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5" r:id="rId3"/>
    <p:sldId id="295" r:id="rId5"/>
    <p:sldId id="333" r:id="rId6"/>
    <p:sldId id="391" r:id="rId7"/>
    <p:sldId id="367" r:id="rId8"/>
    <p:sldId id="388" r:id="rId9"/>
    <p:sldId id="401" r:id="rId10"/>
    <p:sldId id="389" r:id="rId11"/>
    <p:sldId id="352" r:id="rId12"/>
    <p:sldId id="396" r:id="rId13"/>
    <p:sldId id="397" r:id="rId14"/>
    <p:sldId id="398" r:id="rId15"/>
    <p:sldId id="399" r:id="rId16"/>
    <p:sldId id="400" r:id="rId17"/>
    <p:sldId id="402" r:id="rId18"/>
    <p:sldId id="403" r:id="rId19"/>
    <p:sldId id="40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9" autoAdjust="0"/>
    <p:restoredTop sz="94660"/>
  </p:normalViewPr>
  <p:slideViewPr>
    <p:cSldViewPr snapToGrid="0">
      <p:cViewPr varScale="1">
        <p:scale>
          <a:sx n="56" d="100"/>
          <a:sy n="56" d="100"/>
        </p:scale>
        <p:origin x="-108" y="-1578"/>
      </p:cViewPr>
      <p:guideLst>
        <p:guide orient="horz" pos="217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74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A209B-2A58-46BD-98C4-4ADC420342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3B42-D1E1-47CB-A9E4-A63D9C533E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p是角色类，m是备忘录类，c是备忘录管理类，p的属性是角色状态信息，p的主要方法是将角色状态信息保存到m或从m读取状态信息，m主要保存状态信息实现了状态信息的封装，c主要是管理m,c的主要方法添加m和获取m,只是用来传递m而不关心m中的具体细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p是角色类，m是备忘录类，c是备忘录管理类，p的属性是角色状态信息，p的主要方法是将角色状态信息保存到m或从m读取状态信息，m主要保存状态信息实现了状态信息的封装，c主要是管理m,c的主要方法添加m和获取m,只是用来传递m而不关心m中的具体细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p是角色类，m是备忘录类，c是备忘录管理类，p的属性是角色状态信息，p的主要方法是将角色状态信息保存到m或从m读取状态信息，m主要保存状态信息实现了状态信息的封装，c主要是管理m,c的主要方法添加m和获取m,只是用来传递m而不关心m中的具体细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p是角色类，m是备忘录类，c是备忘录管理类，p的属性是角色状态信息，p的主要方法是将角色状态信息保存到m或从m读取状态信息，m主要保存状态信息实现了状态信息的封装，c主要是管理m,c的主要方法添加m和获取m,只是用来传递m而不关心m中的具体细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p是角色类，m是备忘录类，c是备忘录管理类，p的属性是角色状态信息，p的主要方法是将角色状态信息保存到m或从m读取状态信息，m主要保存状态信息实现了状态信息的封装，c主要是管理m,c的主要方法添加m和获取m,只是用来传递m而不关心m中的具体细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p是角色类，m是备忘录类，c是备忘录管理类，p的属性是角色状态信息，p的主要方法是将角色状态信息保存到m或从m读取状态信息，m主要保存状态信息实现了状态信息的封装，c主要是管理m,c的主要方法添加m和获取m,只是用来传递m而不关心m中的具体细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7"/>
          <p:cNvSpPr>
            <a:spLocks noGrp="1"/>
          </p:cNvSpPr>
          <p:nvPr>
            <p:ph type="pic" sz="quarter" idx="10" hasCustomPrompt="1"/>
          </p:nvPr>
        </p:nvSpPr>
        <p:spPr>
          <a:xfrm>
            <a:off x="4176712" y="1174746"/>
            <a:ext cx="3838576" cy="3838575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-1"/>
            <a:ext cx="12192000" cy="62314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0053320" y="269296"/>
            <a:ext cx="2138680" cy="3538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6186998" y="2092960"/>
            <a:ext cx="2375110" cy="36906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 hasCustomPrompt="1"/>
          </p:nvPr>
        </p:nvSpPr>
        <p:spPr>
          <a:xfrm>
            <a:off x="1088526" y="2092960"/>
            <a:ext cx="2375110" cy="36906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-1"/>
            <a:ext cx="12192000" cy="62314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10053320" y="269296"/>
            <a:ext cx="2138680" cy="3538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6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8725169" y="1560068"/>
            <a:ext cx="2114550" cy="211296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 hasCustomPrompt="1"/>
          </p:nvPr>
        </p:nvSpPr>
        <p:spPr>
          <a:xfrm>
            <a:off x="5239019" y="1560068"/>
            <a:ext cx="2114550" cy="211296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-1"/>
            <a:ext cx="12192000" cy="62314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269296"/>
            <a:ext cx="2138680" cy="3538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6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8798220" y="1702868"/>
            <a:ext cx="2114550" cy="211296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9" name="图片占位符 7"/>
          <p:cNvSpPr>
            <a:spLocks noGrp="1"/>
          </p:cNvSpPr>
          <p:nvPr>
            <p:ph type="pic" sz="quarter" idx="10" hasCustomPrompt="1"/>
          </p:nvPr>
        </p:nvSpPr>
        <p:spPr>
          <a:xfrm>
            <a:off x="5037138" y="1702868"/>
            <a:ext cx="2114550" cy="211296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11" name="图片占位符 7"/>
          <p:cNvSpPr>
            <a:spLocks noGrp="1"/>
          </p:cNvSpPr>
          <p:nvPr>
            <p:ph type="pic" sz="quarter" idx="12" hasCustomPrompt="1"/>
          </p:nvPr>
        </p:nvSpPr>
        <p:spPr>
          <a:xfrm>
            <a:off x="1461307" y="1702868"/>
            <a:ext cx="2114550" cy="211296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-1"/>
            <a:ext cx="12192000" cy="62314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>
            <a:off x="10053320" y="269296"/>
            <a:ext cx="2138680" cy="3538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7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6299200" y="4352636"/>
            <a:ext cx="4461162" cy="15670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33306"/>
            <a:ext cx="4572000" cy="6234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-1"/>
            <a:ext cx="12192000" cy="62314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10053320" y="269296"/>
            <a:ext cx="2138680" cy="3538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2951544" y="0"/>
            <a:ext cx="9240456" cy="6857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1" hasCustomPrompt="1"/>
          </p:nvPr>
        </p:nvSpPr>
        <p:spPr>
          <a:xfrm>
            <a:off x="3307782" y="3440322"/>
            <a:ext cx="5563906" cy="3417677"/>
          </a:xfrm>
          <a:custGeom>
            <a:avLst/>
            <a:gdLst>
              <a:gd name="connsiteX0" fmla="*/ 3111940 w 6246994"/>
              <a:gd name="connsiteY0" fmla="*/ 0 h 3837270"/>
              <a:gd name="connsiteX1" fmla="*/ 6246994 w 6246994"/>
              <a:gd name="connsiteY1" fmla="*/ 3837270 h 3837270"/>
              <a:gd name="connsiteX2" fmla="*/ 0 w 6246994"/>
              <a:gd name="connsiteY2" fmla="*/ 3837270 h 383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6994" h="3837270">
                <a:moveTo>
                  <a:pt x="3111940" y="0"/>
                </a:moveTo>
                <a:lnTo>
                  <a:pt x="6246994" y="3837270"/>
                </a:lnTo>
                <a:lnTo>
                  <a:pt x="0" y="383727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-1"/>
            <a:ext cx="12192000" cy="62314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269296"/>
            <a:ext cx="2138680" cy="3538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3321014" y="636338"/>
            <a:ext cx="5563906" cy="3417677"/>
          </a:xfrm>
          <a:custGeom>
            <a:avLst/>
            <a:gdLst>
              <a:gd name="connsiteX0" fmla="*/ 0 w 6246994"/>
              <a:gd name="connsiteY0" fmla="*/ 0 h 3837270"/>
              <a:gd name="connsiteX1" fmla="*/ 6246994 w 6246994"/>
              <a:gd name="connsiteY1" fmla="*/ 0 h 3837270"/>
              <a:gd name="connsiteX2" fmla="*/ 3135054 w 6246994"/>
              <a:gd name="connsiteY2" fmla="*/ 3837270 h 383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6994" h="3837270">
                <a:moveTo>
                  <a:pt x="0" y="0"/>
                </a:moveTo>
                <a:lnTo>
                  <a:pt x="6246994" y="0"/>
                </a:lnTo>
                <a:lnTo>
                  <a:pt x="3135054" y="383727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xit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 p14:presetBounceEnd="26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1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1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26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2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2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6" grpId="0" animBg="1"/>
          <p:bldP spid="1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xit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6" grpId="0" animBg="1"/>
          <p:bldP spid="13" grpId="0" animBg="1"/>
        </p:bldLst>
      </p:timing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12192000" cy="62314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269296"/>
            <a:ext cx="2138680" cy="3538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996972" y="4329000"/>
            <a:ext cx="2012999" cy="17792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3248278" y="4639605"/>
            <a:ext cx="227035" cy="2270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1148501" y="1622236"/>
            <a:ext cx="1684350" cy="169741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13" name="图片占位符 7"/>
          <p:cNvSpPr>
            <a:spLocks noGrp="1"/>
          </p:cNvSpPr>
          <p:nvPr>
            <p:ph type="pic" sz="quarter" idx="12" hasCustomPrompt="1"/>
          </p:nvPr>
        </p:nvSpPr>
        <p:spPr>
          <a:xfrm>
            <a:off x="2482471" y="2932177"/>
            <a:ext cx="1684350" cy="140708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14" name="图片占位符 7"/>
          <p:cNvSpPr>
            <a:spLocks noGrp="1"/>
          </p:cNvSpPr>
          <p:nvPr>
            <p:ph type="pic" sz="quarter" idx="13" hasCustomPrompt="1"/>
          </p:nvPr>
        </p:nvSpPr>
        <p:spPr>
          <a:xfrm>
            <a:off x="884750" y="3915645"/>
            <a:ext cx="1948100" cy="206147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-1"/>
            <a:ext cx="12192000" cy="62314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269296"/>
            <a:ext cx="2138680" cy="3538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04167E-6 4.81481E-6 C -0.07396 -0.01204 -0.14453 -0.01551 -0.22174 -0.03565 C -0.30768 -0.05394 -0.34492 -0.07639 -0.40612 -0.0963 " pathEditMode="relative" rAng="0" ptsTypes="AAA">
                                      <p:cBhvr>
                                        <p:cTn id="30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99" y="-481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75E-6 -2.59259E-6 C -0.07396 -0.01203 -0.14453 -0.01551 -0.22175 -0.03565 C -0.30769 -0.05393 -0.34493 -0.07639 -0.40612 -0.09629 " pathEditMode="relative" rAng="0" ptsTypes="AAA">
                                      <p:cBhvr>
                                        <p:cTn id="35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3" y="-48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75E-6 3.7037E-6 C -0.07395 -0.01204 -0.14453 -0.01551 -0.22174 -0.03565 C -0.30768 -0.05394 -0.34492 -0.07639 -0.40612 -0.0963 " pathEditMode="relative" rAng="0" ptsTypes="AAA">
                                      <p:cBhvr>
                                        <p:cTn id="40" dur="1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99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6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1220828" y="66117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71" y="0"/>
            <a:ext cx="3726180" cy="7452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055" y="1605280"/>
            <a:ext cx="3978161" cy="5712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12192000" cy="62314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269296"/>
            <a:ext cx="2138680" cy="3538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560015" y="1920025"/>
            <a:ext cx="3718144" cy="43303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5E-6 -1.85185E-6 C -0.07396 -0.01204 -0.14453 -0.01551 -0.22175 -0.03565 C -0.30768 -0.05393 -0.34492 -0.07639 -0.40612 -0.09629 " pathEditMode="relative" rAng="0" ptsTypes="AAA">
                                      <p:cBhvr>
                                        <p:cTn id="18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99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5" grpId="1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12192000" cy="62314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269296"/>
            <a:ext cx="2138680" cy="3538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1481559" y="2025571"/>
            <a:ext cx="9375493" cy="15625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12192000" cy="62314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10053320" y="269296"/>
            <a:ext cx="2138680" cy="3538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12192000" cy="62314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10053320" y="269296"/>
            <a:ext cx="2138680" cy="3538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7992243" y="4374722"/>
            <a:ext cx="2310514" cy="18425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0886159" y="4848824"/>
            <a:ext cx="190500" cy="190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1076659" y="5033054"/>
            <a:ext cx="311820" cy="3118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图片占位符 7"/>
          <p:cNvSpPr>
            <a:spLocks noGrp="1"/>
          </p:cNvSpPr>
          <p:nvPr>
            <p:ph type="pic" sz="quarter" idx="12" hasCustomPrompt="1"/>
          </p:nvPr>
        </p:nvSpPr>
        <p:spPr>
          <a:xfrm>
            <a:off x="7898260" y="3729823"/>
            <a:ext cx="2326813" cy="2340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11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9245247" y="2180794"/>
            <a:ext cx="2326813" cy="2340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16667E-6 2.59259E-6 C 0.03958 -0.01991 0.07773 -0.02547 0.11927 -0.05857 C 0.16549 -0.08843 0.18554 -0.12547 0.21888 -0.15787 " pathEditMode="relative" rAng="0" ptsTypes="AAA">
                                      <p:cBhvr>
                                        <p:cTn id="31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8" y="-78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8.33333E-7 -1.85185E-6 C 0.05221 -0.02153 0.10208 -0.02754 0.15651 -0.06319 C 0.21732 -0.0956 0.24362 -0.13541 0.28685 -0.1706 " pathEditMode="relative" rAng="0" ptsTypes="AAA">
                                      <p:cBhvr>
                                        <p:cTn id="36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36" y="-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9" grpId="0" animBg="1"/>
      <p:bldP spid="10" grpId="0" animBg="1"/>
      <p:bldP spid="12" grpId="0" animBg="1"/>
      <p:bldP spid="12" grpId="1" animBg="1"/>
      <p:bldP spid="11" grpId="0" animBg="1"/>
      <p:bldP spid="11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5163">
            <a:off x="213360" y="1680656"/>
            <a:ext cx="12192000" cy="6849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lum bright="20000"/>
          </a:blip>
          <a:stretch>
            <a:fillRect/>
          </a:stretch>
        </p:blipFill>
        <p:spPr>
          <a:xfrm rot="10800000">
            <a:off x="0" y="3152607"/>
            <a:ext cx="12192000" cy="19299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07304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" y="1405171"/>
            <a:ext cx="12192000" cy="3669174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775970"/>
            <a:ext cx="12192000" cy="530606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58" hasCustomPrompt="1"/>
          </p:nvPr>
        </p:nvSpPr>
        <p:spPr>
          <a:xfrm>
            <a:off x="7352482" y="2803411"/>
            <a:ext cx="3579677" cy="2242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>
              <a:defRPr lang="en-US" dirty="0"/>
            </a:lvl1pPr>
          </a:lstStyle>
          <a:p>
            <a:pPr marL="0" lvl="0" indent="0" algn="ctr">
              <a:buNone/>
            </a:pPr>
            <a:r>
              <a:rPr lang="zh-CN" altLang="en-US" dirty="0"/>
              <a:t>点击添加图片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1" hasCustomPrompt="1"/>
          </p:nvPr>
        </p:nvSpPr>
        <p:spPr>
          <a:xfrm>
            <a:off x="5000243" y="2247900"/>
            <a:ext cx="7191757" cy="4610100"/>
          </a:xfrm>
          <a:custGeom>
            <a:avLst/>
            <a:gdLst>
              <a:gd name="connsiteX0" fmla="*/ 5209088 w 10418176"/>
              <a:gd name="connsiteY0" fmla="*/ 0 h 5209089"/>
              <a:gd name="connsiteX1" fmla="*/ 10418176 w 10418176"/>
              <a:gd name="connsiteY1" fmla="*/ 5209089 h 5209089"/>
              <a:gd name="connsiteX2" fmla="*/ 0 w 10418176"/>
              <a:gd name="connsiteY2" fmla="*/ 5209089 h 520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18176" h="5209089">
                <a:moveTo>
                  <a:pt x="5209088" y="0"/>
                </a:moveTo>
                <a:lnTo>
                  <a:pt x="10418176" y="5209089"/>
                </a:lnTo>
                <a:lnTo>
                  <a:pt x="0" y="520908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985483" cy="4636520"/>
          </a:xfrm>
          <a:custGeom>
            <a:avLst/>
            <a:gdLst>
              <a:gd name="connsiteX0" fmla="*/ 0 w 6217069"/>
              <a:gd name="connsiteY0" fmla="*/ 0 h 3108535"/>
              <a:gd name="connsiteX1" fmla="*/ 6217069 w 6217069"/>
              <a:gd name="connsiteY1" fmla="*/ 0 h 3108535"/>
              <a:gd name="connsiteX2" fmla="*/ 3108535 w 6217069"/>
              <a:gd name="connsiteY2" fmla="*/ 3108535 h 310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17069" h="3108535">
                <a:moveTo>
                  <a:pt x="0" y="0"/>
                </a:moveTo>
                <a:lnTo>
                  <a:pt x="6217069" y="0"/>
                </a:lnTo>
                <a:lnTo>
                  <a:pt x="3108535" y="31085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jpe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5000"/>
            <a:lum/>
          </a:blip>
          <a:srcRect/>
          <a:stretch>
            <a:fillRect t="-128000" b="-1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64121" y="3837223"/>
            <a:ext cx="7529670" cy="110680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备忘录模式</a:t>
            </a:r>
            <a:endParaRPr lang="zh-CN" altLang="en-US" sz="6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92858" y="5237795"/>
            <a:ext cx="74376" cy="198080"/>
          </a:xfrm>
          <a:prstGeom prst="rect">
            <a:avLst/>
          </a:prstGeom>
          <a:solidFill>
            <a:schemeClr val="bg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452485" y="5152390"/>
            <a:ext cx="285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汇报人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：於晨阳 王家刚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3164121" y="4970133"/>
            <a:ext cx="804211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5000"/>
            <a:lum/>
          </a:blip>
          <a:srcRect/>
          <a:stretch>
            <a:fillRect t="-128000" b="-1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64121" y="3863258"/>
            <a:ext cx="7529670" cy="110680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状态模式</a:t>
            </a:r>
            <a:endParaRPr lang="zh-CN" altLang="en-US" sz="6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3164121" y="4970133"/>
            <a:ext cx="804211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5000"/>
            <a:lum/>
          </a:blip>
          <a:srcRect/>
          <a:stretch>
            <a:fillRect t="-128000" b="-1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67661" y="2885632"/>
            <a:ext cx="4939539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游戏角色有不同的状态，不同状态下角色的行为不同，比如有无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BUFF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下输出不同，那么如何完成状态切换时角色行为改变？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6096000" y="1238031"/>
            <a:ext cx="1980000" cy="228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22" idx="0"/>
          </p:cNvCxnSpPr>
          <p:nvPr/>
        </p:nvCxnSpPr>
        <p:spPr>
          <a:xfrm flipV="1">
            <a:off x="4116000" y="1234715"/>
            <a:ext cx="1980000" cy="228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376000" y="1234715"/>
            <a:ext cx="1440000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44618" y="627080"/>
            <a:ext cx="342976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 </a:t>
            </a:r>
            <a:r>
              <a:rPr lang="en-US" altLang="zh-CN" sz="20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PROBLEM</a:t>
            </a:r>
            <a:endParaRPr lang="zh-CN" altLang="en-US" sz="2000" spc="3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41722" y="1958195"/>
            <a:ext cx="2386239" cy="2762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Rectangle 70"/>
          <p:cNvSpPr>
            <a:spLocks noChangeArrowheads="1"/>
          </p:cNvSpPr>
          <p:nvPr/>
        </p:nvSpPr>
        <p:spPr bwMode="auto">
          <a:xfrm>
            <a:off x="1605090" y="1896923"/>
            <a:ext cx="1634499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313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Thinking</a:t>
            </a:r>
            <a:endParaRPr lang="en-US" altLang="zh-CN" sz="2400" b="1" noProof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041721" y="2800095"/>
            <a:ext cx="10372845" cy="2673752"/>
          </a:xfrm>
          <a:custGeom>
            <a:avLst/>
            <a:gdLst>
              <a:gd name="connsiteX0" fmla="*/ 10637134 w 10637134"/>
              <a:gd name="connsiteY0" fmla="*/ 0 h 2673752"/>
              <a:gd name="connsiteX1" fmla="*/ 10637134 w 10637134"/>
              <a:gd name="connsiteY1" fmla="*/ 2673752 h 2673752"/>
              <a:gd name="connsiteX2" fmla="*/ 0 w 10637134"/>
              <a:gd name="connsiteY2" fmla="*/ 2673752 h 267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37134" h="2673752">
                <a:moveTo>
                  <a:pt x="10637134" y="0"/>
                </a:moveTo>
                <a:lnTo>
                  <a:pt x="10637134" y="2673752"/>
                </a:lnTo>
                <a:lnTo>
                  <a:pt x="0" y="2673752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占位符 4" descr="C:\Users\Administrator\Desktop\u=419223836,1593112170&amp;fm=23&amp;gp=0.jpgu=419223836,1593112170&amp;fm=23&amp;gp=0"/>
          <p:cNvPicPr>
            <a:picLocks noGrp="1" noChangeAspect="1"/>
          </p:cNvPicPr>
          <p:nvPr>
            <p:ph type="pic" sz="quarter" idx="58"/>
          </p:nvPr>
        </p:nvPicPr>
        <p:blipFill>
          <a:blip r:embed="rId2"/>
          <a:srcRect l="5270" r="5270"/>
          <a:stretch>
            <a:fillRect/>
          </a:stretch>
        </p:blipFill>
        <p:spPr>
          <a:xfrm>
            <a:off x="7353521" y="2803411"/>
            <a:ext cx="3577599" cy="224285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5000"/>
            <a:lum/>
          </a:blip>
          <a:srcRect/>
          <a:stretch>
            <a:fillRect t="-128000" b="-1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2208514" y="324061"/>
            <a:ext cx="281034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非模式方法</a:t>
            </a:r>
            <a:endParaRPr lang="zh-CN" altLang="en-US" sz="12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7246" y="246333"/>
            <a:ext cx="14803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方法一</a:t>
            </a:r>
            <a:endParaRPr lang="zh-CN" altLang="en-US" sz="1200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椭圆形标注 13"/>
          <p:cNvSpPr/>
          <p:nvPr/>
        </p:nvSpPr>
        <p:spPr>
          <a:xfrm>
            <a:off x="7055485" y="1504315"/>
            <a:ext cx="2895600" cy="2098040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缺点：使用了大量的</a:t>
            </a:r>
            <a:r>
              <a:rPr lang="en-US" altLang="zh-CN"/>
              <a:t>if-else</a:t>
            </a:r>
            <a:r>
              <a:rPr lang="en-US" altLang="zh-CN"/>
              <a:t>,</a:t>
            </a:r>
            <a:r>
              <a:rPr lang="zh-CN" altLang="en-US"/>
              <a:t>代码可维护性差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530" y="958850"/>
            <a:ext cx="4756150" cy="57175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5000"/>
            <a:lum/>
          </a:blip>
          <a:srcRect/>
          <a:stretch>
            <a:fillRect t="-128000" b="-1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2208514" y="292946"/>
            <a:ext cx="281034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状态模式</a:t>
            </a:r>
            <a:endParaRPr lang="zh-CN" altLang="en-US" sz="12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7246" y="246333"/>
            <a:ext cx="14803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方法二</a:t>
            </a:r>
            <a:endParaRPr lang="zh-CN" altLang="en-US" sz="1200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9650" y="1701800"/>
            <a:ext cx="96621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定义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: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类的行为是基于它的状态改变的，允许对象在内部状态发生改变时改变它的行为，对象看起来好像修改了它的类。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5000"/>
            <a:lum/>
          </a:blip>
          <a:srcRect/>
          <a:stretch>
            <a:fillRect t="-128000" b="-1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2208514" y="292946"/>
            <a:ext cx="281034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状态模式</a:t>
            </a:r>
            <a:endParaRPr lang="zh-CN" altLang="en-US" sz="12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7246" y="246333"/>
            <a:ext cx="14803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方法二</a:t>
            </a:r>
            <a:endParaRPr lang="zh-CN" altLang="en-US" sz="1200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305" y="1649095"/>
            <a:ext cx="7299325" cy="400367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5000"/>
            <a:lum/>
          </a:blip>
          <a:srcRect/>
          <a:stretch>
            <a:fillRect t="-128000" b="-1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2208514" y="292946"/>
            <a:ext cx="281034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状态模式</a:t>
            </a:r>
            <a:endParaRPr lang="zh-CN" altLang="en-US" sz="12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7246" y="246333"/>
            <a:ext cx="14803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方法二</a:t>
            </a:r>
            <a:endParaRPr lang="zh-CN" altLang="en-US" sz="1200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275" y="2040890"/>
            <a:ext cx="2990215" cy="27755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" y="920750"/>
            <a:ext cx="7920990" cy="501713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5000"/>
            <a:lum/>
          </a:blip>
          <a:srcRect/>
          <a:stretch>
            <a:fillRect t="-128000" b="-1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397246" y="246333"/>
            <a:ext cx="14803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方法比较</a:t>
            </a:r>
            <a:endParaRPr lang="zh-CN" altLang="en-US" sz="1200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828800" y="2286000"/>
          <a:ext cx="8532495" cy="30353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25090"/>
                <a:gridCol w="2586990"/>
                <a:gridCol w="3320415"/>
              </a:tblGrid>
              <a:tr h="462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非模式方法</a:t>
                      </a:r>
                      <a:endParaRPr lang="zh-CN" alt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状态模式</a:t>
                      </a:r>
                      <a:endParaRPr lang="zh-CN" alt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4635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lt1"/>
                          </a:solidFill>
                        </a:rPr>
                        <a:t>使用场景</a:t>
                      </a:r>
                      <a:endParaRPr lang="zh-CN" alt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lt1"/>
                          </a:solidFill>
                        </a:rPr>
                        <a:t>行为随状态改变而改变的场景</a:t>
                      </a:r>
                      <a:endParaRPr lang="zh-CN" alt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cPr/>
                </a:tc>
              </a:tr>
              <a:tr h="462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lt1"/>
                          </a:solidFill>
                        </a:rPr>
                        <a:t>优点</a:t>
                      </a:r>
                      <a:endParaRPr lang="zh-CN" alt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lt1"/>
                          </a:solidFill>
                        </a:rPr>
                        <a:t>简化程序，易于扩展</a:t>
                      </a:r>
                      <a:endParaRPr lang="zh-CN" alt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721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lt1"/>
                          </a:solidFill>
                        </a:rPr>
                        <a:t>缺点</a:t>
                      </a:r>
                      <a:endParaRPr lang="zh-CN" alt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800" b="1">
                          <a:solidFill>
                            <a:schemeClr val="lt1"/>
                          </a:solidFill>
                          <a:sym typeface="+mn-ea"/>
                        </a:rPr>
                        <a:t>使用了大量的if-else,代码可维护性差</a:t>
                      </a:r>
                      <a:endParaRPr lang="zh-CN" alt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lt1"/>
                          </a:solidFill>
                        </a:rPr>
                        <a:t>需要定义大量状态类</a:t>
                      </a:r>
                      <a:endParaRPr lang="zh-CN" alt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4635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lt1"/>
                          </a:solidFill>
                        </a:rPr>
                        <a:t>方法改进</a:t>
                      </a:r>
                      <a:endParaRPr lang="zh-CN" alt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lt1"/>
                          </a:solidFill>
                        </a:rPr>
                        <a:t>使用状态</a:t>
                      </a:r>
                      <a:r>
                        <a:rPr lang="zh-CN" altLang="en-US" b="1">
                          <a:solidFill>
                            <a:schemeClr val="lt1"/>
                          </a:solidFill>
                        </a:rPr>
                        <a:t>模式</a:t>
                      </a:r>
                      <a:endParaRPr lang="zh-CN" alt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5000"/>
            <a:lum/>
          </a:blip>
          <a:srcRect/>
          <a:stretch>
            <a:fillRect t="-128000" b="-1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06494" y="3018792"/>
            <a:ext cx="7141381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5400" spc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状态模式实例</a:t>
            </a:r>
            <a:endParaRPr lang="zh-CN" altLang="en-US" sz="5400" spc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1041721" y="4139591"/>
            <a:ext cx="64868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5000"/>
            <a:lum/>
          </a:blip>
          <a:srcRect/>
          <a:stretch>
            <a:fillRect t="-128000" b="-1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67661" y="2885632"/>
            <a:ext cx="4939539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玩游戏时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挑战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Boss前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游戏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角色的状态存储，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以便挑战失败后恢复之前的状态继续游戏，那么如何完成这个状态恢复操作？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6096000" y="1238031"/>
            <a:ext cx="1980000" cy="228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22" idx="0"/>
          </p:cNvCxnSpPr>
          <p:nvPr/>
        </p:nvCxnSpPr>
        <p:spPr>
          <a:xfrm flipV="1">
            <a:off x="4116000" y="1234715"/>
            <a:ext cx="1980000" cy="228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376000" y="1234715"/>
            <a:ext cx="1440000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44618" y="627080"/>
            <a:ext cx="342976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 </a:t>
            </a:r>
            <a:r>
              <a:rPr lang="en-US" altLang="zh-CN" sz="20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PROBLEM</a:t>
            </a:r>
            <a:endParaRPr lang="zh-CN" altLang="en-US" sz="2000" spc="3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41722" y="1958195"/>
            <a:ext cx="2386239" cy="2762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Rectangle 70"/>
          <p:cNvSpPr>
            <a:spLocks noChangeArrowheads="1"/>
          </p:cNvSpPr>
          <p:nvPr/>
        </p:nvSpPr>
        <p:spPr bwMode="auto">
          <a:xfrm>
            <a:off x="1605090" y="1896923"/>
            <a:ext cx="1634499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313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Thinking</a:t>
            </a:r>
            <a:endParaRPr lang="en-US" altLang="zh-CN" sz="2400" b="1" noProof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041721" y="2800095"/>
            <a:ext cx="10372845" cy="2673752"/>
          </a:xfrm>
          <a:custGeom>
            <a:avLst/>
            <a:gdLst>
              <a:gd name="connsiteX0" fmla="*/ 10637134 w 10637134"/>
              <a:gd name="connsiteY0" fmla="*/ 0 h 2673752"/>
              <a:gd name="connsiteX1" fmla="*/ 10637134 w 10637134"/>
              <a:gd name="connsiteY1" fmla="*/ 2673752 h 2673752"/>
              <a:gd name="connsiteX2" fmla="*/ 0 w 10637134"/>
              <a:gd name="connsiteY2" fmla="*/ 2673752 h 267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37134" h="2673752">
                <a:moveTo>
                  <a:pt x="10637134" y="0"/>
                </a:moveTo>
                <a:lnTo>
                  <a:pt x="10637134" y="2673752"/>
                </a:lnTo>
                <a:lnTo>
                  <a:pt x="0" y="2673752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占位符 4" descr="C:\Users\Administrator\Desktop\b70989db36d1cdc81cd23f398fcf66ad.jpgb70989db36d1cdc81cd23f398fcf66ad"/>
          <p:cNvPicPr>
            <a:picLocks noGrp="1" noChangeAspect="1"/>
          </p:cNvPicPr>
          <p:nvPr>
            <p:ph type="pic" sz="quarter" idx="58"/>
          </p:nvPr>
        </p:nvPicPr>
        <p:blipFill>
          <a:blip r:embed="rId2"/>
          <a:srcRect t="1996" b="1996"/>
          <a:stretch>
            <a:fillRect/>
          </a:stretch>
        </p:blipFill>
        <p:spPr>
          <a:xfrm>
            <a:off x="7353521" y="2803411"/>
            <a:ext cx="3577599" cy="224285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5000"/>
            <a:lum/>
          </a:blip>
          <a:srcRect/>
          <a:stretch>
            <a:fillRect t="-128000" b="-1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2208514" y="324061"/>
            <a:ext cx="281034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非模式方法</a:t>
            </a:r>
            <a:endParaRPr lang="zh-CN" altLang="en-US" sz="12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7246" y="246333"/>
            <a:ext cx="14803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方法一</a:t>
            </a:r>
            <a:endParaRPr lang="zh-CN" altLang="en-US" sz="1200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530" y="3796665"/>
            <a:ext cx="4356100" cy="2355215"/>
          </a:xfrm>
          <a:prstGeom prst="rect">
            <a:avLst/>
          </a:prstGeom>
        </p:spPr>
      </p:pic>
      <p:sp>
        <p:nvSpPr>
          <p:cNvPr id="14" name="椭圆形标注 13"/>
          <p:cNvSpPr/>
          <p:nvPr/>
        </p:nvSpPr>
        <p:spPr>
          <a:xfrm>
            <a:off x="7055485" y="1504315"/>
            <a:ext cx="2895600" cy="2098040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缺点：客户端操作复杂，破坏了封装性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530" y="885190"/>
            <a:ext cx="2694940" cy="225933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5000"/>
            <a:lum/>
          </a:blip>
          <a:srcRect/>
          <a:stretch>
            <a:fillRect t="-128000" b="-1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2208514" y="292946"/>
            <a:ext cx="281034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备忘录模式</a:t>
            </a:r>
            <a:endParaRPr lang="zh-CN" altLang="en-US" sz="12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7246" y="246333"/>
            <a:ext cx="14803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方法二</a:t>
            </a:r>
            <a:endParaRPr lang="zh-CN" altLang="en-US" sz="1200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9650" y="1701800"/>
            <a:ext cx="96621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定义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: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在不破坏封装性的前提下，捕获一个对象的内部状态，并在该对象之外保存这个状态,以便以后将对象恢复到原先保存的状态。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5000"/>
            <a:lum/>
          </a:blip>
          <a:srcRect/>
          <a:stretch>
            <a:fillRect t="-128000" b="-1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2208514" y="292946"/>
            <a:ext cx="281034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备忘录模式</a:t>
            </a:r>
            <a:endParaRPr lang="zh-CN" altLang="en-US" sz="12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7246" y="246333"/>
            <a:ext cx="14803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方法二</a:t>
            </a:r>
            <a:endParaRPr lang="zh-CN" altLang="en-US" sz="1200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60" y="1757680"/>
            <a:ext cx="7673975" cy="367601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5000"/>
            <a:lum/>
          </a:blip>
          <a:srcRect/>
          <a:stretch>
            <a:fillRect t="-128000" b="-1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2403459" y="292946"/>
            <a:ext cx="281034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备忘录模式</a:t>
            </a:r>
            <a:endParaRPr lang="zh-CN" altLang="en-US" sz="12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46776" y="246333"/>
            <a:ext cx="14803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方法二</a:t>
            </a:r>
            <a:endParaRPr lang="zh-CN" altLang="en-US" sz="1200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208530" y="1634490"/>
            <a:ext cx="3446780" cy="3440430"/>
            <a:chOff x="1816" y="2619"/>
            <a:chExt cx="5428" cy="5418"/>
          </a:xfrm>
        </p:grpSpPr>
        <p:sp>
          <p:nvSpPr>
            <p:cNvPr id="3" name="矩形 2"/>
            <p:cNvSpPr/>
            <p:nvPr/>
          </p:nvSpPr>
          <p:spPr>
            <a:xfrm>
              <a:off x="1816" y="3199"/>
              <a:ext cx="5429" cy="48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816" y="2619"/>
              <a:ext cx="190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Caretake</a:t>
              </a:r>
              <a:endParaRPr lang="en-US" altLang="zh-CN"/>
            </a:p>
          </p:txBody>
        </p:sp>
        <p:sp>
          <p:nvSpPr>
            <p:cNvPr id="5" name="矩形 4"/>
            <p:cNvSpPr/>
            <p:nvPr/>
          </p:nvSpPr>
          <p:spPr>
            <a:xfrm>
              <a:off x="2445" y="4359"/>
              <a:ext cx="1830" cy="11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925" y="4360"/>
              <a:ext cx="1830" cy="11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445" y="6319"/>
              <a:ext cx="1830" cy="11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925" y="6319"/>
              <a:ext cx="1830" cy="11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326" y="3780"/>
              <a:ext cx="24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memento</a:t>
              </a:r>
              <a:endParaRPr lang="en-US" altLang="zh-CN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652" y="4528"/>
              <a:ext cx="141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gamevalue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132" y="4445"/>
              <a:ext cx="141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gamevalue</a:t>
              </a:r>
              <a:endParaRPr lang="en-US" altLang="zh-CN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651" y="6404"/>
              <a:ext cx="141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gamevalue</a:t>
              </a:r>
              <a:endParaRPr lang="en-US" altLang="zh-CN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131" y="6404"/>
              <a:ext cx="141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gamevalue</a:t>
              </a:r>
              <a:endParaRPr lang="en-US" altLang="zh-CN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543925" y="2639060"/>
            <a:ext cx="1418590" cy="1579245"/>
            <a:chOff x="12105" y="4068"/>
            <a:chExt cx="2234" cy="2487"/>
          </a:xfrm>
        </p:grpSpPr>
        <p:sp>
          <p:nvSpPr>
            <p:cNvPr id="15" name="矩形 14"/>
            <p:cNvSpPr/>
            <p:nvPr/>
          </p:nvSpPr>
          <p:spPr>
            <a:xfrm>
              <a:off x="12105" y="4681"/>
              <a:ext cx="2234" cy="187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game</a:t>
              </a:r>
              <a:endParaRPr lang="en-US" altLang="zh-CN"/>
            </a:p>
            <a:p>
              <a:pPr algn="ctr"/>
              <a:r>
                <a:rPr lang="en-US" altLang="zh-CN"/>
                <a:t>value</a:t>
              </a:r>
              <a:endParaRPr lang="en-US" altLang="zh-CN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105" y="4068"/>
              <a:ext cx="143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Palyer</a:t>
              </a:r>
              <a:endParaRPr lang="en-US" altLang="zh-CN"/>
            </a:p>
          </p:txBody>
        </p:sp>
      </p:grpSp>
      <p:sp>
        <p:nvSpPr>
          <p:cNvPr id="19" name="下弧形箭头 18"/>
          <p:cNvSpPr/>
          <p:nvPr/>
        </p:nvSpPr>
        <p:spPr>
          <a:xfrm rot="780000">
            <a:off x="5707380" y="3419475"/>
            <a:ext cx="2366010" cy="730885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左弧形箭头 20"/>
          <p:cNvSpPr/>
          <p:nvPr/>
        </p:nvSpPr>
        <p:spPr>
          <a:xfrm rot="6060000">
            <a:off x="6734810" y="1524000"/>
            <a:ext cx="730885" cy="2452370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31890" y="1923415"/>
            <a:ext cx="1736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</a:t>
            </a:r>
            <a:r>
              <a:rPr lang="en-US" altLang="zh-CN"/>
              <a:t>memento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6019165" y="4368165"/>
            <a:ext cx="216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取出</a:t>
            </a:r>
            <a:r>
              <a:rPr lang="en-US" altLang="zh-CN"/>
              <a:t>memento</a:t>
            </a:r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19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5000"/>
            <a:lum/>
          </a:blip>
          <a:srcRect/>
          <a:stretch>
            <a:fillRect t="-128000" b="-1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2208514" y="292946"/>
            <a:ext cx="281034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备忘录模式</a:t>
            </a:r>
            <a:endParaRPr lang="zh-CN" altLang="en-US" sz="12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7246" y="246333"/>
            <a:ext cx="14803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方法二</a:t>
            </a:r>
            <a:endParaRPr lang="zh-CN" altLang="en-US" sz="1200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" y="946150"/>
            <a:ext cx="4156075" cy="51041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085" y="946785"/>
            <a:ext cx="3612515" cy="51631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675" y="892175"/>
            <a:ext cx="3995420" cy="527240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5000"/>
            <a:lum/>
          </a:blip>
          <a:srcRect/>
          <a:stretch>
            <a:fillRect t="-128000" b="-1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397246" y="246333"/>
            <a:ext cx="14803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方法比较</a:t>
            </a:r>
            <a:endParaRPr lang="zh-CN" altLang="en-US" sz="1200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828800" y="2286000"/>
          <a:ext cx="8532495" cy="30353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25090"/>
                <a:gridCol w="2586990"/>
                <a:gridCol w="3320415"/>
              </a:tblGrid>
              <a:tr h="462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非模式方法</a:t>
                      </a:r>
                      <a:endParaRPr lang="zh-CN" alt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备忘录模式</a:t>
                      </a:r>
                      <a:endParaRPr lang="zh-CN" alt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4635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lt1"/>
                          </a:solidFill>
                        </a:rPr>
                        <a:t>使用场景</a:t>
                      </a:r>
                      <a:endParaRPr lang="zh-CN" alt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lt1"/>
                          </a:solidFill>
                        </a:rPr>
                        <a:t>适用于回滚操作的场景</a:t>
                      </a:r>
                      <a:endParaRPr lang="zh-CN" alt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cPr/>
                </a:tc>
              </a:tr>
              <a:tr h="462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lt1"/>
                          </a:solidFill>
                        </a:rPr>
                        <a:t>优点</a:t>
                      </a:r>
                      <a:endParaRPr lang="zh-CN" alt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lt1"/>
                          </a:solidFill>
                        </a:rPr>
                        <a:t>简化客户端操作,实现信息封装</a:t>
                      </a:r>
                      <a:endParaRPr lang="zh-CN" alt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721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lt1"/>
                          </a:solidFill>
                        </a:rPr>
                        <a:t>缺点</a:t>
                      </a:r>
                      <a:endParaRPr lang="zh-CN" alt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lt1"/>
                          </a:solidFill>
                        </a:rPr>
                        <a:t>客户端操作复杂，破坏封装性</a:t>
                      </a:r>
                      <a:endParaRPr lang="zh-CN" alt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lt1"/>
                          </a:solidFill>
                        </a:rPr>
                        <a:t>消耗资源</a:t>
                      </a:r>
                      <a:endParaRPr lang="zh-CN" alt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4635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lt1"/>
                          </a:solidFill>
                        </a:rPr>
                        <a:t>方法改进</a:t>
                      </a:r>
                      <a:endParaRPr lang="zh-CN" alt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lt1"/>
                          </a:solidFill>
                        </a:rPr>
                        <a:t>使用备忘录模式</a:t>
                      </a:r>
                      <a:endParaRPr lang="zh-CN" alt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lt1"/>
                          </a:solidFill>
                        </a:rPr>
                        <a:t>原型模式+备忘录模式</a:t>
                      </a:r>
                      <a:endParaRPr lang="zh-CN" altLang="en-US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5000"/>
            <a:lum/>
          </a:blip>
          <a:srcRect/>
          <a:stretch>
            <a:fillRect t="-128000" b="-1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06494" y="3018792"/>
            <a:ext cx="7141381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5400" spc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备忘录模式实例</a:t>
            </a:r>
            <a:endParaRPr lang="zh-CN" altLang="en-US" sz="5400" spc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1041721" y="4139591"/>
            <a:ext cx="64868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兰亭粗黑+细黑_GBK">
      <a:majorFont>
        <a:latin typeface="Open Sans Semibold"/>
        <a:ea typeface="方正黑体简体"/>
        <a:cs typeface=""/>
      </a:majorFont>
      <a:minorFont>
        <a:latin typeface="Open Sans Light"/>
        <a:ea typeface="方正兰亭细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683</Words>
  <Application>WPS 演示</Application>
  <PresentationFormat>自定义</PresentationFormat>
  <Paragraphs>145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Open Sans</vt:lpstr>
      <vt:lpstr>Calibri Light</vt:lpstr>
      <vt:lpstr>Roboto Light</vt:lpstr>
      <vt:lpstr>Arial Unicode MS</vt:lpstr>
      <vt:lpstr>等线</vt:lpstr>
      <vt:lpstr>Open Sans Light</vt:lpstr>
      <vt:lpstr>方正兰亭细黑_GBK</vt:lpstr>
      <vt:lpstr>黑体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</dc:creator>
  <dc:description>第一PPT</dc:description>
  <cp:lastModifiedBy>Kakarrot</cp:lastModifiedBy>
  <cp:revision>150</cp:revision>
  <dcterms:created xsi:type="dcterms:W3CDTF">2017-03-26T06:32:00Z</dcterms:created>
  <dcterms:modified xsi:type="dcterms:W3CDTF">2019-05-10T03:23:23Z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