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7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77DDB-8B87-4411-B199-91B840E28A83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E440-5F1A-4672-9848-9E8FFE623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20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7E440-5F1A-4672-9848-9E8FFE6231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hape 40"/>
          <p:cNvSpPr/>
          <p:nvPr/>
        </p:nvSpPr>
        <p:spPr>
          <a:xfrm>
            <a:off x="1691681" y="1283493"/>
            <a:ext cx="5760640" cy="769739"/>
          </a:xfrm>
          <a:prstGeom prst="rect">
            <a:avLst/>
          </a:prstGeom>
          <a:noFill/>
          <a:ln w="9525">
            <a:noFill/>
          </a:ln>
        </p:spPr>
        <p:txBody>
          <a:bodyPr wrap="square" lIns="19050" tIns="19050" rIns="19050" bIns="19050" anchor="ctr">
            <a:spAutoFit/>
          </a:bodyPr>
          <a:lstStyle/>
          <a:p>
            <a:r>
              <a:rPr lang="zh-CN" altLang="en-US" sz="4800" dirty="0">
                <a:latin typeface="Noto Sans CJK SC Black" charset="-122"/>
                <a:ea typeface="Noto Sans CJK SC Black" charset="-122"/>
                <a:sym typeface="Noto Sans CJK SC Black" charset="-122"/>
              </a:rPr>
              <a:t>设计模式之工厂模式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2160" y="37817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演讲人：张凯乐、陈锦涛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32"/>
          <p:cNvSpPr/>
          <p:nvPr/>
        </p:nvSpPr>
        <p:spPr>
          <a:xfrm>
            <a:off x="405408" y="79229"/>
            <a:ext cx="8626673" cy="530915"/>
          </a:xfrm>
          <a:prstGeom prst="rect">
            <a:avLst/>
          </a:prstGeom>
          <a:noFill/>
          <a:ln w="9525">
            <a:noFill/>
          </a:ln>
        </p:spPr>
        <p:txBody>
          <a:bodyPr lIns="19050" tIns="19050" rIns="19050" bIns="19050" anchor="ctr">
            <a:spAutoFit/>
          </a:bodyPr>
          <a:lstStyle/>
          <a:p>
            <a:pPr algn="l"/>
            <a:r>
              <a:rPr lang="zh-CN" altLang="en-US" sz="32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工厂方法模式 — </a:t>
            </a:r>
            <a:r>
              <a:rPr lang="zh-CN" altLang="en-US" sz="3200" dirty="0">
                <a:latin typeface="Noto Sans CJK SC Bold" pitchFamily="2" charset="-122"/>
                <a:ea typeface="Noto Sans CJK SC Bold" pitchFamily="2" charset="-122"/>
                <a:sym typeface="Noto Sans CJK SC Medium" charset="-122"/>
              </a:rPr>
              <a:t>代码示例讲解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4340" name="Shape 134"/>
          <p:cNvSpPr>
            <a:spLocks noGrp="1"/>
          </p:cNvSpPr>
          <p:nvPr>
            <p:ph type="body" idx="1"/>
          </p:nvPr>
        </p:nvSpPr>
        <p:spPr>
          <a:xfrm>
            <a:off x="409575" y="1197769"/>
            <a:ext cx="8324850" cy="3855244"/>
          </a:xfrm>
          <a:ln/>
        </p:spPr>
        <p:txBody>
          <a:bodyPr lIns="0" tIns="0" rIns="0" bIns="0" anchor="t">
            <a:normAutofit/>
          </a:bodyPr>
          <a:lstStyle/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kern="12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代码示例讲解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82"/>
          <p:cNvSpPr/>
          <p:nvPr/>
        </p:nvSpPr>
        <p:spPr>
          <a:xfrm>
            <a:off x="387549" y="189310"/>
            <a:ext cx="8626673" cy="346472"/>
          </a:xfrm>
          <a:prstGeom prst="rect">
            <a:avLst/>
          </a:prstGeom>
          <a:noFill/>
          <a:ln w="9525">
            <a:noFill/>
          </a:ln>
        </p:spPr>
        <p:txBody>
          <a:bodyPr lIns="19050" tIns="19050" rIns="19050" bIns="19050" anchor="ctr">
            <a:spAutoFit/>
          </a:bodyPr>
          <a:lstStyle/>
          <a:p>
            <a:r>
              <a:rPr lang="zh-CN" altLang="en-US" sz="20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设计模式之工厂模式</a:t>
            </a:r>
          </a:p>
        </p:txBody>
      </p:sp>
      <p:sp>
        <p:nvSpPr>
          <p:cNvPr id="15364" name="Shape 84"/>
          <p:cNvSpPr/>
          <p:nvPr/>
        </p:nvSpPr>
        <p:spPr>
          <a:xfrm>
            <a:off x="79772" y="1837068"/>
            <a:ext cx="8984456" cy="592470"/>
          </a:xfrm>
          <a:prstGeom prst="rect">
            <a:avLst/>
          </a:prstGeom>
          <a:noFill/>
          <a:ln w="9525">
            <a:noFill/>
          </a:ln>
        </p:spPr>
        <p:txBody>
          <a:bodyPr lIns="19050" tIns="19050" rIns="19050" bIns="19050" anchor="ctr">
            <a:spAutoFit/>
          </a:bodyPr>
          <a:lstStyle/>
          <a:p>
            <a:pPr algn="ctr"/>
            <a:r>
              <a:rPr lang="zh-CN" altLang="en-US" sz="3600" dirty="0">
                <a:latin typeface="Noto Sans CJK SC Bold" pitchFamily="2" charset="-122"/>
                <a:ea typeface="Noto Sans CJK SC Bold" pitchFamily="2" charset="-122"/>
                <a:sym typeface="Noto Sans CJK SC Medium" charset="-122"/>
              </a:rPr>
              <a:t>抽象工厂模式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hape 91"/>
          <p:cNvSpPr>
            <a:spLocks noGrp="1"/>
          </p:cNvSpPr>
          <p:nvPr>
            <p:ph type="body" idx="1"/>
          </p:nvPr>
        </p:nvSpPr>
        <p:spPr>
          <a:xfrm>
            <a:off x="409575" y="1197769"/>
            <a:ext cx="8324850" cy="3855244"/>
          </a:xfrm>
          <a:ln/>
        </p:spPr>
        <p:txBody>
          <a:bodyPr lIns="0" tIns="0" rIns="0" bIns="0" anchor="t">
            <a:normAutofit/>
          </a:bodyPr>
          <a:lstStyle/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抽象工厂模式</a:t>
            </a:r>
            <a:r>
              <a:rPr lang="zh-CN" altLang="en-US" sz="2000" dirty="0" smtClean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定义</a:t>
            </a:r>
            <a:endParaRPr lang="en-US" altLang="zh-CN" sz="2000" dirty="0" smtClean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endParaRPr lang="en-US" altLang="zh-CN" sz="20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endParaRPr lang="zh-CN" altLang="en-US" sz="20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方案代码示例讲解</a:t>
            </a:r>
          </a:p>
        </p:txBody>
      </p:sp>
      <p:sp>
        <p:nvSpPr>
          <p:cNvPr id="16388" name="Shape 82"/>
          <p:cNvSpPr/>
          <p:nvPr/>
        </p:nvSpPr>
        <p:spPr>
          <a:xfrm>
            <a:off x="408385" y="58573"/>
            <a:ext cx="8626078" cy="5924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19050" rIns="19050" bIns="19050" anchor="ctr">
            <a:spAutoFit/>
          </a:bodyPr>
          <a:lstStyle/>
          <a:p>
            <a:pPr algn="ctr"/>
            <a:r>
              <a:rPr lang="zh-CN" altLang="en-US" sz="36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抽象工厂模式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32"/>
          <p:cNvSpPr/>
          <p:nvPr/>
        </p:nvSpPr>
        <p:spPr>
          <a:xfrm>
            <a:off x="405408" y="171450"/>
            <a:ext cx="8626673" cy="346472"/>
          </a:xfrm>
          <a:prstGeom prst="rect">
            <a:avLst/>
          </a:prstGeom>
          <a:noFill/>
          <a:ln w="9525">
            <a:noFill/>
          </a:ln>
        </p:spPr>
        <p:txBody>
          <a:bodyPr lIns="19050" tIns="19050" rIns="19050" bIns="19050" anchor="ctr">
            <a:spAutoFit/>
          </a:bodyPr>
          <a:lstStyle/>
          <a:p>
            <a:pPr algn="l"/>
            <a:r>
              <a:rPr lang="zh-CN" altLang="en-US" sz="20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抽象工厂模式 — </a:t>
            </a:r>
            <a:r>
              <a:rPr lang="zh-CN" altLang="en-US" sz="2000" dirty="0">
                <a:latin typeface="Noto Sans CJK SC Bold" pitchFamily="2" charset="-122"/>
                <a:ea typeface="Noto Sans CJK SC Bold" pitchFamily="2" charset="-122"/>
                <a:sym typeface="Noto Sans CJK SC Medium" charset="-122"/>
              </a:rPr>
              <a:t>抽象工厂模式定义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2" name="Shape 134"/>
          <p:cNvSpPr>
            <a:spLocks noGrp="1"/>
          </p:cNvSpPr>
          <p:nvPr>
            <p:ph type="body" idx="1"/>
          </p:nvPr>
        </p:nvSpPr>
        <p:spPr>
          <a:xfrm>
            <a:off x="323528" y="555526"/>
            <a:ext cx="8324850" cy="3855244"/>
          </a:xfrm>
          <a:ln/>
        </p:spPr>
        <p:txBody>
          <a:bodyPr lIns="0" tIns="0" rIns="0" bIns="0" anchor="t">
            <a:normAutofit/>
          </a:bodyPr>
          <a:lstStyle/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kern="1200" dirty="0">
                <a:solidFill>
                  <a:schemeClr val="tx1"/>
                </a:solidFill>
                <a:latin typeface="Noto Sans CJK SC Regular" charset="-122"/>
                <a:ea typeface="Noto Sans CJK SC Bold" pitchFamily="2" charset="-122"/>
                <a:sym typeface="Noto Sans CJK SC Regular" charset="-122"/>
              </a:rPr>
              <a:t>抽象工厂模式：定义了一个接口用于创建相关或有依赖关系的对象族，而无需明确指定具体类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32"/>
          <p:cNvSpPr/>
          <p:nvPr/>
        </p:nvSpPr>
        <p:spPr>
          <a:xfrm>
            <a:off x="405408" y="171450"/>
            <a:ext cx="8626673" cy="346472"/>
          </a:xfrm>
          <a:prstGeom prst="rect">
            <a:avLst/>
          </a:prstGeom>
          <a:noFill/>
          <a:ln w="9525">
            <a:noFill/>
          </a:ln>
        </p:spPr>
        <p:txBody>
          <a:bodyPr lIns="19050" tIns="19050" rIns="19050" bIns="19050" anchor="ctr">
            <a:spAutoFit/>
          </a:bodyPr>
          <a:lstStyle/>
          <a:p>
            <a:pPr algn="l"/>
            <a:r>
              <a:rPr lang="zh-CN" altLang="en-US" sz="20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抽象工厂模式 — </a:t>
            </a:r>
            <a:r>
              <a:rPr lang="zh-CN" altLang="en-US" sz="2000" dirty="0">
                <a:latin typeface="Noto Sans CJK SC Bold" pitchFamily="2" charset="-122"/>
                <a:ea typeface="Noto Sans CJK SC Bold" pitchFamily="2" charset="-122"/>
                <a:sym typeface="Noto Sans CJK SC Medium" charset="-122"/>
              </a:rPr>
              <a:t>代码示例讲解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6" name="Shape 134"/>
          <p:cNvSpPr>
            <a:spLocks noGrp="1"/>
          </p:cNvSpPr>
          <p:nvPr>
            <p:ph type="body" idx="1"/>
          </p:nvPr>
        </p:nvSpPr>
        <p:spPr>
          <a:xfrm>
            <a:off x="409575" y="1197769"/>
            <a:ext cx="8324850" cy="3855244"/>
          </a:xfrm>
          <a:ln/>
        </p:spPr>
        <p:txBody>
          <a:bodyPr lIns="0" tIns="0" rIns="0" bIns="0" anchor="t">
            <a:normAutofit/>
          </a:bodyPr>
          <a:lstStyle/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kern="12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代码示例讲解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67"/>
          <p:cNvSpPr/>
          <p:nvPr/>
        </p:nvSpPr>
        <p:spPr>
          <a:xfrm>
            <a:off x="251521" y="111749"/>
            <a:ext cx="8762702" cy="869469"/>
          </a:xfrm>
          <a:prstGeom prst="rect">
            <a:avLst/>
          </a:prstGeom>
          <a:noFill/>
          <a:ln w="9525">
            <a:noFill/>
          </a:ln>
        </p:spPr>
        <p:txBody>
          <a:bodyPr wrap="square" lIns="19050" tIns="19050" rIns="19050" bIns="19050" anchor="ctr">
            <a:spAutoFit/>
          </a:bodyPr>
          <a:lstStyle/>
          <a:p>
            <a:pPr algn="ctr"/>
            <a:r>
              <a:rPr lang="zh-CN" altLang="en-US" sz="54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设计模式之工厂</a:t>
            </a:r>
            <a:r>
              <a:rPr lang="zh-CN" altLang="en-US" sz="5400" dirty="0" smtClean="0">
                <a:latin typeface="Noto Sans CJK SC Light" charset="-122"/>
                <a:ea typeface="Noto Sans CJK SC Light" charset="-122"/>
                <a:sym typeface="Noto Sans CJK SC Light" charset="-122"/>
              </a:rPr>
              <a:t>模式</a:t>
            </a: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4100" name="Shape 69"/>
          <p:cNvSpPr/>
          <p:nvPr/>
        </p:nvSpPr>
        <p:spPr>
          <a:xfrm>
            <a:off x="1331640" y="1563638"/>
            <a:ext cx="5481042" cy="180972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marL="261938" indent="-190500" algn="ctr">
              <a:lnSpc>
                <a:spcPct val="140000"/>
              </a:lnSpc>
              <a:buClr>
                <a:srgbClr val="35B558"/>
              </a:buClr>
              <a:buSzPct val="100000"/>
              <a:buChar char="•"/>
            </a:pPr>
            <a:r>
              <a:rPr lang="zh-CN" altLang="en-US" sz="2800" dirty="0">
                <a:latin typeface="Noto Sans CJK SC Regular" charset="-122"/>
                <a:ea typeface="Noto Sans CJK SC Regular" charset="-122"/>
                <a:sym typeface="Noto Sans CJK SC Regular" charset="-122"/>
              </a:rPr>
              <a:t>简单工厂模式</a:t>
            </a:r>
          </a:p>
          <a:p>
            <a:pPr marL="261938" indent="-190500" algn="ctr">
              <a:lnSpc>
                <a:spcPct val="140000"/>
              </a:lnSpc>
              <a:buClr>
                <a:srgbClr val="35B558"/>
              </a:buClr>
              <a:buSzPct val="100000"/>
              <a:buChar char="•"/>
            </a:pPr>
            <a:r>
              <a:rPr lang="zh-CN" altLang="en-US" sz="2800" dirty="0">
                <a:latin typeface="Noto Sans CJK SC Regular" charset="-122"/>
                <a:ea typeface="Noto Sans CJK SC Regular" charset="-122"/>
                <a:sym typeface="Noto Sans CJK SC Regular" charset="-122"/>
              </a:rPr>
              <a:t>工厂方法模式</a:t>
            </a:r>
          </a:p>
          <a:p>
            <a:pPr marL="261938" indent="-190500" algn="ctr">
              <a:lnSpc>
                <a:spcPct val="140000"/>
              </a:lnSpc>
              <a:buClr>
                <a:srgbClr val="35B558"/>
              </a:buClr>
              <a:buSzPct val="100000"/>
              <a:buChar char="•"/>
            </a:pPr>
            <a:r>
              <a:rPr lang="zh-CN" altLang="en-US" sz="2800" dirty="0">
                <a:latin typeface="Noto Sans CJK SC Regular" charset="-122"/>
                <a:ea typeface="Noto Sans CJK SC Regular" charset="-122"/>
                <a:sym typeface="Noto Sans CJK SC Regular" charset="-122"/>
              </a:rPr>
              <a:t>抽象工厂</a:t>
            </a:r>
            <a:r>
              <a:rPr lang="zh-CN" altLang="en-US" sz="2800" dirty="0" smtClean="0">
                <a:latin typeface="Noto Sans CJK SC Regular" charset="-122"/>
                <a:ea typeface="Noto Sans CJK SC Regular" charset="-122"/>
                <a:sym typeface="Noto Sans CJK SC Regular" charset="-122"/>
              </a:rPr>
              <a:t>模式</a:t>
            </a:r>
            <a:endParaRPr lang="zh-CN" altLang="en-US" sz="2800" dirty="0">
              <a:latin typeface="Noto Sans CJK SC Regular" charset="-122"/>
              <a:ea typeface="Noto Sans CJK SC Regular" charset="-122"/>
              <a:sym typeface="Noto Sans CJK SC Regular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91"/>
          <p:cNvSpPr>
            <a:spLocks noGrp="1"/>
          </p:cNvSpPr>
          <p:nvPr>
            <p:ph type="body" idx="1"/>
          </p:nvPr>
        </p:nvSpPr>
        <p:spPr>
          <a:xfrm>
            <a:off x="467544" y="1491630"/>
            <a:ext cx="8324850" cy="3855244"/>
          </a:xfrm>
          <a:ln/>
        </p:spPr>
        <p:txBody>
          <a:bodyPr lIns="0" tIns="0" rIns="0" bIns="0" anchor="t">
            <a:normAutofit/>
          </a:bodyPr>
          <a:lstStyle/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一个披</a:t>
            </a:r>
            <a:r>
              <a:rPr lang="zh-CN" altLang="en-US" sz="2000" dirty="0" smtClean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萨点餐的传统方案设计</a:t>
            </a:r>
            <a:endParaRPr lang="en-US" altLang="zh-CN" sz="2000" dirty="0" smtClean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endParaRPr lang="zh-CN" altLang="en-US" sz="20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简单工厂模式的</a:t>
            </a:r>
            <a:r>
              <a:rPr lang="zh-CN" altLang="en-US" sz="2000" dirty="0" smtClean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设计方案</a:t>
            </a:r>
            <a:endParaRPr lang="en-US" altLang="zh-CN" sz="2000" dirty="0" smtClean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endParaRPr lang="zh-CN" altLang="en-US" sz="20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代码示例</a:t>
            </a:r>
            <a:r>
              <a:rPr lang="zh-CN" altLang="en-US" sz="2000" dirty="0" smtClean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讲解和对比</a:t>
            </a:r>
            <a:endParaRPr lang="zh-CN" altLang="en-US" sz="20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</p:txBody>
      </p:sp>
      <p:sp>
        <p:nvSpPr>
          <p:cNvPr id="6148" name="Shape 82"/>
          <p:cNvSpPr/>
          <p:nvPr/>
        </p:nvSpPr>
        <p:spPr>
          <a:xfrm>
            <a:off x="408385" y="293253"/>
            <a:ext cx="8626078" cy="71558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19050" rIns="19050" bIns="19050" anchor="ctr">
            <a:spAutoFit/>
          </a:bodyPr>
          <a:lstStyle/>
          <a:p>
            <a:pPr algn="ctr"/>
            <a:r>
              <a:rPr lang="zh-CN" altLang="en-US" sz="44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简单工厂模式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132"/>
          <p:cNvSpPr/>
          <p:nvPr/>
        </p:nvSpPr>
        <p:spPr>
          <a:xfrm>
            <a:off x="323528" y="285225"/>
            <a:ext cx="8626673" cy="469359"/>
          </a:xfrm>
          <a:prstGeom prst="rect">
            <a:avLst/>
          </a:prstGeom>
          <a:noFill/>
          <a:ln w="9525">
            <a:noFill/>
          </a:ln>
        </p:spPr>
        <p:txBody>
          <a:bodyPr lIns="19050" tIns="19050" rIns="19050" bIns="19050" anchor="ctr">
            <a:spAutoFit/>
          </a:bodyPr>
          <a:lstStyle/>
          <a:p>
            <a:pPr algn="l"/>
            <a:r>
              <a:rPr lang="zh-CN" altLang="en-US" sz="28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简单工厂模式 </a:t>
            </a:r>
            <a:r>
              <a:rPr lang="en-US" altLang="zh-CN" sz="28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——</a:t>
            </a:r>
            <a:r>
              <a:rPr lang="zh-CN" altLang="en-US" sz="2800" dirty="0" smtClean="0">
                <a:latin typeface="Noto Sans CJK SC Light" charset="-122"/>
                <a:ea typeface="Noto Sans CJK SC Light" charset="-122"/>
                <a:sym typeface="Noto Sans CJK SC Light" charset="-122"/>
              </a:rPr>
              <a:t> </a:t>
            </a:r>
            <a:r>
              <a:rPr lang="zh-CN" altLang="en-US" sz="2800" dirty="0">
                <a:latin typeface="Noto Sans CJK SC Bold" pitchFamily="2" charset="-122"/>
                <a:ea typeface="Noto Sans CJK SC Bold" pitchFamily="2" charset="-122"/>
                <a:sym typeface="Noto Sans CJK SC Medium" charset="-122"/>
              </a:rPr>
              <a:t>一个披萨项目</a:t>
            </a:r>
            <a:r>
              <a:rPr lang="zh-CN" altLang="en-US" sz="2800" dirty="0" smtClean="0">
                <a:latin typeface="Noto Sans CJK SC Bold" pitchFamily="2" charset="-122"/>
                <a:ea typeface="Noto Sans CJK SC Bold" pitchFamily="2" charset="-122"/>
                <a:sym typeface="Noto Sans CJK SC Medium" charset="-122"/>
              </a:rPr>
              <a:t>的传统方案设计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172" name="Shape 134"/>
          <p:cNvSpPr>
            <a:spLocks noGrp="1"/>
          </p:cNvSpPr>
          <p:nvPr>
            <p:ph type="body" idx="1"/>
          </p:nvPr>
        </p:nvSpPr>
        <p:spPr>
          <a:xfrm>
            <a:off x="409575" y="1197769"/>
            <a:ext cx="8324850" cy="3855244"/>
          </a:xfrm>
          <a:ln/>
        </p:spPr>
        <p:txBody>
          <a:bodyPr lIns="0" tIns="0" rIns="0" bIns="0" anchor="t">
            <a:noAutofit/>
          </a:bodyPr>
          <a:lstStyle/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sz="2000" kern="12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披萨项目：要方便披萨品种的扩展、要便于维护、要能运行时</a:t>
            </a:r>
            <a:r>
              <a:rPr lang="zh-CN" altLang="en-US" sz="2000" kern="1200" dirty="0" smtClean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扩展</a:t>
            </a:r>
            <a:endParaRPr lang="en-US" altLang="zh-CN" sz="2000" kern="1200" dirty="0" smtClean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sz="2000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sz="2000" kern="12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披萨族设计：</a:t>
            </a: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sz="2000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sz="2000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sz="2000" kern="12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披萨工厂设计：if...elseif...</a:t>
            </a:r>
            <a:r>
              <a:rPr lang="zh-CN" altLang="en-US" sz="2000" kern="1200" dirty="0" smtClean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else</a:t>
            </a:r>
            <a:endParaRPr lang="en-US" altLang="zh-CN" sz="2000" kern="1200" dirty="0" smtClean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sz="2000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sz="2000" kern="12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有哪些不足？</a:t>
            </a: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sz="2000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sz="2000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</p:txBody>
      </p:sp>
      <p:sp>
        <p:nvSpPr>
          <p:cNvPr id="7176" name="箭头 107"/>
          <p:cNvSpPr/>
          <p:nvPr/>
        </p:nvSpPr>
        <p:spPr>
          <a:xfrm>
            <a:off x="2980730" y="2016919"/>
            <a:ext cx="466130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7" name="箭头 107"/>
          <p:cNvSpPr/>
          <p:nvPr/>
        </p:nvSpPr>
        <p:spPr>
          <a:xfrm>
            <a:off x="2980134" y="2532459"/>
            <a:ext cx="466725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51670"/>
            <a:ext cx="2160240" cy="144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132"/>
          <p:cNvSpPr/>
          <p:nvPr/>
        </p:nvSpPr>
        <p:spPr>
          <a:xfrm>
            <a:off x="0" y="233958"/>
            <a:ext cx="9022209" cy="592470"/>
          </a:xfrm>
          <a:prstGeom prst="rect">
            <a:avLst/>
          </a:prstGeom>
          <a:noFill/>
          <a:ln w="9525">
            <a:noFill/>
          </a:ln>
        </p:spPr>
        <p:txBody>
          <a:bodyPr wrap="square" lIns="19050" tIns="19050" rIns="19050" bIns="19050" anchor="ctr">
            <a:spAutoFit/>
          </a:bodyPr>
          <a:lstStyle/>
          <a:p>
            <a:pPr algn="ctr"/>
            <a:r>
              <a:rPr lang="zh-CN" altLang="en-US" sz="36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简单工厂模式 — </a:t>
            </a:r>
            <a:r>
              <a:rPr lang="zh-CN" altLang="en-US" sz="3600" dirty="0">
                <a:latin typeface="Noto Sans CJK SC Bold" pitchFamily="2" charset="-122"/>
                <a:ea typeface="Noto Sans CJK SC Bold" pitchFamily="2" charset="-122"/>
                <a:sym typeface="Noto Sans CJK SC Medium" charset="-122"/>
              </a:rPr>
              <a:t>简单工厂模式的设计方案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8196" name="Shape 134"/>
          <p:cNvSpPr>
            <a:spLocks noGrp="1"/>
          </p:cNvSpPr>
          <p:nvPr>
            <p:ph type="body" idx="1"/>
          </p:nvPr>
        </p:nvSpPr>
        <p:spPr>
          <a:xfrm>
            <a:off x="395536" y="1491630"/>
            <a:ext cx="8324850" cy="3057327"/>
          </a:xfrm>
          <a:ln/>
        </p:spPr>
        <p:txBody>
          <a:bodyPr lIns="0" tIns="0" rIns="0" bIns="0" anchor="t">
            <a:normAutofit/>
          </a:bodyPr>
          <a:lstStyle/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sz="2000" kern="1200" dirty="0" smtClean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简单</a:t>
            </a:r>
            <a:r>
              <a:rPr lang="zh-CN" altLang="en-US" sz="2000" kern="12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工厂模式的设计方案：定义一个实例化披萨对象的类，封装创建对象的</a:t>
            </a:r>
            <a:r>
              <a:rPr lang="zh-CN" altLang="en-US" sz="2000" kern="1200" dirty="0" smtClean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代码</a:t>
            </a:r>
            <a:endParaRPr lang="en-US" altLang="zh-CN" sz="2000" kern="1200" dirty="0" smtClean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sz="2000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sz="2000" kern="1200" dirty="0" smtClean="0">
                <a:solidFill>
                  <a:schemeClr val="tx1"/>
                </a:solidFill>
                <a:latin typeface="Noto Sans CJK SC Regular" charset="-122"/>
                <a:ea typeface="Noto Sans CJK SC Bold" pitchFamily="2" charset="-122"/>
                <a:sym typeface="Noto Sans CJK SC Regular" charset="-122"/>
              </a:rPr>
              <a:t>简单</a:t>
            </a:r>
            <a:r>
              <a:rPr lang="zh-CN" altLang="en-US" sz="2000" kern="1200" dirty="0">
                <a:solidFill>
                  <a:schemeClr val="tx1"/>
                </a:solidFill>
                <a:latin typeface="Noto Sans CJK SC Regular" charset="-122"/>
                <a:ea typeface="Noto Sans CJK SC Bold" pitchFamily="2" charset="-122"/>
                <a:sym typeface="Noto Sans CJK SC Regular" charset="-122"/>
              </a:rPr>
              <a:t>工厂模式：定义了一个创建对象的类，由这个类来封装实例化对象的</a:t>
            </a:r>
            <a:r>
              <a:rPr lang="zh-CN" altLang="en-US" sz="2000" kern="1200" dirty="0" smtClean="0">
                <a:solidFill>
                  <a:schemeClr val="tx1"/>
                </a:solidFill>
                <a:latin typeface="Noto Sans CJK SC Regular" charset="-122"/>
                <a:ea typeface="Noto Sans CJK SC Bold" pitchFamily="2" charset="-122"/>
                <a:sym typeface="Noto Sans CJK SC Regular" charset="-122"/>
              </a:rPr>
              <a:t>行为   </a:t>
            </a:r>
            <a:endParaRPr lang="en-US" altLang="zh-CN" sz="2000" kern="1200" dirty="0" smtClean="0">
              <a:solidFill>
                <a:schemeClr val="tx1"/>
              </a:solidFill>
              <a:latin typeface="Noto Sans CJK SC Regular" charset="-122"/>
              <a:ea typeface="Noto Sans CJK SC Bold" pitchFamily="2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sz="2000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132"/>
          <p:cNvSpPr/>
          <p:nvPr/>
        </p:nvSpPr>
        <p:spPr>
          <a:xfrm>
            <a:off x="405408" y="110007"/>
            <a:ext cx="8626673" cy="469359"/>
          </a:xfrm>
          <a:prstGeom prst="rect">
            <a:avLst/>
          </a:prstGeom>
          <a:noFill/>
          <a:ln w="9525">
            <a:noFill/>
          </a:ln>
        </p:spPr>
        <p:txBody>
          <a:bodyPr lIns="19050" tIns="19050" rIns="19050" bIns="19050" anchor="ctr">
            <a:spAutoFit/>
          </a:bodyPr>
          <a:lstStyle/>
          <a:p>
            <a:pPr algn="l"/>
            <a:r>
              <a:rPr lang="zh-CN" altLang="en-US" sz="28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简单工厂模式 — </a:t>
            </a:r>
            <a:r>
              <a:rPr lang="zh-CN" altLang="en-US" sz="2800" dirty="0">
                <a:latin typeface="Noto Sans CJK SC Bold" pitchFamily="2" charset="-122"/>
                <a:ea typeface="Noto Sans CJK SC Bold" pitchFamily="2" charset="-122"/>
                <a:sym typeface="Noto Sans CJK SC Medium" charset="-122"/>
              </a:rPr>
              <a:t>代码示例讲解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220" name="Shape 134"/>
          <p:cNvSpPr>
            <a:spLocks noGrp="1"/>
          </p:cNvSpPr>
          <p:nvPr>
            <p:ph type="body" idx="1"/>
          </p:nvPr>
        </p:nvSpPr>
        <p:spPr>
          <a:xfrm>
            <a:off x="409575" y="1197769"/>
            <a:ext cx="8324850" cy="3855244"/>
          </a:xfrm>
          <a:ln/>
        </p:spPr>
        <p:txBody>
          <a:bodyPr lIns="0" tIns="0" rIns="0" bIns="0" anchor="t">
            <a:normAutofit/>
          </a:bodyPr>
          <a:lstStyle/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sz="4400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sz="4400" kern="12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代码示例讲解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hape 84"/>
          <p:cNvSpPr/>
          <p:nvPr/>
        </p:nvSpPr>
        <p:spPr>
          <a:xfrm>
            <a:off x="79772" y="1837068"/>
            <a:ext cx="8984456" cy="592470"/>
          </a:xfrm>
          <a:prstGeom prst="rect">
            <a:avLst/>
          </a:prstGeom>
          <a:noFill/>
          <a:ln w="9525">
            <a:noFill/>
          </a:ln>
        </p:spPr>
        <p:txBody>
          <a:bodyPr lIns="19050" tIns="19050" rIns="19050" bIns="19050" anchor="ctr">
            <a:spAutoFit/>
          </a:bodyPr>
          <a:lstStyle/>
          <a:p>
            <a:pPr algn="ctr"/>
            <a:r>
              <a:rPr lang="zh-CN" altLang="en-US" sz="3600" dirty="0">
                <a:latin typeface="Noto Sans CJK SC Bold" pitchFamily="2" charset="-122"/>
                <a:ea typeface="Noto Sans CJK SC Bold" pitchFamily="2" charset="-122"/>
                <a:sym typeface="Noto Sans CJK SC Medium" charset="-122"/>
              </a:rPr>
              <a:t>工厂方法模式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hape 91"/>
          <p:cNvSpPr>
            <a:spLocks noGrp="1"/>
          </p:cNvSpPr>
          <p:nvPr>
            <p:ph type="body" idx="1"/>
          </p:nvPr>
        </p:nvSpPr>
        <p:spPr>
          <a:xfrm>
            <a:off x="408385" y="1312411"/>
            <a:ext cx="8324850" cy="3855244"/>
          </a:xfrm>
          <a:ln/>
        </p:spPr>
        <p:txBody>
          <a:bodyPr lIns="0" tIns="0" rIns="0" bIns="0" anchor="t">
            <a:normAutofit/>
          </a:bodyPr>
          <a:lstStyle/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</a:pPr>
            <a:endParaRPr lang="zh-CN" altLang="en-US" sz="28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工厂方法模式</a:t>
            </a:r>
            <a:r>
              <a:rPr lang="zh-CN" altLang="en-US" sz="2800" dirty="0" smtClean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设计方案</a:t>
            </a:r>
            <a:endParaRPr lang="en-US" altLang="zh-CN" sz="2800" dirty="0" smtClean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endParaRPr lang="zh-CN" altLang="en-US" sz="28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defTabSz="238125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400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方案代码示例讲解</a:t>
            </a:r>
          </a:p>
        </p:txBody>
      </p:sp>
      <p:sp>
        <p:nvSpPr>
          <p:cNvPr id="11268" name="Shape 82"/>
          <p:cNvSpPr/>
          <p:nvPr/>
        </p:nvSpPr>
        <p:spPr>
          <a:xfrm>
            <a:off x="408385" y="-2982"/>
            <a:ext cx="8626078" cy="71558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19050" rIns="19050" bIns="19050" anchor="ctr">
            <a:spAutoFit/>
          </a:bodyPr>
          <a:lstStyle/>
          <a:p>
            <a:pPr algn="ctr"/>
            <a:r>
              <a:rPr lang="zh-CN" altLang="en-US" sz="44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工厂方法模式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32"/>
          <p:cNvSpPr/>
          <p:nvPr/>
        </p:nvSpPr>
        <p:spPr>
          <a:xfrm>
            <a:off x="405408" y="79229"/>
            <a:ext cx="8626673" cy="530915"/>
          </a:xfrm>
          <a:prstGeom prst="rect">
            <a:avLst/>
          </a:prstGeom>
          <a:noFill/>
          <a:ln w="9525">
            <a:noFill/>
          </a:ln>
        </p:spPr>
        <p:txBody>
          <a:bodyPr lIns="19050" tIns="19050" rIns="19050" bIns="19050" anchor="ctr">
            <a:spAutoFit/>
          </a:bodyPr>
          <a:lstStyle/>
          <a:p>
            <a:pPr algn="l"/>
            <a:r>
              <a:rPr lang="zh-CN" altLang="en-US" sz="3200" dirty="0">
                <a:latin typeface="Noto Sans CJK SC Light" charset="-122"/>
                <a:ea typeface="Noto Sans CJK SC Light" charset="-122"/>
                <a:sym typeface="Noto Sans CJK SC Light" charset="-122"/>
              </a:rPr>
              <a:t>工厂方法模式 — </a:t>
            </a:r>
            <a:r>
              <a:rPr lang="zh-CN" altLang="en-US" sz="3200" dirty="0">
                <a:latin typeface="Noto Sans CJK SC Bold" pitchFamily="2" charset="-122"/>
                <a:ea typeface="Noto Sans CJK SC Bold" pitchFamily="2" charset="-122"/>
                <a:sym typeface="Noto Sans CJK SC Medium" charset="-122"/>
              </a:rPr>
              <a:t>披萨项目新需求的困惑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2292" name="Shape 134"/>
          <p:cNvSpPr>
            <a:spLocks noGrp="1"/>
          </p:cNvSpPr>
          <p:nvPr>
            <p:ph type="body" idx="1"/>
          </p:nvPr>
        </p:nvSpPr>
        <p:spPr>
          <a:xfrm>
            <a:off x="405408" y="1203598"/>
            <a:ext cx="8324850" cy="3855244"/>
          </a:xfrm>
          <a:ln/>
        </p:spPr>
        <p:txBody>
          <a:bodyPr lIns="0" tIns="0" rIns="0" bIns="0" anchor="t">
            <a:normAutofit/>
          </a:bodyPr>
          <a:lstStyle/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kern="1200" dirty="0" smtClean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如果加盟了一个披萨店，一个在纽约一个在伦敦。</a:t>
            </a:r>
            <a:endParaRPr lang="en-US" altLang="zh-CN" kern="1200" dirty="0" smtClean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r>
              <a:rPr lang="zh-CN" altLang="en-US" kern="1200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如果用简单工厂模式来</a:t>
            </a:r>
            <a:r>
              <a:rPr lang="zh-CN" altLang="en-US" kern="1200" dirty="0" smtClean="0">
                <a:solidFill>
                  <a:schemeClr val="tx1"/>
                </a:solidFill>
                <a:latin typeface="Noto Sans CJK SC Regular" charset="-122"/>
                <a:ea typeface="Noto Sans CJK SC Regular" charset="-122"/>
                <a:sym typeface="Noto Sans CJK SC Regular" charset="-122"/>
              </a:rPr>
              <a:t>处理有哪些问题？</a:t>
            </a:r>
            <a:endParaRPr lang="zh-CN" altLang="en-US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  <a:p>
            <a:pPr algn="l" defTabSz="238125">
              <a:lnSpc>
                <a:spcPct val="140000"/>
              </a:lnSpc>
              <a:spcBef>
                <a:spcPct val="0"/>
              </a:spcBef>
              <a:buSzPct val="75000"/>
            </a:pPr>
            <a:endParaRPr lang="zh-CN" altLang="en-US" kern="1200" dirty="0">
              <a:solidFill>
                <a:schemeClr val="tx1"/>
              </a:solidFill>
              <a:latin typeface="Noto Sans CJK SC Regular" charset="-122"/>
              <a:ea typeface="Noto Sans CJK SC Regular" charset="-122"/>
              <a:sym typeface="Noto Sans CJK SC Regular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293</Words>
  <Application>Microsoft Office PowerPoint</Application>
  <PresentationFormat>全屏显示(16:9)</PresentationFormat>
  <Paragraphs>56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llping</dc:creator>
  <cp:lastModifiedBy>llping</cp:lastModifiedBy>
  <cp:revision>9</cp:revision>
  <dcterms:created xsi:type="dcterms:W3CDTF">2019-04-18T02:22:39Z</dcterms:created>
  <dcterms:modified xsi:type="dcterms:W3CDTF">2019-04-18T09:43:39Z</dcterms:modified>
</cp:coreProperties>
</file>