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4" r:id="rId10"/>
    <p:sldId id="277" r:id="rId11"/>
    <p:sldId id="265" r:id="rId12"/>
    <p:sldId id="266" r:id="rId13"/>
    <p:sldId id="267" r:id="rId14"/>
    <p:sldId id="268" r:id="rId15"/>
    <p:sldId id="269" r:id="rId16"/>
    <p:sldId id="270" r:id="rId17"/>
    <p:sldId id="271" r:id="rId18"/>
    <p:sldId id="272" r:id="rId19"/>
    <p:sldId id="273" r:id="rId20"/>
    <p:sldId id="278" r:id="rId21"/>
    <p:sldId id="274" r:id="rId22"/>
    <p:sldId id="275" r:id="rId23"/>
    <p:sldId id="276" r:id="rId24"/>
    <p:sldId id="263" r:id="rId25"/>
    <p:sldId id="280" r:id="rId26"/>
    <p:sldId id="279" r:id="rId27"/>
  </p:sldIdLst>
  <p:sldSz cx="12192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6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6463"/>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ln>
                <a:solidFill>
                  <a:srgbClr val="E6E6E6"/>
                </a:solidFill>
              </a:ln>
              <a:solidFill>
                <a:prstClr val="white"/>
              </a:solidFill>
              <a:latin typeface="等线"/>
              <a:ea typeface="等线"/>
            </a:endParaRPr>
          </a:p>
        </p:txBody>
      </p:sp>
      <p:sp>
        <p:nvSpPr>
          <p:cNvPr id="21" name="文本框 20"/>
          <p:cNvSpPr txBox="1"/>
          <p:nvPr/>
        </p:nvSpPr>
        <p:spPr>
          <a:xfrm>
            <a:off x="1521953" y="2885879"/>
            <a:ext cx="9148097" cy="822960"/>
          </a:xfrm>
          <a:prstGeom prst="rect">
            <a:avLst/>
          </a:prstGeom>
          <a:noFill/>
        </p:spPr>
        <p:txBody>
          <a:bodyPr wrap="square" rtlCol="0">
            <a:spAutoFit/>
          </a:bodyPr>
          <a:lstStyle/>
          <a:p>
            <a:pPr algn="ctr" defTabSz="913765">
              <a:defRPr/>
            </a:pPr>
            <a:r>
              <a:rPr lang="zh-CN" altLang="en-US" sz="4800" b="1" dirty="0">
                <a:solidFill>
                  <a:srgbClr val="284760"/>
                </a:solidFill>
                <a:latin typeface="微软雅黑" charset="-122"/>
                <a:ea typeface="微软雅黑" charset="-122"/>
              </a:rPr>
              <a:t>软件设计模式：命令模式 </a:t>
            </a:r>
            <a:endParaRPr lang="zh-CN" altLang="en-US" sz="4800" b="1" dirty="0">
              <a:solidFill>
                <a:srgbClr val="284760"/>
              </a:solidFill>
              <a:latin typeface="微软雅黑" charset="-122"/>
              <a:ea typeface="微软雅黑" charset="-122"/>
            </a:endParaRPr>
          </a:p>
        </p:txBody>
      </p:sp>
      <p:sp>
        <p:nvSpPr>
          <p:cNvPr id="22" name="文本框 21"/>
          <p:cNvSpPr txBox="1"/>
          <p:nvPr/>
        </p:nvSpPr>
        <p:spPr>
          <a:xfrm>
            <a:off x="1758951" y="3843563"/>
            <a:ext cx="8674100" cy="338554"/>
          </a:xfrm>
          <a:prstGeom prst="rect">
            <a:avLst/>
          </a:prstGeom>
          <a:noFill/>
        </p:spPr>
        <p:txBody>
          <a:bodyPr wrap="square" rtlCol="0">
            <a:spAutoFit/>
          </a:bodyPr>
          <a:lstStyle/>
          <a:p>
            <a:pPr algn="ctr" defTabSz="913765">
              <a:defRPr/>
            </a:pPr>
            <a:r>
              <a:rPr lang="fr-FR" altLang="zh-CN" sz="1600" dirty="0">
                <a:solidFill>
                  <a:srgbClr val="284760"/>
                </a:solidFill>
                <a:latin typeface="微软雅黑" charset="-122"/>
                <a:ea typeface="微软雅黑" charset="-122"/>
              </a:rPr>
              <a:t>Software design mode: command mode</a:t>
            </a:r>
            <a:endParaRPr lang="zh-CN" altLang="en-US" sz="1600" dirty="0">
              <a:solidFill>
                <a:srgbClr val="284760"/>
              </a:solidFill>
              <a:latin typeface="微软雅黑" charset="-122"/>
              <a:ea typeface="微软雅黑" charset="-122"/>
            </a:endParaRPr>
          </a:p>
        </p:txBody>
      </p:sp>
      <p:grpSp>
        <p:nvGrpSpPr>
          <p:cNvPr id="63" name="组合 62"/>
          <p:cNvGrpSpPr/>
          <p:nvPr/>
        </p:nvGrpSpPr>
        <p:grpSpPr>
          <a:xfrm>
            <a:off x="3950370" y="4955841"/>
            <a:ext cx="4412311" cy="336917"/>
            <a:chOff x="3760651" y="4294311"/>
            <a:chExt cx="4412311" cy="336917"/>
          </a:xfrm>
        </p:grpSpPr>
        <p:grpSp>
          <p:nvGrpSpPr>
            <p:cNvPr id="45" name="组合 44"/>
            <p:cNvGrpSpPr/>
            <p:nvPr/>
          </p:nvGrpSpPr>
          <p:grpSpPr>
            <a:xfrm>
              <a:off x="3760651" y="4294311"/>
              <a:ext cx="1798320" cy="336917"/>
              <a:chOff x="3760651" y="4299386"/>
              <a:chExt cx="1798320" cy="336917"/>
            </a:xfrm>
          </p:grpSpPr>
          <p:sp>
            <p:nvSpPr>
              <p:cNvPr id="39" name="矩形: 圆角 38"/>
              <p:cNvSpPr/>
              <p:nvPr/>
            </p:nvSpPr>
            <p:spPr>
              <a:xfrm>
                <a:off x="3760651" y="4301023"/>
                <a:ext cx="1798320" cy="335280"/>
              </a:xfrm>
              <a:prstGeom prst="roundRect">
                <a:avLst>
                  <a:gd name="adj" fmla="val 50000"/>
                </a:avLst>
              </a:prstGeom>
              <a:solidFill>
                <a:srgbClr val="2847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40" name="文本框 39"/>
              <p:cNvSpPr txBox="1"/>
              <p:nvPr/>
            </p:nvSpPr>
            <p:spPr>
              <a:xfrm>
                <a:off x="3839754" y="4299386"/>
                <a:ext cx="1640115" cy="335280"/>
              </a:xfrm>
              <a:prstGeom prst="rect">
                <a:avLst/>
              </a:prstGeom>
              <a:noFill/>
            </p:spPr>
            <p:txBody>
              <a:bodyPr wrap="square" rtlCol="0">
                <a:spAutoFit/>
              </a:bodyPr>
              <a:lstStyle/>
              <a:p>
                <a:pPr algn="ctr" defTabSz="913765">
                  <a:defRPr/>
                </a:pPr>
                <a:r>
                  <a:rPr lang="zh-CN" altLang="en-US" sz="1600" dirty="0">
                    <a:solidFill>
                      <a:prstClr val="white"/>
                    </a:solidFill>
                    <a:latin typeface="微软雅黑" charset="-122"/>
                    <a:ea typeface="微软雅黑" charset="-122"/>
                  </a:rPr>
                  <a:t>秦斌斌</a:t>
                </a:r>
                <a:endParaRPr lang="zh-CN" altLang="en-US" sz="1600" dirty="0">
                  <a:solidFill>
                    <a:prstClr val="white"/>
                  </a:solidFill>
                  <a:latin typeface="微软雅黑" charset="-122"/>
                  <a:ea typeface="微软雅黑" charset="-122"/>
                </a:endParaRPr>
              </a:p>
            </p:txBody>
          </p:sp>
        </p:grpSp>
        <p:grpSp>
          <p:nvGrpSpPr>
            <p:cNvPr id="46" name="组合 45"/>
            <p:cNvGrpSpPr/>
            <p:nvPr/>
          </p:nvGrpSpPr>
          <p:grpSpPr>
            <a:xfrm>
              <a:off x="6135219" y="4294311"/>
              <a:ext cx="2037743" cy="336917"/>
              <a:chOff x="3642276" y="4299386"/>
              <a:chExt cx="2037743" cy="336917"/>
            </a:xfrm>
          </p:grpSpPr>
          <p:sp>
            <p:nvSpPr>
              <p:cNvPr id="47" name="矩形: 圆角 46"/>
              <p:cNvSpPr/>
              <p:nvPr/>
            </p:nvSpPr>
            <p:spPr>
              <a:xfrm>
                <a:off x="3760651" y="4301023"/>
                <a:ext cx="1798320" cy="335280"/>
              </a:xfrm>
              <a:prstGeom prst="roundRect">
                <a:avLst>
                  <a:gd name="adj" fmla="val 50000"/>
                </a:avLst>
              </a:prstGeom>
              <a:solidFill>
                <a:srgbClr val="2847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48" name="文本框 47"/>
              <p:cNvSpPr txBox="1"/>
              <p:nvPr/>
            </p:nvSpPr>
            <p:spPr>
              <a:xfrm>
                <a:off x="3642276" y="4299386"/>
                <a:ext cx="2037743" cy="335280"/>
              </a:xfrm>
              <a:prstGeom prst="rect">
                <a:avLst/>
              </a:prstGeom>
              <a:noFill/>
            </p:spPr>
            <p:txBody>
              <a:bodyPr wrap="square" rtlCol="0">
                <a:spAutoFit/>
              </a:bodyPr>
              <a:lstStyle/>
              <a:p>
                <a:pPr algn="ctr" defTabSz="913765">
                  <a:defRPr/>
                </a:pPr>
                <a:r>
                  <a:rPr lang="zh-CN" altLang="en-US" sz="1600" dirty="0" smtClean="0">
                    <a:solidFill>
                      <a:prstClr val="white"/>
                    </a:solidFill>
                    <a:latin typeface="微软雅黑" charset="-122"/>
                    <a:ea typeface="微软雅黑" charset="-122"/>
                  </a:rPr>
                  <a:t>郭一村</a:t>
                </a:r>
                <a:endParaRPr lang="zh-CN" altLang="en-US" sz="1600" dirty="0">
                  <a:solidFill>
                    <a:prstClr val="white"/>
                  </a:solidFill>
                  <a:latin typeface="微软雅黑" charset="-122"/>
                  <a:ea typeface="微软雅黑" charset="-122"/>
                </a:endParaRPr>
              </a:p>
            </p:txBody>
          </p:sp>
        </p:grpSp>
      </p:grpSp>
      <p:grpSp>
        <p:nvGrpSpPr>
          <p:cNvPr id="62" name="组合 61"/>
          <p:cNvGrpSpPr/>
          <p:nvPr/>
        </p:nvGrpSpPr>
        <p:grpSpPr>
          <a:xfrm>
            <a:off x="5422358" y="1104991"/>
            <a:ext cx="1355815" cy="1355815"/>
            <a:chOff x="6556718" y="953111"/>
            <a:chExt cx="913176" cy="913176"/>
          </a:xfrm>
        </p:grpSpPr>
        <p:sp>
          <p:nvSpPr>
            <p:cNvPr id="60" name="出自【趣你的PPT】(微信:qunideppt)：最优质的PPT资源库"/>
            <p:cNvSpPr/>
            <p:nvPr/>
          </p:nvSpPr>
          <p:spPr>
            <a:xfrm>
              <a:off x="6556718" y="953111"/>
              <a:ext cx="913176" cy="913176"/>
            </a:xfrm>
            <a:prstGeom prst="ellipse">
              <a:avLst/>
            </a:prstGeom>
            <a:noFill/>
            <a:ln w="34925">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6700205" y="1174454"/>
              <a:ext cx="626203" cy="470490"/>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noFill/>
            </a:ln>
          </p:spPr>
          <p:txBody>
            <a:bodyPr vert="horz" wrap="square" lIns="114924" tIns="57463" rIns="114924" bIns="57463" numCol="1" anchor="t" anchorCtr="0" compatLnSpc="1"/>
            <a:lstStyle/>
            <a:p>
              <a:pPr defTabSz="913765">
                <a:defRPr/>
              </a:pPr>
              <a:endParaRPr lang="zh-CN" altLang="en-US" sz="1255">
                <a:solidFill>
                  <a:srgbClr val="000000"/>
                </a:solidFill>
                <a:latin typeface="等线"/>
                <a:ea typeface="等线"/>
              </a:endParaRPr>
            </a:p>
          </p:txBody>
        </p:sp>
      </p:grpSp>
      <p:sp>
        <p:nvSpPr>
          <p:cNvPr id="23" name="矩形 22"/>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a:ln>
                  <a:solidFill>
                    <a:srgbClr val="E6E6E6"/>
                  </a:solidFill>
                </a:ln>
                <a:solidFill>
                  <a:schemeClr val="tx1"/>
                </a:solidFill>
                <a:latin typeface="微软雅黑" charset="-122"/>
                <a:ea typeface="微软雅黑" charset="-122"/>
              </a:rPr>
              <a:t>由于各种电器开关方法都不一样，而且还可能存在其他待扩展的电器，如果不使用命令模式，我们想要设置扩展的开关时，可能会出现哪些问题呢？假设又有了电视、冰箱也需要用到遥控器，而仅仅在最后一个开关上写if else，如果以后再出现其他设备比如门窗等，在后面继续加if else，很显然长此以往随着想要加入的开关越来越多，程序代码会越来越冗长。</a:t>
            </a:r>
            <a:endParaRPr lang="zh-CN" altLang="zh-CN"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dirty="0">
              <a:ln>
                <a:solidFill>
                  <a:srgbClr val="E6E6E6"/>
                </a:solidFill>
              </a:ln>
              <a:solidFill>
                <a:prstClr val="white"/>
              </a:solidFill>
              <a:latin typeface="等线"/>
              <a:ea typeface="等线"/>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
        <p:nvSpPr>
          <p:cNvPr id="2" name="圆角矩形 1"/>
          <p:cNvSpPr/>
          <p:nvPr/>
        </p:nvSpPr>
        <p:spPr>
          <a:xfrm>
            <a:off x="2291255" y="2961289"/>
            <a:ext cx="1576552" cy="935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遥控</a:t>
            </a:r>
            <a:endParaRPr lang="zh-CN" altLang="en-US" dirty="0"/>
          </a:p>
        </p:txBody>
      </p:sp>
      <p:sp>
        <p:nvSpPr>
          <p:cNvPr id="13" name="圆角矩形 12"/>
          <p:cNvSpPr/>
          <p:nvPr/>
        </p:nvSpPr>
        <p:spPr>
          <a:xfrm>
            <a:off x="6626772" y="1225018"/>
            <a:ext cx="1576552" cy="935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电视</a:t>
            </a:r>
            <a:endParaRPr lang="zh-CN" altLang="en-US" dirty="0"/>
          </a:p>
        </p:txBody>
      </p:sp>
      <p:sp>
        <p:nvSpPr>
          <p:cNvPr id="14" name="圆角矩形 13"/>
          <p:cNvSpPr/>
          <p:nvPr/>
        </p:nvSpPr>
        <p:spPr>
          <a:xfrm>
            <a:off x="6626772" y="2961288"/>
            <a:ext cx="1576552" cy="935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冰箱</a:t>
            </a:r>
            <a:endParaRPr lang="zh-CN" altLang="en-US" dirty="0"/>
          </a:p>
        </p:txBody>
      </p:sp>
      <p:sp>
        <p:nvSpPr>
          <p:cNvPr id="15" name="圆角矩形 14"/>
          <p:cNvSpPr/>
          <p:nvPr/>
        </p:nvSpPr>
        <p:spPr>
          <a:xfrm>
            <a:off x="6626772" y="4884587"/>
            <a:ext cx="1576552" cy="935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大门</a:t>
            </a:r>
            <a:endParaRPr lang="zh-CN" altLang="en-US" dirty="0"/>
          </a:p>
        </p:txBody>
      </p:sp>
      <p:cxnSp>
        <p:nvCxnSpPr>
          <p:cNvPr id="6" name="直接箭头连接符 5"/>
          <p:cNvCxnSpPr>
            <a:stCxn id="2" idx="3"/>
            <a:endCxn id="13" idx="1"/>
          </p:cNvCxnSpPr>
          <p:nvPr/>
        </p:nvCxnSpPr>
        <p:spPr>
          <a:xfrm flipV="1">
            <a:off x="3867807" y="1692729"/>
            <a:ext cx="2758965" cy="173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2" idx="3"/>
            <a:endCxn id="14" idx="1"/>
          </p:cNvCxnSpPr>
          <p:nvPr/>
        </p:nvCxnSpPr>
        <p:spPr>
          <a:xfrm flipV="1">
            <a:off x="3867807" y="3428999"/>
            <a:ext cx="2758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 idx="3"/>
            <a:endCxn id="15" idx="1"/>
          </p:cNvCxnSpPr>
          <p:nvPr/>
        </p:nvCxnSpPr>
        <p:spPr>
          <a:xfrm>
            <a:off x="3867807" y="3429000"/>
            <a:ext cx="2758965" cy="192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199992" y="4474169"/>
            <a:ext cx="798787" cy="49074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solidFill>
              </a:rPr>
              <a:t>？</a:t>
            </a:r>
            <a:endParaRPr lang="zh-CN" altLang="en-US" sz="40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endParaRPr lang="en-US" altLang="zh-CN" sz="2200" dirty="0" smtClean="0">
              <a:ln>
                <a:solidFill>
                  <a:srgbClr val="E6E6E6"/>
                </a:solidFill>
              </a:ln>
              <a:solidFill>
                <a:schemeClr val="tx1"/>
              </a:solidFill>
              <a:latin typeface="微软雅黑" charset="-122"/>
              <a:ea typeface="微软雅黑" charset="-122"/>
            </a:endParaRPr>
          </a:p>
          <a:p>
            <a:pPr indent="457200">
              <a:lnSpc>
                <a:spcPct val="200000"/>
              </a:lnSpc>
            </a:pPr>
            <a:endParaRPr lang="en-US"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smtClean="0">
                <a:ln>
                  <a:solidFill>
                    <a:srgbClr val="E6E6E6"/>
                  </a:solidFill>
                </a:ln>
                <a:solidFill>
                  <a:schemeClr val="tx1"/>
                </a:solidFill>
                <a:latin typeface="微软雅黑" charset="-122"/>
                <a:ea typeface="微软雅黑" charset="-122"/>
              </a:rPr>
              <a:t>命令</a:t>
            </a:r>
            <a:r>
              <a:rPr lang="zh-CN" altLang="zh-CN" sz="2200" dirty="0">
                <a:ln>
                  <a:solidFill>
                    <a:srgbClr val="E6E6E6"/>
                  </a:solidFill>
                </a:ln>
                <a:solidFill>
                  <a:schemeClr val="tx1"/>
                </a:solidFill>
                <a:latin typeface="微软雅黑" charset="-122"/>
                <a:ea typeface="微软雅黑" charset="-122"/>
              </a:rPr>
              <a:t>模式适合实现以下功能：</a:t>
            </a:r>
            <a:endParaRPr lang="zh-CN" altLang="zh-CN" sz="2200" dirty="0">
              <a:ln>
                <a:solidFill>
                  <a:srgbClr val="E6E6E6"/>
                </a:solidFill>
              </a:ln>
              <a:solidFill>
                <a:schemeClr val="tx1"/>
              </a:solidFill>
              <a:latin typeface="微软雅黑" charset="-122"/>
              <a:ea typeface="微软雅黑" charset="-122"/>
            </a:endParaRPr>
          </a:p>
          <a:p>
            <a:pPr marL="342900" indent="-342900">
              <a:lnSpc>
                <a:spcPct val="200000"/>
              </a:lnSpc>
              <a:buFont typeface="Arial" charset="0"/>
              <a:buChar char="•"/>
            </a:pPr>
            <a:r>
              <a:rPr lang="zh-CN" altLang="zh-CN" sz="2200" dirty="0">
                <a:ln>
                  <a:solidFill>
                    <a:srgbClr val="E6E6E6"/>
                  </a:solidFill>
                </a:ln>
                <a:solidFill>
                  <a:schemeClr val="tx1"/>
                </a:solidFill>
                <a:latin typeface="微软雅黑" charset="-122"/>
                <a:ea typeface="微软雅黑" charset="-122"/>
              </a:rPr>
              <a:t>通过参数化对象实现功能执行。命令时面向对象式的，而不是回调函数式的。</a:t>
            </a:r>
            <a:endParaRPr lang="zh-CN" altLang="zh-CN" sz="2200" dirty="0">
              <a:ln>
                <a:solidFill>
                  <a:srgbClr val="E6E6E6"/>
                </a:solidFill>
              </a:ln>
              <a:solidFill>
                <a:schemeClr val="tx1"/>
              </a:solidFill>
              <a:latin typeface="微软雅黑" charset="-122"/>
              <a:ea typeface="微软雅黑" charset="-122"/>
            </a:endParaRPr>
          </a:p>
          <a:p>
            <a:pPr marL="342900" indent="-342900">
              <a:lnSpc>
                <a:spcPct val="200000"/>
              </a:lnSpc>
              <a:buFont typeface="Arial" charset="0"/>
              <a:buChar char="•"/>
            </a:pPr>
            <a:r>
              <a:rPr lang="zh-CN" altLang="zh-CN" sz="2200" dirty="0">
                <a:ln>
                  <a:solidFill>
                    <a:srgbClr val="E6E6E6"/>
                  </a:solidFill>
                </a:ln>
                <a:solidFill>
                  <a:schemeClr val="tx1"/>
                </a:solidFill>
                <a:latin typeface="微软雅黑" charset="-122"/>
                <a:ea typeface="微软雅黑" charset="-122"/>
              </a:rPr>
              <a:t>指定消息队列并在不同的时间执行请求。一个命令对象可以有独立于原始请求的生命周期。如果一个请求的接收者可以由一个独立地址空间的方式来表示，那么你可以将请求对应的命令对象转换到不同的进程并在其中完成请求</a:t>
            </a:r>
            <a:r>
              <a:rPr lang="zh-CN" altLang="zh-CN"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marL="342900" indent="-342900">
              <a:lnSpc>
                <a:spcPct val="200000"/>
              </a:lnSpc>
              <a:buFont typeface="Arial" charset="0"/>
              <a:buChar char="•"/>
            </a:pPr>
            <a:endParaRPr lang="en-US" altLang="zh-CN" sz="2200" dirty="0" smtClean="0">
              <a:ln>
                <a:solidFill>
                  <a:srgbClr val="E6E6E6"/>
                </a:solidFill>
              </a:ln>
              <a:solidFill>
                <a:schemeClr val="tx1"/>
              </a:solidFill>
              <a:latin typeface="微软雅黑" charset="-122"/>
              <a:ea typeface="微软雅黑" charset="-122"/>
            </a:endParaRPr>
          </a:p>
          <a:p>
            <a:pPr indent="457200">
              <a:lnSpc>
                <a:spcPct val="200000"/>
              </a:lnSpc>
            </a:pPr>
            <a:endParaRPr lang="en-US" altLang="zh-CN" sz="2200" dirty="0">
              <a:ln>
                <a:solidFill>
                  <a:srgbClr val="E6E6E6"/>
                </a:solidFill>
              </a:ln>
              <a:solidFill>
                <a:schemeClr val="tx1"/>
              </a:solidFill>
              <a:latin typeface="微软雅黑" charset="-122"/>
              <a:ea typeface="微软雅黑" charset="-122"/>
            </a:endParaRPr>
          </a:p>
          <a:p>
            <a:pPr indent="457200">
              <a:lnSpc>
                <a:spcPct val="200000"/>
              </a:lnSpc>
            </a:pPr>
            <a:endParaRPr lang="zh-CN" altLang="zh-CN"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p:cNvSpPr txBox="1">
            <a:spLocks noChangeArrowheads="1"/>
          </p:cNvSpPr>
          <p:nvPr/>
        </p:nvSpPr>
        <p:spPr bwMode="auto">
          <a:xfrm>
            <a:off x="1307385" y="567874"/>
            <a:ext cx="3253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defTabSz="913765" fontAlgn="base">
              <a:lnSpc>
                <a:spcPct val="100000"/>
              </a:lnSpc>
              <a:spcBef>
                <a:spcPct val="0"/>
              </a:spcBef>
              <a:spcAft>
                <a:spcPct val="0"/>
              </a:spcAft>
              <a:buNone/>
              <a:defRPr/>
            </a:pPr>
            <a:r>
              <a:rPr lang="zh-CN" altLang="zh-CN" b="1" dirty="0" smtClean="0">
                <a:solidFill>
                  <a:srgbClr val="284760"/>
                </a:solidFill>
                <a:latin typeface="微软雅黑" charset="-122"/>
                <a:ea typeface="微软雅黑" charset="-122"/>
              </a:rPr>
              <a:t>2</a:t>
            </a:r>
            <a:r>
              <a:rPr lang="zh-CN" altLang="zh-CN" b="1" dirty="0">
                <a:solidFill>
                  <a:srgbClr val="284760"/>
                </a:solidFill>
                <a:latin typeface="微软雅黑" charset="-122"/>
                <a:ea typeface="微软雅黑" charset="-122"/>
              </a:rPr>
              <a:t>.应用场景</a:t>
            </a:r>
            <a:endParaRPr lang="zh-CN" altLang="zh-CN" b="1" dirty="0">
              <a:solidFill>
                <a:srgbClr val="284760"/>
              </a:solidFill>
              <a:latin typeface="微软雅黑" charset="-122"/>
              <a:ea typeface="微软雅黑" charset="-122"/>
            </a:endParaRPr>
          </a:p>
          <a:p>
            <a:pPr defTabSz="913765" fontAlgn="base">
              <a:lnSpc>
                <a:spcPct val="100000"/>
              </a:lnSpc>
              <a:spcBef>
                <a:spcPct val="0"/>
              </a:spcBef>
              <a:spcAft>
                <a:spcPct val="0"/>
              </a:spcAft>
              <a:buNone/>
              <a:defRPr/>
            </a:pPr>
            <a:endParaRPr lang="zh-CN" altLang="en-US" b="1" dirty="0">
              <a:solidFill>
                <a:srgbClr val="284760"/>
              </a:solidFill>
              <a:latin typeface="微软雅黑" charset="-122"/>
              <a:ea typeface="微软雅黑" charset="-122"/>
            </a:endParaRPr>
          </a:p>
        </p:txBody>
      </p: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Arial" charset="0"/>
              <a:buChar char="•"/>
            </a:pPr>
            <a:r>
              <a:rPr lang="zh-CN" altLang="zh-CN" sz="2200" dirty="0">
                <a:ln>
                  <a:solidFill>
                    <a:srgbClr val="E6E6E6"/>
                  </a:solidFill>
                </a:ln>
                <a:solidFill>
                  <a:schemeClr val="tx1"/>
                </a:solidFill>
                <a:latin typeface="微软雅黑" charset="-122"/>
                <a:ea typeface="微软雅黑" charset="-122"/>
              </a:rPr>
              <a:t>支持撤销。命令的执行操作可以作为状态进行存储，并在需要时实现命令撤销。命令接口必须增加一个unexecute操作，支持撤销之前命令调用的执行效果。执行的命令存储在命令的历史列表中。无限次数的撤销和重做都是通过遍历这个列表并分别调用unexecute和</a:t>
            </a:r>
            <a:r>
              <a:rPr lang="pt-PT" altLang="zh-CN" sz="2200" dirty="0">
                <a:ln>
                  <a:solidFill>
                    <a:srgbClr val="E6E6E6"/>
                  </a:solidFill>
                </a:ln>
                <a:solidFill>
                  <a:schemeClr val="tx1"/>
                </a:solidFill>
                <a:latin typeface="微软雅黑" charset="-122"/>
                <a:ea typeface="微软雅黑" charset="-122"/>
              </a:rPr>
              <a:t>execute</a:t>
            </a:r>
            <a:r>
              <a:rPr lang="zh-CN" altLang="zh-CN" sz="2200" dirty="0">
                <a:ln>
                  <a:solidFill>
                    <a:srgbClr val="E6E6E6"/>
                  </a:solidFill>
                </a:ln>
                <a:solidFill>
                  <a:schemeClr val="tx1"/>
                </a:solidFill>
                <a:latin typeface="微软雅黑" charset="-122"/>
                <a:ea typeface="微软雅黑" charset="-122"/>
              </a:rPr>
              <a:t>两个函数操作实现的。</a:t>
            </a:r>
            <a:endParaRPr lang="zh-CN" altLang="zh-CN" sz="2200" dirty="0">
              <a:ln>
                <a:solidFill>
                  <a:srgbClr val="E6E6E6"/>
                </a:solidFill>
              </a:ln>
              <a:solidFill>
                <a:schemeClr val="tx1"/>
              </a:solidFill>
              <a:latin typeface="微软雅黑" charset="-122"/>
              <a:ea typeface="微软雅黑" charset="-122"/>
            </a:endParaRPr>
          </a:p>
          <a:p>
            <a:pPr marL="342900" indent="-342900">
              <a:lnSpc>
                <a:spcPct val="200000"/>
              </a:lnSpc>
              <a:buFont typeface="Arial" charset="0"/>
              <a:buChar char="•"/>
            </a:pPr>
            <a:r>
              <a:rPr lang="zh-CN" altLang="zh-CN" sz="2200" dirty="0">
                <a:ln>
                  <a:solidFill>
                    <a:srgbClr val="E6E6E6"/>
                  </a:solidFill>
                </a:ln>
                <a:solidFill>
                  <a:schemeClr val="tx1"/>
                </a:solidFill>
                <a:latin typeface="微软雅黑" charset="-122"/>
                <a:ea typeface="微软雅黑" charset="-122"/>
              </a:rPr>
              <a:t>支持日志记录变化，在系统崩溃的情况下使命令可以重新应用。通过增加load和store操作命令接口参数，你可以保存一个持续变化的日志。在系统崩溃后恢复需要从磁盘重新加载日志命令和使用</a:t>
            </a:r>
            <a:r>
              <a:rPr lang="pt-PT" altLang="zh-CN" sz="2200" dirty="0">
                <a:ln>
                  <a:solidFill>
                    <a:srgbClr val="E6E6E6"/>
                  </a:solidFill>
                </a:ln>
                <a:solidFill>
                  <a:schemeClr val="tx1"/>
                </a:solidFill>
                <a:latin typeface="微软雅黑" charset="-122"/>
                <a:ea typeface="微软雅黑" charset="-122"/>
              </a:rPr>
              <a:t>execute</a:t>
            </a:r>
            <a:r>
              <a:rPr lang="zh-CN" altLang="zh-CN" sz="2200" dirty="0">
                <a:ln>
                  <a:solidFill>
                    <a:srgbClr val="E6E6E6"/>
                  </a:solidFill>
                </a:ln>
                <a:solidFill>
                  <a:schemeClr val="tx1"/>
                </a:solidFill>
                <a:latin typeface="微软雅黑" charset="-122"/>
                <a:ea typeface="微软雅黑" charset="-122"/>
              </a:rPr>
              <a:t>操作重新执行这些</a:t>
            </a:r>
            <a:r>
              <a:rPr lang="zh-CN" altLang="zh-CN" sz="2200" dirty="0" smtClean="0">
                <a:ln>
                  <a:solidFill>
                    <a:srgbClr val="E6E6E6"/>
                  </a:solidFill>
                </a:ln>
                <a:solidFill>
                  <a:schemeClr val="tx1"/>
                </a:solidFill>
                <a:latin typeface="微软雅黑" charset="-122"/>
                <a:ea typeface="微软雅黑" charset="-122"/>
              </a:rPr>
              <a:t>命令</a:t>
            </a:r>
            <a:r>
              <a:rPr lang="zh-CN" altLang="en-US" sz="2200" dirty="0" smtClean="0">
                <a:ln>
                  <a:solidFill>
                    <a:srgbClr val="E6E6E6"/>
                  </a:solidFill>
                </a:ln>
                <a:solidFill>
                  <a:schemeClr val="tx1"/>
                </a:solidFill>
                <a:latin typeface="微软雅黑" charset="-122"/>
                <a:ea typeface="微软雅黑" charset="-122"/>
              </a:rPr>
              <a:t>。</a:t>
            </a:r>
            <a:endParaRPr lang="zh-CN" altLang="en-US"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a:ln>
                  <a:solidFill>
                    <a:srgbClr val="E6E6E6"/>
                  </a:solidFill>
                </a:ln>
                <a:solidFill>
                  <a:schemeClr val="tx1"/>
                </a:solidFill>
                <a:latin typeface="微软雅黑" charset="-122"/>
                <a:ea typeface="微软雅黑" charset="-122"/>
              </a:rPr>
              <a:t>通过在原生操作基础上的构建高层操作系统。这样的结构在支持交易操作的信息系统中很常见，一个交易事务封装一组变化的数据。命令模式提供了一种交易模型：命令都有一个共同的接口，语序你使用相同的方式调用所有的交易。这种模式也使得它很容易与新的交易系统进行交互扩展。</a:t>
            </a:r>
            <a:endParaRPr lang="zh-CN" altLang="zh-CN"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defTabSz="913765">
              <a:lnSpc>
                <a:spcPct val="200000"/>
              </a:lnSpc>
              <a:defRPr/>
            </a:pPr>
            <a:r>
              <a:rPr lang="zh-CN" altLang="zh-CN" sz="2200" dirty="0">
                <a:ln>
                  <a:solidFill>
                    <a:srgbClr val="E6E6E6"/>
                  </a:solidFill>
                </a:ln>
                <a:solidFill>
                  <a:schemeClr val="tx1"/>
                </a:solidFill>
                <a:latin typeface="微软雅黑" charset="-122"/>
                <a:ea typeface="微软雅黑" charset="-122"/>
              </a:rPr>
              <a:t>多级撤销：</a:t>
            </a:r>
            <a:endParaRPr lang="en-US" altLang="zh-CN" sz="2200" dirty="0">
              <a:ln>
                <a:solidFill>
                  <a:srgbClr val="E6E6E6"/>
                </a:solidFill>
              </a:ln>
              <a:solidFill>
                <a:schemeClr val="tx1"/>
              </a:solidFill>
              <a:latin typeface="微软雅黑" charset="-122"/>
              <a:ea typeface="微软雅黑" charset="-122"/>
            </a:endParaRPr>
          </a:p>
          <a:p>
            <a:pPr indent="457200" defTabSz="913765">
              <a:lnSpc>
                <a:spcPct val="200000"/>
              </a:lnSpc>
              <a:defRPr/>
            </a:pPr>
            <a:r>
              <a:rPr lang="zh-CN" altLang="zh-CN" sz="2200" dirty="0">
                <a:ln>
                  <a:solidFill>
                    <a:srgbClr val="E6E6E6"/>
                  </a:solidFill>
                </a:ln>
                <a:solidFill>
                  <a:schemeClr val="tx1"/>
                </a:solidFill>
                <a:latin typeface="微软雅黑" charset="-122"/>
                <a:ea typeface="微软雅黑" charset="-122"/>
              </a:rPr>
              <a:t>如果程序中的所有用户行为都通过命令对象来实现，该程序可以使用堆来保存最近执行的命令。当用户想要撤销命令时，程序可以简单地从堆中移除最近发出的命令并执行对象的undo（）方法。</a:t>
            </a:r>
            <a:endParaRPr lang="zh-CN" altLang="en-US"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defTabSz="913765" fontAlgn="base">
              <a:lnSpc>
                <a:spcPct val="100000"/>
              </a:lnSpc>
              <a:spcBef>
                <a:spcPct val="0"/>
              </a:spcBef>
              <a:spcAft>
                <a:spcPct val="0"/>
              </a:spcAft>
              <a:buNone/>
              <a:defRPr/>
            </a:pPr>
            <a:r>
              <a:rPr lang="en-US" altLang="zh-CN" b="1" dirty="0" smtClean="0">
                <a:solidFill>
                  <a:srgbClr val="284760"/>
                </a:solidFill>
                <a:latin typeface="微软雅黑" charset="-122"/>
                <a:ea typeface="微软雅黑" charset="-122"/>
              </a:rPr>
              <a:t>3.</a:t>
            </a:r>
            <a:r>
              <a:rPr lang="zh-CN" altLang="zh-CN" b="1" dirty="0" smtClean="0">
                <a:solidFill>
                  <a:srgbClr val="284760"/>
                </a:solidFill>
                <a:latin typeface="微软雅黑" charset="-122"/>
                <a:ea typeface="微软雅黑" charset="-122"/>
              </a:rPr>
              <a:t>应用</a:t>
            </a:r>
            <a:r>
              <a:rPr lang="zh-CN" altLang="zh-CN" b="1" dirty="0">
                <a:solidFill>
                  <a:srgbClr val="284760"/>
                </a:solidFill>
                <a:latin typeface="微软雅黑" charset="-122"/>
                <a:ea typeface="微软雅黑" charset="-122"/>
              </a:rPr>
              <a:t>举例</a:t>
            </a:r>
            <a:endParaRPr lang="zh-CN" altLang="en-US" b="1" dirty="0">
              <a:solidFill>
                <a:srgbClr val="284760"/>
              </a:solidFill>
              <a:latin typeface="微软雅黑" charset="-122"/>
              <a:ea typeface="微软雅黑" charset="-122"/>
            </a:endParaRPr>
          </a:p>
        </p:txBody>
      </p: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defTabSz="913765">
              <a:lnSpc>
                <a:spcPct val="200000"/>
              </a:lnSpc>
              <a:defRPr/>
            </a:pPr>
            <a:r>
              <a:rPr lang="zh-CN" altLang="zh-CN" sz="2200" dirty="0">
                <a:ln>
                  <a:solidFill>
                    <a:srgbClr val="E6E6E6"/>
                  </a:solidFill>
                </a:ln>
                <a:solidFill>
                  <a:schemeClr val="tx1"/>
                </a:solidFill>
                <a:latin typeface="微软雅黑" charset="-122"/>
                <a:ea typeface="微软雅黑" charset="-122"/>
              </a:rPr>
              <a:t>业务行为</a:t>
            </a:r>
            <a:r>
              <a:rPr lang="zh-CN" altLang="zh-CN"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indent="457200" defTabSz="913765">
              <a:lnSpc>
                <a:spcPct val="200000"/>
              </a:lnSpc>
              <a:defRPr/>
            </a:pPr>
            <a:r>
              <a:rPr lang="zh-CN" altLang="zh-CN" sz="2200" dirty="0" smtClean="0">
                <a:ln>
                  <a:solidFill>
                    <a:srgbClr val="E6E6E6"/>
                  </a:solidFill>
                </a:ln>
                <a:solidFill>
                  <a:schemeClr val="tx1"/>
                </a:solidFill>
                <a:latin typeface="微软雅黑" charset="-122"/>
                <a:ea typeface="微软雅黑" charset="-122"/>
              </a:rPr>
              <a:t>类似于</a:t>
            </a:r>
            <a:r>
              <a:rPr lang="zh-CN" altLang="zh-CN" sz="2200" dirty="0">
                <a:ln>
                  <a:solidFill>
                    <a:srgbClr val="E6E6E6"/>
                  </a:solidFill>
                </a:ln>
                <a:solidFill>
                  <a:schemeClr val="tx1"/>
                </a:solidFill>
                <a:latin typeface="微软雅黑" charset="-122"/>
                <a:ea typeface="微软雅黑" charset="-122"/>
              </a:rPr>
              <a:t>撤销功能，数据库引擎软件安装程序会保存一个已经或将要执行操作的列表。如果一个操作失败了，其他操作，都可以回溯或丢弃（通常称为回滚）。例如，如果需要对两个相互引用的数据库表进行更新，第二个更新失败了，就可以回滚第一个表已经执行的更新业务，以避免第一个表包含无效的引用。</a:t>
            </a:r>
            <a:endParaRPr lang="zh-CN" altLang="en-US"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a:ln>
                  <a:solidFill>
                    <a:srgbClr val="E6E6E6"/>
                  </a:solidFill>
                </a:ln>
                <a:solidFill>
                  <a:schemeClr val="tx1"/>
                </a:solidFill>
                <a:latin typeface="微软雅黑" charset="-122"/>
                <a:ea typeface="微软雅黑" charset="-122"/>
              </a:rPr>
              <a:t>进度条</a:t>
            </a:r>
            <a:r>
              <a:rPr lang="zh-CN" altLang="zh-CN"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smtClean="0">
                <a:ln>
                  <a:solidFill>
                    <a:srgbClr val="E6E6E6"/>
                  </a:solidFill>
                </a:ln>
                <a:solidFill>
                  <a:schemeClr val="tx1"/>
                </a:solidFill>
                <a:latin typeface="微软雅黑" charset="-122"/>
                <a:ea typeface="微软雅黑" charset="-122"/>
              </a:rPr>
              <a:t>假设</a:t>
            </a:r>
            <a:r>
              <a:rPr lang="zh-CN" altLang="zh-CN" sz="2200" dirty="0">
                <a:ln>
                  <a:solidFill>
                    <a:srgbClr val="E6E6E6"/>
                  </a:solidFill>
                </a:ln>
                <a:solidFill>
                  <a:schemeClr val="tx1"/>
                </a:solidFill>
                <a:latin typeface="微软雅黑" charset="-122"/>
                <a:ea typeface="微软雅黑" charset="-122"/>
              </a:rPr>
              <a:t>一个程序包含一个顺序执行的命令序列。如果每个命令对象都有一个</a:t>
            </a:r>
            <a:r>
              <a:rPr lang="en-US" altLang="zh-CN" sz="2200" dirty="0">
                <a:ln>
                  <a:solidFill>
                    <a:srgbClr val="E6E6E6"/>
                  </a:solidFill>
                </a:ln>
                <a:solidFill>
                  <a:schemeClr val="tx1"/>
                </a:solidFill>
                <a:latin typeface="微软雅黑" charset="-122"/>
                <a:ea typeface="微软雅黑" charset="-122"/>
              </a:rPr>
              <a:t>get</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en-US" altLang="zh-CN" sz="2200" dirty="0" err="1">
                <a:ln>
                  <a:solidFill>
                    <a:srgbClr val="E6E6E6"/>
                  </a:solidFill>
                </a:ln>
                <a:solidFill>
                  <a:schemeClr val="tx1"/>
                </a:solidFill>
                <a:latin typeface="微软雅黑" charset="-122"/>
                <a:ea typeface="微软雅黑" charset="-122"/>
              </a:rPr>
              <a:t>EstimateDuration</a:t>
            </a:r>
            <a:r>
              <a:rPr lang="en-US" altLang="zh-CN" sz="2200" dirty="0">
                <a:ln>
                  <a:solidFill>
                    <a:srgbClr val="E6E6E6"/>
                  </a:solidFill>
                </a:ln>
                <a:solidFill>
                  <a:schemeClr val="tx1"/>
                </a:solidFill>
                <a:latin typeface="微软雅黑" charset="-122"/>
                <a:ea typeface="微软雅黑" charset="-122"/>
              </a:rPr>
              <a:t>()</a:t>
            </a:r>
            <a:r>
              <a:rPr lang="zh-CN" altLang="zh-CN" sz="2200" dirty="0">
                <a:ln>
                  <a:solidFill>
                    <a:srgbClr val="E6E6E6"/>
                  </a:solidFill>
                </a:ln>
                <a:solidFill>
                  <a:schemeClr val="tx1"/>
                </a:solidFill>
                <a:latin typeface="微软雅黑" charset="-122"/>
                <a:ea typeface="微软雅黑" charset="-122"/>
              </a:rPr>
              <a:t>方法，程序可以很轻松地预估总时间。它可以显示一个进度条，直观地反映项目完成所有任务的结束时间。</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网络</a:t>
            </a:r>
            <a:r>
              <a:rPr lang="zh-CN" altLang="zh-CN"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smtClean="0">
                <a:ln>
                  <a:solidFill>
                    <a:srgbClr val="E6E6E6"/>
                  </a:solidFill>
                </a:ln>
                <a:solidFill>
                  <a:schemeClr val="tx1"/>
                </a:solidFill>
                <a:latin typeface="微软雅黑" charset="-122"/>
                <a:ea typeface="微软雅黑" charset="-122"/>
              </a:rPr>
              <a:t>它</a:t>
            </a:r>
            <a:r>
              <a:rPr lang="zh-CN" altLang="zh-CN" sz="2200" dirty="0">
                <a:ln>
                  <a:solidFill>
                    <a:srgbClr val="E6E6E6"/>
                  </a:solidFill>
                </a:ln>
                <a:solidFill>
                  <a:schemeClr val="tx1"/>
                </a:solidFill>
                <a:latin typeface="微软雅黑" charset="-122"/>
                <a:ea typeface="微软雅黑" charset="-122"/>
              </a:rPr>
              <a:t>可将整个命令对象序列复制到网络上的其他机器上进行执行，例如玩家在网络上玩游戏。</a:t>
            </a:r>
            <a:endParaRPr lang="zh-CN" altLang="zh-CN"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704856" y="704851"/>
            <a:ext cx="6858007" cy="5448303"/>
            <a:chOff x="-2" y="1409699"/>
            <a:chExt cx="12192002" cy="5448302"/>
          </a:xfrm>
        </p:grpSpPr>
        <p:sp>
          <p:nvSpPr>
            <p:cNvPr id="19" name="任意多边形: 形状 18"/>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25" name="出自【趣你的PPT】(微信:qunideppt)：最优质的PPT资源库"/>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6000" b="1" dirty="0">
                <a:solidFill>
                  <a:prstClr val="white"/>
                </a:solidFill>
                <a:latin typeface="微软雅黑" charset="-122"/>
                <a:ea typeface="微软雅黑" charset="-122"/>
              </a:rPr>
              <a:t>Part </a:t>
            </a:r>
            <a:r>
              <a:rPr lang="en-US" altLang="zh-CN" sz="6000" b="1" dirty="0" smtClean="0">
                <a:solidFill>
                  <a:prstClr val="white"/>
                </a:solidFill>
                <a:latin typeface="微软雅黑" charset="-122"/>
                <a:ea typeface="微软雅黑" charset="-122"/>
              </a:rPr>
              <a:t>03</a:t>
            </a:r>
            <a:endParaRPr lang="zh-CN" altLang="en-US" sz="6000" b="1" dirty="0">
              <a:solidFill>
                <a:prstClr val="white"/>
              </a:solidFill>
              <a:latin typeface="微软雅黑" charset="-122"/>
              <a:ea typeface="微软雅黑" charset="-122"/>
            </a:endParaRPr>
          </a:p>
        </p:txBody>
      </p:sp>
      <p:grpSp>
        <p:nvGrpSpPr>
          <p:cNvPr id="26" name="组合 25"/>
          <p:cNvGrpSpPr/>
          <p:nvPr/>
        </p:nvGrpSpPr>
        <p:grpSpPr>
          <a:xfrm>
            <a:off x="1486021" y="1849415"/>
            <a:ext cx="1157776" cy="1434452"/>
            <a:chOff x="4459288" y="1546225"/>
            <a:chExt cx="431800" cy="534988"/>
          </a:xfrm>
          <a:solidFill>
            <a:srgbClr val="FDFDFE"/>
          </a:solidFill>
        </p:grpSpPr>
        <p:sp>
          <p:nvSpPr>
            <p:cNvPr id="27" name="Freeform 14"/>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8" name="Freeform 15"/>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9" name="Freeform 16"/>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0" name="Freeform 17"/>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1" name="Freeform 18"/>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2" name="Freeform 19"/>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3" name="Freeform 20"/>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4" name="Freeform 21"/>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5" name="Freeform 22"/>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6" name="Freeform 23"/>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7" name="Freeform 24"/>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8" name="Freeform 25"/>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1" name="Freeform 26"/>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2" name="Freeform 27"/>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3" name="Freeform 28"/>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4" name="Freeform 29"/>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9" name="Freeform 30"/>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0" name="Freeform 31"/>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1" name="Oval 32"/>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2" name="Freeform 33"/>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3" name="Freeform 34"/>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4" name="Freeform 35"/>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5" name="Freeform 36"/>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10" name="组合 9"/>
          <p:cNvGrpSpPr/>
          <p:nvPr/>
        </p:nvGrpSpPr>
        <p:grpSpPr>
          <a:xfrm>
            <a:off x="6373396" y="2704528"/>
            <a:ext cx="4658627" cy="1169552"/>
            <a:chOff x="6208295" y="2739030"/>
            <a:chExt cx="4658627" cy="1169551"/>
          </a:xfrm>
        </p:grpSpPr>
        <p:sp>
          <p:nvSpPr>
            <p:cNvPr id="24" name="出自【趣你的PPT】(微信:qunideppt)：最优质的PPT资源库"/>
            <p:cNvSpPr txBox="1">
              <a:spLocks noChangeArrowheads="1"/>
            </p:cNvSpPr>
            <p:nvPr/>
          </p:nvSpPr>
          <p:spPr bwMode="auto">
            <a:xfrm>
              <a:off x="6208295" y="2739030"/>
              <a:ext cx="4658627" cy="83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dist" defTabSz="913765" fontAlgn="base">
                <a:lnSpc>
                  <a:spcPct val="100000"/>
                </a:lnSpc>
                <a:spcBef>
                  <a:spcPct val="0"/>
                </a:spcBef>
                <a:spcAft>
                  <a:spcPct val="0"/>
                </a:spcAft>
                <a:buNone/>
                <a:defRPr/>
              </a:pPr>
              <a:r>
                <a:rPr lang="zh-CN" altLang="en-US" sz="4800" b="1" dirty="0" smtClean="0">
                  <a:solidFill>
                    <a:srgbClr val="284760"/>
                  </a:solidFill>
                  <a:latin typeface="微软雅黑" charset="-122"/>
                  <a:ea typeface="微软雅黑" charset="-122"/>
                </a:rPr>
                <a:t>使用方式</a:t>
              </a:r>
              <a:endParaRPr lang="zh-CN" altLang="en-US" sz="4800" b="1" dirty="0">
                <a:solidFill>
                  <a:srgbClr val="284760"/>
                </a:solidFill>
                <a:latin typeface="微软雅黑" charset="-122"/>
                <a:ea typeface="微软雅黑" charset="-122"/>
              </a:endParaRPr>
            </a:p>
          </p:txBody>
        </p:sp>
        <p:sp>
          <p:nvSpPr>
            <p:cNvPr id="5" name="文本框 4"/>
            <p:cNvSpPr txBox="1"/>
            <p:nvPr/>
          </p:nvSpPr>
          <p:spPr>
            <a:xfrm>
              <a:off x="6248139" y="3570027"/>
              <a:ext cx="4578938" cy="338554"/>
            </a:xfrm>
            <a:prstGeom prst="rect">
              <a:avLst/>
            </a:prstGeom>
            <a:noFill/>
          </p:spPr>
          <p:txBody>
            <a:bodyPr wrap="square" rtlCol="0">
              <a:spAutoFit/>
            </a:bodyPr>
            <a:lstStyle/>
            <a:p>
              <a:pPr algn="ctr" defTabSz="913765">
                <a:defRPr/>
              </a:pPr>
              <a:r>
                <a:rPr lang="en-US" altLang="zh-CN" sz="1600" dirty="0">
                  <a:solidFill>
                    <a:srgbClr val="284760"/>
                  </a:solidFill>
                  <a:latin typeface="微软雅黑" charset="-122"/>
                  <a:ea typeface="微软雅黑" charset="-122"/>
                </a:rPr>
                <a:t>The </a:t>
              </a:r>
              <a:r>
                <a:rPr lang="en-US" altLang="zh-CN" sz="1600" dirty="0" smtClean="0">
                  <a:solidFill>
                    <a:srgbClr val="284760"/>
                  </a:solidFill>
                  <a:latin typeface="微软雅黑" charset="-122"/>
                  <a:ea typeface="微软雅黑" charset="-122"/>
                </a:rPr>
                <a:t>way Of command mode use</a:t>
              </a:r>
              <a:endParaRPr lang="zh-CN" altLang="en-US" sz="1600" dirty="0">
                <a:solidFill>
                  <a:srgbClr val="284760"/>
                </a:solidFill>
                <a:latin typeface="微软雅黑" charset="-122"/>
                <a:ea typeface="微软雅黑" charset="-122"/>
              </a:endParaRPr>
            </a:p>
          </p:txBody>
        </p:sp>
        <p:cxnSp>
          <p:nvCxnSpPr>
            <p:cNvPr id="8" name="直接连接符 7"/>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8205822" y="4127501"/>
            <a:ext cx="993775" cy="139700"/>
            <a:chOff x="7696200" y="3987800"/>
            <a:chExt cx="993775" cy="139700"/>
          </a:xfrm>
        </p:grpSpPr>
        <p:sp>
          <p:nvSpPr>
            <p:cNvPr id="11" name="椭圆 10"/>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6" name="椭圆 55"/>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7" name="椭圆 56"/>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39" name="矩形 38"/>
          <p:cNvSpPr/>
          <p:nvPr/>
        </p:nvSpPr>
        <p:spPr>
          <a:xfrm>
            <a:off x="9433102" y="7174223"/>
            <a:ext cx="2861647" cy="53485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a:ln>
                  <a:solidFill>
                    <a:srgbClr val="E6E6E6"/>
                  </a:solidFill>
                </a:ln>
                <a:solidFill>
                  <a:schemeClr val="tx1"/>
                </a:solidFill>
                <a:latin typeface="微软雅黑" charset="-122"/>
                <a:ea typeface="微软雅黑" charset="-122"/>
              </a:rPr>
              <a:t>目的</a:t>
            </a:r>
            <a:r>
              <a:rPr lang="zh-CN" altLang="zh-CN"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smtClean="0">
                <a:ln>
                  <a:solidFill>
                    <a:srgbClr val="E6E6E6"/>
                  </a:solidFill>
                </a:ln>
                <a:solidFill>
                  <a:schemeClr val="tx1"/>
                </a:solidFill>
                <a:latin typeface="微软雅黑" charset="-122"/>
                <a:ea typeface="微软雅黑" charset="-122"/>
              </a:rPr>
              <a:t>将</a:t>
            </a:r>
            <a:r>
              <a:rPr lang="zh-CN" altLang="zh-CN" sz="2200" dirty="0">
                <a:ln>
                  <a:solidFill>
                    <a:srgbClr val="E6E6E6"/>
                  </a:solidFill>
                </a:ln>
                <a:solidFill>
                  <a:schemeClr val="tx1"/>
                </a:solidFill>
                <a:latin typeface="微软雅黑" charset="-122"/>
                <a:ea typeface="微软雅黑" charset="-122"/>
              </a:rPr>
              <a:t>请求封装为一个对象，从而使客户端可以将不同的请求、队列、日志请求及其他支持撤销的操作进行参数化。</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发出请求的对象无须知道请求对应的操作或请求接收者的任何信息。</a:t>
            </a:r>
            <a:endParaRPr lang="zh-CN" altLang="en-US"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V="1">
            <a:off x="0" y="1"/>
            <a:ext cx="12192000" cy="6858001"/>
            <a:chOff x="0" y="0"/>
            <a:chExt cx="12192000" cy="6858001"/>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r>
                <a:rPr lang="zh-CN" altLang="en-US">
                  <a:solidFill>
                    <a:prstClr val="white"/>
                  </a:solidFill>
                  <a:latin typeface="等线"/>
                  <a:ea typeface="等线"/>
                </a:rPr>
                <a:t>命令模式定义命令模式定义</a:t>
              </a:r>
              <a:endParaRPr lang="zh-CN" altLang="en-US">
                <a:solidFill>
                  <a:prstClr val="white"/>
                </a:solidFill>
                <a:latin typeface="等线"/>
                <a:ea typeface="等线"/>
              </a:endParaRPr>
            </a:p>
          </p:txBody>
        </p:sp>
      </p:grpSp>
      <p:sp>
        <p:nvSpPr>
          <p:cNvPr id="20" name="矩形: 圆角 19"/>
          <p:cNvSpPr/>
          <p:nvPr/>
        </p:nvSpPr>
        <p:spPr>
          <a:xfrm>
            <a:off x="546101" y="685800"/>
            <a:ext cx="11099800" cy="5486400"/>
          </a:xfrm>
          <a:prstGeom prst="roundRect">
            <a:avLst>
              <a:gd name="adj" fmla="val 6463"/>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ln>
                <a:solidFill>
                  <a:srgbClr val="E6E6E6"/>
                </a:solidFill>
              </a:ln>
              <a:solidFill>
                <a:prstClr val="white"/>
              </a:solidFill>
              <a:latin typeface="等线"/>
              <a:ea typeface="等线"/>
            </a:endParaRPr>
          </a:p>
        </p:txBody>
      </p:sp>
      <p:sp>
        <p:nvSpPr>
          <p:cNvPr id="101" name="任意多边形: 形状 100"/>
          <p:cNvSpPr/>
          <p:nvPr/>
        </p:nvSpPr>
        <p:spPr>
          <a:xfrm>
            <a:off x="3886200" y="457795"/>
            <a:ext cx="4419600" cy="951904"/>
          </a:xfrm>
          <a:custGeom>
            <a:avLst/>
            <a:gdLst>
              <a:gd name="connsiteX0" fmla="*/ 2406 w 4419600"/>
              <a:gd name="connsiteY0" fmla="*/ 0 h 1393356"/>
              <a:gd name="connsiteX1" fmla="*/ 4419600 w 4419600"/>
              <a:gd name="connsiteY1" fmla="*/ 0 h 1393356"/>
              <a:gd name="connsiteX2" fmla="*/ 4419600 w 4419600"/>
              <a:gd name="connsiteY2" fmla="*/ 263604 h 1393356"/>
              <a:gd name="connsiteX3" fmla="*/ 4419600 w 4419600"/>
              <a:gd name="connsiteY3" fmla="*/ 433137 h 1393356"/>
              <a:gd name="connsiteX4" fmla="*/ 4419600 w 4419600"/>
              <a:gd name="connsiteY4" fmla="*/ 1167400 h 1393356"/>
              <a:gd name="connsiteX5" fmla="*/ 4193644 w 4419600"/>
              <a:gd name="connsiteY5" fmla="*/ 1393356 h 1393356"/>
              <a:gd name="connsiteX6" fmla="*/ 225956 w 4419600"/>
              <a:gd name="connsiteY6" fmla="*/ 1393356 h 1393356"/>
              <a:gd name="connsiteX7" fmla="*/ 0 w 4419600"/>
              <a:gd name="connsiteY7" fmla="*/ 1167400 h 1393356"/>
              <a:gd name="connsiteX8" fmla="*/ 0 w 4419600"/>
              <a:gd name="connsiteY8" fmla="*/ 263604 h 1393356"/>
              <a:gd name="connsiteX9" fmla="*/ 2406 w 4419600"/>
              <a:gd name="connsiteY9" fmla="*/ 251687 h 139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9600" h="1393356">
                <a:moveTo>
                  <a:pt x="2406" y="0"/>
                </a:moveTo>
                <a:lnTo>
                  <a:pt x="4419600" y="0"/>
                </a:lnTo>
                <a:lnTo>
                  <a:pt x="4419600" y="263604"/>
                </a:lnTo>
                <a:lnTo>
                  <a:pt x="4419600" y="433137"/>
                </a:lnTo>
                <a:lnTo>
                  <a:pt x="4419600" y="1167400"/>
                </a:lnTo>
                <a:cubicBezTo>
                  <a:pt x="4419600" y="1292192"/>
                  <a:pt x="4318436" y="1393356"/>
                  <a:pt x="4193644" y="1393356"/>
                </a:cubicBezTo>
                <a:lnTo>
                  <a:pt x="225956" y="1393356"/>
                </a:lnTo>
                <a:cubicBezTo>
                  <a:pt x="101164" y="1393356"/>
                  <a:pt x="0" y="1292192"/>
                  <a:pt x="0" y="1167400"/>
                </a:cubicBezTo>
                <a:lnTo>
                  <a:pt x="0" y="263604"/>
                </a:lnTo>
                <a:lnTo>
                  <a:pt x="2406" y="251687"/>
                </a:lnTo>
                <a:close/>
              </a:path>
            </a:pathLst>
          </a:cu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9" name="等腰三角形 8"/>
          <p:cNvSpPr/>
          <p:nvPr/>
        </p:nvSpPr>
        <p:spPr>
          <a:xfrm>
            <a:off x="8305800" y="457795"/>
            <a:ext cx="328061" cy="245252"/>
          </a:xfrm>
          <a:prstGeom prst="triangle">
            <a:avLst>
              <a:gd name="adj" fmla="val 0"/>
            </a:avLst>
          </a:pr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02" name="等腰三角形 101"/>
          <p:cNvSpPr/>
          <p:nvPr/>
        </p:nvSpPr>
        <p:spPr>
          <a:xfrm flipH="1">
            <a:off x="3558140" y="456239"/>
            <a:ext cx="328061" cy="245252"/>
          </a:xfrm>
          <a:prstGeom prst="triangle">
            <a:avLst>
              <a:gd name="adj" fmla="val 0"/>
            </a:avLst>
          </a:pr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1" name="文本框 10"/>
          <p:cNvSpPr txBox="1"/>
          <p:nvPr/>
        </p:nvSpPr>
        <p:spPr>
          <a:xfrm>
            <a:off x="4036866" y="614202"/>
            <a:ext cx="4118271" cy="701040"/>
          </a:xfrm>
          <a:prstGeom prst="rect">
            <a:avLst/>
          </a:prstGeom>
          <a:noFill/>
        </p:spPr>
        <p:txBody>
          <a:bodyPr wrap="square" rtlCol="0">
            <a:spAutoFit/>
          </a:bodyPr>
          <a:lstStyle/>
          <a:p>
            <a:pPr algn="ctr" defTabSz="913765">
              <a:defRPr/>
            </a:pPr>
            <a:r>
              <a:rPr lang="zh-CN" altLang="en-US" sz="4000" b="1" dirty="0">
                <a:blipFill>
                  <a:blip r:embed="rId1"/>
                  <a:stretch>
                    <a:fillRect/>
                  </a:stretch>
                </a:blipFill>
                <a:latin typeface="微软雅黑" charset="-122"/>
                <a:ea typeface="微软雅黑" charset="-122"/>
              </a:rPr>
              <a:t>主要内容</a:t>
            </a:r>
            <a:endParaRPr lang="zh-CN" altLang="en-US" sz="4000" b="1" dirty="0">
              <a:blipFill>
                <a:blip r:embed="rId1"/>
                <a:stretch>
                  <a:fillRect/>
                </a:stretch>
              </a:blipFill>
              <a:latin typeface="微软雅黑" charset="-122"/>
              <a:ea typeface="微软雅黑" charset="-122"/>
            </a:endParaRPr>
          </a:p>
        </p:txBody>
      </p:sp>
      <p:grpSp>
        <p:nvGrpSpPr>
          <p:cNvPr id="41" name="组合 40"/>
          <p:cNvGrpSpPr/>
          <p:nvPr/>
        </p:nvGrpSpPr>
        <p:grpSpPr>
          <a:xfrm>
            <a:off x="1837817" y="2655211"/>
            <a:ext cx="802840" cy="994696"/>
            <a:chOff x="4459288" y="1546225"/>
            <a:chExt cx="431800" cy="534988"/>
          </a:xfrm>
          <a:solidFill>
            <a:srgbClr val="284760"/>
          </a:solidFill>
        </p:grpSpPr>
        <p:sp>
          <p:nvSpPr>
            <p:cNvPr id="42" name="Freeform 14"/>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3" name="Freeform 15"/>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4" name="Freeform 16"/>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9" name="Freeform 17"/>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0" name="Freeform 18"/>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1" name="Freeform 19"/>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2" name="Freeform 20"/>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3" name="Freeform 21"/>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4" name="Freeform 22"/>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5" name="Freeform 23"/>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6" name="Freeform 24"/>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7" name="Freeform 25"/>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8" name="Freeform 26"/>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9" name="Freeform 27"/>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65" name="Freeform 28"/>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66" name="Freeform 29"/>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67" name="Freeform 30"/>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68" name="Freeform 31"/>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69" name="Oval 32"/>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0" name="Freeform 33"/>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1" name="Freeform 34"/>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2" name="Freeform 35"/>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3" name="Freeform 36"/>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75" name="组合 74"/>
          <p:cNvGrpSpPr/>
          <p:nvPr/>
        </p:nvGrpSpPr>
        <p:grpSpPr>
          <a:xfrm>
            <a:off x="4343231" y="2633235"/>
            <a:ext cx="758752" cy="1038648"/>
            <a:chOff x="10171113" y="1519238"/>
            <a:chExt cx="357188" cy="488951"/>
          </a:xfrm>
          <a:solidFill>
            <a:srgbClr val="284760"/>
          </a:solidFill>
        </p:grpSpPr>
        <p:sp>
          <p:nvSpPr>
            <p:cNvPr id="76" name="Rectangle 112"/>
            <p:cNvSpPr>
              <a:spLocks noChangeArrowheads="1"/>
            </p:cNvSpPr>
            <p:nvPr/>
          </p:nvSpPr>
          <p:spPr bwMode="auto">
            <a:xfrm>
              <a:off x="10226675" y="1616076"/>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7" name="Rectangle 113"/>
            <p:cNvSpPr>
              <a:spLocks noChangeArrowheads="1"/>
            </p:cNvSpPr>
            <p:nvPr/>
          </p:nvSpPr>
          <p:spPr bwMode="auto">
            <a:xfrm>
              <a:off x="10226675" y="1736726"/>
              <a:ext cx="2032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8" name="Rectangle 114"/>
            <p:cNvSpPr>
              <a:spLocks noChangeArrowheads="1"/>
            </p:cNvSpPr>
            <p:nvPr/>
          </p:nvSpPr>
          <p:spPr bwMode="auto">
            <a:xfrm>
              <a:off x="10226675" y="1789113"/>
              <a:ext cx="2032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79" name="Rectangle 115"/>
            <p:cNvSpPr>
              <a:spLocks noChangeArrowheads="1"/>
            </p:cNvSpPr>
            <p:nvPr/>
          </p:nvSpPr>
          <p:spPr bwMode="auto">
            <a:xfrm>
              <a:off x="10226675" y="1841501"/>
              <a:ext cx="1143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0" name="Freeform 116"/>
            <p:cNvSpPr/>
            <p:nvPr/>
          </p:nvSpPr>
          <p:spPr bwMode="auto">
            <a:xfrm>
              <a:off x="10171113" y="1519238"/>
              <a:ext cx="357188" cy="458788"/>
            </a:xfrm>
            <a:custGeom>
              <a:avLst/>
              <a:gdLst>
                <a:gd name="T0" fmla="*/ 49 w 95"/>
                <a:gd name="T1" fmla="*/ 0 h 122"/>
                <a:gd name="T2" fmla="*/ 19 w 95"/>
                <a:gd name="T3" fmla="*/ 0 h 122"/>
                <a:gd name="T4" fmla="*/ 0 w 95"/>
                <a:gd name="T5" fmla="*/ 19 h 122"/>
                <a:gd name="T6" fmla="*/ 0 w 95"/>
                <a:gd name="T7" fmla="*/ 103 h 122"/>
                <a:gd name="T8" fmla="*/ 19 w 95"/>
                <a:gd name="T9" fmla="*/ 122 h 122"/>
                <a:gd name="T10" fmla="*/ 51 w 95"/>
                <a:gd name="T11" fmla="*/ 122 h 122"/>
                <a:gd name="T12" fmla="*/ 51 w 95"/>
                <a:gd name="T13" fmla="*/ 113 h 122"/>
                <a:gd name="T14" fmla="*/ 19 w 95"/>
                <a:gd name="T15" fmla="*/ 113 h 122"/>
                <a:gd name="T16" fmla="*/ 9 w 95"/>
                <a:gd name="T17" fmla="*/ 103 h 122"/>
                <a:gd name="T18" fmla="*/ 9 w 95"/>
                <a:gd name="T19" fmla="*/ 19 h 122"/>
                <a:gd name="T20" fmla="*/ 19 w 95"/>
                <a:gd name="T21" fmla="*/ 9 h 122"/>
                <a:gd name="T22" fmla="*/ 44 w 95"/>
                <a:gd name="T23" fmla="*/ 9 h 122"/>
                <a:gd name="T24" fmla="*/ 44 w 95"/>
                <a:gd name="T25" fmla="*/ 37 h 122"/>
                <a:gd name="T26" fmla="*/ 59 w 95"/>
                <a:gd name="T27" fmla="*/ 52 h 122"/>
                <a:gd name="T28" fmla="*/ 86 w 95"/>
                <a:gd name="T29" fmla="*/ 52 h 122"/>
                <a:gd name="T30" fmla="*/ 86 w 95"/>
                <a:gd name="T31" fmla="*/ 103 h 122"/>
                <a:gd name="T32" fmla="*/ 80 w 95"/>
                <a:gd name="T33" fmla="*/ 113 h 122"/>
                <a:gd name="T34" fmla="*/ 80 w 95"/>
                <a:gd name="T35" fmla="*/ 122 h 122"/>
                <a:gd name="T36" fmla="*/ 95 w 95"/>
                <a:gd name="T37" fmla="*/ 103 h 122"/>
                <a:gd name="T38" fmla="*/ 95 w 95"/>
                <a:gd name="T39" fmla="*/ 46 h 122"/>
                <a:gd name="T40" fmla="*/ 49 w 95"/>
                <a:gd name="T4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122">
                  <a:moveTo>
                    <a:pt x="49" y="0"/>
                  </a:moveTo>
                  <a:cubicBezTo>
                    <a:pt x="19" y="0"/>
                    <a:pt x="19" y="0"/>
                    <a:pt x="19" y="0"/>
                  </a:cubicBezTo>
                  <a:cubicBezTo>
                    <a:pt x="8" y="0"/>
                    <a:pt x="0" y="9"/>
                    <a:pt x="0" y="19"/>
                  </a:cubicBezTo>
                  <a:cubicBezTo>
                    <a:pt x="0" y="103"/>
                    <a:pt x="0" y="103"/>
                    <a:pt x="0" y="103"/>
                  </a:cubicBezTo>
                  <a:cubicBezTo>
                    <a:pt x="0" y="114"/>
                    <a:pt x="8" y="122"/>
                    <a:pt x="19" y="122"/>
                  </a:cubicBezTo>
                  <a:cubicBezTo>
                    <a:pt x="51" y="122"/>
                    <a:pt x="51" y="122"/>
                    <a:pt x="51" y="122"/>
                  </a:cubicBezTo>
                  <a:cubicBezTo>
                    <a:pt x="51" y="113"/>
                    <a:pt x="51" y="113"/>
                    <a:pt x="51" y="113"/>
                  </a:cubicBezTo>
                  <a:cubicBezTo>
                    <a:pt x="19" y="113"/>
                    <a:pt x="19" y="113"/>
                    <a:pt x="19" y="113"/>
                  </a:cubicBezTo>
                  <a:cubicBezTo>
                    <a:pt x="13" y="113"/>
                    <a:pt x="9" y="109"/>
                    <a:pt x="9" y="103"/>
                  </a:cubicBezTo>
                  <a:cubicBezTo>
                    <a:pt x="9" y="19"/>
                    <a:pt x="9" y="19"/>
                    <a:pt x="9" y="19"/>
                  </a:cubicBezTo>
                  <a:cubicBezTo>
                    <a:pt x="9" y="14"/>
                    <a:pt x="13" y="9"/>
                    <a:pt x="19" y="9"/>
                  </a:cubicBezTo>
                  <a:cubicBezTo>
                    <a:pt x="44" y="9"/>
                    <a:pt x="44" y="9"/>
                    <a:pt x="44" y="9"/>
                  </a:cubicBezTo>
                  <a:cubicBezTo>
                    <a:pt x="44" y="37"/>
                    <a:pt x="44" y="37"/>
                    <a:pt x="44" y="37"/>
                  </a:cubicBezTo>
                  <a:cubicBezTo>
                    <a:pt x="44" y="45"/>
                    <a:pt x="50" y="52"/>
                    <a:pt x="59" y="52"/>
                  </a:cubicBezTo>
                  <a:cubicBezTo>
                    <a:pt x="86" y="52"/>
                    <a:pt x="86" y="52"/>
                    <a:pt x="86" y="52"/>
                  </a:cubicBezTo>
                  <a:cubicBezTo>
                    <a:pt x="86" y="103"/>
                    <a:pt x="86" y="103"/>
                    <a:pt x="86" y="103"/>
                  </a:cubicBezTo>
                  <a:cubicBezTo>
                    <a:pt x="86" y="108"/>
                    <a:pt x="83" y="111"/>
                    <a:pt x="80" y="113"/>
                  </a:cubicBezTo>
                  <a:cubicBezTo>
                    <a:pt x="80" y="122"/>
                    <a:pt x="80" y="122"/>
                    <a:pt x="80" y="122"/>
                  </a:cubicBezTo>
                  <a:cubicBezTo>
                    <a:pt x="88" y="120"/>
                    <a:pt x="95" y="113"/>
                    <a:pt x="95" y="103"/>
                  </a:cubicBezTo>
                  <a:cubicBezTo>
                    <a:pt x="95" y="46"/>
                    <a:pt x="95" y="46"/>
                    <a:pt x="95" y="46"/>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1" name="Freeform 117"/>
            <p:cNvSpPr/>
            <p:nvPr/>
          </p:nvSpPr>
          <p:spPr bwMode="auto">
            <a:xfrm>
              <a:off x="10382250" y="1939926"/>
              <a:ext cx="71438" cy="68263"/>
            </a:xfrm>
            <a:custGeom>
              <a:avLst/>
              <a:gdLst>
                <a:gd name="T0" fmla="*/ 18 w 19"/>
                <a:gd name="T1" fmla="*/ 0 h 18"/>
                <a:gd name="T2" fmla="*/ 17 w 19"/>
                <a:gd name="T3" fmla="*/ 1 h 18"/>
                <a:gd name="T4" fmla="*/ 14 w 19"/>
                <a:gd name="T5" fmla="*/ 4 h 18"/>
                <a:gd name="T6" fmla="*/ 13 w 19"/>
                <a:gd name="T7" fmla="*/ 4 h 18"/>
                <a:gd name="T8" fmla="*/ 10 w 19"/>
                <a:gd name="T9" fmla="*/ 3 h 18"/>
                <a:gd name="T10" fmla="*/ 9 w 19"/>
                <a:gd name="T11" fmla="*/ 3 h 18"/>
                <a:gd name="T12" fmla="*/ 8 w 19"/>
                <a:gd name="T13" fmla="*/ 3 h 18"/>
                <a:gd name="T14" fmla="*/ 5 w 19"/>
                <a:gd name="T15" fmla="*/ 4 h 18"/>
                <a:gd name="T16" fmla="*/ 5 w 19"/>
                <a:gd name="T17" fmla="*/ 4 h 18"/>
                <a:gd name="T18" fmla="*/ 4 w 19"/>
                <a:gd name="T19" fmla="*/ 4 h 18"/>
                <a:gd name="T20" fmla="*/ 1 w 19"/>
                <a:gd name="T21" fmla="*/ 1 h 18"/>
                <a:gd name="T22" fmla="*/ 1 w 19"/>
                <a:gd name="T23" fmla="*/ 0 h 18"/>
                <a:gd name="T24" fmla="*/ 0 w 19"/>
                <a:gd name="T25" fmla="*/ 0 h 18"/>
                <a:gd name="T26" fmla="*/ 0 w 19"/>
                <a:gd name="T27" fmla="*/ 0 h 18"/>
                <a:gd name="T28" fmla="*/ 0 w 19"/>
                <a:gd name="T29" fmla="*/ 18 h 18"/>
                <a:gd name="T30" fmla="*/ 9 w 19"/>
                <a:gd name="T31" fmla="*/ 12 h 18"/>
                <a:gd name="T32" fmla="*/ 19 w 19"/>
                <a:gd name="T33" fmla="*/ 18 h 18"/>
                <a:gd name="T34" fmla="*/ 19 w 19"/>
                <a:gd name="T35" fmla="*/ 0 h 18"/>
                <a:gd name="T36" fmla="*/ 18 w 19"/>
                <a:gd name="T37" fmla="*/ 0 h 18"/>
                <a:gd name="T38" fmla="*/ 18 w 19"/>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8">
                  <a:moveTo>
                    <a:pt x="18" y="0"/>
                  </a:moveTo>
                  <a:cubicBezTo>
                    <a:pt x="17" y="0"/>
                    <a:pt x="17" y="1"/>
                    <a:pt x="17" y="1"/>
                  </a:cubicBezTo>
                  <a:cubicBezTo>
                    <a:pt x="17" y="2"/>
                    <a:pt x="16" y="4"/>
                    <a:pt x="14" y="4"/>
                  </a:cubicBezTo>
                  <a:cubicBezTo>
                    <a:pt x="14" y="4"/>
                    <a:pt x="13" y="4"/>
                    <a:pt x="13" y="4"/>
                  </a:cubicBezTo>
                  <a:cubicBezTo>
                    <a:pt x="12" y="4"/>
                    <a:pt x="11" y="4"/>
                    <a:pt x="10" y="3"/>
                  </a:cubicBezTo>
                  <a:cubicBezTo>
                    <a:pt x="10" y="3"/>
                    <a:pt x="9" y="3"/>
                    <a:pt x="9" y="3"/>
                  </a:cubicBezTo>
                  <a:cubicBezTo>
                    <a:pt x="9" y="3"/>
                    <a:pt x="9" y="3"/>
                    <a:pt x="8" y="3"/>
                  </a:cubicBezTo>
                  <a:cubicBezTo>
                    <a:pt x="8" y="4"/>
                    <a:pt x="7" y="4"/>
                    <a:pt x="5" y="4"/>
                  </a:cubicBezTo>
                  <a:cubicBezTo>
                    <a:pt x="5" y="4"/>
                    <a:pt x="5" y="4"/>
                    <a:pt x="5" y="4"/>
                  </a:cubicBezTo>
                  <a:cubicBezTo>
                    <a:pt x="5" y="4"/>
                    <a:pt x="5" y="4"/>
                    <a:pt x="4" y="4"/>
                  </a:cubicBezTo>
                  <a:cubicBezTo>
                    <a:pt x="3" y="4"/>
                    <a:pt x="2" y="2"/>
                    <a:pt x="1" y="1"/>
                  </a:cubicBezTo>
                  <a:cubicBezTo>
                    <a:pt x="1" y="1"/>
                    <a:pt x="1" y="0"/>
                    <a:pt x="1" y="0"/>
                  </a:cubicBezTo>
                  <a:cubicBezTo>
                    <a:pt x="1" y="0"/>
                    <a:pt x="0" y="0"/>
                    <a:pt x="0" y="0"/>
                  </a:cubicBezTo>
                  <a:cubicBezTo>
                    <a:pt x="0" y="0"/>
                    <a:pt x="0" y="0"/>
                    <a:pt x="0" y="0"/>
                  </a:cubicBezTo>
                  <a:cubicBezTo>
                    <a:pt x="0" y="18"/>
                    <a:pt x="0" y="18"/>
                    <a:pt x="0" y="18"/>
                  </a:cubicBezTo>
                  <a:cubicBezTo>
                    <a:pt x="9" y="12"/>
                    <a:pt x="9" y="12"/>
                    <a:pt x="9" y="12"/>
                  </a:cubicBezTo>
                  <a:cubicBezTo>
                    <a:pt x="19" y="18"/>
                    <a:pt x="19" y="18"/>
                    <a:pt x="19" y="18"/>
                  </a:cubicBezTo>
                  <a:cubicBezTo>
                    <a:pt x="19" y="0"/>
                    <a:pt x="19" y="0"/>
                    <a:pt x="19" y="0"/>
                  </a:cubicBezTo>
                  <a:cubicBezTo>
                    <a:pt x="19" y="0"/>
                    <a:pt x="18" y="0"/>
                    <a:pt x="18" y="0"/>
                  </a:cubicBezTo>
                  <a:cubicBezTo>
                    <a:pt x="18" y="0"/>
                    <a:pt x="18"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2" name="Oval 118"/>
            <p:cNvSpPr>
              <a:spLocks noChangeArrowheads="1"/>
            </p:cNvSpPr>
            <p:nvPr/>
          </p:nvSpPr>
          <p:spPr bwMode="auto">
            <a:xfrm>
              <a:off x="10393363" y="1876426"/>
              <a:ext cx="4445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3" name="Freeform 119"/>
            <p:cNvSpPr>
              <a:spLocks noEditPoints="1"/>
            </p:cNvSpPr>
            <p:nvPr/>
          </p:nvSpPr>
          <p:spPr bwMode="auto">
            <a:xfrm>
              <a:off x="10366375" y="1846263"/>
              <a:ext cx="101600" cy="101600"/>
            </a:xfrm>
            <a:custGeom>
              <a:avLst/>
              <a:gdLst>
                <a:gd name="T0" fmla="*/ 24 w 27"/>
                <a:gd name="T1" fmla="*/ 10 h 27"/>
                <a:gd name="T2" fmla="*/ 24 w 27"/>
                <a:gd name="T3" fmla="*/ 6 h 27"/>
                <a:gd name="T4" fmla="*/ 20 w 27"/>
                <a:gd name="T5" fmla="*/ 4 h 27"/>
                <a:gd name="T6" fmla="*/ 18 w 27"/>
                <a:gd name="T7" fmla="*/ 1 h 27"/>
                <a:gd name="T8" fmla="*/ 13 w 27"/>
                <a:gd name="T9" fmla="*/ 2 h 27"/>
                <a:gd name="T10" fmla="*/ 9 w 27"/>
                <a:gd name="T11" fmla="*/ 1 h 27"/>
                <a:gd name="T12" fmla="*/ 6 w 27"/>
                <a:gd name="T13" fmla="*/ 4 h 27"/>
                <a:gd name="T14" fmla="*/ 2 w 27"/>
                <a:gd name="T15" fmla="*/ 6 h 27"/>
                <a:gd name="T16" fmla="*/ 2 w 27"/>
                <a:gd name="T17" fmla="*/ 10 h 27"/>
                <a:gd name="T18" fmla="*/ 0 w 27"/>
                <a:gd name="T19" fmla="*/ 14 h 27"/>
                <a:gd name="T20" fmla="*/ 2 w 27"/>
                <a:gd name="T21" fmla="*/ 17 h 27"/>
                <a:gd name="T22" fmla="*/ 2 w 27"/>
                <a:gd name="T23" fmla="*/ 22 h 27"/>
                <a:gd name="T24" fmla="*/ 6 w 27"/>
                <a:gd name="T25" fmla="*/ 23 h 27"/>
                <a:gd name="T26" fmla="*/ 9 w 27"/>
                <a:gd name="T27" fmla="*/ 27 h 27"/>
                <a:gd name="T28" fmla="*/ 13 w 27"/>
                <a:gd name="T29" fmla="*/ 25 h 27"/>
                <a:gd name="T30" fmla="*/ 18 w 27"/>
                <a:gd name="T31" fmla="*/ 27 h 27"/>
                <a:gd name="T32" fmla="*/ 20 w 27"/>
                <a:gd name="T33" fmla="*/ 23 h 27"/>
                <a:gd name="T34" fmla="*/ 24 w 27"/>
                <a:gd name="T35" fmla="*/ 22 h 27"/>
                <a:gd name="T36" fmla="*/ 24 w 27"/>
                <a:gd name="T37" fmla="*/ 17 h 27"/>
                <a:gd name="T38" fmla="*/ 27 w 27"/>
                <a:gd name="T39" fmla="*/ 14 h 27"/>
                <a:gd name="T40" fmla="*/ 24 w 27"/>
                <a:gd name="T41" fmla="*/ 10 h 27"/>
                <a:gd name="T42" fmla="*/ 13 w 27"/>
                <a:gd name="T43" fmla="*/ 21 h 27"/>
                <a:gd name="T44" fmla="*/ 6 w 27"/>
                <a:gd name="T45" fmla="*/ 14 h 27"/>
                <a:gd name="T46" fmla="*/ 13 w 27"/>
                <a:gd name="T47" fmla="*/ 6 h 27"/>
                <a:gd name="T48" fmla="*/ 20 w 27"/>
                <a:gd name="T49" fmla="*/ 14 h 27"/>
                <a:gd name="T50" fmla="*/ 13 w 27"/>
                <a:gd name="T51"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27">
                  <a:moveTo>
                    <a:pt x="24" y="10"/>
                  </a:moveTo>
                  <a:cubicBezTo>
                    <a:pt x="24" y="9"/>
                    <a:pt x="25" y="7"/>
                    <a:pt x="24" y="6"/>
                  </a:cubicBezTo>
                  <a:cubicBezTo>
                    <a:pt x="24" y="4"/>
                    <a:pt x="21" y="5"/>
                    <a:pt x="20" y="4"/>
                  </a:cubicBezTo>
                  <a:cubicBezTo>
                    <a:pt x="19" y="3"/>
                    <a:pt x="19" y="1"/>
                    <a:pt x="18" y="1"/>
                  </a:cubicBezTo>
                  <a:cubicBezTo>
                    <a:pt x="16" y="0"/>
                    <a:pt x="15" y="2"/>
                    <a:pt x="13" y="2"/>
                  </a:cubicBezTo>
                  <a:cubicBezTo>
                    <a:pt x="12" y="2"/>
                    <a:pt x="10" y="0"/>
                    <a:pt x="9" y="1"/>
                  </a:cubicBezTo>
                  <a:cubicBezTo>
                    <a:pt x="8" y="1"/>
                    <a:pt x="7" y="3"/>
                    <a:pt x="6" y="4"/>
                  </a:cubicBezTo>
                  <a:cubicBezTo>
                    <a:pt x="5" y="5"/>
                    <a:pt x="3" y="4"/>
                    <a:pt x="2" y="6"/>
                  </a:cubicBezTo>
                  <a:cubicBezTo>
                    <a:pt x="1" y="7"/>
                    <a:pt x="3" y="9"/>
                    <a:pt x="2" y="10"/>
                  </a:cubicBezTo>
                  <a:cubicBezTo>
                    <a:pt x="2" y="11"/>
                    <a:pt x="0" y="12"/>
                    <a:pt x="0" y="14"/>
                  </a:cubicBezTo>
                  <a:cubicBezTo>
                    <a:pt x="0" y="15"/>
                    <a:pt x="2" y="16"/>
                    <a:pt x="2" y="17"/>
                  </a:cubicBezTo>
                  <a:cubicBezTo>
                    <a:pt x="3" y="18"/>
                    <a:pt x="1" y="21"/>
                    <a:pt x="2" y="22"/>
                  </a:cubicBezTo>
                  <a:cubicBezTo>
                    <a:pt x="3" y="23"/>
                    <a:pt x="5" y="22"/>
                    <a:pt x="6" y="23"/>
                  </a:cubicBezTo>
                  <a:cubicBezTo>
                    <a:pt x="7" y="24"/>
                    <a:pt x="8" y="26"/>
                    <a:pt x="9" y="27"/>
                  </a:cubicBezTo>
                  <a:cubicBezTo>
                    <a:pt x="10" y="27"/>
                    <a:pt x="12" y="25"/>
                    <a:pt x="13" y="25"/>
                  </a:cubicBezTo>
                  <a:cubicBezTo>
                    <a:pt x="15" y="25"/>
                    <a:pt x="16" y="27"/>
                    <a:pt x="18" y="27"/>
                  </a:cubicBezTo>
                  <a:cubicBezTo>
                    <a:pt x="19" y="26"/>
                    <a:pt x="19" y="24"/>
                    <a:pt x="20" y="23"/>
                  </a:cubicBezTo>
                  <a:cubicBezTo>
                    <a:pt x="21" y="22"/>
                    <a:pt x="24" y="23"/>
                    <a:pt x="24" y="22"/>
                  </a:cubicBezTo>
                  <a:cubicBezTo>
                    <a:pt x="25" y="21"/>
                    <a:pt x="24" y="18"/>
                    <a:pt x="24" y="17"/>
                  </a:cubicBezTo>
                  <a:cubicBezTo>
                    <a:pt x="25" y="16"/>
                    <a:pt x="27" y="15"/>
                    <a:pt x="27" y="14"/>
                  </a:cubicBezTo>
                  <a:cubicBezTo>
                    <a:pt x="27" y="12"/>
                    <a:pt x="25" y="11"/>
                    <a:pt x="24" y="10"/>
                  </a:cubicBezTo>
                  <a:close/>
                  <a:moveTo>
                    <a:pt x="13" y="21"/>
                  </a:moveTo>
                  <a:cubicBezTo>
                    <a:pt x="9" y="21"/>
                    <a:pt x="6" y="18"/>
                    <a:pt x="6" y="14"/>
                  </a:cubicBezTo>
                  <a:cubicBezTo>
                    <a:pt x="6" y="10"/>
                    <a:pt x="9" y="6"/>
                    <a:pt x="13" y="6"/>
                  </a:cubicBezTo>
                  <a:cubicBezTo>
                    <a:pt x="17" y="6"/>
                    <a:pt x="20" y="10"/>
                    <a:pt x="20" y="14"/>
                  </a:cubicBezTo>
                  <a:cubicBezTo>
                    <a:pt x="20" y="18"/>
                    <a:pt x="17" y="21"/>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85" name="组合 84"/>
          <p:cNvGrpSpPr/>
          <p:nvPr/>
        </p:nvGrpSpPr>
        <p:grpSpPr>
          <a:xfrm>
            <a:off x="6757270" y="2680754"/>
            <a:ext cx="937085" cy="943615"/>
            <a:chOff x="9009063" y="3759201"/>
            <a:chExt cx="455613" cy="458788"/>
          </a:xfrm>
          <a:solidFill>
            <a:srgbClr val="284760"/>
          </a:solidFill>
        </p:grpSpPr>
        <p:sp>
          <p:nvSpPr>
            <p:cNvPr id="86" name="Rectangle 140"/>
            <p:cNvSpPr>
              <a:spLocks noChangeArrowheads="1"/>
            </p:cNvSpPr>
            <p:nvPr/>
          </p:nvSpPr>
          <p:spPr bwMode="auto">
            <a:xfrm>
              <a:off x="9099550" y="4033838"/>
              <a:ext cx="2698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7" name="Rectangle 141"/>
            <p:cNvSpPr>
              <a:spLocks noChangeArrowheads="1"/>
            </p:cNvSpPr>
            <p:nvPr/>
          </p:nvSpPr>
          <p:spPr bwMode="auto">
            <a:xfrm>
              <a:off x="9099550" y="3944938"/>
              <a:ext cx="52388"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8" name="Rectangle 142"/>
            <p:cNvSpPr>
              <a:spLocks noChangeArrowheads="1"/>
            </p:cNvSpPr>
            <p:nvPr/>
          </p:nvSpPr>
          <p:spPr bwMode="auto">
            <a:xfrm>
              <a:off x="9174163" y="3906838"/>
              <a:ext cx="52388" cy="115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89" name="Rectangle 143"/>
            <p:cNvSpPr>
              <a:spLocks noChangeArrowheads="1"/>
            </p:cNvSpPr>
            <p:nvPr/>
          </p:nvSpPr>
          <p:spPr bwMode="auto">
            <a:xfrm>
              <a:off x="9245600" y="3860801"/>
              <a:ext cx="52388" cy="16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0" name="Rectangle 144"/>
            <p:cNvSpPr>
              <a:spLocks noChangeArrowheads="1"/>
            </p:cNvSpPr>
            <p:nvPr/>
          </p:nvSpPr>
          <p:spPr bwMode="auto">
            <a:xfrm>
              <a:off x="9321800" y="3921126"/>
              <a:ext cx="52388" cy="101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1" name="Freeform 145"/>
            <p:cNvSpPr>
              <a:spLocks noEditPoints="1"/>
            </p:cNvSpPr>
            <p:nvPr/>
          </p:nvSpPr>
          <p:spPr bwMode="auto">
            <a:xfrm>
              <a:off x="9009063" y="3759201"/>
              <a:ext cx="455613" cy="365125"/>
            </a:xfrm>
            <a:custGeom>
              <a:avLst/>
              <a:gdLst>
                <a:gd name="T0" fmla="*/ 105 w 121"/>
                <a:gd name="T1" fmla="*/ 6 h 97"/>
                <a:gd name="T2" fmla="*/ 81 w 121"/>
                <a:gd name="T3" fmla="*/ 6 h 97"/>
                <a:gd name="T4" fmla="*/ 73 w 121"/>
                <a:gd name="T5" fmla="*/ 0 h 97"/>
                <a:gd name="T6" fmla="*/ 48 w 121"/>
                <a:gd name="T7" fmla="*/ 0 h 97"/>
                <a:gd name="T8" fmla="*/ 40 w 121"/>
                <a:gd name="T9" fmla="*/ 6 h 97"/>
                <a:gd name="T10" fmla="*/ 16 w 121"/>
                <a:gd name="T11" fmla="*/ 6 h 97"/>
                <a:gd name="T12" fmla="*/ 0 w 121"/>
                <a:gd name="T13" fmla="*/ 23 h 97"/>
                <a:gd name="T14" fmla="*/ 0 w 121"/>
                <a:gd name="T15" fmla="*/ 81 h 97"/>
                <a:gd name="T16" fmla="*/ 16 w 121"/>
                <a:gd name="T17" fmla="*/ 97 h 97"/>
                <a:gd name="T18" fmla="*/ 105 w 121"/>
                <a:gd name="T19" fmla="*/ 97 h 97"/>
                <a:gd name="T20" fmla="*/ 121 w 121"/>
                <a:gd name="T21" fmla="*/ 81 h 97"/>
                <a:gd name="T22" fmla="*/ 121 w 121"/>
                <a:gd name="T23" fmla="*/ 23 h 97"/>
                <a:gd name="T24" fmla="*/ 105 w 121"/>
                <a:gd name="T25" fmla="*/ 6 h 97"/>
                <a:gd name="T26" fmla="*/ 111 w 121"/>
                <a:gd name="T27" fmla="*/ 81 h 97"/>
                <a:gd name="T28" fmla="*/ 105 w 121"/>
                <a:gd name="T29" fmla="*/ 87 h 97"/>
                <a:gd name="T30" fmla="*/ 16 w 121"/>
                <a:gd name="T31" fmla="*/ 87 h 97"/>
                <a:gd name="T32" fmla="*/ 10 w 121"/>
                <a:gd name="T33" fmla="*/ 81 h 97"/>
                <a:gd name="T34" fmla="*/ 10 w 121"/>
                <a:gd name="T35" fmla="*/ 23 h 97"/>
                <a:gd name="T36" fmla="*/ 16 w 121"/>
                <a:gd name="T37" fmla="*/ 17 h 97"/>
                <a:gd name="T38" fmla="*/ 105 w 121"/>
                <a:gd name="T39" fmla="*/ 17 h 97"/>
                <a:gd name="T40" fmla="*/ 111 w 121"/>
                <a:gd name="T41" fmla="*/ 23 h 97"/>
                <a:gd name="T42" fmla="*/ 111 w 121"/>
                <a:gd name="T43"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97">
                  <a:moveTo>
                    <a:pt x="105" y="6"/>
                  </a:moveTo>
                  <a:cubicBezTo>
                    <a:pt x="81" y="6"/>
                    <a:pt x="81" y="6"/>
                    <a:pt x="81" y="6"/>
                  </a:cubicBezTo>
                  <a:cubicBezTo>
                    <a:pt x="81" y="2"/>
                    <a:pt x="77" y="0"/>
                    <a:pt x="73" y="0"/>
                  </a:cubicBezTo>
                  <a:cubicBezTo>
                    <a:pt x="48" y="0"/>
                    <a:pt x="48" y="0"/>
                    <a:pt x="48" y="0"/>
                  </a:cubicBezTo>
                  <a:cubicBezTo>
                    <a:pt x="44" y="0"/>
                    <a:pt x="40" y="2"/>
                    <a:pt x="40" y="6"/>
                  </a:cubicBezTo>
                  <a:cubicBezTo>
                    <a:pt x="16" y="6"/>
                    <a:pt x="16" y="6"/>
                    <a:pt x="16" y="6"/>
                  </a:cubicBezTo>
                  <a:cubicBezTo>
                    <a:pt x="7" y="6"/>
                    <a:pt x="0" y="14"/>
                    <a:pt x="0" y="23"/>
                  </a:cubicBezTo>
                  <a:cubicBezTo>
                    <a:pt x="0" y="81"/>
                    <a:pt x="0" y="81"/>
                    <a:pt x="0" y="81"/>
                  </a:cubicBezTo>
                  <a:cubicBezTo>
                    <a:pt x="0" y="90"/>
                    <a:pt x="7" y="97"/>
                    <a:pt x="16" y="97"/>
                  </a:cubicBezTo>
                  <a:cubicBezTo>
                    <a:pt x="105" y="97"/>
                    <a:pt x="105" y="97"/>
                    <a:pt x="105" y="97"/>
                  </a:cubicBezTo>
                  <a:cubicBezTo>
                    <a:pt x="114" y="97"/>
                    <a:pt x="121" y="90"/>
                    <a:pt x="121" y="81"/>
                  </a:cubicBezTo>
                  <a:cubicBezTo>
                    <a:pt x="121" y="23"/>
                    <a:pt x="121" y="23"/>
                    <a:pt x="121" y="23"/>
                  </a:cubicBezTo>
                  <a:cubicBezTo>
                    <a:pt x="121" y="14"/>
                    <a:pt x="114" y="6"/>
                    <a:pt x="105" y="6"/>
                  </a:cubicBezTo>
                  <a:close/>
                  <a:moveTo>
                    <a:pt x="111" y="81"/>
                  </a:moveTo>
                  <a:cubicBezTo>
                    <a:pt x="111" y="84"/>
                    <a:pt x="108" y="87"/>
                    <a:pt x="105" y="87"/>
                  </a:cubicBezTo>
                  <a:cubicBezTo>
                    <a:pt x="16" y="87"/>
                    <a:pt x="16" y="87"/>
                    <a:pt x="16" y="87"/>
                  </a:cubicBezTo>
                  <a:cubicBezTo>
                    <a:pt x="13" y="87"/>
                    <a:pt x="10" y="84"/>
                    <a:pt x="10" y="81"/>
                  </a:cubicBezTo>
                  <a:cubicBezTo>
                    <a:pt x="10" y="23"/>
                    <a:pt x="10" y="23"/>
                    <a:pt x="10" y="23"/>
                  </a:cubicBezTo>
                  <a:cubicBezTo>
                    <a:pt x="10" y="20"/>
                    <a:pt x="13" y="17"/>
                    <a:pt x="16" y="17"/>
                  </a:cubicBezTo>
                  <a:cubicBezTo>
                    <a:pt x="105" y="17"/>
                    <a:pt x="105" y="17"/>
                    <a:pt x="105" y="17"/>
                  </a:cubicBezTo>
                  <a:cubicBezTo>
                    <a:pt x="108" y="17"/>
                    <a:pt x="111" y="20"/>
                    <a:pt x="111" y="23"/>
                  </a:cubicBezTo>
                  <a:lnTo>
                    <a:pt x="11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2" name="Freeform 146"/>
            <p:cNvSpPr/>
            <p:nvPr/>
          </p:nvSpPr>
          <p:spPr bwMode="auto">
            <a:xfrm>
              <a:off x="9069388" y="4143376"/>
              <a:ext cx="79375" cy="74613"/>
            </a:xfrm>
            <a:custGeom>
              <a:avLst/>
              <a:gdLst>
                <a:gd name="T0" fmla="*/ 2 w 21"/>
                <a:gd name="T1" fmla="*/ 13 h 20"/>
                <a:gd name="T2" fmla="*/ 4 w 21"/>
                <a:gd name="T3" fmla="*/ 20 h 20"/>
                <a:gd name="T4" fmla="*/ 6 w 21"/>
                <a:gd name="T5" fmla="*/ 20 h 20"/>
                <a:gd name="T6" fmla="*/ 11 w 21"/>
                <a:gd name="T7" fmla="*/ 18 h 20"/>
                <a:gd name="T8" fmla="*/ 21 w 21"/>
                <a:gd name="T9" fmla="*/ 0 h 20"/>
                <a:gd name="T10" fmla="*/ 9 w 21"/>
                <a:gd name="T11" fmla="*/ 0 h 20"/>
                <a:gd name="T12" fmla="*/ 2 w 21"/>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2" y="13"/>
                  </a:moveTo>
                  <a:cubicBezTo>
                    <a:pt x="0" y="15"/>
                    <a:pt x="1" y="18"/>
                    <a:pt x="4" y="20"/>
                  </a:cubicBezTo>
                  <a:cubicBezTo>
                    <a:pt x="4" y="20"/>
                    <a:pt x="5" y="20"/>
                    <a:pt x="6" y="20"/>
                  </a:cubicBezTo>
                  <a:cubicBezTo>
                    <a:pt x="8" y="20"/>
                    <a:pt x="10" y="19"/>
                    <a:pt x="11" y="18"/>
                  </a:cubicBezTo>
                  <a:cubicBezTo>
                    <a:pt x="21" y="0"/>
                    <a:pt x="21" y="0"/>
                    <a:pt x="21" y="0"/>
                  </a:cubicBezTo>
                  <a:cubicBezTo>
                    <a:pt x="9" y="0"/>
                    <a:pt x="9" y="0"/>
                    <a:pt x="9" y="0"/>
                  </a:cubicBezTo>
                  <a:lnTo>
                    <a:pt x="2"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3" name="Freeform 147"/>
            <p:cNvSpPr/>
            <p:nvPr/>
          </p:nvSpPr>
          <p:spPr bwMode="auto">
            <a:xfrm>
              <a:off x="9324975" y="4143376"/>
              <a:ext cx="79375" cy="74613"/>
            </a:xfrm>
            <a:custGeom>
              <a:avLst/>
              <a:gdLst>
                <a:gd name="T0" fmla="*/ 12 w 21"/>
                <a:gd name="T1" fmla="*/ 0 h 20"/>
                <a:gd name="T2" fmla="*/ 0 w 21"/>
                <a:gd name="T3" fmla="*/ 0 h 20"/>
                <a:gd name="T4" fmla="*/ 10 w 21"/>
                <a:gd name="T5" fmla="*/ 18 h 20"/>
                <a:gd name="T6" fmla="*/ 15 w 21"/>
                <a:gd name="T7" fmla="*/ 20 h 20"/>
                <a:gd name="T8" fmla="*/ 17 w 21"/>
                <a:gd name="T9" fmla="*/ 20 h 20"/>
                <a:gd name="T10" fmla="*/ 19 w 21"/>
                <a:gd name="T11" fmla="*/ 13 h 20"/>
                <a:gd name="T12" fmla="*/ 12 w 2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12" y="0"/>
                  </a:moveTo>
                  <a:cubicBezTo>
                    <a:pt x="0" y="0"/>
                    <a:pt x="0" y="0"/>
                    <a:pt x="0" y="0"/>
                  </a:cubicBezTo>
                  <a:cubicBezTo>
                    <a:pt x="10" y="18"/>
                    <a:pt x="10" y="18"/>
                    <a:pt x="10" y="18"/>
                  </a:cubicBezTo>
                  <a:cubicBezTo>
                    <a:pt x="11" y="19"/>
                    <a:pt x="13" y="20"/>
                    <a:pt x="15" y="20"/>
                  </a:cubicBezTo>
                  <a:cubicBezTo>
                    <a:pt x="16" y="20"/>
                    <a:pt x="17" y="20"/>
                    <a:pt x="17" y="20"/>
                  </a:cubicBezTo>
                  <a:cubicBezTo>
                    <a:pt x="20" y="18"/>
                    <a:pt x="21" y="15"/>
                    <a:pt x="19" y="13"/>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95" name="组合 94"/>
          <p:cNvGrpSpPr/>
          <p:nvPr/>
        </p:nvGrpSpPr>
        <p:grpSpPr>
          <a:xfrm>
            <a:off x="9466510" y="2657873"/>
            <a:ext cx="951325" cy="989377"/>
            <a:chOff x="7907338" y="4873626"/>
            <a:chExt cx="436563" cy="454025"/>
          </a:xfrm>
          <a:solidFill>
            <a:srgbClr val="284760"/>
          </a:solidFill>
        </p:grpSpPr>
        <p:sp>
          <p:nvSpPr>
            <p:cNvPr id="96" name="Freeform 152"/>
            <p:cNvSpPr/>
            <p:nvPr/>
          </p:nvSpPr>
          <p:spPr bwMode="auto">
            <a:xfrm>
              <a:off x="7907338" y="5137151"/>
              <a:ext cx="173038" cy="171450"/>
            </a:xfrm>
            <a:custGeom>
              <a:avLst/>
              <a:gdLst>
                <a:gd name="T0" fmla="*/ 109 w 109"/>
                <a:gd name="T1" fmla="*/ 56 h 108"/>
                <a:gd name="T2" fmla="*/ 0 w 109"/>
                <a:gd name="T3" fmla="*/ 108 h 108"/>
                <a:gd name="T4" fmla="*/ 52 w 109"/>
                <a:gd name="T5" fmla="*/ 0 h 108"/>
                <a:gd name="T6" fmla="*/ 109 w 109"/>
                <a:gd name="T7" fmla="*/ 56 h 108"/>
              </a:gdLst>
              <a:ahLst/>
              <a:cxnLst>
                <a:cxn ang="0">
                  <a:pos x="T0" y="T1"/>
                </a:cxn>
                <a:cxn ang="0">
                  <a:pos x="T2" y="T3"/>
                </a:cxn>
                <a:cxn ang="0">
                  <a:pos x="T4" y="T5"/>
                </a:cxn>
                <a:cxn ang="0">
                  <a:pos x="T6" y="T7"/>
                </a:cxn>
              </a:cxnLst>
              <a:rect l="0" t="0" r="r" b="b"/>
              <a:pathLst>
                <a:path w="109" h="108">
                  <a:moveTo>
                    <a:pt x="109" y="56"/>
                  </a:moveTo>
                  <a:lnTo>
                    <a:pt x="0" y="108"/>
                  </a:lnTo>
                  <a:lnTo>
                    <a:pt x="52" y="0"/>
                  </a:lnTo>
                  <a:lnTo>
                    <a:pt x="109"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7" name="Freeform 153"/>
            <p:cNvSpPr/>
            <p:nvPr/>
          </p:nvSpPr>
          <p:spPr bwMode="auto">
            <a:xfrm>
              <a:off x="8215313" y="4873626"/>
              <a:ext cx="128588" cy="127000"/>
            </a:xfrm>
            <a:custGeom>
              <a:avLst/>
              <a:gdLst>
                <a:gd name="T0" fmla="*/ 24 w 34"/>
                <a:gd name="T1" fmla="*/ 34 h 34"/>
                <a:gd name="T2" fmla="*/ 0 w 34"/>
                <a:gd name="T3" fmla="*/ 10 h 34"/>
                <a:gd name="T4" fmla="*/ 7 w 34"/>
                <a:gd name="T5" fmla="*/ 3 h 34"/>
                <a:gd name="T6" fmla="*/ 18 w 34"/>
                <a:gd name="T7" fmla="*/ 3 h 34"/>
                <a:gd name="T8" fmla="*/ 31 w 34"/>
                <a:gd name="T9" fmla="*/ 16 h 34"/>
                <a:gd name="T10" fmla="*/ 31 w 34"/>
                <a:gd name="T11" fmla="*/ 27 h 34"/>
                <a:gd name="T12" fmla="*/ 24 w 3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24" y="34"/>
                  </a:moveTo>
                  <a:cubicBezTo>
                    <a:pt x="0" y="10"/>
                    <a:pt x="0" y="10"/>
                    <a:pt x="0" y="10"/>
                  </a:cubicBezTo>
                  <a:cubicBezTo>
                    <a:pt x="7" y="3"/>
                    <a:pt x="7" y="3"/>
                    <a:pt x="7" y="3"/>
                  </a:cubicBezTo>
                  <a:cubicBezTo>
                    <a:pt x="10" y="0"/>
                    <a:pt x="15" y="0"/>
                    <a:pt x="18" y="3"/>
                  </a:cubicBezTo>
                  <a:cubicBezTo>
                    <a:pt x="31" y="16"/>
                    <a:pt x="31" y="16"/>
                    <a:pt x="31" y="16"/>
                  </a:cubicBezTo>
                  <a:cubicBezTo>
                    <a:pt x="34" y="19"/>
                    <a:pt x="34" y="24"/>
                    <a:pt x="31" y="27"/>
                  </a:cubicBez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8" name="Rectangle 154"/>
            <p:cNvSpPr>
              <a:spLocks noChangeArrowheads="1"/>
            </p:cNvSpPr>
            <p:nvPr/>
          </p:nvSpPr>
          <p:spPr bwMode="auto">
            <a:xfrm>
              <a:off x="7907338" y="5308601"/>
              <a:ext cx="4318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99" name="Freeform 155"/>
            <p:cNvSpPr/>
            <p:nvPr/>
          </p:nvSpPr>
          <p:spPr bwMode="auto">
            <a:xfrm>
              <a:off x="8004175" y="4933951"/>
              <a:ext cx="279400" cy="277813"/>
            </a:xfrm>
            <a:custGeom>
              <a:avLst/>
              <a:gdLst>
                <a:gd name="T0" fmla="*/ 36 w 74"/>
                <a:gd name="T1" fmla="*/ 50 h 74"/>
                <a:gd name="T2" fmla="*/ 36 w 74"/>
                <a:gd name="T3" fmla="*/ 44 h 74"/>
                <a:gd name="T4" fmla="*/ 65 w 74"/>
                <a:gd name="T5" fmla="*/ 15 h 74"/>
                <a:gd name="T6" fmla="*/ 50 w 74"/>
                <a:gd name="T7" fmla="*/ 0 h 74"/>
                <a:gd name="T8" fmla="*/ 0 w 74"/>
                <a:gd name="T9" fmla="*/ 50 h 74"/>
                <a:gd name="T10" fmla="*/ 24 w 74"/>
                <a:gd name="T11" fmla="*/ 74 h 74"/>
                <a:gd name="T12" fmla="*/ 74 w 74"/>
                <a:gd name="T13" fmla="*/ 24 h 74"/>
                <a:gd name="T14" fmla="*/ 71 w 74"/>
                <a:gd name="T15" fmla="*/ 21 h 74"/>
                <a:gd name="T16" fmla="*/ 42 w 74"/>
                <a:gd name="T17" fmla="*/ 50 h 74"/>
                <a:gd name="T18" fmla="*/ 36 w 74"/>
                <a:gd name="T19" fmla="*/ 5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4">
                  <a:moveTo>
                    <a:pt x="36" y="50"/>
                  </a:moveTo>
                  <a:cubicBezTo>
                    <a:pt x="35" y="49"/>
                    <a:pt x="35" y="46"/>
                    <a:pt x="36" y="44"/>
                  </a:cubicBezTo>
                  <a:cubicBezTo>
                    <a:pt x="65" y="15"/>
                    <a:pt x="65" y="15"/>
                    <a:pt x="65" y="15"/>
                  </a:cubicBezTo>
                  <a:cubicBezTo>
                    <a:pt x="50" y="0"/>
                    <a:pt x="50" y="0"/>
                    <a:pt x="50" y="0"/>
                  </a:cubicBezTo>
                  <a:cubicBezTo>
                    <a:pt x="0" y="50"/>
                    <a:pt x="0" y="50"/>
                    <a:pt x="0" y="50"/>
                  </a:cubicBezTo>
                  <a:cubicBezTo>
                    <a:pt x="24" y="74"/>
                    <a:pt x="24" y="74"/>
                    <a:pt x="24" y="74"/>
                  </a:cubicBezTo>
                  <a:cubicBezTo>
                    <a:pt x="74" y="24"/>
                    <a:pt x="74" y="24"/>
                    <a:pt x="74" y="24"/>
                  </a:cubicBezTo>
                  <a:cubicBezTo>
                    <a:pt x="71" y="21"/>
                    <a:pt x="71" y="21"/>
                    <a:pt x="71" y="21"/>
                  </a:cubicBezTo>
                  <a:cubicBezTo>
                    <a:pt x="42" y="50"/>
                    <a:pt x="42" y="50"/>
                    <a:pt x="42" y="50"/>
                  </a:cubicBezTo>
                  <a:cubicBezTo>
                    <a:pt x="41" y="52"/>
                    <a:pt x="38" y="52"/>
                    <a:pt x="3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sp>
        <p:nvSpPr>
          <p:cNvPr id="74" name="出自【趣你的PPT】(微信:qunideppt)：最优质的PPT资源库"/>
          <p:cNvSpPr txBox="1">
            <a:spLocks noChangeArrowheads="1"/>
          </p:cNvSpPr>
          <p:nvPr/>
        </p:nvSpPr>
        <p:spPr bwMode="auto">
          <a:xfrm>
            <a:off x="612605" y="4276853"/>
            <a:ext cx="325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zh-CN" altLang="en-US" sz="2400" b="1" dirty="0">
                <a:solidFill>
                  <a:srgbClr val="284760"/>
                </a:solidFill>
                <a:latin typeface="微软雅黑" charset="-122"/>
                <a:ea typeface="微软雅黑" charset="-122"/>
              </a:rPr>
              <a:t>命令模式定义</a:t>
            </a:r>
            <a:endParaRPr lang="zh-CN" altLang="en-US" sz="2400" b="1" dirty="0">
              <a:solidFill>
                <a:srgbClr val="284760"/>
              </a:solidFill>
              <a:latin typeface="微软雅黑" charset="-122"/>
              <a:ea typeface="微软雅黑" charset="-122"/>
            </a:endParaRPr>
          </a:p>
        </p:txBody>
      </p:sp>
      <p:sp>
        <p:nvSpPr>
          <p:cNvPr id="103" name="出自【趣你的PPT】(微信:qunideppt)：最优质的PPT资源库"/>
          <p:cNvSpPr txBox="1">
            <a:spLocks noChangeArrowheads="1"/>
          </p:cNvSpPr>
          <p:nvPr/>
        </p:nvSpPr>
        <p:spPr bwMode="auto">
          <a:xfrm>
            <a:off x="612605"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2000" dirty="0">
                <a:solidFill>
                  <a:srgbClr val="284760"/>
                </a:solidFill>
                <a:latin typeface="微软雅黑" charset="-122"/>
                <a:ea typeface="微软雅黑" charset="-122"/>
              </a:rPr>
              <a:t>PART 01</a:t>
            </a:r>
            <a:endParaRPr lang="zh-CN" altLang="en-US" sz="2000" dirty="0">
              <a:solidFill>
                <a:srgbClr val="284760"/>
              </a:solidFill>
              <a:latin typeface="微软雅黑" charset="-122"/>
              <a:ea typeface="微软雅黑" charset="-122"/>
            </a:endParaRPr>
          </a:p>
        </p:txBody>
      </p:sp>
      <p:sp>
        <p:nvSpPr>
          <p:cNvPr id="84" name="出自【趣你的PPT】(微信:qunideppt)：最优质的PPT资源库"/>
          <p:cNvSpPr txBox="1">
            <a:spLocks noChangeArrowheads="1"/>
          </p:cNvSpPr>
          <p:nvPr/>
        </p:nvSpPr>
        <p:spPr bwMode="auto">
          <a:xfrm>
            <a:off x="3172817" y="4276853"/>
            <a:ext cx="325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zh-CN" altLang="en-US" sz="2400" b="1" dirty="0">
                <a:solidFill>
                  <a:srgbClr val="284760"/>
                </a:solidFill>
                <a:latin typeface="微软雅黑" charset="-122"/>
                <a:ea typeface="微软雅黑" charset="-122"/>
              </a:rPr>
              <a:t>现实问题与应用</a:t>
            </a:r>
            <a:endParaRPr lang="zh-CN" altLang="en-US" sz="2400" b="1" dirty="0">
              <a:solidFill>
                <a:srgbClr val="284760"/>
              </a:solidFill>
              <a:latin typeface="微软雅黑" charset="-122"/>
              <a:ea typeface="微软雅黑" charset="-122"/>
            </a:endParaRPr>
          </a:p>
        </p:txBody>
      </p:sp>
      <p:sp>
        <p:nvSpPr>
          <p:cNvPr id="104" name="出自【趣你的PPT】(微信:qunideppt)：最优质的PPT资源库"/>
          <p:cNvSpPr txBox="1">
            <a:spLocks noChangeArrowheads="1"/>
          </p:cNvSpPr>
          <p:nvPr/>
        </p:nvSpPr>
        <p:spPr bwMode="auto">
          <a:xfrm>
            <a:off x="3172817"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2000" dirty="0">
                <a:solidFill>
                  <a:srgbClr val="284760"/>
                </a:solidFill>
                <a:latin typeface="微软雅黑" charset="-122"/>
                <a:ea typeface="微软雅黑" charset="-122"/>
              </a:rPr>
              <a:t>PART 02</a:t>
            </a:r>
            <a:endParaRPr lang="zh-CN" altLang="en-US" sz="2000" dirty="0">
              <a:solidFill>
                <a:srgbClr val="284760"/>
              </a:solidFill>
              <a:latin typeface="微软雅黑" charset="-122"/>
              <a:ea typeface="微软雅黑" charset="-122"/>
            </a:endParaRPr>
          </a:p>
        </p:txBody>
      </p:sp>
      <p:sp>
        <p:nvSpPr>
          <p:cNvPr id="94" name="出自【趣你的PPT】(微信:qunideppt)：最优质的PPT资源库"/>
          <p:cNvSpPr txBox="1">
            <a:spLocks noChangeArrowheads="1"/>
          </p:cNvSpPr>
          <p:nvPr/>
        </p:nvSpPr>
        <p:spPr bwMode="auto">
          <a:xfrm>
            <a:off x="5685746" y="4276853"/>
            <a:ext cx="325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zh-CN" altLang="en-US" sz="2400" b="1" dirty="0">
                <a:solidFill>
                  <a:srgbClr val="284760"/>
                </a:solidFill>
                <a:latin typeface="微软雅黑" charset="-122"/>
                <a:ea typeface="微软雅黑" charset="-122"/>
              </a:rPr>
              <a:t>命令模式使用方式</a:t>
            </a:r>
            <a:endParaRPr lang="zh-CN" altLang="en-US" sz="2400" b="1" dirty="0">
              <a:solidFill>
                <a:srgbClr val="284760"/>
              </a:solidFill>
              <a:latin typeface="微软雅黑" charset="-122"/>
              <a:ea typeface="微软雅黑" charset="-122"/>
            </a:endParaRPr>
          </a:p>
        </p:txBody>
      </p:sp>
      <p:sp>
        <p:nvSpPr>
          <p:cNvPr id="105" name="出自【趣你的PPT】(微信:qunideppt)：最优质的PPT资源库"/>
          <p:cNvSpPr txBox="1">
            <a:spLocks noChangeArrowheads="1"/>
          </p:cNvSpPr>
          <p:nvPr/>
        </p:nvSpPr>
        <p:spPr bwMode="auto">
          <a:xfrm>
            <a:off x="5685745"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2000" dirty="0">
                <a:solidFill>
                  <a:srgbClr val="284760"/>
                </a:solidFill>
                <a:latin typeface="微软雅黑" charset="-122"/>
                <a:ea typeface="微软雅黑" charset="-122"/>
              </a:rPr>
              <a:t>PART 03</a:t>
            </a:r>
            <a:endParaRPr lang="zh-CN" altLang="en-US" sz="2000" dirty="0">
              <a:solidFill>
                <a:srgbClr val="284760"/>
              </a:solidFill>
              <a:latin typeface="微软雅黑" charset="-122"/>
              <a:ea typeface="微软雅黑" charset="-122"/>
            </a:endParaRPr>
          </a:p>
        </p:txBody>
      </p:sp>
      <p:sp>
        <p:nvSpPr>
          <p:cNvPr id="100" name="出自【趣你的PPT】(微信:qunideppt)：最优质的PPT资源库"/>
          <p:cNvSpPr txBox="1">
            <a:spLocks noChangeArrowheads="1"/>
          </p:cNvSpPr>
          <p:nvPr/>
        </p:nvSpPr>
        <p:spPr bwMode="auto">
          <a:xfrm>
            <a:off x="8315540" y="4276853"/>
            <a:ext cx="32532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zh-CN" altLang="en-US" sz="2400" b="1" dirty="0" smtClean="0">
                <a:solidFill>
                  <a:srgbClr val="284760"/>
                </a:solidFill>
                <a:latin typeface="微软雅黑" charset="-122"/>
                <a:ea typeface="微软雅黑" charset="-122"/>
              </a:rPr>
              <a:t>命令模式</a:t>
            </a:r>
            <a:r>
              <a:rPr lang="zh-CN" altLang="en-US" sz="2400" b="1" dirty="0">
                <a:solidFill>
                  <a:srgbClr val="284760"/>
                </a:solidFill>
                <a:latin typeface="微软雅黑" charset="-122"/>
                <a:ea typeface="微软雅黑" charset="-122"/>
              </a:rPr>
              <a:t>实现</a:t>
            </a:r>
            <a:endParaRPr lang="zh-CN" altLang="en-US" sz="2400" b="1" dirty="0">
              <a:solidFill>
                <a:srgbClr val="284760"/>
              </a:solidFill>
              <a:latin typeface="微软雅黑" charset="-122"/>
              <a:ea typeface="微软雅黑" charset="-122"/>
            </a:endParaRPr>
          </a:p>
        </p:txBody>
      </p:sp>
      <p:sp>
        <p:nvSpPr>
          <p:cNvPr id="106" name="出自【趣你的PPT】(微信:qunideppt)：最优质的PPT资源库"/>
          <p:cNvSpPr txBox="1">
            <a:spLocks noChangeArrowheads="1"/>
          </p:cNvSpPr>
          <p:nvPr/>
        </p:nvSpPr>
        <p:spPr bwMode="auto">
          <a:xfrm>
            <a:off x="8315539"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2000" dirty="0">
                <a:solidFill>
                  <a:srgbClr val="284760"/>
                </a:solidFill>
                <a:latin typeface="微软雅黑" charset="-122"/>
                <a:ea typeface="微软雅黑" charset="-122"/>
              </a:rPr>
              <a:t>PART 04</a:t>
            </a:r>
            <a:endParaRPr lang="zh-CN" altLang="en-US" sz="2000" dirty="0">
              <a:solidFill>
                <a:srgbClr val="284760"/>
              </a:solidFill>
              <a:latin typeface="微软雅黑" charset="-122"/>
              <a:ea typeface="微软雅黑" charset="-122"/>
            </a:endParaRPr>
          </a:p>
        </p:txBody>
      </p:sp>
      <p:sp>
        <p:nvSpPr>
          <p:cNvPr id="107" name="矩形 106"/>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smtClean="0">
                <a:ln>
                  <a:solidFill>
                    <a:srgbClr val="E6E6E6"/>
                  </a:solidFill>
                </a:ln>
                <a:solidFill>
                  <a:schemeClr val="tx1"/>
                </a:solidFill>
                <a:latin typeface="微软雅黑" charset="-122"/>
                <a:ea typeface="微软雅黑" charset="-122"/>
              </a:rPr>
              <a:t>将</a:t>
            </a:r>
            <a:r>
              <a:rPr lang="zh-CN" altLang="zh-CN" sz="2200" dirty="0">
                <a:ln>
                  <a:solidFill>
                    <a:srgbClr val="E6E6E6"/>
                  </a:solidFill>
                </a:ln>
                <a:solidFill>
                  <a:schemeClr val="tx1"/>
                </a:solidFill>
                <a:latin typeface="微软雅黑" charset="-122"/>
                <a:ea typeface="微软雅黑" charset="-122"/>
              </a:rPr>
              <a:t>调用操作的对象和执行操作的对象之间对命令进行解耦。即调用者和接收者之间解耦。</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命令转换为一类对象。使其可以像其他对象那样进行操作和扩展。</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我们可以将命令组合成一个组合命令。一般来说，组合命令是一个组合模式的实例。</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很容易添加新的命令，因为我们无须改变现有的类。</a:t>
            </a:r>
            <a:endParaRPr lang="zh-CN" altLang="zh-CN"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ln>
                <a:solidFill>
                  <a:srgbClr val="E6E6E6"/>
                </a:solidFill>
              </a:ln>
              <a:solidFill>
                <a:prstClr val="white"/>
              </a:solidFill>
              <a:latin typeface="等线"/>
              <a:ea typeface="等线"/>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
        <p:nvSpPr>
          <p:cNvPr id="2" name="矩形 1"/>
          <p:cNvSpPr/>
          <p:nvPr/>
        </p:nvSpPr>
        <p:spPr>
          <a:xfrm>
            <a:off x="2797491" y="1480065"/>
            <a:ext cx="1881352" cy="92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Invoker</a:t>
            </a:r>
            <a:endParaRPr lang="en-US" altLang="zh-CN" dirty="0" smtClean="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a:t>
            </a:r>
            <a:r>
              <a:rPr lang="en-US" altLang="zh-CN" dirty="0" err="1" smtClean="0">
                <a:solidFill>
                  <a:schemeClr val="tx1"/>
                </a:solidFill>
              </a:rPr>
              <a:t>setCommand</a:t>
            </a:r>
            <a:r>
              <a:rPr lang="zh-CN" altLang="en-US" dirty="0" smtClean="0">
                <a:solidFill>
                  <a:schemeClr val="tx1"/>
                </a:solidFill>
              </a:rPr>
              <a:t>（）</a:t>
            </a:r>
            <a:endParaRPr lang="zh-CN" altLang="en-US" dirty="0">
              <a:solidFill>
                <a:schemeClr val="tx1"/>
              </a:solidFill>
            </a:endParaRPr>
          </a:p>
        </p:txBody>
      </p:sp>
      <p:sp>
        <p:nvSpPr>
          <p:cNvPr id="14" name="矩形 13"/>
          <p:cNvSpPr/>
          <p:nvPr/>
        </p:nvSpPr>
        <p:spPr>
          <a:xfrm>
            <a:off x="2797491" y="4006926"/>
            <a:ext cx="1881352" cy="92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Receiver</a:t>
            </a:r>
            <a:endParaRPr lang="en-US" altLang="zh-CN" dirty="0" smtClean="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+action()</a:t>
            </a:r>
            <a:endParaRPr lang="zh-CN" altLang="en-US" dirty="0">
              <a:solidFill>
                <a:schemeClr val="tx1"/>
              </a:solidFill>
            </a:endParaRPr>
          </a:p>
        </p:txBody>
      </p:sp>
      <p:sp>
        <p:nvSpPr>
          <p:cNvPr id="15" name="矩形 14"/>
          <p:cNvSpPr/>
          <p:nvPr/>
        </p:nvSpPr>
        <p:spPr>
          <a:xfrm>
            <a:off x="518980" y="1574897"/>
            <a:ext cx="2318173" cy="924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调用者持有一个命令对象。在某时刻调用命令对象的</a:t>
            </a:r>
            <a:r>
              <a:rPr lang="en-US" altLang="zh-CN" sz="1600" dirty="0" smtClean="0">
                <a:solidFill>
                  <a:schemeClr val="tx1"/>
                </a:solidFill>
              </a:rPr>
              <a:t>execute()</a:t>
            </a:r>
            <a:r>
              <a:rPr lang="zh-CN" altLang="en-US" sz="1600" dirty="0" smtClean="0">
                <a:solidFill>
                  <a:schemeClr val="tx1"/>
                </a:solidFill>
              </a:rPr>
              <a:t>方法，将请求执行。</a:t>
            </a:r>
            <a:endParaRPr lang="zh-CN" altLang="en-US" sz="1600" dirty="0">
              <a:solidFill>
                <a:schemeClr val="tx1"/>
              </a:solidFill>
            </a:endParaRPr>
          </a:p>
        </p:txBody>
      </p:sp>
      <p:sp>
        <p:nvSpPr>
          <p:cNvPr id="16" name="矩形 15"/>
          <p:cNvSpPr/>
          <p:nvPr/>
        </p:nvSpPr>
        <p:spPr>
          <a:xfrm>
            <a:off x="9651512" y="1361359"/>
            <a:ext cx="1881352" cy="1402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所有命令的接口，包含执行命令的</a:t>
            </a:r>
            <a:r>
              <a:rPr lang="en-US" altLang="zh-CN" sz="1600" dirty="0">
                <a:solidFill>
                  <a:schemeClr val="tx1"/>
                </a:solidFill>
              </a:rPr>
              <a:t>execute</a:t>
            </a:r>
            <a:r>
              <a:rPr lang="en-US" altLang="zh-CN" sz="1600" dirty="0" smtClean="0">
                <a:solidFill>
                  <a:schemeClr val="tx1"/>
                </a:solidFill>
              </a:rPr>
              <a:t>()</a:t>
            </a:r>
            <a:r>
              <a:rPr lang="zh-CN" altLang="en-US" sz="1600" dirty="0" smtClean="0">
                <a:solidFill>
                  <a:schemeClr val="tx1"/>
                </a:solidFill>
              </a:rPr>
              <a:t>方法和撤销命令的</a:t>
            </a:r>
            <a:r>
              <a:rPr lang="en-US" altLang="zh-CN" sz="1600" dirty="0" smtClean="0">
                <a:solidFill>
                  <a:schemeClr val="tx1"/>
                </a:solidFill>
              </a:rPr>
              <a:t>undo()</a:t>
            </a:r>
            <a:r>
              <a:rPr lang="zh-CN" altLang="en-US" sz="1600" dirty="0" smtClean="0">
                <a:solidFill>
                  <a:schemeClr val="tx1"/>
                </a:solidFill>
              </a:rPr>
              <a:t>方法。</a:t>
            </a:r>
            <a:endParaRPr lang="zh-CN" altLang="en-US" sz="1600" dirty="0">
              <a:solidFill>
                <a:schemeClr val="tx1"/>
              </a:solidFill>
            </a:endParaRPr>
          </a:p>
        </p:txBody>
      </p:sp>
      <p:sp>
        <p:nvSpPr>
          <p:cNvPr id="18" name="矩形 17"/>
          <p:cNvSpPr/>
          <p:nvPr/>
        </p:nvSpPr>
        <p:spPr>
          <a:xfrm>
            <a:off x="678434" y="3935838"/>
            <a:ext cx="1881352" cy="924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接收者即被调用者，它提供调用的方法。</a:t>
            </a:r>
            <a:endParaRPr lang="zh-CN" altLang="en-US" sz="1600" dirty="0">
              <a:solidFill>
                <a:schemeClr val="tx1"/>
              </a:solidFill>
            </a:endParaRPr>
          </a:p>
        </p:txBody>
      </p:sp>
      <p:sp>
        <p:nvSpPr>
          <p:cNvPr id="21" name="矩形 20"/>
          <p:cNvSpPr/>
          <p:nvPr/>
        </p:nvSpPr>
        <p:spPr>
          <a:xfrm>
            <a:off x="7551750" y="1409700"/>
            <a:ext cx="1881352" cy="109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&lt;interface&gt;</a:t>
            </a:r>
            <a:endParaRPr lang="en-US" altLang="zh-CN" dirty="0" smtClean="0">
              <a:solidFill>
                <a:schemeClr val="tx1"/>
              </a:solidFill>
            </a:endParaRPr>
          </a:p>
          <a:p>
            <a:pPr algn="ctr"/>
            <a:r>
              <a:rPr lang="en-US" altLang="zh-CN" dirty="0" err="1" smtClean="0">
                <a:solidFill>
                  <a:schemeClr val="tx1"/>
                </a:solidFill>
              </a:rPr>
              <a:t>Icommand</a:t>
            </a:r>
            <a:endParaRPr lang="en-US" altLang="zh-CN" dirty="0" smtClean="0">
              <a:solidFill>
                <a:schemeClr val="tx1"/>
              </a:solidFill>
            </a:endParaRPr>
          </a:p>
          <a:p>
            <a:pPr algn="ctr"/>
            <a:r>
              <a:rPr lang="en-US" altLang="zh-CN" dirty="0" smtClean="0">
                <a:solidFill>
                  <a:schemeClr val="tx1"/>
                </a:solidFill>
              </a:rPr>
              <a:t>+execute()</a:t>
            </a:r>
            <a:endParaRPr lang="en-US" altLang="zh-CN" dirty="0" smtClean="0">
              <a:solidFill>
                <a:schemeClr val="tx1"/>
              </a:solidFill>
            </a:endParaRPr>
          </a:p>
          <a:p>
            <a:pPr algn="ctr"/>
            <a:r>
              <a:rPr lang="en-US" altLang="zh-CN" dirty="0" smtClean="0">
                <a:solidFill>
                  <a:schemeClr val="tx1"/>
                </a:solidFill>
              </a:rPr>
              <a:t>+undo()</a:t>
            </a:r>
            <a:endParaRPr lang="zh-CN" altLang="en-US" dirty="0">
              <a:solidFill>
                <a:schemeClr val="tx1"/>
              </a:solidFill>
            </a:endParaRPr>
          </a:p>
        </p:txBody>
      </p:sp>
      <p:sp>
        <p:nvSpPr>
          <p:cNvPr id="22" name="矩形 21"/>
          <p:cNvSpPr/>
          <p:nvPr/>
        </p:nvSpPr>
        <p:spPr>
          <a:xfrm>
            <a:off x="5155324" y="5376043"/>
            <a:ext cx="1881352" cy="92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en-US" altLang="zh-CN" dirty="0" smtClean="0">
              <a:solidFill>
                <a:schemeClr val="tx1"/>
              </a:solidFill>
            </a:endParaRPr>
          </a:p>
          <a:p>
            <a:pPr algn="ctr"/>
            <a:endParaRPr lang="zh-CN" altLang="en-US" dirty="0">
              <a:solidFill>
                <a:schemeClr val="tx1"/>
              </a:solidFill>
            </a:endParaRPr>
          </a:p>
        </p:txBody>
      </p:sp>
      <p:sp>
        <p:nvSpPr>
          <p:cNvPr id="23" name="矩形 22"/>
          <p:cNvSpPr/>
          <p:nvPr/>
        </p:nvSpPr>
        <p:spPr>
          <a:xfrm>
            <a:off x="7551749" y="3962339"/>
            <a:ext cx="1981133" cy="92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ConcreteCommand</a:t>
            </a:r>
            <a:endParaRPr lang="en-US" altLang="zh-CN" dirty="0" smtClean="0">
              <a:solidFill>
                <a:schemeClr val="tx1"/>
              </a:solidFill>
            </a:endParaRPr>
          </a:p>
          <a:p>
            <a:pPr algn="ctr"/>
            <a:r>
              <a:rPr lang="en-US" altLang="zh-CN" dirty="0">
                <a:solidFill>
                  <a:schemeClr val="tx1"/>
                </a:solidFill>
              </a:rPr>
              <a:t>+execute()</a:t>
            </a:r>
            <a:endParaRPr lang="en-US" altLang="zh-CN" dirty="0">
              <a:solidFill>
                <a:schemeClr val="tx1"/>
              </a:solidFill>
            </a:endParaRPr>
          </a:p>
          <a:p>
            <a:pPr algn="ctr"/>
            <a:r>
              <a:rPr lang="en-US" altLang="zh-CN" dirty="0">
                <a:solidFill>
                  <a:schemeClr val="tx1"/>
                </a:solidFill>
              </a:rPr>
              <a:t>+undo</a:t>
            </a:r>
            <a:r>
              <a:rPr lang="en-US" altLang="zh-CN" dirty="0" smtClean="0">
                <a:solidFill>
                  <a:schemeClr val="tx1"/>
                </a:solidFill>
              </a:rPr>
              <a:t>()</a:t>
            </a:r>
            <a:endParaRPr lang="zh-CN" altLang="en-US" dirty="0">
              <a:solidFill>
                <a:schemeClr val="tx1"/>
              </a:solidFill>
            </a:endParaRPr>
          </a:p>
        </p:txBody>
      </p:sp>
      <p:cxnSp>
        <p:nvCxnSpPr>
          <p:cNvPr id="6" name="直接连接符 5"/>
          <p:cNvCxnSpPr/>
          <p:nvPr/>
        </p:nvCxnSpPr>
        <p:spPr>
          <a:xfrm>
            <a:off x="2797491" y="1962366"/>
            <a:ext cx="1881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1" idx="1"/>
          </p:cNvCxnSpPr>
          <p:nvPr/>
        </p:nvCxnSpPr>
        <p:spPr>
          <a:xfrm>
            <a:off x="7551750" y="1955581"/>
            <a:ext cx="1881352" cy="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51749" y="4330262"/>
            <a:ext cx="19811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4" idx="3"/>
          </p:cNvCxnSpPr>
          <p:nvPr/>
        </p:nvCxnSpPr>
        <p:spPr>
          <a:xfrm>
            <a:off x="2797491" y="4466897"/>
            <a:ext cx="1881352" cy="2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139559" y="5822731"/>
            <a:ext cx="1897117" cy="15767"/>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651511" y="3752099"/>
            <a:ext cx="1949767" cy="236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命令封装了接收者和将要调用的方法，调用者只需执行</a:t>
            </a:r>
            <a:r>
              <a:rPr lang="en-US" altLang="zh-CN" sz="1600" dirty="0" smtClean="0">
                <a:solidFill>
                  <a:schemeClr val="tx1"/>
                </a:solidFill>
              </a:rPr>
              <a:t>execute()</a:t>
            </a:r>
            <a:r>
              <a:rPr lang="zh-CN" altLang="en-US" sz="1600" dirty="0" smtClean="0">
                <a:solidFill>
                  <a:schemeClr val="tx1"/>
                </a:solidFill>
              </a:rPr>
              <a:t>方法就可发出请求，然后调用接收者的一个或多个方法。</a:t>
            </a:r>
            <a:endParaRPr lang="zh-CN" altLang="en-US" sz="1600" dirty="0">
              <a:solidFill>
                <a:schemeClr val="tx1"/>
              </a:solidFill>
            </a:endParaRPr>
          </a:p>
        </p:txBody>
      </p:sp>
      <p:sp>
        <p:nvSpPr>
          <p:cNvPr id="40" name="矩形 39"/>
          <p:cNvSpPr/>
          <p:nvPr/>
        </p:nvSpPr>
        <p:spPr>
          <a:xfrm>
            <a:off x="3164768" y="5434417"/>
            <a:ext cx="1881352" cy="924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客户创建命令，并将这个命令配置给接收者。</a:t>
            </a:r>
            <a:endParaRPr lang="zh-CN" altLang="en-US" sz="1600" dirty="0">
              <a:solidFill>
                <a:schemeClr val="tx1"/>
              </a:solidFill>
            </a:endParaRPr>
          </a:p>
        </p:txBody>
      </p:sp>
      <p:cxnSp>
        <p:nvCxnSpPr>
          <p:cNvPr id="38" name="直接箭头连接符 37"/>
          <p:cNvCxnSpPr>
            <a:stCxn id="2" idx="3"/>
          </p:cNvCxnSpPr>
          <p:nvPr/>
        </p:nvCxnSpPr>
        <p:spPr>
          <a:xfrm>
            <a:off x="4678843" y="1942520"/>
            <a:ext cx="2872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1" idx="2"/>
          </p:cNvCxnSpPr>
          <p:nvPr/>
        </p:nvCxnSpPr>
        <p:spPr>
          <a:xfrm>
            <a:off x="8492426" y="2501461"/>
            <a:ext cx="0" cy="146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flipV="1">
            <a:off x="4678843" y="4398293"/>
            <a:ext cx="2872906" cy="26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flipV="1">
            <a:off x="4690242" y="4894672"/>
            <a:ext cx="465082" cy="48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7035606" y="4905673"/>
            <a:ext cx="516143" cy="470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a:ln>
                  <a:solidFill>
                    <a:srgbClr val="E6E6E6"/>
                  </a:solidFill>
                </a:ln>
                <a:solidFill>
                  <a:schemeClr val="tx1"/>
                </a:solidFill>
                <a:latin typeface="微软雅黑" charset="-122"/>
                <a:ea typeface="微软雅黑" charset="-122"/>
              </a:rPr>
              <a:t>命令模式和指责链模式之间的</a:t>
            </a:r>
            <a:r>
              <a:rPr lang="zh-CN" altLang="zh-CN" sz="2200" dirty="0" smtClean="0">
                <a:ln>
                  <a:solidFill>
                    <a:srgbClr val="E6E6E6"/>
                  </a:solidFill>
                </a:ln>
                <a:solidFill>
                  <a:schemeClr val="tx1"/>
                </a:solidFill>
                <a:latin typeface="微软雅黑" charset="-122"/>
                <a:ea typeface="微软雅黑" charset="-122"/>
              </a:rPr>
              <a:t>区别？</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命令模式不同于职责链模式的一点是，在职责链模式中，请求需要经过每个对象的传递，直到（链中的）某个对象对请求进行响应。在命令模式中，请求会根据命令找到特定的对象，并调用其完成相应。</a:t>
            </a:r>
            <a:endParaRPr lang="zh-CN" altLang="zh-CN"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704856" y="704851"/>
            <a:ext cx="6858007" cy="5448303"/>
            <a:chOff x="-2" y="1409699"/>
            <a:chExt cx="12192002" cy="5448302"/>
          </a:xfrm>
        </p:grpSpPr>
        <p:sp>
          <p:nvSpPr>
            <p:cNvPr id="19" name="任意多边形: 形状 18"/>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25" name="出自【趣你的PPT】(微信:qunideppt)：最优质的PPT资源库"/>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6000" b="1" dirty="0">
                <a:solidFill>
                  <a:prstClr val="white"/>
                </a:solidFill>
                <a:latin typeface="微软雅黑" charset="-122"/>
                <a:ea typeface="微软雅黑" charset="-122"/>
              </a:rPr>
              <a:t>Part </a:t>
            </a:r>
            <a:r>
              <a:rPr lang="en-US" altLang="zh-CN" sz="6000" b="1" dirty="0" smtClean="0">
                <a:solidFill>
                  <a:prstClr val="white"/>
                </a:solidFill>
                <a:latin typeface="微软雅黑" charset="-122"/>
                <a:ea typeface="微软雅黑" charset="-122"/>
              </a:rPr>
              <a:t>04</a:t>
            </a:r>
            <a:endParaRPr lang="zh-CN" altLang="en-US" sz="6000" b="1" dirty="0">
              <a:solidFill>
                <a:prstClr val="white"/>
              </a:solidFill>
              <a:latin typeface="微软雅黑" charset="-122"/>
              <a:ea typeface="微软雅黑" charset="-122"/>
            </a:endParaRPr>
          </a:p>
        </p:txBody>
      </p:sp>
      <p:grpSp>
        <p:nvGrpSpPr>
          <p:cNvPr id="26" name="组合 25"/>
          <p:cNvGrpSpPr/>
          <p:nvPr/>
        </p:nvGrpSpPr>
        <p:grpSpPr>
          <a:xfrm>
            <a:off x="1486021" y="1849415"/>
            <a:ext cx="1157776" cy="1434452"/>
            <a:chOff x="4459288" y="1546225"/>
            <a:chExt cx="431800" cy="534988"/>
          </a:xfrm>
          <a:solidFill>
            <a:srgbClr val="FDFDFE"/>
          </a:solidFill>
        </p:grpSpPr>
        <p:sp>
          <p:nvSpPr>
            <p:cNvPr id="27" name="Freeform 14"/>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8" name="Freeform 15"/>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9" name="Freeform 16"/>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0" name="Freeform 17"/>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1" name="Freeform 18"/>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2" name="Freeform 19"/>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3" name="Freeform 20"/>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4" name="Freeform 21"/>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5" name="Freeform 22"/>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6" name="Freeform 23"/>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7" name="Freeform 24"/>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8" name="Freeform 25"/>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1" name="Freeform 26"/>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2" name="Freeform 27"/>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3" name="Freeform 28"/>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4" name="Freeform 29"/>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9" name="Freeform 30"/>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0" name="Freeform 31"/>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1" name="Oval 32"/>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2" name="Freeform 33"/>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3" name="Freeform 34"/>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4" name="Freeform 35"/>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5" name="Freeform 36"/>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10" name="组合 9"/>
          <p:cNvGrpSpPr/>
          <p:nvPr/>
        </p:nvGrpSpPr>
        <p:grpSpPr>
          <a:xfrm>
            <a:off x="6373396" y="2704528"/>
            <a:ext cx="4658627" cy="1169552"/>
            <a:chOff x="6208295" y="2739030"/>
            <a:chExt cx="4658627" cy="1169551"/>
          </a:xfrm>
        </p:grpSpPr>
        <p:sp>
          <p:nvSpPr>
            <p:cNvPr id="24" name="出自【趣你的PPT】(微信:qunideppt)：最优质的PPT资源库"/>
            <p:cNvSpPr txBox="1">
              <a:spLocks noChangeArrowheads="1"/>
            </p:cNvSpPr>
            <p:nvPr/>
          </p:nvSpPr>
          <p:spPr bwMode="auto">
            <a:xfrm>
              <a:off x="6208295" y="2739030"/>
              <a:ext cx="4658627" cy="82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dist" defTabSz="913765" fontAlgn="base">
                <a:lnSpc>
                  <a:spcPct val="100000"/>
                </a:lnSpc>
                <a:spcBef>
                  <a:spcPct val="0"/>
                </a:spcBef>
                <a:spcAft>
                  <a:spcPct val="0"/>
                </a:spcAft>
                <a:buNone/>
                <a:defRPr/>
              </a:pPr>
              <a:r>
                <a:rPr lang="zh-CN" altLang="en-US" sz="4800" b="1" dirty="0" smtClean="0">
                  <a:solidFill>
                    <a:srgbClr val="284760"/>
                  </a:solidFill>
                  <a:latin typeface="微软雅黑" charset="-122"/>
                  <a:ea typeface="微软雅黑" charset="-122"/>
                </a:rPr>
                <a:t>命令模式实现</a:t>
              </a:r>
              <a:endParaRPr lang="zh-CN" altLang="en-US" sz="4800" b="1" dirty="0">
                <a:solidFill>
                  <a:srgbClr val="284760"/>
                </a:solidFill>
                <a:latin typeface="微软雅黑" charset="-122"/>
                <a:ea typeface="微软雅黑" charset="-122"/>
              </a:endParaRPr>
            </a:p>
          </p:txBody>
        </p:sp>
        <p:sp>
          <p:nvSpPr>
            <p:cNvPr id="5" name="文本框 4"/>
            <p:cNvSpPr txBox="1"/>
            <p:nvPr/>
          </p:nvSpPr>
          <p:spPr>
            <a:xfrm>
              <a:off x="6248139" y="3570027"/>
              <a:ext cx="4578938" cy="338554"/>
            </a:xfrm>
            <a:prstGeom prst="rect">
              <a:avLst/>
            </a:prstGeom>
            <a:noFill/>
          </p:spPr>
          <p:txBody>
            <a:bodyPr wrap="square" rtlCol="0">
              <a:spAutoFit/>
            </a:bodyPr>
            <a:lstStyle/>
            <a:p>
              <a:pPr algn="ctr" defTabSz="913765">
                <a:defRPr/>
              </a:pPr>
              <a:r>
                <a:rPr lang="en-US" altLang="zh-CN" sz="1600" dirty="0">
                  <a:solidFill>
                    <a:srgbClr val="284760"/>
                  </a:solidFill>
                  <a:latin typeface="微软雅黑" charset="-122"/>
                  <a:ea typeface="微软雅黑" charset="-122"/>
                </a:rPr>
                <a:t>The </a:t>
              </a:r>
              <a:r>
                <a:rPr lang="en-US" altLang="zh-CN" sz="1600" dirty="0" smtClean="0">
                  <a:solidFill>
                    <a:srgbClr val="284760"/>
                  </a:solidFill>
                  <a:latin typeface="微软雅黑" charset="-122"/>
                  <a:ea typeface="微软雅黑" charset="-122"/>
                </a:rPr>
                <a:t>implementation of </a:t>
              </a:r>
              <a:r>
                <a:rPr lang="en-US" altLang="zh-CN" sz="1600" dirty="0">
                  <a:solidFill>
                    <a:srgbClr val="284760"/>
                  </a:solidFill>
                  <a:latin typeface="微软雅黑" charset="-122"/>
                  <a:ea typeface="微软雅黑" charset="-122"/>
                </a:rPr>
                <a:t>command </a:t>
              </a:r>
              <a:r>
                <a:rPr lang="en-US" altLang="zh-CN" sz="1600" dirty="0" smtClean="0">
                  <a:solidFill>
                    <a:srgbClr val="284760"/>
                  </a:solidFill>
                  <a:latin typeface="微软雅黑" charset="-122"/>
                  <a:ea typeface="微软雅黑" charset="-122"/>
                </a:rPr>
                <a:t>mode</a:t>
              </a:r>
              <a:endParaRPr lang="zh-CN" altLang="en-US" sz="1600" dirty="0">
                <a:solidFill>
                  <a:srgbClr val="284760"/>
                </a:solidFill>
                <a:latin typeface="微软雅黑" charset="-122"/>
                <a:ea typeface="微软雅黑" charset="-122"/>
              </a:endParaRPr>
            </a:p>
          </p:txBody>
        </p:sp>
        <p:cxnSp>
          <p:nvCxnSpPr>
            <p:cNvPr id="8" name="直接连接符 7"/>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8205822" y="4127501"/>
            <a:ext cx="993775" cy="139700"/>
            <a:chOff x="7696200" y="3987800"/>
            <a:chExt cx="993775" cy="139700"/>
          </a:xfrm>
        </p:grpSpPr>
        <p:sp>
          <p:nvSpPr>
            <p:cNvPr id="11" name="椭圆 10"/>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6" name="椭圆 55"/>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7" name="椭圆 56"/>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39" name="矩形 38"/>
          <p:cNvSpPr/>
          <p:nvPr/>
        </p:nvSpPr>
        <p:spPr>
          <a:xfrm>
            <a:off x="9433102" y="7174223"/>
            <a:ext cx="2861647" cy="53485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
        <p:nvSpPr>
          <p:cNvPr id="2" name="矩形 1"/>
          <p:cNvSpPr/>
          <p:nvPr/>
        </p:nvSpPr>
        <p:spPr>
          <a:xfrm>
            <a:off x="2196662" y="2397579"/>
            <a:ext cx="7798676" cy="2384264"/>
          </a:xfrm>
          <a:prstGeom prst="rect">
            <a:avLst/>
          </a:prstGeom>
          <a:noFill/>
        </p:spPr>
        <p:txBody>
          <a:bodyPr wrap="square" lIns="91440" tIns="45720" rIns="91440" bIns="45720">
            <a:prstTxWarp prst="textArchUpPour">
              <a:avLst/>
            </a:prstTxWarp>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704856" y="704851"/>
            <a:ext cx="6858007" cy="5448303"/>
            <a:chOff x="-2" y="1409699"/>
            <a:chExt cx="12192002" cy="5448302"/>
          </a:xfrm>
        </p:grpSpPr>
        <p:sp>
          <p:nvSpPr>
            <p:cNvPr id="19" name="任意多边形: 形状 18"/>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25" name="出自【趣你的PPT】(微信:qunideppt)：最优质的PPT资源库"/>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6000" b="1" dirty="0">
                <a:solidFill>
                  <a:prstClr val="white"/>
                </a:solidFill>
                <a:latin typeface="微软雅黑" charset="-122"/>
                <a:ea typeface="微软雅黑" charset="-122"/>
              </a:rPr>
              <a:t>Part 01</a:t>
            </a:r>
            <a:endParaRPr lang="zh-CN" altLang="en-US" sz="6000" b="1" dirty="0">
              <a:solidFill>
                <a:prstClr val="white"/>
              </a:solidFill>
              <a:latin typeface="微软雅黑" charset="-122"/>
              <a:ea typeface="微软雅黑" charset="-122"/>
            </a:endParaRPr>
          </a:p>
        </p:txBody>
      </p:sp>
      <p:grpSp>
        <p:nvGrpSpPr>
          <p:cNvPr id="26" name="组合 25"/>
          <p:cNvGrpSpPr/>
          <p:nvPr/>
        </p:nvGrpSpPr>
        <p:grpSpPr>
          <a:xfrm>
            <a:off x="1486021" y="1849415"/>
            <a:ext cx="1157776" cy="1434452"/>
            <a:chOff x="4459288" y="1546225"/>
            <a:chExt cx="431800" cy="534988"/>
          </a:xfrm>
          <a:solidFill>
            <a:srgbClr val="FDFDFE"/>
          </a:solidFill>
        </p:grpSpPr>
        <p:sp>
          <p:nvSpPr>
            <p:cNvPr id="27" name="Freeform 14"/>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8" name="Freeform 15"/>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9" name="Freeform 16"/>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0" name="Freeform 17"/>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1" name="Freeform 18"/>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2" name="Freeform 19"/>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3" name="Freeform 20"/>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4" name="Freeform 21"/>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5" name="Freeform 22"/>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6" name="Freeform 23"/>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7" name="Freeform 24"/>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8" name="Freeform 25"/>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1" name="Freeform 26"/>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2" name="Freeform 27"/>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3" name="Freeform 28"/>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4" name="Freeform 29"/>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9" name="Freeform 30"/>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0" name="Freeform 31"/>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1" name="Oval 32"/>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2" name="Freeform 33"/>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3" name="Freeform 34"/>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4" name="Freeform 35"/>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5" name="Freeform 36"/>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10" name="组合 9"/>
          <p:cNvGrpSpPr/>
          <p:nvPr/>
        </p:nvGrpSpPr>
        <p:grpSpPr>
          <a:xfrm>
            <a:off x="6373396" y="2704530"/>
            <a:ext cx="4658627" cy="1169554"/>
            <a:chOff x="6208295" y="2739030"/>
            <a:chExt cx="4658627" cy="1169553"/>
          </a:xfrm>
        </p:grpSpPr>
        <p:sp>
          <p:nvSpPr>
            <p:cNvPr id="24" name="出自【趣你的PPT】(微信:qunideppt)：最优质的PPT资源库"/>
            <p:cNvSpPr txBox="1">
              <a:spLocks noChangeArrowheads="1"/>
            </p:cNvSpPr>
            <p:nvPr/>
          </p:nvSpPr>
          <p:spPr bwMode="auto">
            <a:xfrm>
              <a:off x="6208295" y="2739030"/>
              <a:ext cx="4658627" cy="82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dist" defTabSz="913765" fontAlgn="base">
                <a:lnSpc>
                  <a:spcPct val="100000"/>
                </a:lnSpc>
                <a:spcBef>
                  <a:spcPct val="0"/>
                </a:spcBef>
                <a:spcAft>
                  <a:spcPct val="0"/>
                </a:spcAft>
                <a:buNone/>
                <a:defRPr/>
              </a:pPr>
              <a:r>
                <a:rPr lang="zh-CN" altLang="en-US" sz="4800" b="1" dirty="0">
                  <a:solidFill>
                    <a:srgbClr val="284760"/>
                  </a:solidFill>
                  <a:latin typeface="微软雅黑" charset="-122"/>
                  <a:ea typeface="微软雅黑" charset="-122"/>
                </a:rPr>
                <a:t>命令模式定义</a:t>
              </a:r>
              <a:endParaRPr lang="zh-CN" altLang="en-US" sz="4800" b="1" dirty="0">
                <a:solidFill>
                  <a:srgbClr val="284760"/>
                </a:solidFill>
                <a:latin typeface="微软雅黑" charset="-122"/>
                <a:ea typeface="微软雅黑" charset="-122"/>
              </a:endParaRPr>
            </a:p>
          </p:txBody>
        </p:sp>
        <p:sp>
          <p:nvSpPr>
            <p:cNvPr id="5" name="文本框 4"/>
            <p:cNvSpPr txBox="1"/>
            <p:nvPr/>
          </p:nvSpPr>
          <p:spPr>
            <a:xfrm>
              <a:off x="6248139" y="3570029"/>
              <a:ext cx="4578938" cy="338554"/>
            </a:xfrm>
            <a:prstGeom prst="rect">
              <a:avLst/>
            </a:prstGeom>
            <a:noFill/>
          </p:spPr>
          <p:txBody>
            <a:bodyPr wrap="square" rtlCol="0">
              <a:spAutoFit/>
            </a:bodyPr>
            <a:lstStyle/>
            <a:p>
              <a:pPr algn="ctr" defTabSz="913765">
                <a:defRPr/>
              </a:pPr>
              <a:r>
                <a:rPr lang="en-US" altLang="zh-CN" sz="1600" dirty="0">
                  <a:solidFill>
                    <a:srgbClr val="284760"/>
                  </a:solidFill>
                  <a:latin typeface="微软雅黑" charset="-122"/>
                  <a:ea typeface="微软雅黑" charset="-122"/>
                </a:rPr>
                <a:t>The </a:t>
              </a:r>
              <a:r>
                <a:rPr lang="en-US" altLang="zh-CN" sz="1600" dirty="0" smtClean="0">
                  <a:solidFill>
                    <a:srgbClr val="284760"/>
                  </a:solidFill>
                  <a:latin typeface="微软雅黑" charset="-122"/>
                  <a:ea typeface="微软雅黑" charset="-122"/>
                </a:rPr>
                <a:t>definition Of command mode </a:t>
              </a:r>
              <a:endParaRPr lang="zh-CN" altLang="en-US" sz="1600" dirty="0">
                <a:solidFill>
                  <a:srgbClr val="284760"/>
                </a:solidFill>
                <a:latin typeface="微软雅黑" charset="-122"/>
                <a:ea typeface="微软雅黑" charset="-122"/>
              </a:endParaRPr>
            </a:p>
          </p:txBody>
        </p:sp>
        <p:cxnSp>
          <p:nvCxnSpPr>
            <p:cNvPr id="8" name="直接连接符 7"/>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8205822" y="4127501"/>
            <a:ext cx="993775" cy="139700"/>
            <a:chOff x="7696200" y="3987800"/>
            <a:chExt cx="993775" cy="139700"/>
          </a:xfrm>
        </p:grpSpPr>
        <p:sp>
          <p:nvSpPr>
            <p:cNvPr id="11" name="椭圆 10"/>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6" name="椭圆 55"/>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7" name="椭圆 56"/>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39" name="矩形 38"/>
          <p:cNvSpPr/>
          <p:nvPr/>
        </p:nvSpPr>
        <p:spPr>
          <a:xfrm>
            <a:off x="9433102" y="7174223"/>
            <a:ext cx="2861647" cy="53485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30924" y="433235"/>
            <a:ext cx="11320351" cy="5991532"/>
          </a:xfrm>
          <a:prstGeom prst="roundRect">
            <a:avLst>
              <a:gd name="adj" fmla="val 24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457200" algn="l" defTabSz="913765">
              <a:lnSpc>
                <a:spcPct val="200000"/>
              </a:lnSpc>
              <a:defRPr/>
            </a:pPr>
            <a:r>
              <a:rPr lang="zh-CN" altLang="en-US" sz="2200" dirty="0" smtClean="0">
                <a:ln>
                  <a:solidFill>
                    <a:srgbClr val="E6E6E6"/>
                  </a:solidFill>
                </a:ln>
                <a:solidFill>
                  <a:schemeClr val="tx1"/>
                </a:solidFill>
                <a:latin typeface="微软雅黑" charset="-122"/>
                <a:ea typeface="微软雅黑" charset="-122"/>
              </a:rPr>
              <a:t>命令大家都不会陌生，那么在开始命令模式之前，可以想象一下生活中的命令模式的特点：</a:t>
            </a:r>
            <a:endParaRPr lang="zh-CN" altLang="en-US" sz="2200" dirty="0" smtClean="0">
              <a:ln>
                <a:solidFill>
                  <a:srgbClr val="E6E6E6"/>
                </a:solidFill>
              </a:ln>
              <a:solidFill>
                <a:schemeClr val="tx1"/>
              </a:solidFill>
              <a:latin typeface="微软雅黑" charset="-122"/>
              <a:ea typeface="微软雅黑" charset="-122"/>
            </a:endParaRPr>
          </a:p>
          <a:p>
            <a:pPr lvl="0" indent="457200" algn="l" defTabSz="913765">
              <a:lnSpc>
                <a:spcPct val="200000"/>
              </a:lnSpc>
              <a:defRPr/>
            </a:pPr>
            <a:r>
              <a:rPr lang="zh-CN" altLang="en-US" sz="2200" dirty="0" smtClean="0">
                <a:ln>
                  <a:solidFill>
                    <a:srgbClr val="E6E6E6"/>
                  </a:solidFill>
                </a:ln>
                <a:solidFill>
                  <a:schemeClr val="tx1"/>
                </a:solidFill>
                <a:latin typeface="微软雅黑" charset="-122"/>
                <a:ea typeface="微软雅黑" charset="-122"/>
              </a:rPr>
              <a:t>比如老板命令你完成一个项目是一个命令，接着看看其特点：</a:t>
            </a:r>
            <a:endParaRPr lang="en-US" altLang="zh-CN" sz="2200" dirty="0" smtClean="0">
              <a:ln>
                <a:solidFill>
                  <a:srgbClr val="E6E6E6"/>
                </a:solidFill>
              </a:ln>
              <a:solidFill>
                <a:schemeClr val="tx1"/>
              </a:solidFill>
              <a:latin typeface="微软雅黑" charset="-122"/>
              <a:ea typeface="微软雅黑" charset="-122"/>
            </a:endParaRPr>
          </a:p>
          <a:p>
            <a:pPr lvl="0" indent="457200" algn="l" defTabSz="913765">
              <a:lnSpc>
                <a:spcPct val="200000"/>
              </a:lnSpc>
              <a:defRPr/>
            </a:pPr>
            <a:endParaRPr lang="en-US" altLang="zh-CN" sz="2400" dirty="0">
              <a:ln>
                <a:solidFill>
                  <a:srgbClr val="E6E6E6"/>
                </a:solidFill>
              </a:ln>
              <a:solidFill>
                <a:schemeClr val="tx1"/>
              </a:solidFill>
              <a:latin typeface="PingFang SC" charset="0"/>
              <a:ea typeface="PingFang SC" charset="0"/>
            </a:endParaRPr>
          </a:p>
          <a:p>
            <a:pPr lvl="0" indent="457200" algn="l" defTabSz="913765">
              <a:lnSpc>
                <a:spcPct val="200000"/>
              </a:lnSpc>
              <a:defRPr/>
            </a:pPr>
            <a:endParaRPr lang="en-US" altLang="zh-CN" sz="2400" dirty="0" smtClean="0">
              <a:ln>
                <a:solidFill>
                  <a:srgbClr val="E6E6E6"/>
                </a:solidFill>
              </a:ln>
              <a:solidFill>
                <a:schemeClr val="tx1"/>
              </a:solidFill>
              <a:latin typeface="PingFang SC" charset="0"/>
              <a:ea typeface="PingFang SC" charset="0"/>
            </a:endParaRPr>
          </a:p>
          <a:p>
            <a:pPr lvl="0" indent="457200" algn="l" defTabSz="913765">
              <a:lnSpc>
                <a:spcPct val="200000"/>
              </a:lnSpc>
              <a:defRPr/>
            </a:pPr>
            <a:endParaRPr lang="en-US" altLang="zh-CN" sz="2400" dirty="0">
              <a:ln>
                <a:solidFill>
                  <a:srgbClr val="E6E6E6"/>
                </a:solidFill>
              </a:ln>
              <a:solidFill>
                <a:schemeClr val="tx1"/>
              </a:solidFill>
              <a:latin typeface="PingFang SC" charset="0"/>
              <a:ea typeface="PingFang SC" charset="0"/>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p:cNvSpPr txBox="1">
            <a:spLocks noChangeArrowheads="1"/>
          </p:cNvSpPr>
          <p:nvPr/>
        </p:nvSpPr>
        <p:spPr bwMode="auto">
          <a:xfrm>
            <a:off x="1307385" y="567874"/>
            <a:ext cx="3253267"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defTabSz="913765" fontAlgn="base">
              <a:lnSpc>
                <a:spcPct val="100000"/>
              </a:lnSpc>
              <a:spcBef>
                <a:spcPct val="0"/>
              </a:spcBef>
              <a:spcAft>
                <a:spcPct val="0"/>
              </a:spcAft>
              <a:buNone/>
              <a:defRPr/>
            </a:pPr>
            <a:r>
              <a:rPr lang="zh-CN" altLang="en-US" b="1" dirty="0">
                <a:solidFill>
                  <a:srgbClr val="284760"/>
                </a:solidFill>
                <a:latin typeface="微软雅黑" charset="-122"/>
                <a:ea typeface="微软雅黑" charset="-122"/>
              </a:rPr>
              <a:t>命令模式定义</a:t>
            </a:r>
            <a:endParaRPr lang="zh-CN" altLang="en-US" b="1" dirty="0">
              <a:solidFill>
                <a:srgbClr val="284760"/>
              </a:solidFill>
              <a:latin typeface="微软雅黑" charset="-122"/>
              <a:ea typeface="微软雅黑" charset="-122"/>
            </a:endParaRPr>
          </a:p>
        </p:txBody>
      </p:sp>
      <p:sp>
        <p:nvSpPr>
          <p:cNvPr id="11" name="矩形 10"/>
          <p:cNvSpPr/>
          <p:nvPr/>
        </p:nvSpPr>
        <p:spPr>
          <a:xfrm>
            <a:off x="9433102" y="7174223"/>
            <a:ext cx="2861647" cy="53485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lgn="l" defTabSz="913765">
              <a:lnSpc>
                <a:spcPct val="200000"/>
              </a:lnSpc>
              <a:defRPr/>
            </a:pPr>
            <a:r>
              <a:rPr lang="zh-CN" altLang="en-US" sz="2200" dirty="0" smtClean="0">
                <a:ln>
                  <a:solidFill>
                    <a:srgbClr val="E6E6E6"/>
                  </a:solidFill>
                </a:ln>
                <a:solidFill>
                  <a:schemeClr val="tx1"/>
                </a:solidFill>
                <a:latin typeface="微软雅黑" charset="-122"/>
                <a:ea typeface="微软雅黑" charset="-122"/>
              </a:rPr>
              <a:t>在</a:t>
            </a:r>
            <a:r>
              <a:rPr lang="zh-CN" altLang="en-US" sz="2200" dirty="0">
                <a:ln>
                  <a:solidFill>
                    <a:srgbClr val="E6E6E6"/>
                  </a:solidFill>
                </a:ln>
                <a:solidFill>
                  <a:schemeClr val="tx1"/>
                </a:solidFill>
                <a:latin typeface="微软雅黑" charset="-122"/>
                <a:ea typeface="微软雅黑" charset="-122"/>
              </a:rPr>
              <a:t>上面的命令中，命令的执行者肯定是你了。具体的执行方法，可以是通过VS实现，或者是通过eclipse等各种方法实现,由此看来：命令要有个命令的执行者，还要有个命令的执行方法</a:t>
            </a:r>
            <a:r>
              <a:rPr lang="zh-CN" altLang="en-US"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lvl="1" indent="457200" algn="l" defTabSz="913765">
              <a:lnSpc>
                <a:spcPct val="200000"/>
              </a:lnSpc>
              <a:defRPr/>
            </a:pPr>
            <a:endParaRPr lang="en-US" altLang="zh-CN" sz="2400" dirty="0">
              <a:ln>
                <a:solidFill>
                  <a:srgbClr val="E6E6E6"/>
                </a:solidFill>
              </a:ln>
              <a:solidFill>
                <a:schemeClr val="tx1"/>
              </a:solidFill>
              <a:latin typeface="微软雅黑" charset="-122"/>
              <a:ea typeface="微软雅黑" charset="-122"/>
            </a:endParaRPr>
          </a:p>
          <a:p>
            <a:pPr lvl="1" indent="457200" algn="l" defTabSz="913765">
              <a:lnSpc>
                <a:spcPct val="200000"/>
              </a:lnSpc>
              <a:defRPr/>
            </a:pPr>
            <a:endParaRPr lang="en-US" altLang="zh-CN" sz="2400" dirty="0" smtClean="0">
              <a:ln>
                <a:solidFill>
                  <a:srgbClr val="E6E6E6"/>
                </a:solidFill>
              </a:ln>
              <a:solidFill>
                <a:schemeClr val="tx1"/>
              </a:solidFill>
              <a:latin typeface="微软雅黑" charset="-122"/>
              <a:ea typeface="微软雅黑" charset="-122"/>
            </a:endParaRPr>
          </a:p>
          <a:p>
            <a:pPr lvl="1" indent="457200" algn="l" defTabSz="913765">
              <a:lnSpc>
                <a:spcPct val="200000"/>
              </a:lnSpc>
              <a:defRPr/>
            </a:pPr>
            <a:endParaRPr lang="zh-CN" altLang="en-US" sz="2400" dirty="0">
              <a:ln>
                <a:solidFill>
                  <a:srgbClr val="E6E6E6"/>
                </a:solidFill>
              </a:ln>
              <a:solidFill>
                <a:schemeClr val="tx1"/>
              </a:solidFill>
              <a:latin typeface="微软雅黑" charset="-122"/>
              <a:ea typeface="微软雅黑" charset="-122"/>
            </a:endParaRPr>
          </a:p>
          <a:p>
            <a:pPr lvl="0" algn="l" defTabSz="913765">
              <a:defRPr/>
            </a:pPr>
            <a:endParaRPr lang="zh-CN" altLang="en-US" sz="2400" dirty="0">
              <a:ln>
                <a:solidFill>
                  <a:srgbClr val="E6E6E6"/>
                </a:solidFill>
              </a:ln>
              <a:solidFill>
                <a:schemeClr val="tx1"/>
              </a:solidFill>
              <a:latin typeface="等线"/>
              <a:ea typeface="等线"/>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
        <p:nvSpPr>
          <p:cNvPr id="2" name="矩形 1"/>
          <p:cNvSpPr/>
          <p:nvPr/>
        </p:nvSpPr>
        <p:spPr>
          <a:xfrm>
            <a:off x="2448909" y="4321582"/>
            <a:ext cx="2091559" cy="1019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执行者</a:t>
            </a:r>
            <a:endParaRPr lang="zh-CN" altLang="en-US" sz="2000" dirty="0">
              <a:solidFill>
                <a:schemeClr val="tx1"/>
              </a:solidFill>
            </a:endParaRPr>
          </a:p>
        </p:txBody>
      </p:sp>
      <p:cxnSp>
        <p:nvCxnSpPr>
          <p:cNvPr id="6" name="直接箭头连接符 5"/>
          <p:cNvCxnSpPr/>
          <p:nvPr/>
        </p:nvCxnSpPr>
        <p:spPr>
          <a:xfrm>
            <a:off x="4550979" y="4831333"/>
            <a:ext cx="4088524" cy="2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2" idx="3"/>
          </p:cNvCxnSpPr>
          <p:nvPr/>
        </p:nvCxnSpPr>
        <p:spPr>
          <a:xfrm flipV="1">
            <a:off x="4540468" y="3872264"/>
            <a:ext cx="4099035" cy="95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3"/>
          </p:cNvCxnSpPr>
          <p:nvPr/>
        </p:nvCxnSpPr>
        <p:spPr>
          <a:xfrm>
            <a:off x="4540468" y="4831334"/>
            <a:ext cx="4099035" cy="103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092262" y="3672859"/>
            <a:ext cx="2007476" cy="5964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执行方法</a:t>
            </a:r>
            <a:endParaRPr lang="zh-CN" altLang="en-US" sz="20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defTabSz="913765">
              <a:lnSpc>
                <a:spcPct val="200000"/>
              </a:lnSpc>
              <a:defRPr/>
            </a:pPr>
            <a:endParaRPr lang="en-US" altLang="zh-CN" sz="2400" dirty="0" smtClean="0">
              <a:ln>
                <a:solidFill>
                  <a:srgbClr val="E6E6E6"/>
                </a:solidFill>
              </a:ln>
              <a:solidFill>
                <a:schemeClr val="tx1"/>
              </a:solidFill>
              <a:latin typeface="微软雅黑" charset="-122"/>
              <a:ea typeface="微软雅黑" charset="-122"/>
            </a:endParaRPr>
          </a:p>
          <a:p>
            <a:pPr indent="457200" defTabSz="913765">
              <a:lnSpc>
                <a:spcPct val="200000"/>
              </a:lnSpc>
              <a:defRPr/>
            </a:pPr>
            <a:endParaRPr lang="en-US" altLang="zh-CN" sz="2400" dirty="0">
              <a:ln>
                <a:solidFill>
                  <a:srgbClr val="E6E6E6"/>
                </a:solidFill>
              </a:ln>
              <a:solidFill>
                <a:schemeClr val="tx1"/>
              </a:solidFill>
              <a:latin typeface="微软雅黑" charset="-122"/>
              <a:ea typeface="微软雅黑" charset="-122"/>
            </a:endParaRPr>
          </a:p>
          <a:p>
            <a:pPr indent="457200" defTabSz="913765">
              <a:lnSpc>
                <a:spcPct val="200000"/>
              </a:lnSpc>
              <a:defRPr/>
            </a:pPr>
            <a:r>
              <a:rPr lang="zh-CN" altLang="zh-CN" sz="2200" dirty="0" smtClean="0">
                <a:ln>
                  <a:solidFill>
                    <a:srgbClr val="E6E6E6"/>
                  </a:solidFill>
                </a:ln>
                <a:solidFill>
                  <a:schemeClr val="tx1"/>
                </a:solidFill>
                <a:latin typeface="微软雅黑" charset="-122"/>
                <a:ea typeface="微软雅黑" charset="-122"/>
              </a:rPr>
              <a:t>命令</a:t>
            </a:r>
            <a:r>
              <a:rPr lang="zh-CN" altLang="zh-CN" sz="2200" dirty="0">
                <a:ln>
                  <a:solidFill>
                    <a:srgbClr val="E6E6E6"/>
                  </a:solidFill>
                </a:ln>
                <a:solidFill>
                  <a:schemeClr val="tx1"/>
                </a:solidFill>
                <a:latin typeface="微软雅黑" charset="-122"/>
                <a:ea typeface="微软雅黑" charset="-122"/>
              </a:rPr>
              <a:t>的发出者很明显是老板，老板还有个发出方法，可能是通过电话给你说，也可能给你邮件给你说，也可能是通过开会给你说。所以命令的发出者要有一个命令，还要有个发出的方法</a:t>
            </a:r>
            <a:r>
              <a:rPr lang="zh-CN" altLang="en-US"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pPr indent="457200" defTabSz="913765">
              <a:lnSpc>
                <a:spcPct val="200000"/>
              </a:lnSpc>
              <a:defRPr/>
            </a:pPr>
            <a:endParaRPr lang="en-US" altLang="zh-CN" sz="2400" dirty="0">
              <a:ln>
                <a:solidFill>
                  <a:srgbClr val="E6E6E6"/>
                </a:solidFill>
              </a:ln>
              <a:solidFill>
                <a:schemeClr val="tx1"/>
              </a:solidFill>
              <a:latin typeface="微软雅黑" charset="-122"/>
              <a:ea typeface="微软雅黑" charset="-122"/>
            </a:endParaRPr>
          </a:p>
          <a:p>
            <a:pPr indent="457200" defTabSz="913765">
              <a:lnSpc>
                <a:spcPct val="200000"/>
              </a:lnSpc>
              <a:defRPr/>
            </a:pPr>
            <a:endParaRPr lang="en-US" altLang="zh-CN" sz="2400" dirty="0" smtClean="0">
              <a:ln>
                <a:solidFill>
                  <a:srgbClr val="E6E6E6"/>
                </a:solidFill>
              </a:ln>
              <a:solidFill>
                <a:schemeClr val="tx1"/>
              </a:solidFill>
              <a:latin typeface="微软雅黑" charset="-122"/>
              <a:ea typeface="微软雅黑" charset="-122"/>
            </a:endParaRPr>
          </a:p>
          <a:p>
            <a:pPr indent="457200" defTabSz="913765">
              <a:lnSpc>
                <a:spcPct val="200000"/>
              </a:lnSpc>
              <a:defRPr/>
            </a:pPr>
            <a:endParaRPr lang="en-US" altLang="zh-CN" sz="2400" dirty="0">
              <a:ln>
                <a:solidFill>
                  <a:srgbClr val="E6E6E6"/>
                </a:solidFill>
              </a:ln>
              <a:solidFill>
                <a:schemeClr val="tx1"/>
              </a:solidFill>
              <a:latin typeface="微软雅黑" charset="-122"/>
              <a:ea typeface="微软雅黑" charset="-122"/>
            </a:endParaRPr>
          </a:p>
          <a:p>
            <a:pPr indent="457200" defTabSz="913765">
              <a:lnSpc>
                <a:spcPct val="200000"/>
              </a:lnSpc>
              <a:defRPr/>
            </a:pPr>
            <a:endParaRPr lang="en-US" altLang="zh-CN" sz="2400" dirty="0" smtClean="0">
              <a:ln>
                <a:solidFill>
                  <a:srgbClr val="E6E6E6"/>
                </a:solidFill>
              </a:ln>
              <a:solidFill>
                <a:schemeClr val="tx1"/>
              </a:solidFill>
              <a:latin typeface="微软雅黑" charset="-122"/>
              <a:ea typeface="微软雅黑" charset="-122"/>
            </a:endParaRPr>
          </a:p>
          <a:p>
            <a:pPr indent="457200" algn="ctr" defTabSz="913765">
              <a:lnSpc>
                <a:spcPct val="200000"/>
              </a:lnSpc>
              <a:defRPr/>
            </a:pPr>
            <a:endParaRPr lang="zh-CN" altLang="en-US" sz="24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
        <p:nvSpPr>
          <p:cNvPr id="12" name="矩形 11"/>
          <p:cNvSpPr/>
          <p:nvPr/>
        </p:nvSpPr>
        <p:spPr>
          <a:xfrm>
            <a:off x="1778700" y="4327072"/>
            <a:ext cx="2091559" cy="1019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发出者</a:t>
            </a:r>
            <a:endParaRPr lang="zh-CN" altLang="en-US" sz="2000" dirty="0">
              <a:solidFill>
                <a:schemeClr val="tx1"/>
              </a:solidFill>
            </a:endParaRPr>
          </a:p>
        </p:txBody>
      </p:sp>
      <p:sp>
        <p:nvSpPr>
          <p:cNvPr id="13" name="矩形 12"/>
          <p:cNvSpPr/>
          <p:nvPr/>
        </p:nvSpPr>
        <p:spPr>
          <a:xfrm>
            <a:off x="8313750" y="4327072"/>
            <a:ext cx="2091559" cy="1019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执行者</a:t>
            </a:r>
            <a:endParaRPr lang="zh-CN" altLang="en-US" sz="2000" dirty="0">
              <a:solidFill>
                <a:schemeClr val="tx1"/>
              </a:solidFill>
            </a:endParaRPr>
          </a:p>
        </p:txBody>
      </p:sp>
      <p:sp>
        <p:nvSpPr>
          <p:cNvPr id="25" name="任意多边形 24"/>
          <p:cNvSpPr/>
          <p:nvPr/>
        </p:nvSpPr>
        <p:spPr>
          <a:xfrm>
            <a:off x="3867807" y="3436883"/>
            <a:ext cx="4456386" cy="893379"/>
          </a:xfrm>
          <a:custGeom>
            <a:avLst/>
            <a:gdLst>
              <a:gd name="connsiteX0" fmla="*/ 0 w 4456386"/>
              <a:gd name="connsiteY0" fmla="*/ 893379 h 893379"/>
              <a:gd name="connsiteX1" fmla="*/ 2238703 w 4456386"/>
              <a:gd name="connsiteY1" fmla="*/ 0 h 893379"/>
              <a:gd name="connsiteX2" fmla="*/ 4456386 w 4456386"/>
              <a:gd name="connsiteY2" fmla="*/ 893379 h 893379"/>
            </a:gdLst>
            <a:ahLst/>
            <a:cxnLst>
              <a:cxn ang="0">
                <a:pos x="connsiteX0" y="connsiteY0"/>
              </a:cxn>
              <a:cxn ang="0">
                <a:pos x="connsiteX1" y="connsiteY1"/>
              </a:cxn>
              <a:cxn ang="0">
                <a:pos x="connsiteX2" y="connsiteY2"/>
              </a:cxn>
            </a:cxnLst>
            <a:rect l="l" t="t" r="r" b="b"/>
            <a:pathLst>
              <a:path w="4456386" h="893379">
                <a:moveTo>
                  <a:pt x="0" y="893379"/>
                </a:moveTo>
                <a:cubicBezTo>
                  <a:pt x="747986" y="446689"/>
                  <a:pt x="1495972" y="0"/>
                  <a:pt x="2238703" y="0"/>
                </a:cubicBezTo>
                <a:cubicBezTo>
                  <a:pt x="2981434" y="0"/>
                  <a:pt x="3718910" y="446689"/>
                  <a:pt x="4456386" y="8933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3857364" y="5333121"/>
            <a:ext cx="4456386" cy="893379"/>
          </a:xfrm>
          <a:custGeom>
            <a:avLst/>
            <a:gdLst>
              <a:gd name="connsiteX0" fmla="*/ 0 w 4456386"/>
              <a:gd name="connsiteY0" fmla="*/ 893379 h 893379"/>
              <a:gd name="connsiteX1" fmla="*/ 2238703 w 4456386"/>
              <a:gd name="connsiteY1" fmla="*/ 0 h 893379"/>
              <a:gd name="connsiteX2" fmla="*/ 4456386 w 4456386"/>
              <a:gd name="connsiteY2" fmla="*/ 893379 h 893379"/>
            </a:gdLst>
            <a:ahLst/>
            <a:cxnLst>
              <a:cxn ang="0">
                <a:pos x="connsiteX0" y="connsiteY0"/>
              </a:cxn>
              <a:cxn ang="0">
                <a:pos x="connsiteX1" y="connsiteY1"/>
              </a:cxn>
              <a:cxn ang="0">
                <a:pos x="connsiteX2" y="connsiteY2"/>
              </a:cxn>
            </a:cxnLst>
            <a:rect l="l" t="t" r="r" b="b"/>
            <a:pathLst>
              <a:path w="4456386" h="893379">
                <a:moveTo>
                  <a:pt x="0" y="893379"/>
                </a:moveTo>
                <a:cubicBezTo>
                  <a:pt x="747986" y="446689"/>
                  <a:pt x="1495972" y="0"/>
                  <a:pt x="2238703" y="0"/>
                </a:cubicBezTo>
                <a:cubicBezTo>
                  <a:pt x="2981434" y="0"/>
                  <a:pt x="3718910" y="446689"/>
                  <a:pt x="4456386" y="8933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12" idx="3"/>
            <a:endCxn id="13" idx="1"/>
          </p:cNvCxnSpPr>
          <p:nvPr/>
        </p:nvCxnSpPr>
        <p:spPr>
          <a:xfrm>
            <a:off x="3870259" y="4836824"/>
            <a:ext cx="444349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spcBef>
                <a:spcPts val="800"/>
              </a:spcBef>
              <a:spcAft>
                <a:spcPts val="0"/>
              </a:spcAft>
            </a:pPr>
            <a:r>
              <a:rPr lang="zh-CN" altLang="zh-CN" sz="2200" dirty="0" smtClean="0">
                <a:ln>
                  <a:solidFill>
                    <a:srgbClr val="E6E6E6"/>
                  </a:solidFill>
                </a:ln>
                <a:solidFill>
                  <a:schemeClr val="tx1"/>
                </a:solidFill>
                <a:latin typeface="微软雅黑" charset="-122"/>
                <a:ea typeface="微软雅黑" charset="-122"/>
              </a:rPr>
              <a:t>最后</a:t>
            </a:r>
            <a:r>
              <a:rPr lang="zh-CN" altLang="zh-CN" sz="2200" dirty="0">
                <a:ln>
                  <a:solidFill>
                    <a:srgbClr val="E6E6E6"/>
                  </a:solidFill>
                </a:ln>
                <a:solidFill>
                  <a:schemeClr val="tx1"/>
                </a:solidFill>
                <a:latin typeface="微软雅黑" charset="-122"/>
                <a:ea typeface="微软雅黑" charset="-122"/>
              </a:rPr>
              <a:t>看看命令，命令有个名字，命令的肯定要执行。而且命令是在老板给你发出通知后执行的。</a:t>
            </a:r>
            <a:endParaRPr lang="zh-CN" altLang="zh-CN" sz="2200" dirty="0">
              <a:ln>
                <a:solidFill>
                  <a:srgbClr val="E6E6E6"/>
                </a:solidFill>
              </a:ln>
              <a:solidFill>
                <a:schemeClr val="tx1"/>
              </a:solidFill>
              <a:latin typeface="微软雅黑" charset="-122"/>
              <a:ea typeface="微软雅黑" charset="-122"/>
            </a:endParaRPr>
          </a:p>
          <a:p>
            <a:pPr indent="457200">
              <a:lnSpc>
                <a:spcPct val="200000"/>
              </a:lnSpc>
            </a:pPr>
            <a:r>
              <a:rPr lang="zh-CN" altLang="zh-CN" sz="2200" dirty="0">
                <a:ln>
                  <a:solidFill>
                    <a:srgbClr val="E6E6E6"/>
                  </a:solidFill>
                </a:ln>
                <a:solidFill>
                  <a:schemeClr val="tx1"/>
                </a:solidFill>
                <a:latin typeface="微软雅黑" charset="-122"/>
                <a:ea typeface="微软雅黑" charset="-122"/>
              </a:rPr>
              <a:t>命令模式（也称为行动模式、业务模式）是一个对象行为型模式。我们需要将请求封装成对象，以便使用不同的请求、日志、队列等来参数化其他对象。当发送者发送命令时调用操作的对象，接收者是接收请求并执行特定操作的对象。这使我们能够实现发送者和接收者之间的完全解耦。通过解耦，发送者无需了解接收者的接口。在这里，请求的含义是需要被执行的命令。命令模式也应当支持撤销操作。</a:t>
            </a:r>
            <a:endParaRPr lang="zh-CN" altLang="en-US" sz="2200" dirty="0">
              <a:ln>
                <a:solidFill>
                  <a:srgbClr val="E6E6E6"/>
                </a:solidFill>
              </a:ln>
              <a:solidFill>
                <a:schemeClr val="tx1"/>
              </a:solidFill>
              <a:latin typeface="微软雅黑" charset="-122"/>
              <a:ea typeface="微软雅黑" charset="-122"/>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704856" y="704851"/>
            <a:ext cx="6858007" cy="5448303"/>
            <a:chOff x="-2" y="1409699"/>
            <a:chExt cx="12192002" cy="5448302"/>
          </a:xfrm>
        </p:grpSpPr>
        <p:sp>
          <p:nvSpPr>
            <p:cNvPr id="19" name="任意多边形: 形状 18"/>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25" name="出自【趣你的PPT】(微信:qunideppt)：最优质的PPT资源库"/>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algn="ctr" defTabSz="913765" fontAlgn="base">
              <a:lnSpc>
                <a:spcPct val="100000"/>
              </a:lnSpc>
              <a:spcBef>
                <a:spcPct val="0"/>
              </a:spcBef>
              <a:spcAft>
                <a:spcPct val="0"/>
              </a:spcAft>
              <a:buNone/>
              <a:defRPr/>
            </a:pPr>
            <a:r>
              <a:rPr lang="en-US" altLang="zh-CN" sz="6000" b="1" dirty="0">
                <a:solidFill>
                  <a:prstClr val="white"/>
                </a:solidFill>
                <a:latin typeface="微软雅黑" charset="-122"/>
                <a:ea typeface="微软雅黑" charset="-122"/>
              </a:rPr>
              <a:t>Part </a:t>
            </a:r>
            <a:r>
              <a:rPr lang="en-US" altLang="zh-CN" sz="6000" b="1" dirty="0" smtClean="0">
                <a:solidFill>
                  <a:prstClr val="white"/>
                </a:solidFill>
                <a:latin typeface="微软雅黑" charset="-122"/>
                <a:ea typeface="微软雅黑" charset="-122"/>
              </a:rPr>
              <a:t>02</a:t>
            </a:r>
            <a:endParaRPr lang="zh-CN" altLang="en-US" sz="6000" b="1" dirty="0">
              <a:solidFill>
                <a:prstClr val="white"/>
              </a:solidFill>
              <a:latin typeface="微软雅黑" charset="-122"/>
              <a:ea typeface="微软雅黑" charset="-122"/>
            </a:endParaRPr>
          </a:p>
        </p:txBody>
      </p:sp>
      <p:grpSp>
        <p:nvGrpSpPr>
          <p:cNvPr id="26" name="组合 25"/>
          <p:cNvGrpSpPr/>
          <p:nvPr/>
        </p:nvGrpSpPr>
        <p:grpSpPr>
          <a:xfrm>
            <a:off x="1486021" y="1849415"/>
            <a:ext cx="1157776" cy="1434452"/>
            <a:chOff x="4459288" y="1546225"/>
            <a:chExt cx="431800" cy="534988"/>
          </a:xfrm>
          <a:solidFill>
            <a:srgbClr val="FDFDFE"/>
          </a:solidFill>
        </p:grpSpPr>
        <p:sp>
          <p:nvSpPr>
            <p:cNvPr id="27" name="Freeform 14"/>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8" name="Freeform 15"/>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29" name="Freeform 16"/>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0" name="Freeform 17"/>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1" name="Freeform 18"/>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2" name="Freeform 19"/>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3" name="Freeform 20"/>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4" name="Freeform 21"/>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5" name="Freeform 22"/>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6" name="Freeform 23"/>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7" name="Freeform 24"/>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38" name="Freeform 25"/>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1" name="Freeform 26"/>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2" name="Freeform 27"/>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3" name="Freeform 28"/>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4" name="Freeform 29"/>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49" name="Freeform 30"/>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0" name="Freeform 31"/>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1" name="Oval 32"/>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2" name="Freeform 33"/>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3" name="Freeform 34"/>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4" name="Freeform 35"/>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sp>
          <p:nvSpPr>
            <p:cNvPr id="55" name="Freeform 36"/>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kern="0">
                <a:solidFill>
                  <a:srgbClr val="284760"/>
                </a:solidFill>
                <a:latin typeface="等线"/>
              </a:endParaRPr>
            </a:p>
          </p:txBody>
        </p:sp>
      </p:grpSp>
      <p:grpSp>
        <p:nvGrpSpPr>
          <p:cNvPr id="10" name="组合 9"/>
          <p:cNvGrpSpPr/>
          <p:nvPr/>
        </p:nvGrpSpPr>
        <p:grpSpPr>
          <a:xfrm>
            <a:off x="6373396" y="2704528"/>
            <a:ext cx="4658627" cy="1169552"/>
            <a:chOff x="6208295" y="2739030"/>
            <a:chExt cx="4658627" cy="1169551"/>
          </a:xfrm>
        </p:grpSpPr>
        <p:sp>
          <p:nvSpPr>
            <p:cNvPr id="24" name="出自【趣你的PPT】(微信:qunideppt)：最优质的PPT资源库"/>
            <p:cNvSpPr txBox="1">
              <a:spLocks noChangeArrowheads="1"/>
            </p:cNvSpPr>
            <p:nvPr/>
          </p:nvSpPr>
          <p:spPr bwMode="auto">
            <a:xfrm>
              <a:off x="6208295" y="2739030"/>
              <a:ext cx="4658627" cy="83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defTabSz="913765" fontAlgn="base">
                <a:lnSpc>
                  <a:spcPct val="100000"/>
                </a:lnSpc>
                <a:spcBef>
                  <a:spcPct val="0"/>
                </a:spcBef>
                <a:spcAft>
                  <a:spcPct val="0"/>
                </a:spcAft>
                <a:buNone/>
                <a:defRPr/>
              </a:pPr>
              <a:r>
                <a:rPr lang="zh-CN" altLang="en-US" sz="4800" b="1" dirty="0" smtClean="0">
                  <a:solidFill>
                    <a:srgbClr val="284760"/>
                  </a:solidFill>
                  <a:latin typeface="微软雅黑" charset="-122"/>
                  <a:ea typeface="微软雅黑" charset="-122"/>
                </a:rPr>
                <a:t>现实问题与应用</a:t>
              </a:r>
              <a:endParaRPr lang="zh-CN" altLang="en-US" sz="4800" b="1" dirty="0">
                <a:solidFill>
                  <a:srgbClr val="284760"/>
                </a:solidFill>
                <a:latin typeface="微软雅黑" charset="-122"/>
                <a:ea typeface="微软雅黑" charset="-122"/>
              </a:endParaRPr>
            </a:p>
          </p:txBody>
        </p:sp>
        <p:sp>
          <p:nvSpPr>
            <p:cNvPr id="5" name="文本框 4"/>
            <p:cNvSpPr txBox="1"/>
            <p:nvPr/>
          </p:nvSpPr>
          <p:spPr>
            <a:xfrm>
              <a:off x="6248139" y="3570027"/>
              <a:ext cx="4578938" cy="338554"/>
            </a:xfrm>
            <a:prstGeom prst="rect">
              <a:avLst/>
            </a:prstGeom>
            <a:noFill/>
          </p:spPr>
          <p:txBody>
            <a:bodyPr wrap="square" rtlCol="0">
              <a:spAutoFit/>
            </a:bodyPr>
            <a:lstStyle/>
            <a:p>
              <a:pPr algn="ctr" defTabSz="913765">
                <a:defRPr/>
              </a:pPr>
              <a:r>
                <a:rPr lang="en-US" altLang="zh-CN" sz="1600" dirty="0">
                  <a:solidFill>
                    <a:srgbClr val="284760"/>
                  </a:solidFill>
                  <a:latin typeface="微软雅黑" charset="-122"/>
                  <a:ea typeface="微软雅黑" charset="-122"/>
                </a:rPr>
                <a:t>The </a:t>
              </a:r>
              <a:r>
                <a:rPr lang="en-US" altLang="zh-CN" sz="1600" dirty="0" smtClean="0">
                  <a:solidFill>
                    <a:srgbClr val="284760"/>
                  </a:solidFill>
                  <a:latin typeface="微软雅黑" charset="-122"/>
                  <a:ea typeface="微软雅黑" charset="-122"/>
                </a:rPr>
                <a:t>realistic </a:t>
              </a:r>
              <a:r>
                <a:rPr lang="en-US" altLang="zh-CN" sz="1600" dirty="0">
                  <a:solidFill>
                    <a:srgbClr val="284760"/>
                  </a:solidFill>
                  <a:latin typeface="微软雅黑" charset="-122"/>
                  <a:ea typeface="微软雅黑" charset="-122"/>
                </a:rPr>
                <a:t>problems and applications</a:t>
              </a:r>
              <a:endParaRPr lang="zh-CN" altLang="en-US" sz="1600" dirty="0">
                <a:solidFill>
                  <a:srgbClr val="284760"/>
                </a:solidFill>
                <a:latin typeface="微软雅黑" charset="-122"/>
                <a:ea typeface="微软雅黑" charset="-122"/>
              </a:endParaRPr>
            </a:p>
          </p:txBody>
        </p:sp>
        <p:cxnSp>
          <p:nvCxnSpPr>
            <p:cNvPr id="8" name="直接连接符 7"/>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8205822" y="4127501"/>
            <a:ext cx="993775" cy="139700"/>
            <a:chOff x="7696200" y="3987800"/>
            <a:chExt cx="993775" cy="139700"/>
          </a:xfrm>
        </p:grpSpPr>
        <p:sp>
          <p:nvSpPr>
            <p:cNvPr id="11" name="椭圆 10"/>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6" name="椭圆 55"/>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57" name="椭圆 56"/>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grpSp>
      <p:sp>
        <p:nvSpPr>
          <p:cNvPr id="39" name="矩形 38"/>
          <p:cNvSpPr/>
          <p:nvPr/>
        </p:nvSpPr>
        <p:spPr>
          <a:xfrm>
            <a:off x="9433102" y="7174223"/>
            <a:ext cx="2861647" cy="53485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9" name="任意多边形: 形状 18"/>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17" name="任意多边形: 形状 16"/>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等线"/>
              <a:ea typeface="等线"/>
            </a:endParaRPr>
          </a:p>
        </p:txBody>
      </p:sp>
      <p:sp>
        <p:nvSpPr>
          <p:cNvPr id="20" name="矩形: 圆角 19"/>
          <p:cNvSpPr/>
          <p:nvPr/>
        </p:nvSpPr>
        <p:spPr>
          <a:xfrm>
            <a:off x="440728" y="433235"/>
            <a:ext cx="11310547" cy="5991532"/>
          </a:xfrm>
          <a:prstGeom prst="roundRect">
            <a:avLst>
              <a:gd name="adj" fmla="val 2436"/>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r>
              <a:rPr lang="zh-CN" altLang="zh-CN" sz="2200" dirty="0">
                <a:ln>
                  <a:solidFill>
                    <a:srgbClr val="E6E6E6"/>
                  </a:solidFill>
                </a:ln>
                <a:solidFill>
                  <a:schemeClr val="tx1"/>
                </a:solidFill>
                <a:latin typeface="微软雅黑" charset="-122"/>
                <a:ea typeface="微软雅黑" charset="-122"/>
              </a:rPr>
              <a:t>假如在设计遥控器时，空调，白炽灯，热水器的开关方法已经定义好，其名字各不相同。分别设计它们的方法</a:t>
            </a:r>
            <a:r>
              <a:rPr lang="zh-CN" altLang="zh-CN" sz="2200" dirty="0" smtClean="0">
                <a:ln>
                  <a:solidFill>
                    <a:srgbClr val="E6E6E6"/>
                  </a:solidFill>
                </a:ln>
                <a:solidFill>
                  <a:schemeClr val="tx1"/>
                </a:solidFill>
                <a:latin typeface="微软雅黑" charset="-122"/>
                <a:ea typeface="微软雅黑" charset="-122"/>
              </a:rPr>
              <a:t>：</a:t>
            </a:r>
            <a:endParaRPr lang="en-US" altLang="zh-CN" sz="2200" dirty="0" smtClean="0">
              <a:ln>
                <a:solidFill>
                  <a:srgbClr val="E6E6E6"/>
                </a:solidFill>
              </a:ln>
              <a:solidFill>
                <a:schemeClr val="tx1"/>
              </a:solidFill>
              <a:latin typeface="微软雅黑" charset="-122"/>
              <a:ea typeface="微软雅黑" charset="-122"/>
            </a:endParaRPr>
          </a:p>
          <a:p>
            <a:endParaRPr lang="en-US" altLang="zh-CN" sz="2200" dirty="0">
              <a:ln>
                <a:solidFill>
                  <a:srgbClr val="E6E6E6"/>
                </a:solidFill>
              </a:ln>
              <a:solidFill>
                <a:schemeClr val="tx1"/>
              </a:solidFill>
              <a:latin typeface="微软雅黑" charset="-122"/>
              <a:ea typeface="微软雅黑" charset="-122"/>
            </a:endParaRPr>
          </a:p>
          <a:p>
            <a:endParaRPr lang="en-US" altLang="zh-CN" sz="2200" dirty="0" smtClean="0">
              <a:ln>
                <a:solidFill>
                  <a:srgbClr val="E6E6E6"/>
                </a:solidFill>
              </a:ln>
              <a:solidFill>
                <a:schemeClr val="tx1"/>
              </a:solidFill>
              <a:latin typeface="微软雅黑" charset="-122"/>
              <a:ea typeface="微软雅黑" charset="-122"/>
            </a:endParaRPr>
          </a:p>
          <a:p>
            <a:endParaRPr lang="en-US" altLang="zh-CN" sz="2200" dirty="0">
              <a:ln>
                <a:solidFill>
                  <a:srgbClr val="E6E6E6"/>
                </a:solidFill>
              </a:ln>
              <a:solidFill>
                <a:schemeClr val="tx1"/>
              </a:solidFill>
              <a:latin typeface="微软雅黑" charset="-122"/>
              <a:ea typeface="微软雅黑" charset="-122"/>
            </a:endParaRPr>
          </a:p>
          <a:p>
            <a:endParaRPr lang="en-US" altLang="zh-CN" sz="2200" dirty="0" smtClean="0">
              <a:ln>
                <a:solidFill>
                  <a:srgbClr val="E6E6E6"/>
                </a:solidFill>
              </a:ln>
              <a:solidFill>
                <a:schemeClr val="tx1"/>
              </a:solidFill>
              <a:latin typeface="微软雅黑" charset="-122"/>
              <a:ea typeface="微软雅黑" charset="-122"/>
            </a:endParaRPr>
          </a:p>
          <a:p>
            <a:endParaRPr lang="en-US" altLang="zh-CN" sz="2200" dirty="0">
              <a:ln>
                <a:solidFill>
                  <a:srgbClr val="E6E6E6"/>
                </a:solidFill>
              </a:ln>
              <a:solidFill>
                <a:schemeClr val="tx1"/>
              </a:solidFill>
              <a:latin typeface="微软雅黑" charset="-122"/>
              <a:ea typeface="微软雅黑" charset="-122"/>
            </a:endParaRPr>
          </a:p>
          <a:p>
            <a:endParaRPr lang="en-US" altLang="zh-CN" sz="2200" dirty="0" smtClean="0">
              <a:ln>
                <a:solidFill>
                  <a:srgbClr val="E6E6E6"/>
                </a:solidFill>
              </a:ln>
              <a:solidFill>
                <a:schemeClr val="tx1"/>
              </a:solidFill>
              <a:latin typeface="微软雅黑" charset="-122"/>
              <a:ea typeface="微软雅黑" charset="-122"/>
            </a:endParaRPr>
          </a:p>
          <a:p>
            <a:endParaRPr lang="en-US" altLang="zh-CN" sz="2200" dirty="0">
              <a:ln>
                <a:solidFill>
                  <a:srgbClr val="E6E6E6"/>
                </a:solidFill>
              </a:ln>
              <a:solidFill>
                <a:schemeClr val="tx1"/>
              </a:solidFill>
              <a:latin typeface="微软雅黑" charset="-122"/>
              <a:ea typeface="微软雅黑" charset="-122"/>
            </a:endParaRPr>
          </a:p>
          <a:p>
            <a:endParaRPr lang="en-US" altLang="zh-CN" sz="2200" dirty="0">
              <a:ln>
                <a:solidFill>
                  <a:srgbClr val="E6E6E6"/>
                </a:solidFill>
              </a:ln>
              <a:solidFill>
                <a:schemeClr val="tx1"/>
              </a:solidFill>
              <a:latin typeface="微软雅黑" charset="-122"/>
              <a:ea typeface="微软雅黑" charset="-122"/>
            </a:endParaRPr>
          </a:p>
          <a:p>
            <a:endParaRPr lang="zh-CN" altLang="zh-CN" dirty="0">
              <a:solidFill>
                <a:schemeClr val="tx1"/>
              </a:solidFill>
            </a:endParaRPr>
          </a:p>
        </p:txBody>
      </p:sp>
      <p:grpSp>
        <p:nvGrpSpPr>
          <p:cNvPr id="5" name="组合 4"/>
          <p:cNvGrpSpPr/>
          <p:nvPr/>
        </p:nvGrpSpPr>
        <p:grpSpPr>
          <a:xfrm>
            <a:off x="743123" y="568863"/>
            <a:ext cx="521243" cy="521243"/>
            <a:chOff x="-1422943" y="2124099"/>
            <a:chExt cx="521243" cy="521243"/>
          </a:xfrm>
        </p:grpSpPr>
        <p:sp>
          <p:nvSpPr>
            <p:cNvPr id="60" name="出自【趣你的PPT】(微信:qunideppt)：最优质的PPT资源库"/>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srgbClr val="000000"/>
                </a:solidFill>
                <a:latin typeface="等线"/>
                <a:ea typeface="等线"/>
              </a:endParaRPr>
            </a:p>
          </p:txBody>
        </p:sp>
        <p:sp>
          <p:nvSpPr>
            <p:cNvPr id="61" name="出自【趣你的PPT】(微信:qunideppt)：最优质的PPT资源库"/>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p:spPr>
          <p:txBody>
            <a:bodyPr vert="horz" wrap="square" lIns="114924" tIns="57463" rIns="114924" bIns="57463" numCol="1" anchor="t" anchorCtr="0" compatLnSpc="1"/>
            <a:lstStyle/>
            <a:p>
              <a:pPr defTabSz="913765">
                <a:defRPr/>
              </a:pPr>
              <a:endParaRPr lang="zh-CN" altLang="en-US" sz="1255" dirty="0">
                <a:solidFill>
                  <a:srgbClr val="000000"/>
                </a:solidFill>
                <a:latin typeface="等线"/>
                <a:ea typeface="等线"/>
              </a:endParaRPr>
            </a:p>
          </p:txBody>
        </p:sp>
      </p:grpSp>
      <p:cxnSp>
        <p:nvCxnSpPr>
          <p:cNvPr id="3" name="直接连接符 2"/>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p:cNvSpPr txBox="1">
            <a:spLocks noChangeArrowheads="1"/>
          </p:cNvSpPr>
          <p:nvPr/>
        </p:nvSpPr>
        <p:spPr bwMode="auto">
          <a:xfrm>
            <a:off x="1307385" y="567874"/>
            <a:ext cx="3253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a:solidFill>
                  <a:schemeClr val="tx1"/>
                </a:solidFill>
                <a:latin typeface="Calibri" charset="0"/>
                <a:ea typeface="宋体" charset="-122"/>
              </a:defRPr>
            </a:lvl4pPr>
            <a:lvl5pPr marL="2057400" indent="-228600">
              <a:lnSpc>
                <a:spcPct val="90000"/>
              </a:lnSpc>
              <a:spcBef>
                <a:spcPts val="500"/>
              </a:spcBef>
              <a:buFont typeface="Arial" charset="0"/>
              <a:buChar char="•"/>
              <a:defRPr>
                <a:solidFill>
                  <a:schemeClr val="tx1"/>
                </a:solidFill>
                <a:latin typeface="Calibri" charset="0"/>
                <a:ea typeface="宋体"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122"/>
              </a:defRPr>
            </a:lvl9pPr>
          </a:lstStyle>
          <a:p>
            <a:pPr defTabSz="913765" fontAlgn="base">
              <a:lnSpc>
                <a:spcPct val="100000"/>
              </a:lnSpc>
              <a:spcBef>
                <a:spcPct val="0"/>
              </a:spcBef>
              <a:spcAft>
                <a:spcPct val="0"/>
              </a:spcAft>
              <a:buNone/>
              <a:defRPr/>
            </a:pPr>
            <a:r>
              <a:rPr lang="en-US" altLang="zh-CN" b="1" dirty="0" smtClean="0">
                <a:solidFill>
                  <a:srgbClr val="284760"/>
                </a:solidFill>
                <a:latin typeface="微软雅黑" charset="-122"/>
                <a:ea typeface="微软雅黑" charset="-122"/>
              </a:rPr>
              <a:t>1.</a:t>
            </a:r>
            <a:r>
              <a:rPr lang="zh-CN" altLang="zh-CN" b="1" dirty="0" smtClean="0">
                <a:solidFill>
                  <a:srgbClr val="284760"/>
                </a:solidFill>
                <a:latin typeface="微软雅黑" charset="-122"/>
                <a:ea typeface="微软雅黑" charset="-122"/>
              </a:rPr>
              <a:t>问题</a:t>
            </a:r>
            <a:endParaRPr lang="zh-CN" altLang="zh-CN" b="1" dirty="0">
              <a:solidFill>
                <a:srgbClr val="284760"/>
              </a:solidFill>
              <a:latin typeface="微软雅黑" charset="-122"/>
              <a:ea typeface="微软雅黑" charset="-122"/>
            </a:endParaRPr>
          </a:p>
          <a:p>
            <a:pPr defTabSz="913765" fontAlgn="base">
              <a:lnSpc>
                <a:spcPct val="100000"/>
              </a:lnSpc>
              <a:spcBef>
                <a:spcPct val="0"/>
              </a:spcBef>
              <a:spcAft>
                <a:spcPct val="0"/>
              </a:spcAft>
              <a:buNone/>
              <a:defRPr/>
            </a:pPr>
            <a:endParaRPr lang="zh-CN" altLang="en-US" b="1" dirty="0">
              <a:solidFill>
                <a:srgbClr val="284760"/>
              </a:solidFill>
              <a:latin typeface="微软雅黑" charset="-122"/>
              <a:ea typeface="微软雅黑" charset="-122"/>
            </a:endParaRPr>
          </a:p>
        </p:txBody>
      </p:sp>
      <p:sp>
        <p:nvSpPr>
          <p:cNvPr id="11" name="矩形 10"/>
          <p:cNvSpPr/>
          <p:nvPr/>
        </p:nvSpPr>
        <p:spPr>
          <a:xfrm>
            <a:off x="9433102" y="7174223"/>
            <a:ext cx="2861647" cy="53485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charset="-122"/>
                <a:ea typeface="微软雅黑" charset="-122"/>
              </a:rPr>
              <a:t>子煜</a:t>
            </a:r>
            <a:endParaRPr lang="zh-CN" altLang="en-US" dirty="0">
              <a:solidFill>
                <a:prstClr val="black">
                  <a:lumMod val="85000"/>
                  <a:lumOff val="15000"/>
                </a:prstClr>
              </a:solidFill>
              <a:latin typeface="微软雅黑" charset="-122"/>
              <a:ea typeface="微软雅黑" charset="-122"/>
            </a:endParaRPr>
          </a:p>
        </p:txBody>
      </p:sp>
      <p:sp>
        <p:nvSpPr>
          <p:cNvPr id="2" name="圆角矩形 1"/>
          <p:cNvSpPr/>
          <p:nvPr/>
        </p:nvSpPr>
        <p:spPr>
          <a:xfrm>
            <a:off x="3515710" y="2837793"/>
            <a:ext cx="5160579" cy="591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空调（</a:t>
            </a:r>
            <a:r>
              <a:rPr lang="en-US" altLang="zh-CN" dirty="0" err="1" smtClean="0"/>
              <a:t>AircondOn</a:t>
            </a:r>
            <a:r>
              <a:rPr lang="zh-CN" altLang="en-US" dirty="0" smtClean="0"/>
              <a:t>，</a:t>
            </a:r>
            <a:r>
              <a:rPr lang="en-US" altLang="zh-CN" dirty="0"/>
              <a:t> </a:t>
            </a:r>
            <a:r>
              <a:rPr lang="en-US" altLang="zh-CN" dirty="0" err="1" smtClean="0"/>
              <a:t>AircondOff</a:t>
            </a:r>
            <a:r>
              <a:rPr lang="en-US" altLang="zh-CN" dirty="0" smtClean="0"/>
              <a:t> </a:t>
            </a:r>
            <a:r>
              <a:rPr lang="zh-CN" altLang="en-US" dirty="0" smtClean="0"/>
              <a:t>）</a:t>
            </a:r>
            <a:endParaRPr lang="zh-CN" altLang="en-US" dirty="0"/>
          </a:p>
        </p:txBody>
      </p:sp>
      <p:sp>
        <p:nvSpPr>
          <p:cNvPr id="13" name="圆角矩形 12"/>
          <p:cNvSpPr/>
          <p:nvPr/>
        </p:nvSpPr>
        <p:spPr>
          <a:xfrm>
            <a:off x="3515709" y="3947504"/>
            <a:ext cx="5160579" cy="591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电灯</a:t>
            </a:r>
            <a:r>
              <a:rPr lang="zh-CN" altLang="en-US" dirty="0" smtClean="0"/>
              <a:t>（</a:t>
            </a:r>
            <a:r>
              <a:rPr lang="en-US" altLang="zh-CN" dirty="0" err="1" smtClean="0"/>
              <a:t>LightOn</a:t>
            </a:r>
            <a:r>
              <a:rPr lang="zh-CN" altLang="en-US" dirty="0" smtClean="0"/>
              <a:t>，</a:t>
            </a:r>
            <a:r>
              <a:rPr lang="en-US" altLang="zh-CN" dirty="0"/>
              <a:t> </a:t>
            </a:r>
            <a:r>
              <a:rPr lang="en-US" altLang="zh-CN" dirty="0" err="1" smtClean="0"/>
              <a:t>LightOff</a:t>
            </a:r>
            <a:r>
              <a:rPr lang="en-US" altLang="zh-CN" dirty="0" smtClean="0"/>
              <a:t> </a:t>
            </a:r>
            <a:r>
              <a:rPr lang="zh-CN" altLang="en-US" dirty="0" smtClean="0"/>
              <a:t>）</a:t>
            </a:r>
            <a:endParaRPr lang="zh-CN" altLang="en-US" dirty="0"/>
          </a:p>
        </p:txBody>
      </p:sp>
      <p:sp>
        <p:nvSpPr>
          <p:cNvPr id="14" name="圆角矩形 13"/>
          <p:cNvSpPr/>
          <p:nvPr/>
        </p:nvSpPr>
        <p:spPr>
          <a:xfrm>
            <a:off x="3515710" y="5032650"/>
            <a:ext cx="5160579" cy="591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空调热水器（</a:t>
            </a:r>
            <a:r>
              <a:rPr lang="en-US" altLang="zh-CN" dirty="0" err="1" smtClean="0"/>
              <a:t>HeaterOn</a:t>
            </a:r>
            <a:r>
              <a:rPr lang="zh-CN" altLang="en-US" dirty="0" smtClean="0"/>
              <a:t>，</a:t>
            </a:r>
            <a:r>
              <a:rPr lang="en-US" altLang="zh-CN" dirty="0"/>
              <a:t> </a:t>
            </a:r>
            <a:r>
              <a:rPr lang="en-US" altLang="zh-CN" dirty="0" err="1"/>
              <a:t>Heater</a:t>
            </a:r>
            <a:r>
              <a:rPr lang="en-US" altLang="zh-CN" dirty="0" err="1" smtClean="0"/>
              <a:t>Off</a:t>
            </a:r>
            <a:r>
              <a:rPr lang="en-US" altLang="zh-CN" dirty="0" smtClean="0"/>
              <a:t> </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183</Paragraphs>
  <Slides>0</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等线</vt:lpstr>
      <vt:lpstr>微软雅黑</vt:lpstr>
      <vt:lpstr>Calibri</vt:lpstr>
      <vt:lpstr>PingFang SC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guoyicun</dc:creator>
  <cp:lastModifiedBy>吐槽星人的ipad Air</cp:lastModifiedBy>
  <cp:revision>20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2052-9.4.1</vt:lpwstr>
  </property>
</Properties>
</file>