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0" r:id="rId7"/>
    <p:sldId id="261" r:id="rId8"/>
    <p:sldId id="264" r:id="rId9"/>
    <p:sldId id="258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210" y="-84"/>
      </p:cViewPr>
      <p:guideLst>
        <p:guide orient="horz" pos="2274"/>
        <p:guide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FDE8-F52C-449D-A397-67F81F1C43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7B72-6E84-4CEF-AA63-8370D9C876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62250" y="2207260"/>
            <a:ext cx="6668770" cy="97790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latin typeface="华文中宋" panose="02010600040101010101" charset="-122"/>
                <a:ea typeface="华文中宋" panose="02010600040101010101" charset="-122"/>
              </a:rPr>
              <a:t>观察</a:t>
            </a:r>
            <a:r>
              <a:rPr lang="zh-CN" altLang="en-US" sz="8000" b="1" dirty="0" smtClean="0">
                <a:latin typeface="华文中宋" panose="02010600040101010101" charset="-122"/>
                <a:ea typeface="华文中宋" panose="02010600040101010101" charset="-122"/>
              </a:rPr>
              <a:t>者模式</a:t>
            </a:r>
            <a:endParaRPr lang="zh-CN" altLang="en-US" sz="8000" b="1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9460" y="3988435"/>
            <a:ext cx="5593715" cy="3810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陈路 程甲军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提出问题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WeatherData</a:t>
            </a:r>
            <a:r>
              <a:rPr lang="en-US" altLang="zh-CN" dirty="0"/>
              <a:t> {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声明示例变量</a:t>
            </a:r>
            <a:endParaRPr lang="zh-CN" altLang="en-US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measurementsChanged</a:t>
            </a:r>
            <a:r>
              <a:rPr lang="en-US" altLang="zh-CN" dirty="0"/>
              <a:t>() {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float temp=</a:t>
            </a:r>
            <a:r>
              <a:rPr lang="en-US" altLang="zh-CN" dirty="0" err="1"/>
              <a:t>getTemperature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float humidity = </a:t>
            </a:r>
            <a:r>
              <a:rPr lang="en-US" altLang="zh-CN" dirty="0" err="1"/>
              <a:t>getHumidity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float pressure=</a:t>
            </a:r>
            <a:r>
              <a:rPr lang="en-US" altLang="zh-CN" dirty="0" err="1"/>
              <a:t>getPressure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currentConditionDisplay.update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statisticsDisplay.update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forecastDisplay.update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//</a:t>
            </a:r>
            <a:r>
              <a:rPr lang="zh-CN" altLang="en-US" dirty="0"/>
              <a:t>其他方法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651093" y="1698171"/>
            <a:ext cx="433388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变化的部分应该加以封装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AutoShape 7"/>
          <p:cNvSpPr/>
          <p:nvPr/>
        </p:nvSpPr>
        <p:spPr bwMode="auto">
          <a:xfrm>
            <a:off x="9262155" y="3773714"/>
            <a:ext cx="215900" cy="1368425"/>
          </a:xfrm>
          <a:prstGeom prst="rightBrace">
            <a:avLst>
              <a:gd name="adj1" fmla="val 52819"/>
              <a:gd name="adj2" fmla="val 50000"/>
            </a:avLst>
          </a:prstGeom>
          <a:noFill/>
          <a:ln w="571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" name="Group 12"/>
          <p:cNvGrpSpPr/>
          <p:nvPr/>
        </p:nvGrpSpPr>
        <p:grpSpPr bwMode="auto">
          <a:xfrm>
            <a:off x="3352346" y="4910138"/>
            <a:ext cx="5256213" cy="1717675"/>
            <a:chOff x="1746" y="3093"/>
            <a:chExt cx="3311" cy="1082"/>
          </a:xfrm>
        </p:grpSpPr>
        <p:sp>
          <p:nvSpPr>
            <p:cNvPr id="7" name="Freeform 10"/>
            <p:cNvSpPr/>
            <p:nvPr/>
          </p:nvSpPr>
          <p:spPr bwMode="auto">
            <a:xfrm>
              <a:off x="2037" y="3093"/>
              <a:ext cx="2737" cy="424"/>
            </a:xfrm>
            <a:custGeom>
              <a:avLst/>
              <a:gdLst>
                <a:gd name="T0" fmla="*/ 0 w 2737"/>
                <a:gd name="T1" fmla="*/ 213 h 424"/>
                <a:gd name="T2" fmla="*/ 108 w 2737"/>
                <a:gd name="T3" fmla="*/ 254 h 424"/>
                <a:gd name="T4" fmla="*/ 1377 w 2737"/>
                <a:gd name="T5" fmla="*/ 321 h 424"/>
                <a:gd name="T6" fmla="*/ 1386 w 2737"/>
                <a:gd name="T7" fmla="*/ 396 h 424"/>
                <a:gd name="T8" fmla="*/ 1394 w 2737"/>
                <a:gd name="T9" fmla="*/ 421 h 424"/>
                <a:gd name="T10" fmla="*/ 1419 w 2737"/>
                <a:gd name="T11" fmla="*/ 405 h 424"/>
                <a:gd name="T12" fmla="*/ 2504 w 2737"/>
                <a:gd name="T13" fmla="*/ 305 h 424"/>
                <a:gd name="T14" fmla="*/ 2646 w 2737"/>
                <a:gd name="T15" fmla="*/ 263 h 424"/>
                <a:gd name="T16" fmla="*/ 2680 w 2737"/>
                <a:gd name="T17" fmla="*/ 221 h 424"/>
                <a:gd name="T18" fmla="*/ 2688 w 2737"/>
                <a:gd name="T19" fmla="*/ 196 h 424"/>
                <a:gd name="T20" fmla="*/ 2705 w 2737"/>
                <a:gd name="T21" fmla="*/ 171 h 424"/>
                <a:gd name="T22" fmla="*/ 2730 w 2737"/>
                <a:gd name="T23" fmla="*/ 129 h 4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7"/>
                <a:gd name="T37" fmla="*/ 0 h 424"/>
                <a:gd name="T38" fmla="*/ 2737 w 2737"/>
                <a:gd name="T39" fmla="*/ 424 h 4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7" h="424">
                  <a:moveTo>
                    <a:pt x="0" y="213"/>
                  </a:moveTo>
                  <a:cubicBezTo>
                    <a:pt x="66" y="257"/>
                    <a:pt x="30" y="243"/>
                    <a:pt x="108" y="254"/>
                  </a:cubicBezTo>
                  <a:cubicBezTo>
                    <a:pt x="528" y="405"/>
                    <a:pt x="832" y="317"/>
                    <a:pt x="1377" y="321"/>
                  </a:cubicBezTo>
                  <a:cubicBezTo>
                    <a:pt x="1380" y="346"/>
                    <a:pt x="1382" y="371"/>
                    <a:pt x="1386" y="396"/>
                  </a:cubicBezTo>
                  <a:cubicBezTo>
                    <a:pt x="1387" y="405"/>
                    <a:pt x="1386" y="419"/>
                    <a:pt x="1394" y="421"/>
                  </a:cubicBezTo>
                  <a:cubicBezTo>
                    <a:pt x="1404" y="424"/>
                    <a:pt x="1411" y="410"/>
                    <a:pt x="1419" y="405"/>
                  </a:cubicBezTo>
                  <a:cubicBezTo>
                    <a:pt x="1458" y="0"/>
                    <a:pt x="2117" y="308"/>
                    <a:pt x="2504" y="305"/>
                  </a:cubicBezTo>
                  <a:cubicBezTo>
                    <a:pt x="2550" y="288"/>
                    <a:pt x="2599" y="278"/>
                    <a:pt x="2646" y="263"/>
                  </a:cubicBezTo>
                  <a:cubicBezTo>
                    <a:pt x="2666" y="201"/>
                    <a:pt x="2636" y="275"/>
                    <a:pt x="2680" y="221"/>
                  </a:cubicBezTo>
                  <a:cubicBezTo>
                    <a:pt x="2686" y="214"/>
                    <a:pt x="2684" y="204"/>
                    <a:pt x="2688" y="196"/>
                  </a:cubicBezTo>
                  <a:cubicBezTo>
                    <a:pt x="2693" y="187"/>
                    <a:pt x="2698" y="178"/>
                    <a:pt x="2705" y="171"/>
                  </a:cubicBezTo>
                  <a:cubicBezTo>
                    <a:pt x="2737" y="139"/>
                    <a:pt x="2730" y="173"/>
                    <a:pt x="2730" y="12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46" y="3657"/>
              <a:ext cx="331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仿宋" panose="02010609060101010101" charset="-122"/>
                  <a:ea typeface="仿宋" panose="02010609060101010101" charset="-122"/>
                </a:rPr>
                <a:t>看起来我们是用一个公用接口来与现实报告打交道</a:t>
              </a:r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160270" y="858052"/>
            <a:ext cx="2736850" cy="1886577"/>
            <a:chOff x="975" y="1344"/>
            <a:chExt cx="1451" cy="13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75" y="1344"/>
              <a:ext cx="1451" cy="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《</a:t>
              </a:r>
              <a:r>
                <a:rPr lang="en-US" altLang="zh-CN" b="1" dirty="0" err="1"/>
                <a:t>interface》Subject</a:t>
              </a:r>
              <a:endParaRPr lang="en-US" altLang="zh-CN" b="1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75" y="1752"/>
              <a:ext cx="1451" cy="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 b="1" dirty="0" err="1"/>
                <a:t>registerObserver</a:t>
              </a:r>
              <a:r>
                <a:rPr lang="en-US" altLang="zh-CN" sz="1600" b="1" dirty="0"/>
                <a:t>()</a:t>
              </a:r>
              <a:endParaRPr lang="en-US" altLang="zh-CN" sz="1600" b="1" dirty="0"/>
            </a:p>
            <a:p>
              <a:r>
                <a:rPr lang="en-US" altLang="zh-CN" sz="1600" b="1" dirty="0" err="1"/>
                <a:t>removeObserver</a:t>
              </a:r>
              <a:r>
                <a:rPr lang="en-US" altLang="zh-CN" sz="1600" b="1" dirty="0"/>
                <a:t>()</a:t>
              </a:r>
              <a:endParaRPr lang="en-US" altLang="zh-CN" sz="1600" b="1" dirty="0"/>
            </a:p>
            <a:p>
              <a:r>
                <a:rPr lang="en-US" altLang="zh-CN" sz="1600" b="1" dirty="0" err="1"/>
                <a:t>notifyObserver</a:t>
              </a:r>
              <a:r>
                <a:rPr lang="en-US" altLang="zh-CN" sz="1600" b="1" dirty="0"/>
                <a:t>()</a:t>
              </a:r>
              <a:endParaRPr lang="en-US" altLang="zh-CN" sz="1600" b="1" dirty="0"/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1613000" y="3320890"/>
            <a:ext cx="3284120" cy="2991477"/>
            <a:chOff x="703" y="2568"/>
            <a:chExt cx="1225" cy="14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3" y="2568"/>
              <a:ext cx="1225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 err="1"/>
                <a:t>WeatherData</a:t>
              </a:r>
              <a:endParaRPr lang="en-US" altLang="zh-CN" sz="1600" b="1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03" y="2795"/>
              <a:ext cx="1225" cy="12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 b="1"/>
                <a:t>registerObserver()</a:t>
              </a:r>
              <a:endParaRPr lang="en-US" altLang="zh-CN" sz="1600" b="1"/>
            </a:p>
            <a:p>
              <a:r>
                <a:rPr lang="en-US" altLang="zh-CN" sz="1600" b="1"/>
                <a:t>removeObserver()</a:t>
              </a:r>
              <a:endParaRPr lang="en-US" altLang="zh-CN" sz="1600" b="1"/>
            </a:p>
            <a:p>
              <a:r>
                <a:rPr lang="en-US" altLang="zh-CN" sz="1600" b="1"/>
                <a:t>notifyObserver()</a:t>
              </a:r>
              <a:endParaRPr lang="en-US" altLang="zh-CN" sz="1600" b="1"/>
            </a:p>
            <a:p>
              <a:endParaRPr lang="en-US" altLang="zh-CN" sz="1600" b="1"/>
            </a:p>
            <a:p>
              <a:r>
                <a:rPr lang="en-US" altLang="zh-CN" sz="1600" b="1"/>
                <a:t>geTemperature()</a:t>
              </a:r>
              <a:endParaRPr lang="en-US" altLang="zh-CN" sz="1600" b="1"/>
            </a:p>
            <a:p>
              <a:r>
                <a:rPr lang="en-US" altLang="zh-CN" sz="1600" b="1"/>
                <a:t>getHumidity()</a:t>
              </a:r>
              <a:endParaRPr lang="en-US" altLang="zh-CN" sz="1600" b="1"/>
            </a:p>
            <a:p>
              <a:r>
                <a:rPr lang="en-US" altLang="zh-CN" sz="1600" b="1"/>
                <a:t>getPressure()</a:t>
              </a:r>
              <a:endParaRPr lang="en-US" altLang="zh-CN" sz="1600" b="1"/>
            </a:p>
            <a:p>
              <a:r>
                <a:rPr lang="en-US" altLang="zh-CN" sz="1600" b="1"/>
                <a:t>measurementsChanged()</a:t>
              </a:r>
              <a:endParaRPr lang="en-US" altLang="zh-CN" sz="1600" b="1"/>
            </a:p>
          </p:txBody>
        </p:sp>
      </p:grpSp>
      <p:grpSp>
        <p:nvGrpSpPr>
          <p:cNvPr id="10" name="Group 25"/>
          <p:cNvGrpSpPr/>
          <p:nvPr/>
        </p:nvGrpSpPr>
        <p:grpSpPr bwMode="auto">
          <a:xfrm>
            <a:off x="3696001" y="2744629"/>
            <a:ext cx="287338" cy="576262"/>
            <a:chOff x="1224" y="2432"/>
            <a:chExt cx="136" cy="544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224" y="2432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92" y="2568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34"/>
          <p:cNvGrpSpPr/>
          <p:nvPr/>
        </p:nvGrpSpPr>
        <p:grpSpPr bwMode="auto">
          <a:xfrm>
            <a:off x="5760720" y="681590"/>
            <a:ext cx="2520950" cy="1415340"/>
            <a:chOff x="3198" y="1298"/>
            <a:chExt cx="1225" cy="499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198" y="1298"/>
              <a:ext cx="1225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/>
            <a:p>
              <a:pPr algn="ctr"/>
              <a:r>
                <a:rPr lang="en-US" altLang="zh-CN" b="1" dirty="0"/>
                <a:t>《</a:t>
              </a:r>
              <a:r>
                <a:rPr lang="en-US" altLang="zh-CN" b="1" dirty="0" err="1"/>
                <a:t>interface》Observer</a:t>
              </a:r>
              <a:endParaRPr lang="en-US" altLang="zh-CN" b="1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198" y="1570"/>
              <a:ext cx="1225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update()</a:t>
              </a:r>
              <a:endParaRPr lang="en-US" altLang="zh-CN" sz="1600"/>
            </a:p>
          </p:txBody>
        </p:sp>
      </p:grpSp>
      <p:grpSp>
        <p:nvGrpSpPr>
          <p:cNvPr id="16" name="Group 14"/>
          <p:cNvGrpSpPr/>
          <p:nvPr/>
        </p:nvGrpSpPr>
        <p:grpSpPr bwMode="auto">
          <a:xfrm>
            <a:off x="5182870" y="2746216"/>
            <a:ext cx="2162175" cy="1727200"/>
            <a:chOff x="975" y="1344"/>
            <a:chExt cx="1451" cy="1315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75" y="1344"/>
              <a:ext cx="1451" cy="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err="1"/>
                <a:t>Currentconditions-</a:t>
              </a:r>
              <a:endParaRPr lang="en-US" altLang="zh-CN" b="1" dirty="0" err="1"/>
            </a:p>
            <a:p>
              <a:pPr algn="ctr"/>
              <a:r>
                <a:rPr lang="en-US" altLang="zh-CN" b="1" dirty="0" err="1"/>
                <a:t>Display</a:t>
              </a:r>
              <a:endParaRPr lang="en-US" altLang="zh-CN" b="1" dirty="0" err="1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75" y="1752"/>
              <a:ext cx="1451" cy="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 dirty="0"/>
                <a:t>update()</a:t>
              </a:r>
              <a:endParaRPr lang="en-US" altLang="zh-CN" sz="1600" dirty="0"/>
            </a:p>
            <a:p>
              <a:r>
                <a:rPr lang="en-US" altLang="zh-CN" sz="1600" dirty="0"/>
                <a:t>Display(){</a:t>
              </a:r>
              <a:endParaRPr lang="en-US" altLang="zh-CN" sz="1600" dirty="0"/>
            </a:p>
            <a:p>
              <a:r>
                <a:rPr lang="en-US" altLang="zh-CN" sz="1600" dirty="0"/>
                <a:t>//display current </a:t>
              </a:r>
              <a:endParaRPr lang="en-US" altLang="zh-CN" sz="1600" dirty="0"/>
            </a:p>
            <a:p>
              <a:r>
                <a:rPr lang="en-US" altLang="zh-CN" sz="1600" dirty="0"/>
                <a:t>//measurements</a:t>
              </a:r>
              <a:endParaRPr lang="en-US" altLang="zh-CN" sz="1600" dirty="0"/>
            </a:p>
          </p:txBody>
        </p:sp>
      </p:grpSp>
      <p:grpSp>
        <p:nvGrpSpPr>
          <p:cNvPr id="22" name="Group 28"/>
          <p:cNvGrpSpPr/>
          <p:nvPr/>
        </p:nvGrpSpPr>
        <p:grpSpPr bwMode="auto">
          <a:xfrm>
            <a:off x="7344728" y="4585176"/>
            <a:ext cx="2162175" cy="1727200"/>
            <a:chOff x="975" y="1344"/>
            <a:chExt cx="1451" cy="1315"/>
          </a:xfrm>
        </p:grpSpPr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975" y="1344"/>
              <a:ext cx="1451" cy="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err="1"/>
                <a:t>StatisticsDisplay</a:t>
              </a:r>
              <a:endParaRPr lang="en-US" altLang="zh-CN" b="1" dirty="0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975" y="1752"/>
              <a:ext cx="1451" cy="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update()</a:t>
              </a:r>
              <a:endParaRPr lang="en-US" altLang="zh-CN" sz="1600"/>
            </a:p>
            <a:p>
              <a:r>
                <a:rPr lang="en-US" altLang="zh-CN" sz="1600"/>
                <a:t>Display(){</a:t>
              </a:r>
              <a:endParaRPr lang="en-US" altLang="zh-CN" sz="1600"/>
            </a:p>
            <a:p>
              <a:r>
                <a:rPr lang="en-US" altLang="zh-CN" sz="1600"/>
                <a:t>//display average,</a:t>
              </a:r>
              <a:r>
                <a:rPr lang="en-US" altLang="zh-CN" sz="1600">
                  <a:latin typeface="Times New Roman" panose="02020603050405020304" pitchFamily="18" charset="0"/>
                </a:rPr>
                <a:t>…</a:t>
              </a:r>
              <a:r>
                <a:rPr lang="en-US" altLang="zh-CN" sz="1600"/>
                <a:t> </a:t>
              </a:r>
              <a:endParaRPr lang="en-US" altLang="zh-CN" sz="1600"/>
            </a:p>
            <a:p>
              <a:r>
                <a:rPr lang="en-US" altLang="zh-CN" sz="1600"/>
                <a:t>//measurements</a:t>
              </a:r>
              <a:endParaRPr lang="en-US" altLang="zh-CN" sz="1600"/>
            </a:p>
          </p:txBody>
        </p:sp>
      </p:grpSp>
      <p:grpSp>
        <p:nvGrpSpPr>
          <p:cNvPr id="28" name="Group 35"/>
          <p:cNvGrpSpPr/>
          <p:nvPr/>
        </p:nvGrpSpPr>
        <p:grpSpPr bwMode="auto">
          <a:xfrm>
            <a:off x="8569008" y="2241391"/>
            <a:ext cx="2162175" cy="1727200"/>
            <a:chOff x="975" y="1344"/>
            <a:chExt cx="1451" cy="1315"/>
          </a:xfrm>
        </p:grpSpPr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975" y="1344"/>
              <a:ext cx="1451" cy="4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 err="1"/>
                <a:t>ThirdPartyDisplay</a:t>
              </a:r>
              <a:endParaRPr lang="en-US" altLang="zh-CN" b="1" dirty="0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975" y="1752"/>
              <a:ext cx="1451" cy="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update()</a:t>
              </a:r>
              <a:endParaRPr lang="en-US" altLang="zh-CN" sz="1600"/>
            </a:p>
            <a:p>
              <a:r>
                <a:rPr lang="en-US" altLang="zh-CN" sz="1600"/>
                <a:t>Display(){</a:t>
              </a:r>
              <a:endParaRPr lang="en-US" altLang="zh-CN" sz="1600"/>
            </a:p>
            <a:p>
              <a:r>
                <a:rPr lang="en-US" altLang="zh-CN" sz="1600"/>
                <a:t>//display something </a:t>
              </a:r>
              <a:endParaRPr lang="en-US" altLang="zh-CN" sz="1600"/>
            </a:p>
            <a:p>
              <a:r>
                <a:rPr lang="en-US" altLang="zh-CN" sz="1600"/>
                <a:t>//based on measurements</a:t>
              </a:r>
              <a:endParaRPr lang="en-US" altLang="zh-CN" sz="1600"/>
            </a:p>
          </p:txBody>
        </p:sp>
      </p:grp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824095" y="1449229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/>
              <a:t>observers</a:t>
            </a:r>
            <a:endParaRPr lang="en-US" altLang="zh-CN" sz="1000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841057" y="1425931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10173335" y="5438292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" name="肘形连接符 2"/>
          <p:cNvCxnSpPr>
            <a:stCxn id="23" idx="0"/>
          </p:cNvCxnSpPr>
          <p:nvPr/>
        </p:nvCxnSpPr>
        <p:spPr>
          <a:xfrm rot="16200000" flipV="1">
            <a:off x="6449060" y="2609215"/>
            <a:ext cx="2498725" cy="1453515"/>
          </a:xfrm>
          <a:prstGeom prst="bentConnector3">
            <a:avLst>
              <a:gd name="adj1" fmla="val 81041"/>
            </a:avLst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0"/>
          </p:cNvCxnSpPr>
          <p:nvPr/>
        </p:nvCxnSpPr>
        <p:spPr>
          <a:xfrm rot="16200000">
            <a:off x="6093460" y="2269490"/>
            <a:ext cx="647700" cy="306070"/>
          </a:xfrm>
          <a:prstGeom prst="bentConnector3">
            <a:avLst>
              <a:gd name="adj1" fmla="val 30784"/>
            </a:avLst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0"/>
            <a:endCxn id="15" idx="3"/>
          </p:cNvCxnSpPr>
          <p:nvPr/>
        </p:nvCxnSpPr>
        <p:spPr>
          <a:xfrm rot="16200000" flipV="1">
            <a:off x="8731885" y="1323975"/>
            <a:ext cx="466725" cy="1368425"/>
          </a:xfrm>
          <a:prstGeom prst="bentConnector2">
            <a:avLst/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6417611" y="2098834"/>
            <a:ext cx="287338" cy="1440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6828456" y="2097564"/>
            <a:ext cx="287338" cy="1440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 rot="16200000">
            <a:off x="8209581" y="1703229"/>
            <a:ext cx="287338" cy="1440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观察者模式的优点：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（1）观察者只需等待主题通知，无需了解主题相关的细节；同时主题只负责通知观察者，无需了解观察者如何处理通知。实现了观察者和被观察者（耦合的双方）依赖于抽象耦合。</a:t>
            </a:r>
            <a:endParaRPr lang="zh-CN" altLang="en-US" sz="1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（2）观察者增加或删除无需修改主题的代码，只需调用主题对应的增加或者删除的方法即可。增强了程序的可维护性和可拓展性。</a:t>
            </a:r>
            <a:endParaRPr lang="zh-CN" altLang="en-US" sz="1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观察者模式的缺点：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（1）主题持有观察者的引用，如果从主题中删除观察者时未正常处理，会导致观察者无法被回收。</a:t>
            </a:r>
            <a:endParaRPr lang="zh-CN" altLang="en-US" sz="1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（2）消息的通知顺序执行，如果一个观察者卡顿，会影响整体的执行效率，若遇到这种情况，一般会采用异步实现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概述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5990"/>
          </a:xfrm>
        </p:spPr>
        <p:txBody>
          <a:bodyPr/>
          <a:lstStyle/>
          <a:p>
            <a:pPr marL="0" indent="0">
              <a:lnSpc>
                <a:spcPct val="18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观察者模式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也被称为</a:t>
            </a:r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发布</a:t>
            </a:r>
            <a:r>
              <a:rPr lang="en-US" altLang="zh-CN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订阅</a:t>
            </a:r>
            <a:r>
              <a:rPr lang="zh-CN" altLang="en-US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Publish/Subscribe</a:t>
            </a:r>
            <a:r>
              <a:rPr lang="zh-CN" altLang="en-US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）模式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，它属于</a:t>
            </a:r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行为型模式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的一种。观察者模式定义了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一种</a:t>
            </a:r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一对多的依赖关系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，一个主题对象可被</a:t>
            </a:r>
            <a:r>
              <a:rPr lang="zh-CN" altLang="en-US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多个观察者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对象同时监听。当这个主题对象状态变化时，会通知所有观察者对象并作出相应处理逻辑。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在日常生活中，常常会用这样的情形：当某件事发生时，应该通知所有的相关者。例如，如果我们的课程改变时间或地点，就应该通知所有学习这门课程的同学。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在软件设计中，也有类似的问题：当一个对象的状态发生变化时，如何能够通知与其相关的所有其他对象，而不用修改该对象的代码？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Observer设计模式描述了什么解决方案？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380" y="1540510"/>
            <a:ext cx="11130915" cy="17640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Subject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Observer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这样当主题改变状态时，所有注册的观察者都会自动得到通知和更新。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0380" y="3527425"/>
            <a:ext cx="11131550" cy="2553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主题的唯一责任是维护观察员名单，并通过调用他们的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update()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操作通知他们状态变化。 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观察者的责任是在通知时注册（和注销）他们自己的主题（以获得状态变化的通知）并更新他们的状态（使他们的状态与主体的状态同步）。 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这使得主题和观察者松散耦合。主体和观察者对彼此没有明确的了解。可以在运行时单独添加和删除观察者。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  <a:sym typeface="+mn-ea"/>
              </a:rPr>
              <a:t>UML类图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15" y="4611370"/>
            <a:ext cx="6576060" cy="1656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20" y="1252220"/>
            <a:ext cx="463677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例子:气象监测系统概况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47245" y="2361746"/>
            <a:ext cx="360362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447245" y="3946071"/>
            <a:ext cx="360362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086882" y="3225346"/>
            <a:ext cx="360363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13857" y="2793546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</a:rPr>
              <a:t>湿度传感器</a:t>
            </a:r>
            <a:endParaRPr lang="zh-CN" altLang="en-US" sz="1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013857" y="3585709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温度传感器</a:t>
            </a:r>
            <a:endParaRPr lang="zh-CN" altLang="en-US" sz="1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086882" y="4449309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>
                <a:latin typeface="仿宋" panose="02010609060101010101" charset="-122"/>
                <a:ea typeface="仿宋" panose="02010609060101010101" charset="-122"/>
              </a:rPr>
              <a:t>气压传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感器</a:t>
            </a:r>
            <a:endParaRPr lang="zh-CN" altLang="en-US" sz="1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8545" y="2864984"/>
            <a:ext cx="1296987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气象站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806020" y="2577646"/>
            <a:ext cx="1152525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447245" y="3369809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806020" y="3657146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5974670" y="2949121"/>
            <a:ext cx="1223962" cy="1152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WeatherData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algn="ctr" eaLnBrk="1" hangingPunct="1"/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object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" name="Freeform 17"/>
          <p:cNvSpPr/>
          <p:nvPr/>
        </p:nvSpPr>
        <p:spPr bwMode="auto">
          <a:xfrm>
            <a:off x="7966982" y="1929946"/>
            <a:ext cx="1597025" cy="2627313"/>
          </a:xfrm>
          <a:custGeom>
            <a:avLst/>
            <a:gdLst>
              <a:gd name="T0" fmla="*/ 239713 w 1006"/>
              <a:gd name="T1" fmla="*/ 803275 h 1655"/>
              <a:gd name="T2" fmla="*/ 168275 w 1006"/>
              <a:gd name="T3" fmla="*/ 2243138 h 1655"/>
              <a:gd name="T4" fmla="*/ 1247775 w 1006"/>
              <a:gd name="T5" fmla="*/ 2316163 h 1655"/>
              <a:gd name="T6" fmla="*/ 1465263 w 1006"/>
              <a:gd name="T7" fmla="*/ 371475 h 1655"/>
              <a:gd name="T8" fmla="*/ 457200 w 1006"/>
              <a:gd name="T9" fmla="*/ 84138 h 1655"/>
              <a:gd name="T10" fmla="*/ 239713 w 1006"/>
              <a:gd name="T11" fmla="*/ 803275 h 16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6"/>
              <a:gd name="T19" fmla="*/ 0 h 1655"/>
              <a:gd name="T20" fmla="*/ 1006 w 1006"/>
              <a:gd name="T21" fmla="*/ 1655 h 16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6" h="1655">
                <a:moveTo>
                  <a:pt x="151" y="506"/>
                </a:moveTo>
                <a:cubicBezTo>
                  <a:pt x="121" y="733"/>
                  <a:pt x="0" y="1254"/>
                  <a:pt x="106" y="1413"/>
                </a:cubicBezTo>
                <a:cubicBezTo>
                  <a:pt x="212" y="1572"/>
                  <a:pt x="650" y="1655"/>
                  <a:pt x="786" y="1459"/>
                </a:cubicBezTo>
                <a:cubicBezTo>
                  <a:pt x="922" y="1263"/>
                  <a:pt x="1006" y="468"/>
                  <a:pt x="923" y="234"/>
                </a:cubicBezTo>
                <a:cubicBezTo>
                  <a:pt x="840" y="0"/>
                  <a:pt x="417" y="8"/>
                  <a:pt x="288" y="53"/>
                </a:cubicBezTo>
                <a:cubicBezTo>
                  <a:pt x="159" y="98"/>
                  <a:pt x="181" y="279"/>
                  <a:pt x="151" y="506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Freeform 20"/>
          <p:cNvSpPr/>
          <p:nvPr/>
        </p:nvSpPr>
        <p:spPr bwMode="auto">
          <a:xfrm>
            <a:off x="8254320" y="2204584"/>
            <a:ext cx="1103312" cy="1290637"/>
          </a:xfrm>
          <a:custGeom>
            <a:avLst/>
            <a:gdLst>
              <a:gd name="T0" fmla="*/ 236537 w 695"/>
              <a:gd name="T1" fmla="*/ 0 h 813"/>
              <a:gd name="T2" fmla="*/ 860425 w 695"/>
              <a:gd name="T3" fmla="*/ 39687 h 813"/>
              <a:gd name="T4" fmla="*/ 965200 w 695"/>
              <a:gd name="T5" fmla="*/ 119062 h 813"/>
              <a:gd name="T6" fmla="*/ 1031875 w 695"/>
              <a:gd name="T7" fmla="*/ 304800 h 813"/>
              <a:gd name="T8" fmla="*/ 1031875 w 695"/>
              <a:gd name="T9" fmla="*/ 954087 h 813"/>
              <a:gd name="T10" fmla="*/ 939800 w 695"/>
              <a:gd name="T11" fmla="*/ 1047750 h 813"/>
              <a:gd name="T12" fmla="*/ 860425 w 695"/>
              <a:gd name="T13" fmla="*/ 1100137 h 813"/>
              <a:gd name="T14" fmla="*/ 766762 w 695"/>
              <a:gd name="T15" fmla="*/ 1285875 h 813"/>
              <a:gd name="T16" fmla="*/ 184150 w 695"/>
              <a:gd name="T17" fmla="*/ 1246187 h 813"/>
              <a:gd name="T18" fmla="*/ 90487 w 695"/>
              <a:gd name="T19" fmla="*/ 1154112 h 813"/>
              <a:gd name="T20" fmla="*/ 25400 w 695"/>
              <a:gd name="T21" fmla="*/ 1033462 h 813"/>
              <a:gd name="T22" fmla="*/ 65087 w 695"/>
              <a:gd name="T23" fmla="*/ 477837 h 813"/>
              <a:gd name="T24" fmla="*/ 196850 w 695"/>
              <a:gd name="T25" fmla="*/ 133350 h 813"/>
              <a:gd name="T26" fmla="*/ 236537 w 695"/>
              <a:gd name="T27" fmla="*/ 0 h 8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95"/>
              <a:gd name="T43" fmla="*/ 0 h 813"/>
              <a:gd name="T44" fmla="*/ 695 w 695"/>
              <a:gd name="T45" fmla="*/ 813 h 8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95" h="813">
                <a:moveTo>
                  <a:pt x="149" y="0"/>
                </a:moveTo>
                <a:cubicBezTo>
                  <a:pt x="311" y="5"/>
                  <a:pt x="402" y="8"/>
                  <a:pt x="542" y="25"/>
                </a:cubicBezTo>
                <a:cubicBezTo>
                  <a:pt x="573" y="36"/>
                  <a:pt x="580" y="57"/>
                  <a:pt x="608" y="75"/>
                </a:cubicBezTo>
                <a:cubicBezTo>
                  <a:pt x="621" y="114"/>
                  <a:pt x="627" y="158"/>
                  <a:pt x="650" y="192"/>
                </a:cubicBezTo>
                <a:cubicBezTo>
                  <a:pt x="695" y="334"/>
                  <a:pt x="681" y="278"/>
                  <a:pt x="650" y="601"/>
                </a:cubicBezTo>
                <a:cubicBezTo>
                  <a:pt x="644" y="660"/>
                  <a:pt x="621" y="644"/>
                  <a:pt x="592" y="660"/>
                </a:cubicBezTo>
                <a:cubicBezTo>
                  <a:pt x="575" y="670"/>
                  <a:pt x="542" y="693"/>
                  <a:pt x="542" y="693"/>
                </a:cubicBezTo>
                <a:cubicBezTo>
                  <a:pt x="534" y="778"/>
                  <a:pt x="551" y="788"/>
                  <a:pt x="483" y="810"/>
                </a:cubicBezTo>
                <a:cubicBezTo>
                  <a:pt x="367" y="806"/>
                  <a:pt x="233" y="813"/>
                  <a:pt x="116" y="785"/>
                </a:cubicBezTo>
                <a:cubicBezTo>
                  <a:pt x="86" y="765"/>
                  <a:pt x="87" y="746"/>
                  <a:pt x="57" y="727"/>
                </a:cubicBezTo>
                <a:cubicBezTo>
                  <a:pt x="19" y="669"/>
                  <a:pt x="30" y="696"/>
                  <a:pt x="16" y="651"/>
                </a:cubicBezTo>
                <a:cubicBezTo>
                  <a:pt x="23" y="535"/>
                  <a:pt x="10" y="415"/>
                  <a:pt x="41" y="301"/>
                </a:cubicBezTo>
                <a:cubicBezTo>
                  <a:pt x="48" y="149"/>
                  <a:pt x="0" y="101"/>
                  <a:pt x="124" y="84"/>
                </a:cubicBezTo>
                <a:cubicBezTo>
                  <a:pt x="131" y="73"/>
                  <a:pt x="177" y="0"/>
                  <a:pt x="149" y="0"/>
                </a:cubicBezTo>
                <a:close/>
              </a:path>
            </a:pathLst>
          </a:custGeom>
          <a:solidFill>
            <a:srgbClr val="007456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614307" y="1929946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8"/>
          <p:cNvSpPr/>
          <p:nvPr/>
        </p:nvSpPr>
        <p:spPr bwMode="auto">
          <a:xfrm>
            <a:off x="5242832" y="2637971"/>
            <a:ext cx="1225550" cy="373063"/>
          </a:xfrm>
          <a:custGeom>
            <a:avLst/>
            <a:gdLst>
              <a:gd name="T0" fmla="*/ 1225550 w 772"/>
              <a:gd name="T1" fmla="*/ 300038 h 235"/>
              <a:gd name="T2" fmla="*/ 433388 w 772"/>
              <a:gd name="T3" fmla="*/ 12700 h 235"/>
              <a:gd name="T4" fmla="*/ 0 w 772"/>
              <a:gd name="T5" fmla="*/ 373063 h 235"/>
              <a:gd name="T6" fmla="*/ 0 60000 65536"/>
              <a:gd name="T7" fmla="*/ 0 60000 65536"/>
              <a:gd name="T8" fmla="*/ 0 60000 65536"/>
              <a:gd name="T9" fmla="*/ 0 w 772"/>
              <a:gd name="T10" fmla="*/ 0 h 235"/>
              <a:gd name="T11" fmla="*/ 772 w 772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" h="235">
                <a:moveTo>
                  <a:pt x="772" y="189"/>
                </a:moveTo>
                <a:cubicBezTo>
                  <a:pt x="587" y="94"/>
                  <a:pt x="402" y="0"/>
                  <a:pt x="273" y="8"/>
                </a:cubicBezTo>
                <a:cubicBezTo>
                  <a:pt x="144" y="16"/>
                  <a:pt x="46" y="197"/>
                  <a:pt x="0" y="235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Freeform 29"/>
          <p:cNvSpPr/>
          <p:nvPr/>
        </p:nvSpPr>
        <p:spPr bwMode="auto">
          <a:xfrm>
            <a:off x="6755720" y="2482396"/>
            <a:ext cx="1439862" cy="455613"/>
          </a:xfrm>
          <a:custGeom>
            <a:avLst/>
            <a:gdLst>
              <a:gd name="T0" fmla="*/ 0 w 907"/>
              <a:gd name="T1" fmla="*/ 455613 h 287"/>
              <a:gd name="T2" fmla="*/ 504825 w 907"/>
              <a:gd name="T3" fmla="*/ 23813 h 287"/>
              <a:gd name="T4" fmla="*/ 1439862 w 907"/>
              <a:gd name="T5" fmla="*/ 311150 h 287"/>
              <a:gd name="T6" fmla="*/ 0 60000 65536"/>
              <a:gd name="T7" fmla="*/ 0 60000 65536"/>
              <a:gd name="T8" fmla="*/ 0 60000 65536"/>
              <a:gd name="T9" fmla="*/ 0 w 907"/>
              <a:gd name="T10" fmla="*/ 0 h 287"/>
              <a:gd name="T11" fmla="*/ 907 w 907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287">
                <a:moveTo>
                  <a:pt x="0" y="287"/>
                </a:moveTo>
                <a:cubicBezTo>
                  <a:pt x="83" y="158"/>
                  <a:pt x="167" y="30"/>
                  <a:pt x="318" y="15"/>
                </a:cubicBezTo>
                <a:cubicBezTo>
                  <a:pt x="469" y="0"/>
                  <a:pt x="688" y="98"/>
                  <a:pt x="907" y="19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4884057" y="2290309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抽取数据</a:t>
            </a:r>
            <a:endParaRPr lang="zh-CN" altLang="en-US" sz="18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8195582" y="4450896"/>
            <a:ext cx="12969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显示设备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</a:rPr>
              <a:t>有三种显示报告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WeatherData.java</a:t>
            </a:r>
            <a:endParaRPr lang="en-US" altLang="zh-CN" dirty="0" smtClean="0">
              <a:effectLst/>
            </a:endParaRPr>
          </a:p>
        </p:txBody>
      </p:sp>
      <p:grpSp>
        <p:nvGrpSpPr>
          <p:cNvPr id="8" name="Group 6"/>
          <p:cNvGrpSpPr/>
          <p:nvPr/>
        </p:nvGrpSpPr>
        <p:grpSpPr bwMode="auto">
          <a:xfrm>
            <a:off x="1898287" y="2041525"/>
            <a:ext cx="3095625" cy="3457575"/>
            <a:chOff x="340" y="1434"/>
            <a:chExt cx="2314" cy="217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40" y="1434"/>
              <a:ext cx="231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WeatherData</a:t>
              </a:r>
              <a:endParaRPr lang="en-US" altLang="zh-CN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40" y="1797"/>
              <a:ext cx="2314" cy="18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getTemperature()</a:t>
              </a:r>
              <a:endParaRPr lang="en-US" altLang="zh-CN" sz="2000"/>
            </a:p>
            <a:p>
              <a:pPr eaLnBrk="1" hangingPunct="1"/>
              <a:r>
                <a:rPr lang="en-US" altLang="zh-CN" sz="2000"/>
                <a:t>getHumidity()</a:t>
              </a:r>
              <a:endParaRPr lang="en-US" altLang="zh-CN" sz="2000"/>
            </a:p>
            <a:p>
              <a:pPr eaLnBrk="1" hangingPunct="1"/>
              <a:r>
                <a:rPr lang="en-US" altLang="zh-CN" sz="2000"/>
                <a:t>getPressure()</a:t>
              </a:r>
              <a:endParaRPr lang="en-US" altLang="zh-CN" sz="2000"/>
            </a:p>
            <a:p>
              <a:pPr eaLnBrk="1" hangingPunct="1"/>
              <a:r>
                <a:rPr lang="en-US" altLang="zh-CN" sz="2000"/>
                <a:t>measurementsChanged()</a:t>
              </a:r>
              <a:endParaRPr lang="en-US" altLang="zh-CN" sz="2000"/>
            </a:p>
            <a:p>
              <a:pPr eaLnBrk="1" hangingPunct="1"/>
              <a:endParaRPr lang="en-US" altLang="zh-CN" sz="2000"/>
            </a:p>
            <a:p>
              <a:pPr eaLnBrk="1" hangingPunct="1"/>
              <a:r>
                <a:rPr lang="en-US" altLang="zh-CN" sz="2000"/>
                <a:t>//other methods</a:t>
              </a:r>
              <a:endParaRPr lang="en-US" altLang="zh-CN" sz="2000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714637" y="1825625"/>
            <a:ext cx="4537075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/*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当气象测量数据改变时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调用该方法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Public void </a:t>
            </a:r>
            <a:r>
              <a:rPr lang="en-US" altLang="zh-CN" sz="2000" dirty="0" err="1"/>
              <a:t>measurementsChanged</a:t>
            </a:r>
            <a:r>
              <a:rPr lang="en-US" altLang="zh-CN" sz="2000" dirty="0"/>
              <a:t>(){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//</a:t>
            </a:r>
            <a:r>
              <a:rPr lang="zh-CN" altLang="en-US" sz="2000" dirty="0"/>
              <a:t>在此编写你的代码</a:t>
            </a:r>
            <a:endParaRPr lang="zh-CN" altLang="en-US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</p:txBody>
      </p:sp>
      <p:sp>
        <p:nvSpPr>
          <p:cNvPr id="12" name="Freeform 9"/>
          <p:cNvSpPr/>
          <p:nvPr/>
        </p:nvSpPr>
        <p:spPr bwMode="auto">
          <a:xfrm>
            <a:off x="4851037" y="3122613"/>
            <a:ext cx="863600" cy="1150937"/>
          </a:xfrm>
          <a:custGeom>
            <a:avLst/>
            <a:gdLst>
              <a:gd name="T0" fmla="*/ 0 w 544"/>
              <a:gd name="T1" fmla="*/ 1150937 h 725"/>
              <a:gd name="T2" fmla="*/ 358775 w 544"/>
              <a:gd name="T3" fmla="*/ 863600 h 725"/>
              <a:gd name="T4" fmla="*/ 863600 w 544"/>
              <a:gd name="T5" fmla="*/ 0 h 725"/>
              <a:gd name="T6" fmla="*/ 0 60000 65536"/>
              <a:gd name="T7" fmla="*/ 0 60000 65536"/>
              <a:gd name="T8" fmla="*/ 0 60000 65536"/>
              <a:gd name="T9" fmla="*/ 0 w 544"/>
              <a:gd name="T10" fmla="*/ 0 h 725"/>
              <a:gd name="T11" fmla="*/ 544 w 544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725">
                <a:moveTo>
                  <a:pt x="0" y="725"/>
                </a:moveTo>
                <a:cubicBezTo>
                  <a:pt x="67" y="695"/>
                  <a:pt x="135" y="665"/>
                  <a:pt x="226" y="544"/>
                </a:cubicBezTo>
                <a:cubicBezTo>
                  <a:pt x="317" y="423"/>
                  <a:pt x="491" y="91"/>
                  <a:pt x="544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498737" y="4562475"/>
            <a:ext cx="4679950" cy="1655763"/>
          </a:xfrm>
          <a:prstGeom prst="wedgeRoundRectCallout">
            <a:avLst>
              <a:gd name="adj1" fmla="val -6106"/>
              <a:gd name="adj2" fmla="val -64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我们的任务就是实现</a:t>
            </a:r>
            <a:r>
              <a:rPr lang="en-US" altLang="zh-CN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measurementsChanged()</a:t>
            </a:r>
            <a:r>
              <a:rPr lang="zh-CN" altLang="en-US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，让他更新当前天气、天气统计、天气预报三种报告</a:t>
            </a:r>
            <a:endParaRPr lang="zh-CN" altLang="en-US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我们到现在为止知道些什么呢？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WeatherData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类定义了获得温度、湿度和气压的方法。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只要有新的气象数据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measurementsChanged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方法就会被调用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我们需要使用气象数据来提供三种报告，并且，每当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WeatherData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有新的数据时这三种报告就要更新。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我们要开发的系统必须是可扩展的。其他开发者可以建立定制的报告，用户可以随意增减他们需要的报告。目前，我们只知道三种报告类型：当前天气情况、气象统计报告、天气预报。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我们会想到的解决方案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WeatherData</a:t>
            </a:r>
            <a:r>
              <a:rPr lang="en-US" altLang="zh-CN" dirty="0"/>
              <a:t> {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声明实例变量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measurementsChanged</a:t>
            </a:r>
            <a:r>
              <a:rPr lang="en-US" altLang="zh-CN" dirty="0"/>
              <a:t>() {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float temp=</a:t>
            </a:r>
            <a:r>
              <a:rPr lang="en-US" altLang="zh-CN" dirty="0" err="1"/>
              <a:t>getTemperature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float humidity = </a:t>
            </a:r>
            <a:r>
              <a:rPr lang="en-US" altLang="zh-CN" dirty="0" err="1"/>
              <a:t>getHumidity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float pressure=</a:t>
            </a:r>
            <a:r>
              <a:rPr lang="en-US" altLang="zh-CN" dirty="0" err="1"/>
              <a:t>getPressure</a:t>
            </a:r>
            <a:r>
              <a:rPr lang="en-US" altLang="zh-CN" dirty="0"/>
              <a:t>();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currentConditionDisplay.update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statisticsDisplay.update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forecastDisplay.update</a:t>
            </a:r>
            <a:r>
              <a:rPr lang="en-US" altLang="zh-CN" dirty="0"/>
              <a:t>(</a:t>
            </a:r>
            <a:r>
              <a:rPr lang="en-US" altLang="zh-CN" dirty="0" err="1"/>
              <a:t>temp,humidity,pressure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其他方法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027670" y="1561465"/>
            <a:ext cx="3095625" cy="4679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是针对实现编程还是针对接口编程</a:t>
            </a: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每增加一个新的报告我们都必须修改代码吗？</a:t>
            </a:r>
            <a:endParaRPr lang="en-US" altLang="zh-CN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在运行时我们能动态增加或取消某类报告吗？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2480</Words>
  <Application>WPS 演示</Application>
  <PresentationFormat>自定义</PresentationFormat>
  <Paragraphs>167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仿宋</vt:lpstr>
      <vt:lpstr>Wingdings</vt:lpstr>
      <vt:lpstr>Tahoma</vt:lpstr>
      <vt:lpstr>Times New Roman</vt:lpstr>
      <vt:lpstr>微软雅黑</vt:lpstr>
      <vt:lpstr>Arial Unicode MS</vt:lpstr>
      <vt:lpstr>Calibri Light</vt:lpstr>
      <vt:lpstr>Calibri</vt:lpstr>
      <vt:lpstr>Office 主题</vt:lpstr>
      <vt:lpstr>观察者模式</vt:lpstr>
      <vt:lpstr>概述</vt:lpstr>
      <vt:lpstr>问题</vt:lpstr>
      <vt:lpstr>Observer设计模式描述了什么解决方案？</vt:lpstr>
      <vt:lpstr>UML类图</vt:lpstr>
      <vt:lpstr>例子:气象监测系统概况</vt:lpstr>
      <vt:lpstr>WeatherData.java</vt:lpstr>
      <vt:lpstr>我们到现在为止知道些什么呢？</vt:lpstr>
      <vt:lpstr>我们会想到的解决方案</vt:lpstr>
      <vt:lpstr>提出问题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观察者模式</dc:title>
  <dc:creator>微软用户</dc:creator>
  <cp:lastModifiedBy>Mechrevo</cp:lastModifiedBy>
  <cp:revision>37</cp:revision>
  <dcterms:created xsi:type="dcterms:W3CDTF">2019-04-12T07:26:00Z</dcterms:created>
  <dcterms:modified xsi:type="dcterms:W3CDTF">2019-04-18T06:38:41Z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