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71" r:id="rId5"/>
    <p:sldId id="263" r:id="rId6"/>
    <p:sldId id="264" r:id="rId7"/>
    <p:sldId id="269" r:id="rId8"/>
    <p:sldId id="272" r:id="rId9"/>
    <p:sldId id="258" r:id="rId10"/>
    <p:sldId id="259" r:id="rId11"/>
    <p:sldId id="260" r:id="rId12"/>
    <p:sldId id="262"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42" autoAdjust="0"/>
  </p:normalViewPr>
  <p:slideViewPr>
    <p:cSldViewPr snapToGrid="0" showGuides="1">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FBDFF-6BF8-4A1B-AD49-790C3581906F}"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7C80C-1677-43C2-959A-F3F4827A8792}" type="slidenum">
              <a:rPr lang="zh-CN" altLang="en-US" smtClean="0"/>
              <a:t>‹#›</a:t>
            </a:fld>
            <a:endParaRPr lang="zh-CN" altLang="en-US"/>
          </a:p>
        </p:txBody>
      </p:sp>
    </p:spTree>
    <p:extLst>
      <p:ext uri="{BB962C8B-B14F-4D97-AF65-F5344CB8AC3E}">
        <p14:creationId xmlns:p14="http://schemas.microsoft.com/office/powerpoint/2010/main" val="342724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降低耦合性</a:t>
            </a:r>
          </a:p>
        </p:txBody>
      </p:sp>
      <p:sp>
        <p:nvSpPr>
          <p:cNvPr id="4" name="灯片编号占位符 3"/>
          <p:cNvSpPr>
            <a:spLocks noGrp="1"/>
          </p:cNvSpPr>
          <p:nvPr>
            <p:ph type="sldNum" sz="quarter" idx="5"/>
          </p:nvPr>
        </p:nvSpPr>
        <p:spPr/>
        <p:txBody>
          <a:bodyPr/>
          <a:lstStyle/>
          <a:p>
            <a:fld id="{7F57C80C-1677-43C2-959A-F3F4827A8792}" type="slidenum">
              <a:rPr lang="zh-CN" altLang="en-US" smtClean="0"/>
              <a:t>2</a:t>
            </a:fld>
            <a:endParaRPr lang="zh-CN" altLang="en-US"/>
          </a:p>
        </p:txBody>
      </p:sp>
    </p:spTree>
    <p:extLst>
      <p:ext uri="{BB962C8B-B14F-4D97-AF65-F5344CB8AC3E}">
        <p14:creationId xmlns:p14="http://schemas.microsoft.com/office/powerpoint/2010/main" val="238369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在面向对象编程领域中，开闭原则规定“软件中的对象（类，模块，函数等等）应该对于扩展是开放的，但是对于修改是封闭的”，这意味着一个实体是允许在不改变它的源代码的前提下变更它的行为。</a:t>
            </a:r>
          </a:p>
        </p:txBody>
      </p:sp>
      <p:sp>
        <p:nvSpPr>
          <p:cNvPr id="4" name="灯片编号占位符 3"/>
          <p:cNvSpPr>
            <a:spLocks noGrp="1"/>
          </p:cNvSpPr>
          <p:nvPr>
            <p:ph type="sldNum" sz="quarter" idx="5"/>
          </p:nvPr>
        </p:nvSpPr>
        <p:spPr/>
        <p:txBody>
          <a:bodyPr/>
          <a:lstStyle/>
          <a:p>
            <a:fld id="{7F57C80C-1677-43C2-959A-F3F4827A8792}" type="slidenum">
              <a:rPr lang="zh-CN" altLang="en-US" smtClean="0"/>
              <a:t>8</a:t>
            </a:fld>
            <a:endParaRPr lang="zh-CN" altLang="en-US"/>
          </a:p>
        </p:txBody>
      </p:sp>
    </p:spTree>
    <p:extLst>
      <p:ext uri="{BB962C8B-B14F-4D97-AF65-F5344CB8AC3E}">
        <p14:creationId xmlns:p14="http://schemas.microsoft.com/office/powerpoint/2010/main" val="3790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一个访问者一个功能</a:t>
            </a:r>
          </a:p>
        </p:txBody>
      </p:sp>
      <p:sp>
        <p:nvSpPr>
          <p:cNvPr id="4" name="灯片编号占位符 3"/>
          <p:cNvSpPr>
            <a:spLocks noGrp="1"/>
          </p:cNvSpPr>
          <p:nvPr>
            <p:ph type="sldNum" sz="quarter" idx="5"/>
          </p:nvPr>
        </p:nvSpPr>
        <p:spPr/>
        <p:txBody>
          <a:bodyPr/>
          <a:lstStyle/>
          <a:p>
            <a:fld id="{7F57C80C-1677-43C2-959A-F3F4827A8792}" type="slidenum">
              <a:rPr lang="zh-CN" altLang="en-US" smtClean="0"/>
              <a:t>9</a:t>
            </a:fld>
            <a:endParaRPr lang="zh-CN" altLang="en-US"/>
          </a:p>
        </p:txBody>
      </p:sp>
    </p:spTree>
    <p:extLst>
      <p:ext uri="{BB962C8B-B14F-4D97-AF65-F5344CB8AC3E}">
        <p14:creationId xmlns:p14="http://schemas.microsoft.com/office/powerpoint/2010/main" val="8844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改变数据结构困难，还需要改每一个访问者的操作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在面向对象编程领域中，开闭原则规定“软件中的对象（类，模块，函数等等）应该对于扩展是开放的，但是对于修改是封闭的”，这意味着一个实体是允许在不改变它的源代码的前提下变更它的行为。</a:t>
            </a:r>
          </a:p>
          <a:p>
            <a:endParaRPr lang="zh-CN" altLang="en-US" dirty="0"/>
          </a:p>
        </p:txBody>
      </p:sp>
      <p:sp>
        <p:nvSpPr>
          <p:cNvPr id="4" name="灯片编号占位符 3"/>
          <p:cNvSpPr>
            <a:spLocks noGrp="1"/>
          </p:cNvSpPr>
          <p:nvPr>
            <p:ph type="sldNum" sz="quarter" idx="5"/>
          </p:nvPr>
        </p:nvSpPr>
        <p:spPr/>
        <p:txBody>
          <a:bodyPr/>
          <a:lstStyle/>
          <a:p>
            <a:fld id="{7F57C80C-1677-43C2-959A-F3F4827A8792}" type="slidenum">
              <a:rPr lang="zh-CN" altLang="en-US" smtClean="0"/>
              <a:t>10</a:t>
            </a:fld>
            <a:endParaRPr lang="zh-CN" altLang="en-US"/>
          </a:p>
        </p:txBody>
      </p:sp>
    </p:spTree>
    <p:extLst>
      <p:ext uri="{BB962C8B-B14F-4D97-AF65-F5344CB8AC3E}">
        <p14:creationId xmlns:p14="http://schemas.microsoft.com/office/powerpoint/2010/main" val="176493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76A46-92A3-42B3-9378-00F2019B9E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C0B39B-B1D5-4EA3-B175-8382C4F88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DA1E98-D543-4C60-AAAA-37F5C6B9A62C}"/>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91B6E547-6663-44C7-B7C5-129E417E7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ED9BA4-0286-48B6-93B7-08CB339A9237}"/>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339523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7B34F-4657-4506-A64F-68BC3C180B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C6AB9C-AE37-484E-AEC1-047AE65CCA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40AEC8-32BC-429A-B8EE-11C2AA910478}"/>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EE41C4FC-5B98-4171-828B-935E2FD6C1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68AFB0-D443-4128-8319-B5A3482EC304}"/>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14785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1E4C33-A4AD-4E89-A80B-3DCFFE8AF4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5278CE-B4E3-42ED-816C-5A83E316C1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CFB1D-A47E-40FA-B720-012F93E34EE1}"/>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72AB5E2C-CA5B-407A-88D5-04F7CD19F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B33987-B485-4D2C-A9A5-E2F263484880}"/>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321785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E6E54-F4FF-46FF-BAD2-DC8CA02D6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42B29E-8F07-489B-A22A-F312492D1B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EF911B-180D-4B1F-9D4E-9607EED31179}"/>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AEEA6B6C-F55F-43A1-B074-B6774426F8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7A43B6-32B4-4A23-88BD-031C33162C09}"/>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313856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E1035-8B60-4C20-88E3-F3420CB983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B3299A-C3B4-4383-964F-3E6D7BB7E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911EC4-FC89-428B-B3CB-2A3BDDC76C7E}"/>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8B1BF746-EBFE-4865-9673-9B2FF572A3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F92F0-6DBF-443D-AFC3-0FB673F58DE5}"/>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28212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7AEE2-7C60-4BB9-ACBD-EBF68B9D82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CF469E-CA04-4995-A51E-DC5DBC4583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753B73-A5C5-4AC5-9B3A-BD9665B1CB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51CA6E-EEB6-46F3-B48A-D42FD90A6422}"/>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F3FC0C7C-0E8E-436E-9DDE-FFBACE4A70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8F4CFE-E4AC-4B72-B02F-6D727CAC6F85}"/>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15233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23157-60D0-4B37-A3DB-249BF8F16C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AB45F2-61E4-4974-AB17-7E92661A4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94BE0F-46D1-4058-A827-142B4B08F0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FDBA7B-4E64-48C1-ABAD-379C6F79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5FF4CA-C8CD-4359-916F-6D3E4E24EC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ED93D-D082-4E4A-B813-600D41DB212D}"/>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CEAAC292-6E38-4EA9-9180-8DDF1A43D9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B5B98D-7180-4486-BD54-A5FBFAADBA54}"/>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166267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98809-F10F-4AE9-B715-EE9D4D22C2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E059D0-D331-4C8F-BE84-FF86812B212B}"/>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197E48F3-2E74-4982-B12D-048E1D049B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33C7B8-CE59-4B97-875A-C3B5873BF3CA}"/>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322542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9E8A25-603F-41CC-9127-1ABDF20F25B0}"/>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B4D1FF71-7C3B-45E1-A7EB-4D30E9EA51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5C8F17-2C86-4B27-ADF0-19140F5ED169}"/>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164954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B72EC-8156-465B-A03C-31FEBECCFB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5A2DCAB-2759-4E33-9DDD-A15B3A6C0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EA809A-7AFF-40B3-AF4B-40EC67FE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4DF72D-F736-4593-8BF0-0E59CB6340BA}"/>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B0457763-BCF5-4825-9AA4-FA071A8D4B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F6B9F2-C0BD-40C5-A67E-D57575EF560F}"/>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88413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98BB2-B79A-4A8F-8ED3-3FC5C45219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6903B6-F03B-4752-AA6E-E3E7DB418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6FE10F-A878-41C2-A1C8-920F2A506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548B8E-0C3C-4280-81E1-F75FCE59734B}"/>
              </a:ext>
            </a:extLst>
          </p:cNvPr>
          <p:cNvSpPr>
            <a:spLocks noGrp="1"/>
          </p:cNvSpPr>
          <p:nvPr>
            <p:ph type="dt" sz="half" idx="10"/>
          </p:nvPr>
        </p:nvSpPr>
        <p:spPr/>
        <p:txBody>
          <a:bodyPr/>
          <a:lstStyle/>
          <a:p>
            <a:fld id="{7EE17AF9-07D3-430B-A40D-90331FC6C9F3}"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679DCFF1-29DF-493E-8B0F-16C6D540E4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731386-0533-4B2A-890D-8B2FBDC0BD0E}"/>
              </a:ext>
            </a:extLst>
          </p:cNvPr>
          <p:cNvSpPr>
            <a:spLocks noGrp="1"/>
          </p:cNvSpPr>
          <p:nvPr>
            <p:ph type="sldNum" sz="quarter" idx="12"/>
          </p:nvPr>
        </p:nvSpPr>
        <p:spPr/>
        <p:txBody>
          <a:body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42348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8249EE-404C-457B-9192-8F6E6643A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B33DF2-3871-44A1-A105-BF43679B4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58D703-0DBC-46B0-8131-33D9F29BC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17AF9-07D3-430B-A40D-90331FC6C9F3}"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09F3C237-9878-4B40-BA69-8A0005937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B171EE-8472-4524-8CB7-6F5D92776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1E40D-C921-42C2-AEE7-0A660DF75572}" type="slidenum">
              <a:rPr lang="zh-CN" altLang="en-US" smtClean="0"/>
              <a:t>‹#›</a:t>
            </a:fld>
            <a:endParaRPr lang="zh-CN" altLang="en-US"/>
          </a:p>
        </p:txBody>
      </p:sp>
    </p:spTree>
    <p:extLst>
      <p:ext uri="{BB962C8B-B14F-4D97-AF65-F5344CB8AC3E}">
        <p14:creationId xmlns:p14="http://schemas.microsoft.com/office/powerpoint/2010/main" val="271821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C87D93-2994-4899-9601-7B3CA369C58F}"/>
              </a:ext>
            </a:extLst>
          </p:cNvPr>
          <p:cNvSpPr txBox="1"/>
          <p:nvPr/>
        </p:nvSpPr>
        <p:spPr>
          <a:xfrm>
            <a:off x="3274290" y="1582479"/>
            <a:ext cx="5643418" cy="1323439"/>
          </a:xfrm>
          <a:prstGeom prst="rect">
            <a:avLst/>
          </a:prstGeom>
          <a:noFill/>
        </p:spPr>
        <p:txBody>
          <a:bodyPr wrap="square" rtlCol="0" anchor="ctr" anchorCtr="0">
            <a:spAutoFit/>
          </a:bodyPr>
          <a:lstStyle/>
          <a:p>
            <a:pPr algn="ctr"/>
            <a:r>
              <a:rPr lang="zh-CN" altLang="en-US" sz="8000" b="1" dirty="0">
                <a:effectLst>
                  <a:outerShdw blurRad="38100" dist="38100" dir="2700000" algn="tl">
                    <a:srgbClr val="000000">
                      <a:alpha val="43137"/>
                    </a:srgbClr>
                  </a:outerShdw>
                </a:effectLst>
              </a:rPr>
              <a:t>访问者模式</a:t>
            </a:r>
          </a:p>
        </p:txBody>
      </p:sp>
      <p:sp>
        <p:nvSpPr>
          <p:cNvPr id="5" name="矩形 4">
            <a:extLst>
              <a:ext uri="{FF2B5EF4-FFF2-40B4-BE49-F238E27FC236}">
                <a16:creationId xmlns:a16="http://schemas.microsoft.com/office/drawing/2014/main" id="{4BDFABDD-D1B4-48A2-9C70-797E892D78F7}"/>
              </a:ext>
            </a:extLst>
          </p:cNvPr>
          <p:cNvSpPr/>
          <p:nvPr/>
        </p:nvSpPr>
        <p:spPr>
          <a:xfrm>
            <a:off x="4459973" y="3007380"/>
            <a:ext cx="3272050" cy="523220"/>
          </a:xfrm>
          <a:prstGeom prst="rect">
            <a:avLst/>
          </a:prstGeom>
        </p:spPr>
        <p:txBody>
          <a:bodyPr wrap="none">
            <a:spAutoFit/>
          </a:bodyPr>
          <a:lstStyle/>
          <a:p>
            <a:r>
              <a:rPr lang="zh-CN" altLang="en-US" sz="2800" dirty="0"/>
              <a:t>（ </a:t>
            </a:r>
            <a:r>
              <a:rPr lang="en-US" altLang="zh-CN" sz="2800" dirty="0"/>
              <a:t>Visitor Pattern </a:t>
            </a:r>
            <a:r>
              <a:rPr lang="zh-CN" altLang="en-US" sz="2800" dirty="0"/>
              <a:t>）</a:t>
            </a:r>
          </a:p>
        </p:txBody>
      </p:sp>
      <p:sp>
        <p:nvSpPr>
          <p:cNvPr id="6" name="矩形 5">
            <a:extLst>
              <a:ext uri="{FF2B5EF4-FFF2-40B4-BE49-F238E27FC236}">
                <a16:creationId xmlns:a16="http://schemas.microsoft.com/office/drawing/2014/main" id="{6E423FD9-9BE6-4575-91BF-8253FD720D7F}"/>
              </a:ext>
            </a:extLst>
          </p:cNvPr>
          <p:cNvSpPr/>
          <p:nvPr/>
        </p:nvSpPr>
        <p:spPr>
          <a:xfrm>
            <a:off x="4685998" y="4053682"/>
            <a:ext cx="2820003" cy="400110"/>
          </a:xfrm>
          <a:prstGeom prst="rect">
            <a:avLst/>
          </a:prstGeom>
        </p:spPr>
        <p:txBody>
          <a:bodyPr wrap="none">
            <a:spAutoFit/>
          </a:bodyPr>
          <a:lstStyle/>
          <a:p>
            <a:r>
              <a:rPr lang="zh-CN" altLang="en-US" sz="2000" dirty="0"/>
              <a:t>主讲人：陈奎烨 葛群峰</a:t>
            </a:r>
          </a:p>
        </p:txBody>
      </p:sp>
    </p:spTree>
    <p:extLst>
      <p:ext uri="{BB962C8B-B14F-4D97-AF65-F5344CB8AC3E}">
        <p14:creationId xmlns:p14="http://schemas.microsoft.com/office/powerpoint/2010/main" val="181027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0A2F2DC-C262-4568-AF12-9D9F9AE08769}"/>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A8F064E-BEFF-42FC-A9AD-91D44C081A30}"/>
              </a:ext>
            </a:extLst>
          </p:cNvPr>
          <p:cNvCxnSpPr>
            <a:cxnSpLocks/>
            <a:stCxn id="6"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3BB5C79-F940-4946-8D9B-2CDEE7205E0A}"/>
              </a:ext>
            </a:extLst>
          </p:cNvPr>
          <p:cNvSpPr txBox="1"/>
          <p:nvPr/>
        </p:nvSpPr>
        <p:spPr>
          <a:xfrm>
            <a:off x="609601" y="138545"/>
            <a:ext cx="1005403"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缺点</a:t>
            </a:r>
          </a:p>
        </p:txBody>
      </p:sp>
      <p:grpSp>
        <p:nvGrpSpPr>
          <p:cNvPr id="12" name="组合 11">
            <a:extLst>
              <a:ext uri="{FF2B5EF4-FFF2-40B4-BE49-F238E27FC236}">
                <a16:creationId xmlns:a16="http://schemas.microsoft.com/office/drawing/2014/main" id="{D26CA978-88A6-455E-92D4-7552615491A8}"/>
              </a:ext>
            </a:extLst>
          </p:cNvPr>
          <p:cNvGrpSpPr/>
          <p:nvPr/>
        </p:nvGrpSpPr>
        <p:grpSpPr>
          <a:xfrm>
            <a:off x="2450568" y="1715566"/>
            <a:ext cx="8334377" cy="1138839"/>
            <a:chOff x="1928813" y="1648891"/>
            <a:chExt cx="8334377" cy="1138839"/>
          </a:xfrm>
        </p:grpSpPr>
        <p:sp>
          <p:nvSpPr>
            <p:cNvPr id="2" name="矩形 1">
              <a:extLst>
                <a:ext uri="{FF2B5EF4-FFF2-40B4-BE49-F238E27FC236}">
                  <a16:creationId xmlns:a16="http://schemas.microsoft.com/office/drawing/2014/main" id="{AA3D5AC3-D619-4F77-8C00-FF079DFB5DB4}"/>
                </a:ext>
              </a:extLst>
            </p:cNvPr>
            <p:cNvSpPr/>
            <p:nvPr/>
          </p:nvSpPr>
          <p:spPr>
            <a:xfrm>
              <a:off x="1928813" y="1648891"/>
              <a:ext cx="2817006" cy="400110"/>
            </a:xfrm>
            <a:prstGeom prst="rect">
              <a:avLst/>
            </a:prstGeom>
          </p:spPr>
          <p:txBody>
            <a:bodyPr wrap="square">
              <a:spAutoFit/>
            </a:bodyPr>
            <a:lstStyle/>
            <a:p>
              <a:r>
                <a:rPr lang="zh-CN" altLang="en-US" sz="2000" b="1" dirty="0">
                  <a:effectLst>
                    <a:outerShdw blurRad="38100" dist="38100" dir="2700000" algn="tl">
                      <a:srgbClr val="000000">
                        <a:alpha val="43137"/>
                      </a:srgbClr>
                    </a:outerShdw>
                  </a:effectLst>
                  <a:latin typeface="Helvetica Neue"/>
                </a:rPr>
                <a:t>增加新的元素类很困难</a:t>
              </a:r>
            </a:p>
          </p:txBody>
        </p:sp>
        <p:sp>
          <p:nvSpPr>
            <p:cNvPr id="9" name="矩形 8">
              <a:extLst>
                <a:ext uri="{FF2B5EF4-FFF2-40B4-BE49-F238E27FC236}">
                  <a16:creationId xmlns:a16="http://schemas.microsoft.com/office/drawing/2014/main" id="{3986FB4F-45CE-4A64-B8C1-B9FAB2840394}"/>
                </a:ext>
              </a:extLst>
            </p:cNvPr>
            <p:cNvSpPr/>
            <p:nvPr/>
          </p:nvSpPr>
          <p:spPr>
            <a:xfrm>
              <a:off x="1928814" y="2141399"/>
              <a:ext cx="8334376" cy="646331"/>
            </a:xfrm>
            <a:prstGeom prst="rect">
              <a:avLst/>
            </a:prstGeom>
          </p:spPr>
          <p:txBody>
            <a:bodyPr wrap="square">
              <a:spAutoFit/>
            </a:bodyPr>
            <a:lstStyle/>
            <a:p>
              <a:r>
                <a:rPr lang="zh-CN" altLang="en-US" dirty="0">
                  <a:latin typeface="Helvetica Neue"/>
                </a:rPr>
                <a:t>在访问者模式中，每增加一个新的元素类，都要在每一个具体访问者类中增加相应的具体操作，这违背了“开闭原则”。</a:t>
              </a:r>
            </a:p>
          </p:txBody>
        </p:sp>
      </p:grpSp>
      <p:grpSp>
        <p:nvGrpSpPr>
          <p:cNvPr id="13" name="组合 12">
            <a:extLst>
              <a:ext uri="{FF2B5EF4-FFF2-40B4-BE49-F238E27FC236}">
                <a16:creationId xmlns:a16="http://schemas.microsoft.com/office/drawing/2014/main" id="{758F57CC-A98C-47D2-B0CA-DCC0C4B428EA}"/>
              </a:ext>
            </a:extLst>
          </p:cNvPr>
          <p:cNvGrpSpPr/>
          <p:nvPr/>
        </p:nvGrpSpPr>
        <p:grpSpPr>
          <a:xfrm>
            <a:off x="2450568" y="3025677"/>
            <a:ext cx="8334376" cy="856520"/>
            <a:chOff x="1928813" y="2959002"/>
            <a:chExt cx="8334376" cy="856520"/>
          </a:xfrm>
        </p:grpSpPr>
        <p:sp>
          <p:nvSpPr>
            <p:cNvPr id="3" name="矩形 2">
              <a:extLst>
                <a:ext uri="{FF2B5EF4-FFF2-40B4-BE49-F238E27FC236}">
                  <a16:creationId xmlns:a16="http://schemas.microsoft.com/office/drawing/2014/main" id="{0F3218F1-1EB7-4308-B12B-55EF0FC0EBE6}"/>
                </a:ext>
              </a:extLst>
            </p:cNvPr>
            <p:cNvSpPr/>
            <p:nvPr/>
          </p:nvSpPr>
          <p:spPr>
            <a:xfrm>
              <a:off x="1928813" y="3446190"/>
              <a:ext cx="8334376" cy="369332"/>
            </a:xfrm>
            <a:prstGeom prst="rect">
              <a:avLst/>
            </a:prstGeom>
          </p:spPr>
          <p:txBody>
            <a:bodyPr wrap="square">
              <a:spAutoFit/>
            </a:bodyPr>
            <a:lstStyle/>
            <a:p>
              <a:r>
                <a:rPr lang="zh-CN" altLang="en-US" dirty="0">
                  <a:latin typeface="Helvetica Neue"/>
                </a:rPr>
                <a:t>访问者模式中具体元素对访问者公布细节，这破坏了对象的封装性。</a:t>
              </a:r>
            </a:p>
          </p:txBody>
        </p:sp>
        <p:sp>
          <p:nvSpPr>
            <p:cNvPr id="10" name="矩形 9">
              <a:extLst>
                <a:ext uri="{FF2B5EF4-FFF2-40B4-BE49-F238E27FC236}">
                  <a16:creationId xmlns:a16="http://schemas.microsoft.com/office/drawing/2014/main" id="{056B6F40-D9B8-47CC-B6F4-43B57FDF29A7}"/>
                </a:ext>
              </a:extLst>
            </p:cNvPr>
            <p:cNvSpPr/>
            <p:nvPr/>
          </p:nvSpPr>
          <p:spPr>
            <a:xfrm>
              <a:off x="1928813" y="2959002"/>
              <a:ext cx="1210588" cy="400110"/>
            </a:xfrm>
            <a:prstGeom prst="rect">
              <a:avLst/>
            </a:prstGeom>
          </p:spPr>
          <p:txBody>
            <a:bodyPr wrap="none">
              <a:spAutoFit/>
            </a:bodyPr>
            <a:lstStyle/>
            <a:p>
              <a:r>
                <a:rPr lang="zh-CN" altLang="en-US" sz="2000" b="1" dirty="0">
                  <a:effectLst>
                    <a:outerShdw blurRad="38100" dist="38100" dir="2700000" algn="tl">
                      <a:srgbClr val="000000">
                        <a:alpha val="43137"/>
                      </a:srgbClr>
                    </a:outerShdw>
                  </a:effectLst>
                  <a:latin typeface="Helvetica Neue"/>
                </a:rPr>
                <a:t>破坏封装</a:t>
              </a:r>
              <a:endParaRPr lang="zh-CN" altLang="en-US" sz="2000" b="1" dirty="0">
                <a:effectLst>
                  <a:outerShdw blurRad="38100" dist="38100" dir="2700000" algn="tl">
                    <a:srgbClr val="000000">
                      <a:alpha val="43137"/>
                    </a:srgbClr>
                  </a:outerShdw>
                </a:effectLst>
              </a:endParaRPr>
            </a:p>
          </p:txBody>
        </p:sp>
      </p:grpSp>
      <p:grpSp>
        <p:nvGrpSpPr>
          <p:cNvPr id="14" name="组合 13">
            <a:extLst>
              <a:ext uri="{FF2B5EF4-FFF2-40B4-BE49-F238E27FC236}">
                <a16:creationId xmlns:a16="http://schemas.microsoft.com/office/drawing/2014/main" id="{2FA5290E-9413-4009-B619-9D71BBE8FDA6}"/>
              </a:ext>
            </a:extLst>
          </p:cNvPr>
          <p:cNvGrpSpPr/>
          <p:nvPr/>
        </p:nvGrpSpPr>
        <p:grpSpPr>
          <a:xfrm>
            <a:off x="2450567" y="4098145"/>
            <a:ext cx="8334375" cy="897067"/>
            <a:chOff x="1928812" y="4031470"/>
            <a:chExt cx="8334375" cy="897067"/>
          </a:xfrm>
        </p:grpSpPr>
        <p:sp>
          <p:nvSpPr>
            <p:cNvPr id="7" name="矩形 6">
              <a:extLst>
                <a:ext uri="{FF2B5EF4-FFF2-40B4-BE49-F238E27FC236}">
                  <a16:creationId xmlns:a16="http://schemas.microsoft.com/office/drawing/2014/main" id="{B1E4C6BF-795F-4033-B1E4-A3630C986CC7}"/>
                </a:ext>
              </a:extLst>
            </p:cNvPr>
            <p:cNvSpPr/>
            <p:nvPr/>
          </p:nvSpPr>
          <p:spPr>
            <a:xfrm>
              <a:off x="1928812" y="4559205"/>
              <a:ext cx="8334375" cy="369332"/>
            </a:xfrm>
            <a:prstGeom prst="rect">
              <a:avLst/>
            </a:prstGeom>
          </p:spPr>
          <p:txBody>
            <a:bodyPr wrap="square">
              <a:spAutoFit/>
            </a:bodyPr>
            <a:lstStyle/>
            <a:p>
              <a:r>
                <a:rPr lang="zh-CN" altLang="en-US" b="0" i="0" dirty="0">
                  <a:effectLst/>
                  <a:latin typeface="Helvetica Neue"/>
                </a:rPr>
                <a:t>访问者模式依赖了具体类，而没有依赖抽象类。</a:t>
              </a:r>
            </a:p>
          </p:txBody>
        </p:sp>
        <p:sp>
          <p:nvSpPr>
            <p:cNvPr id="11" name="矩形 10">
              <a:extLst>
                <a:ext uri="{FF2B5EF4-FFF2-40B4-BE49-F238E27FC236}">
                  <a16:creationId xmlns:a16="http://schemas.microsoft.com/office/drawing/2014/main" id="{3E0934E3-73E2-410B-A676-9D9201634765}"/>
                </a:ext>
              </a:extLst>
            </p:cNvPr>
            <p:cNvSpPr/>
            <p:nvPr/>
          </p:nvSpPr>
          <p:spPr>
            <a:xfrm>
              <a:off x="1928813" y="4031470"/>
              <a:ext cx="2236510" cy="400110"/>
            </a:xfrm>
            <a:prstGeom prst="rect">
              <a:avLst/>
            </a:prstGeom>
          </p:spPr>
          <p:txBody>
            <a:bodyPr wrap="none">
              <a:spAutoFit/>
            </a:bodyPr>
            <a:lstStyle/>
            <a:p>
              <a:r>
                <a:rPr lang="zh-CN" altLang="en-US" sz="2000" b="1" dirty="0">
                  <a:effectLst>
                    <a:outerShdw blurRad="38100" dist="38100" dir="2700000" algn="tl">
                      <a:srgbClr val="000000">
                        <a:alpha val="43137"/>
                      </a:srgbClr>
                    </a:outerShdw>
                  </a:effectLst>
                  <a:latin typeface="Helvetica Neue"/>
                </a:rPr>
                <a:t>违反依赖倒置原则</a:t>
              </a:r>
              <a:endParaRPr lang="zh-CN" altLang="en-US" sz="2000" b="1" dirty="0">
                <a:effectLst>
                  <a:outerShdw blurRad="38100" dist="38100" dir="2700000" algn="tl">
                    <a:srgbClr val="000000">
                      <a:alpha val="43137"/>
                    </a:srgbClr>
                  </a:outerShdw>
                </a:effectLst>
              </a:endParaRPr>
            </a:p>
          </p:txBody>
        </p:sp>
      </p:grpSp>
      <p:sp>
        <p:nvSpPr>
          <p:cNvPr id="15" name="文本框 14">
            <a:extLst>
              <a:ext uri="{FF2B5EF4-FFF2-40B4-BE49-F238E27FC236}">
                <a16:creationId xmlns:a16="http://schemas.microsoft.com/office/drawing/2014/main" id="{D0933358-5CAF-44FE-B626-A9A747EF460B}"/>
              </a:ext>
            </a:extLst>
          </p:cNvPr>
          <p:cNvSpPr txBox="1"/>
          <p:nvPr/>
        </p:nvSpPr>
        <p:spPr>
          <a:xfrm>
            <a:off x="1615005" y="1792510"/>
            <a:ext cx="646331" cy="646331"/>
          </a:xfrm>
          <a:prstGeom prst="rect">
            <a:avLst/>
          </a:prstGeom>
          <a:noFill/>
        </p:spPr>
        <p:txBody>
          <a:bodyPr wrap="none" rtlCol="0">
            <a:spAutoFit/>
          </a:bodyPr>
          <a:lstStyle/>
          <a:p>
            <a:r>
              <a:rPr lang="zh-CN" altLang="en-US" sz="3600" b="1" dirty="0">
                <a:solidFill>
                  <a:srgbClr val="C00000"/>
                </a:solidFill>
              </a:rPr>
              <a:t>①</a:t>
            </a:r>
            <a:endParaRPr lang="zh-CN" altLang="en-US" b="1" dirty="0">
              <a:solidFill>
                <a:srgbClr val="C00000"/>
              </a:solidFill>
            </a:endParaRPr>
          </a:p>
        </p:txBody>
      </p:sp>
      <p:sp>
        <p:nvSpPr>
          <p:cNvPr id="16" name="文本框 15">
            <a:extLst>
              <a:ext uri="{FF2B5EF4-FFF2-40B4-BE49-F238E27FC236}">
                <a16:creationId xmlns:a16="http://schemas.microsoft.com/office/drawing/2014/main" id="{581588C5-0AFE-4592-84AE-7745D4312A36}"/>
              </a:ext>
            </a:extLst>
          </p:cNvPr>
          <p:cNvSpPr txBox="1"/>
          <p:nvPr/>
        </p:nvSpPr>
        <p:spPr>
          <a:xfrm>
            <a:off x="1615005" y="3102621"/>
            <a:ext cx="646331" cy="646331"/>
          </a:xfrm>
          <a:prstGeom prst="rect">
            <a:avLst/>
          </a:prstGeom>
          <a:noFill/>
        </p:spPr>
        <p:txBody>
          <a:bodyPr wrap="none" rtlCol="0">
            <a:spAutoFit/>
          </a:bodyPr>
          <a:lstStyle/>
          <a:p>
            <a:r>
              <a:rPr lang="zh-CN" altLang="en-US" sz="3600" b="1" dirty="0">
                <a:solidFill>
                  <a:srgbClr val="C00000"/>
                </a:solidFill>
              </a:rPr>
              <a:t>②</a:t>
            </a:r>
            <a:endParaRPr lang="zh-CN" altLang="en-US" b="1" dirty="0">
              <a:solidFill>
                <a:srgbClr val="C00000"/>
              </a:solidFill>
            </a:endParaRPr>
          </a:p>
        </p:txBody>
      </p:sp>
      <p:sp>
        <p:nvSpPr>
          <p:cNvPr id="17" name="文本框 16">
            <a:extLst>
              <a:ext uri="{FF2B5EF4-FFF2-40B4-BE49-F238E27FC236}">
                <a16:creationId xmlns:a16="http://schemas.microsoft.com/office/drawing/2014/main" id="{A7F38312-D89D-49C2-A5B7-A24BA018B6EC}"/>
              </a:ext>
            </a:extLst>
          </p:cNvPr>
          <p:cNvSpPr txBox="1"/>
          <p:nvPr/>
        </p:nvSpPr>
        <p:spPr>
          <a:xfrm>
            <a:off x="1615004" y="4175089"/>
            <a:ext cx="646331" cy="646331"/>
          </a:xfrm>
          <a:prstGeom prst="rect">
            <a:avLst/>
          </a:prstGeom>
          <a:noFill/>
        </p:spPr>
        <p:txBody>
          <a:bodyPr wrap="none" rtlCol="0">
            <a:spAutoFit/>
          </a:bodyPr>
          <a:lstStyle/>
          <a:p>
            <a:r>
              <a:rPr lang="zh-CN" altLang="en-US" sz="3600" b="1" dirty="0">
                <a:solidFill>
                  <a:srgbClr val="C00000"/>
                </a:solidFill>
              </a:rPr>
              <a:t>③</a:t>
            </a:r>
            <a:endParaRPr lang="zh-CN" altLang="en-US" b="1" dirty="0">
              <a:solidFill>
                <a:srgbClr val="C00000"/>
              </a:solidFill>
            </a:endParaRPr>
          </a:p>
        </p:txBody>
      </p:sp>
    </p:spTree>
    <p:extLst>
      <p:ext uri="{BB962C8B-B14F-4D97-AF65-F5344CB8AC3E}">
        <p14:creationId xmlns:p14="http://schemas.microsoft.com/office/powerpoint/2010/main" val="371571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7D73080-0B6A-4AB1-B6AF-99D657C45FDB}"/>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09F57E1-46CF-463A-9840-51077BE385B8}"/>
              </a:ext>
            </a:extLst>
          </p:cNvPr>
          <p:cNvCxnSpPr>
            <a:cxnSpLocks/>
            <a:stCxn id="6" idx="3"/>
          </p:cNvCxnSpPr>
          <p:nvPr/>
        </p:nvCxnSpPr>
        <p:spPr>
          <a:xfrm>
            <a:off x="2435742" y="430933"/>
            <a:ext cx="975625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FB959CF-5FA0-487F-B8DD-EFB2CAFD88B5}"/>
              </a:ext>
            </a:extLst>
          </p:cNvPr>
          <p:cNvSpPr txBox="1"/>
          <p:nvPr/>
        </p:nvSpPr>
        <p:spPr>
          <a:xfrm>
            <a:off x="609601" y="138545"/>
            <a:ext cx="1826141"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应用场景</a:t>
            </a:r>
          </a:p>
        </p:txBody>
      </p:sp>
      <p:sp>
        <p:nvSpPr>
          <p:cNvPr id="8" name="矩形 7">
            <a:extLst>
              <a:ext uri="{FF2B5EF4-FFF2-40B4-BE49-F238E27FC236}">
                <a16:creationId xmlns:a16="http://schemas.microsoft.com/office/drawing/2014/main" id="{5100356E-4650-4388-84D1-7E501B799782}"/>
              </a:ext>
            </a:extLst>
          </p:cNvPr>
          <p:cNvSpPr/>
          <p:nvPr/>
        </p:nvSpPr>
        <p:spPr>
          <a:xfrm>
            <a:off x="1294735" y="1654283"/>
            <a:ext cx="9602529" cy="3687933"/>
          </a:xfrm>
          <a:prstGeom prst="rect">
            <a:avLst/>
          </a:prstGeom>
        </p:spPr>
        <p:txBody>
          <a:bodyPr wrap="square">
            <a:spAutoFit/>
          </a:bodyPr>
          <a:lstStyle/>
          <a:p>
            <a:pPr>
              <a:lnSpc>
                <a:spcPct val="150000"/>
              </a:lnSpc>
              <a:spcBef>
                <a:spcPts val="1800"/>
              </a:spcBef>
            </a:pPr>
            <a:r>
              <a:rPr lang="en-US" altLang="zh-CN" sz="2400" b="1" dirty="0">
                <a:solidFill>
                  <a:schemeClr val="accent1"/>
                </a:solidFill>
                <a:effectLst>
                  <a:outerShdw blurRad="38100" dist="38100" dir="2700000" algn="tl">
                    <a:srgbClr val="000000">
                      <a:alpha val="43137"/>
                    </a:srgbClr>
                  </a:outerShdw>
                </a:effectLst>
              </a:rPr>
              <a:t>1</a:t>
            </a:r>
            <a:r>
              <a:rPr lang="zh-CN" altLang="en-US" sz="2400" b="1" dirty="0">
                <a:solidFill>
                  <a:schemeClr val="accent1"/>
                </a:solidFill>
                <a:effectLst>
                  <a:outerShdw blurRad="38100" dist="38100" dir="2700000" algn="tl">
                    <a:srgbClr val="000000">
                      <a:alpha val="43137"/>
                    </a:srgbClr>
                  </a:outerShdw>
                </a:effectLst>
              </a:rPr>
              <a:t>、</a:t>
            </a:r>
            <a:r>
              <a:rPr lang="zh-CN" altLang="en-US" sz="2200" dirty="0"/>
              <a:t>数据结构稳定，作用于数据结构的</a:t>
            </a:r>
            <a:r>
              <a:rPr lang="zh-CN" altLang="en-US" sz="2200" b="1" dirty="0">
                <a:solidFill>
                  <a:srgbClr val="C00000"/>
                </a:solidFill>
                <a:effectLst>
                  <a:outerShdw blurRad="38100" dist="38100" dir="2700000" algn="tl">
                    <a:srgbClr val="000000">
                      <a:alpha val="43137"/>
                    </a:srgbClr>
                  </a:outerShdw>
                </a:effectLst>
              </a:rPr>
              <a:t>操作经常变化</a:t>
            </a:r>
            <a:r>
              <a:rPr lang="zh-CN" altLang="en-US" sz="2200" dirty="0"/>
              <a:t>的时候。</a:t>
            </a:r>
            <a:endParaRPr lang="en-US" altLang="zh-CN" sz="2200" dirty="0"/>
          </a:p>
          <a:p>
            <a:pPr>
              <a:lnSpc>
                <a:spcPct val="150000"/>
              </a:lnSpc>
              <a:spcBef>
                <a:spcPts val="1800"/>
              </a:spcBef>
            </a:pPr>
            <a:r>
              <a:rPr lang="en-US" altLang="zh-CN" sz="2400" b="1" dirty="0">
                <a:solidFill>
                  <a:schemeClr val="accent1"/>
                </a:solidFill>
                <a:effectLst>
                  <a:outerShdw blurRad="38100" dist="38100" dir="2700000" algn="tl">
                    <a:srgbClr val="000000">
                      <a:alpha val="43137"/>
                    </a:srgbClr>
                  </a:outerShdw>
                </a:effectLst>
              </a:rPr>
              <a:t>2</a:t>
            </a:r>
            <a:r>
              <a:rPr lang="zh-CN" altLang="en-US" sz="2400" b="1" dirty="0">
                <a:solidFill>
                  <a:schemeClr val="accent1"/>
                </a:solidFill>
                <a:effectLst>
                  <a:outerShdw blurRad="38100" dist="38100" dir="2700000" algn="tl">
                    <a:srgbClr val="000000">
                      <a:alpha val="43137"/>
                    </a:srgbClr>
                  </a:outerShdw>
                </a:effectLst>
              </a:rPr>
              <a:t>、</a:t>
            </a:r>
            <a:r>
              <a:rPr lang="zh-CN" altLang="en-US" sz="2200" dirty="0"/>
              <a:t>当一个数据结构中，一些元素类需要负责与其不相关的操作的时候，为了将这些</a:t>
            </a:r>
            <a:r>
              <a:rPr lang="zh-CN" altLang="en-US" sz="2200" b="1" dirty="0">
                <a:solidFill>
                  <a:srgbClr val="C00000"/>
                </a:solidFill>
                <a:effectLst>
                  <a:outerShdw blurRad="38100" dist="38100" dir="2700000" algn="tl">
                    <a:srgbClr val="000000">
                      <a:alpha val="43137"/>
                    </a:srgbClr>
                  </a:outerShdw>
                </a:effectLst>
              </a:rPr>
              <a:t>操作分离</a:t>
            </a:r>
            <a:r>
              <a:rPr lang="zh-CN" altLang="en-US" sz="2200" dirty="0"/>
              <a:t>出去，以减少这些元素类的职责时，可以使用访问者模式。</a:t>
            </a:r>
            <a:endParaRPr lang="en-US" altLang="zh-CN" sz="2200" dirty="0"/>
          </a:p>
          <a:p>
            <a:pPr>
              <a:lnSpc>
                <a:spcPct val="150000"/>
              </a:lnSpc>
              <a:spcBef>
                <a:spcPts val="1800"/>
              </a:spcBef>
            </a:pPr>
            <a:r>
              <a:rPr lang="en-US" altLang="zh-CN" sz="2400" b="1" dirty="0">
                <a:solidFill>
                  <a:schemeClr val="accent1"/>
                </a:solidFill>
                <a:effectLst>
                  <a:outerShdw blurRad="38100" dist="38100" dir="2700000" algn="tl">
                    <a:srgbClr val="000000">
                      <a:alpha val="43137"/>
                    </a:srgbClr>
                  </a:outerShdw>
                </a:effectLst>
              </a:rPr>
              <a:t>3</a:t>
            </a:r>
            <a:r>
              <a:rPr lang="zh-CN" altLang="en-US" sz="2400" b="1" dirty="0">
                <a:solidFill>
                  <a:schemeClr val="accent1"/>
                </a:solidFill>
                <a:effectLst>
                  <a:outerShdw blurRad="38100" dist="38100" dir="2700000" algn="tl">
                    <a:srgbClr val="000000">
                      <a:alpha val="43137"/>
                    </a:srgbClr>
                  </a:outerShdw>
                </a:effectLst>
              </a:rPr>
              <a:t>、</a:t>
            </a:r>
            <a:r>
              <a:rPr lang="zh-CN" altLang="en-US" sz="2200" dirty="0"/>
              <a:t>有时在对数据结构上的元素进行操作的时候，需要</a:t>
            </a:r>
            <a:r>
              <a:rPr lang="zh-CN" altLang="en-US" sz="2200" b="1" dirty="0">
                <a:solidFill>
                  <a:srgbClr val="C00000"/>
                </a:solidFill>
                <a:effectLst>
                  <a:outerShdw blurRad="38100" dist="38100" dir="2700000" algn="tl">
                    <a:srgbClr val="000000">
                      <a:alpha val="43137"/>
                    </a:srgbClr>
                  </a:outerShdw>
                </a:effectLst>
              </a:rPr>
              <a:t>区分具体的类型</a:t>
            </a:r>
            <a:r>
              <a:rPr lang="zh-CN" altLang="en-US" sz="2200" dirty="0"/>
              <a:t>，这时使用访问者模式可以针对不同的类型，在访问者类中定义不同的操作，从而去除掉类型判断。</a:t>
            </a:r>
            <a:endParaRPr lang="en-US" altLang="zh-CN" sz="2200" dirty="0"/>
          </a:p>
        </p:txBody>
      </p:sp>
    </p:spTree>
    <p:extLst>
      <p:ext uri="{BB962C8B-B14F-4D97-AF65-F5344CB8AC3E}">
        <p14:creationId xmlns:p14="http://schemas.microsoft.com/office/powerpoint/2010/main" val="357397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251CC39-E4A4-42EF-8CDF-7113DA0BB0AE}"/>
              </a:ext>
            </a:extLst>
          </p:cNvPr>
          <p:cNvCxnSpPr>
            <a:cxnSpLocks/>
            <a:endCxn id="8"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3097A46-E242-422E-BCB9-C3694C5CE53B}"/>
              </a:ext>
            </a:extLst>
          </p:cNvPr>
          <p:cNvCxnSpPr>
            <a:cxnSpLocks/>
            <a:stCxn id="8"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E617993-9EE3-41AE-BEAE-B00C480E4DF6}"/>
              </a:ext>
            </a:extLst>
          </p:cNvPr>
          <p:cNvSpPr txBox="1"/>
          <p:nvPr/>
        </p:nvSpPr>
        <p:spPr>
          <a:xfrm>
            <a:off x="609601" y="138545"/>
            <a:ext cx="1005403"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扩展</a:t>
            </a:r>
          </a:p>
        </p:txBody>
      </p:sp>
      <p:sp>
        <p:nvSpPr>
          <p:cNvPr id="9" name="矩形 8">
            <a:extLst>
              <a:ext uri="{FF2B5EF4-FFF2-40B4-BE49-F238E27FC236}">
                <a16:creationId xmlns:a16="http://schemas.microsoft.com/office/drawing/2014/main" id="{B2F620BF-1990-4A61-8F95-E33A919B002A}"/>
              </a:ext>
            </a:extLst>
          </p:cNvPr>
          <p:cNvSpPr/>
          <p:nvPr/>
        </p:nvSpPr>
        <p:spPr>
          <a:xfrm>
            <a:off x="504825" y="1219096"/>
            <a:ext cx="5143499" cy="3969613"/>
          </a:xfrm>
          <a:prstGeom prst="rect">
            <a:avLst/>
          </a:prstGeom>
        </p:spPr>
        <p:txBody>
          <a:bodyPr wrap="square">
            <a:spAutoFit/>
          </a:bodyPr>
          <a:lstStyle/>
          <a:p>
            <a:pPr>
              <a:lnSpc>
                <a:spcPct val="150000"/>
              </a:lnSpc>
              <a:spcBef>
                <a:spcPts val="1800"/>
              </a:spcBef>
            </a:pPr>
            <a:r>
              <a:rPr lang="en-US" altLang="zh-CN" sz="2000" b="1" i="0" dirty="0">
                <a:effectLst/>
                <a:latin typeface="Helvetica Neue"/>
              </a:rPr>
              <a:t>(1) </a:t>
            </a:r>
            <a:r>
              <a:rPr lang="zh-CN" altLang="en-US" sz="2000" b="1" i="0" dirty="0">
                <a:solidFill>
                  <a:schemeClr val="accent1"/>
                </a:solidFill>
                <a:effectLst/>
                <a:latin typeface="Helvetica Neue"/>
              </a:rPr>
              <a:t>访问者模式与“</a:t>
            </a:r>
            <a:r>
              <a:rPr lang="zh-CN" altLang="en-US" sz="2000" b="1" i="0" u="none" strike="noStrike" dirty="0">
                <a:solidFill>
                  <a:schemeClr val="accent1"/>
                </a:solidFill>
                <a:effectLst/>
                <a:latin typeface="Helvetica Neue"/>
              </a:rPr>
              <a:t>迭代器模式</a:t>
            </a:r>
            <a:r>
              <a:rPr lang="zh-CN" altLang="en-US" sz="2000" b="1" i="0" dirty="0">
                <a:solidFill>
                  <a:schemeClr val="accent1"/>
                </a:solidFill>
                <a:effectLst/>
                <a:latin typeface="Helvetica Neue"/>
              </a:rPr>
              <a:t>”联用。</a:t>
            </a:r>
            <a:r>
              <a:rPr lang="zh-CN" altLang="en-US" sz="2000" b="0" i="0" dirty="0">
                <a:effectLst/>
                <a:latin typeface="Helvetica Neue"/>
              </a:rPr>
              <a:t>因为访问者模式中的“对象结构”是一个包含元素角色的容器，当访问者遍历容器中的所有元素时，常常要用迭代器。</a:t>
            </a:r>
            <a:endParaRPr lang="en-US" altLang="zh-CN" sz="2000" dirty="0">
              <a:latin typeface="Helvetica Neue"/>
            </a:endParaRPr>
          </a:p>
          <a:p>
            <a:pPr>
              <a:lnSpc>
                <a:spcPct val="150000"/>
              </a:lnSpc>
              <a:spcBef>
                <a:spcPts val="1800"/>
              </a:spcBef>
            </a:pPr>
            <a:r>
              <a:rPr lang="en-US" altLang="zh-CN" sz="2000" b="1" i="0" dirty="0">
                <a:effectLst/>
                <a:latin typeface="Helvetica Neue"/>
              </a:rPr>
              <a:t>(2) </a:t>
            </a:r>
            <a:r>
              <a:rPr lang="zh-CN" altLang="en-US" sz="2000" b="1" i="0" dirty="0">
                <a:solidFill>
                  <a:schemeClr val="accent1"/>
                </a:solidFill>
                <a:effectLst/>
                <a:latin typeface="Helvetica Neue"/>
              </a:rPr>
              <a:t>访问者模式同“</a:t>
            </a:r>
            <a:r>
              <a:rPr lang="zh-CN" altLang="en-US" sz="2000" b="1" i="0" u="none" strike="noStrike" dirty="0">
                <a:solidFill>
                  <a:schemeClr val="accent1"/>
                </a:solidFill>
                <a:effectLst/>
                <a:latin typeface="Helvetica Neue"/>
              </a:rPr>
              <a:t>组合模式</a:t>
            </a:r>
            <a:r>
              <a:rPr lang="zh-CN" altLang="en-US" sz="2000" b="1" i="0" dirty="0">
                <a:solidFill>
                  <a:schemeClr val="accent1"/>
                </a:solidFill>
                <a:effectLst/>
                <a:latin typeface="Helvetica Neue"/>
              </a:rPr>
              <a:t>”联用。</a:t>
            </a:r>
            <a:r>
              <a:rPr lang="zh-CN" altLang="en-US" sz="2000" b="0" i="0" dirty="0">
                <a:effectLst/>
                <a:latin typeface="Helvetica Neue"/>
              </a:rPr>
              <a:t>因为访问者（</a:t>
            </a:r>
            <a:r>
              <a:rPr lang="en-US" altLang="zh-CN" sz="2000" b="0" i="0" dirty="0">
                <a:effectLst/>
                <a:latin typeface="Helvetica Neue"/>
              </a:rPr>
              <a:t>Visitor</a:t>
            </a:r>
            <a:r>
              <a:rPr lang="zh-CN" altLang="en-US" sz="2000" b="0" i="0" dirty="0">
                <a:effectLst/>
                <a:latin typeface="Helvetica Neue"/>
              </a:rPr>
              <a:t>）模式中的“元素对象”可能是叶子对象或者是容器对象，如果元素对象包含容器对象，就必须用到</a:t>
            </a:r>
            <a:r>
              <a:rPr lang="zh-CN" altLang="en-US" sz="2000" b="0" i="0" u="none" strike="noStrike" dirty="0">
                <a:effectLst/>
                <a:latin typeface="Helvetica Neue"/>
              </a:rPr>
              <a:t>组合模式</a:t>
            </a:r>
            <a:endParaRPr lang="zh-CN" altLang="en-US" sz="2000" dirty="0"/>
          </a:p>
        </p:txBody>
      </p:sp>
      <p:pic>
        <p:nvPicPr>
          <p:cNvPr id="2050" name="Picture 2" descr="åå«ç»åæ¨¡å¼çè®¿é®èæ¨¡å¼çç»æå¾">
            <a:extLst>
              <a:ext uri="{FF2B5EF4-FFF2-40B4-BE49-F238E27FC236}">
                <a16:creationId xmlns:a16="http://schemas.microsoft.com/office/drawing/2014/main" id="{E7BF4868-1C0C-4F52-A7AD-91B223C7F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909" y="868220"/>
            <a:ext cx="4880036" cy="481246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188C34EB-FEB5-4149-88A5-8F2B88FE05EC}"/>
              </a:ext>
            </a:extLst>
          </p:cNvPr>
          <p:cNvSpPr/>
          <p:nvPr/>
        </p:nvSpPr>
        <p:spPr>
          <a:xfrm>
            <a:off x="7031688" y="5989780"/>
            <a:ext cx="3286477" cy="307777"/>
          </a:xfrm>
          <a:prstGeom prst="rect">
            <a:avLst/>
          </a:prstGeom>
        </p:spPr>
        <p:txBody>
          <a:bodyPr wrap="none">
            <a:spAutoFit/>
          </a:bodyPr>
          <a:lstStyle/>
          <a:p>
            <a:r>
              <a:rPr lang="zh-CN" altLang="en-US" sz="1400" b="0" i="0" dirty="0">
                <a:solidFill>
                  <a:srgbClr val="444444"/>
                </a:solidFill>
                <a:effectLst/>
                <a:latin typeface="Helvetica Neue"/>
              </a:rPr>
              <a:t>图 包含组合模式的访问者模式的结构图</a:t>
            </a:r>
            <a:endParaRPr lang="zh-CN" altLang="en-US" sz="1400" dirty="0"/>
          </a:p>
        </p:txBody>
      </p:sp>
    </p:spTree>
    <p:extLst>
      <p:ext uri="{BB962C8B-B14F-4D97-AF65-F5344CB8AC3E}">
        <p14:creationId xmlns:p14="http://schemas.microsoft.com/office/powerpoint/2010/main" val="247499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8B3270-EDE8-4922-A0CA-9696122739E7}"/>
              </a:ext>
            </a:extLst>
          </p:cNvPr>
          <p:cNvSpPr txBox="1"/>
          <p:nvPr/>
        </p:nvSpPr>
        <p:spPr>
          <a:xfrm>
            <a:off x="3274291" y="2019043"/>
            <a:ext cx="5643418" cy="1323439"/>
          </a:xfrm>
          <a:prstGeom prst="rect">
            <a:avLst/>
          </a:prstGeom>
          <a:noFill/>
        </p:spPr>
        <p:txBody>
          <a:bodyPr wrap="square" rtlCol="0" anchor="ctr" anchorCtr="0">
            <a:spAutoFit/>
          </a:bodyPr>
          <a:lstStyle/>
          <a:p>
            <a:pPr algn="ctr"/>
            <a:r>
              <a:rPr lang="en-US" altLang="zh-CN" sz="8000" b="1" dirty="0">
                <a:effectLst>
                  <a:outerShdw blurRad="38100" dist="38100" dir="2700000" algn="tl">
                    <a:srgbClr val="000000">
                      <a:alpha val="43137"/>
                    </a:srgbClr>
                  </a:outerShdw>
                </a:effectLst>
              </a:rPr>
              <a:t>The End</a:t>
            </a:r>
            <a:endParaRPr lang="zh-CN" altLang="en-US" sz="8000" b="1" dirty="0">
              <a:effectLst>
                <a:outerShdw blurRad="38100" dist="38100" dir="2700000" algn="tl">
                  <a:srgbClr val="000000">
                    <a:alpha val="43137"/>
                  </a:srgbClr>
                </a:outerShdw>
              </a:effectLst>
            </a:endParaRPr>
          </a:p>
        </p:txBody>
      </p:sp>
      <p:sp>
        <p:nvSpPr>
          <p:cNvPr id="7" name="矩形 6">
            <a:extLst>
              <a:ext uri="{FF2B5EF4-FFF2-40B4-BE49-F238E27FC236}">
                <a16:creationId xmlns:a16="http://schemas.microsoft.com/office/drawing/2014/main" id="{DFD6841D-F12B-47A0-B6DE-6CD3B18D1A87}"/>
              </a:ext>
            </a:extLst>
          </p:cNvPr>
          <p:cNvSpPr/>
          <p:nvPr/>
        </p:nvSpPr>
        <p:spPr>
          <a:xfrm>
            <a:off x="4772561" y="3515518"/>
            <a:ext cx="2646878" cy="461665"/>
          </a:xfrm>
          <a:prstGeom prst="rect">
            <a:avLst/>
          </a:prstGeom>
        </p:spPr>
        <p:txBody>
          <a:bodyPr wrap="none">
            <a:spAutoFit/>
          </a:bodyPr>
          <a:lstStyle/>
          <a:p>
            <a:r>
              <a:rPr lang="zh-CN" altLang="en-US" sz="2400" dirty="0"/>
              <a:t>敬请各位批评指正</a:t>
            </a:r>
          </a:p>
        </p:txBody>
      </p:sp>
    </p:spTree>
    <p:extLst>
      <p:ext uri="{BB962C8B-B14F-4D97-AF65-F5344CB8AC3E}">
        <p14:creationId xmlns:p14="http://schemas.microsoft.com/office/powerpoint/2010/main" val="98580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A94864-8C09-419E-A23D-645B85373B64}"/>
              </a:ext>
            </a:extLst>
          </p:cNvPr>
          <p:cNvSpPr txBox="1"/>
          <p:nvPr/>
        </p:nvSpPr>
        <p:spPr>
          <a:xfrm>
            <a:off x="609601" y="138545"/>
            <a:ext cx="1005403"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定义</a:t>
            </a:r>
          </a:p>
        </p:txBody>
      </p:sp>
      <p:cxnSp>
        <p:nvCxnSpPr>
          <p:cNvPr id="6" name="直接连接符 5">
            <a:extLst>
              <a:ext uri="{FF2B5EF4-FFF2-40B4-BE49-F238E27FC236}">
                <a16:creationId xmlns:a16="http://schemas.microsoft.com/office/drawing/2014/main" id="{C06B941A-EEB9-44B8-B4F9-3C3231314211}"/>
              </a:ext>
            </a:extLst>
          </p:cNvPr>
          <p:cNvCxnSpPr>
            <a:cxnSpLocks/>
            <a:endCxn id="4"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70F819E-AE1D-4AC7-8295-7F2FC0EB0C75}"/>
              </a:ext>
            </a:extLst>
          </p:cNvPr>
          <p:cNvCxnSpPr>
            <a:cxnSpLocks/>
            <a:stCxn id="4"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8AD711F3-DE9F-480C-B2F8-A2A2C3F02F41}"/>
              </a:ext>
            </a:extLst>
          </p:cNvPr>
          <p:cNvSpPr/>
          <p:nvPr/>
        </p:nvSpPr>
        <p:spPr>
          <a:xfrm>
            <a:off x="845127" y="1015708"/>
            <a:ext cx="10501745" cy="2436693"/>
          </a:xfrm>
          <a:prstGeom prst="rect">
            <a:avLst/>
          </a:prstGeom>
        </p:spPr>
        <p:txBody>
          <a:bodyPr wrap="square">
            <a:spAutoFit/>
          </a:bodyPr>
          <a:lstStyle/>
          <a:p>
            <a:pPr>
              <a:lnSpc>
                <a:spcPct val="150000"/>
              </a:lnSpc>
            </a:pPr>
            <a:r>
              <a:rPr lang="zh-CN" altLang="en-US" sz="3200" b="1" i="0" dirty="0">
                <a:effectLst/>
              </a:rPr>
              <a:t>将</a:t>
            </a:r>
            <a:r>
              <a:rPr lang="zh-CN" altLang="en-US" sz="2400" b="0" i="0" dirty="0">
                <a:effectLst/>
              </a:rPr>
              <a:t>作用于某种数据结构中的各元素的操作分离出来封装成独立的类，使其在</a:t>
            </a:r>
            <a:r>
              <a:rPr lang="zh-CN" altLang="en-US" sz="2400" b="1" i="0" dirty="0">
                <a:solidFill>
                  <a:schemeClr val="accent1"/>
                </a:solidFill>
                <a:effectLst/>
              </a:rPr>
              <a:t>不改变数据结构</a:t>
            </a:r>
            <a:r>
              <a:rPr lang="zh-CN" altLang="en-US" sz="2400" b="0" i="0" dirty="0">
                <a:effectLst/>
              </a:rPr>
              <a:t>的前提下可以添加</a:t>
            </a:r>
            <a:r>
              <a:rPr lang="zh-CN" altLang="en-US" sz="2400" b="1" i="0" dirty="0">
                <a:solidFill>
                  <a:schemeClr val="accent1"/>
                </a:solidFill>
                <a:effectLst/>
              </a:rPr>
              <a:t>作用于这些元素的新的操作</a:t>
            </a:r>
            <a:r>
              <a:rPr lang="zh-CN" altLang="en-US" sz="2400" b="0" i="0" dirty="0">
                <a:effectLst/>
              </a:rPr>
              <a:t>，为数据结构中的每个元素</a:t>
            </a:r>
            <a:r>
              <a:rPr lang="zh-CN" altLang="en-US" sz="2400" b="1" i="0" dirty="0">
                <a:solidFill>
                  <a:srgbClr val="C00000"/>
                </a:solidFill>
                <a:effectLst>
                  <a:outerShdw blurRad="38100" dist="38100" dir="2700000" algn="tl">
                    <a:srgbClr val="000000">
                      <a:alpha val="43137"/>
                    </a:srgbClr>
                  </a:outerShdw>
                </a:effectLst>
              </a:rPr>
              <a:t>提供多种访问方式</a:t>
            </a:r>
            <a:r>
              <a:rPr lang="zh-CN" altLang="en-US" sz="2400" b="0" i="0" dirty="0">
                <a:effectLst/>
              </a:rPr>
              <a:t>。它将对数据的操作与数据结构进行分离，是行为类模式中最复杂的一种模式。</a:t>
            </a:r>
            <a:endParaRPr lang="zh-CN" altLang="en-US" sz="2400" dirty="0"/>
          </a:p>
        </p:txBody>
      </p:sp>
      <p:sp>
        <p:nvSpPr>
          <p:cNvPr id="12" name="矩形 11">
            <a:extLst>
              <a:ext uri="{FF2B5EF4-FFF2-40B4-BE49-F238E27FC236}">
                <a16:creationId xmlns:a16="http://schemas.microsoft.com/office/drawing/2014/main" id="{020942E2-97F8-44FE-812A-BDDB00FC71AE}"/>
              </a:ext>
            </a:extLst>
          </p:cNvPr>
          <p:cNvSpPr/>
          <p:nvPr/>
        </p:nvSpPr>
        <p:spPr>
          <a:xfrm>
            <a:off x="845127" y="4134830"/>
            <a:ext cx="6340197" cy="461665"/>
          </a:xfrm>
          <a:prstGeom prst="rect">
            <a:avLst/>
          </a:prstGeom>
        </p:spPr>
        <p:txBody>
          <a:bodyPr wrap="none">
            <a:spAutoFit/>
          </a:bodyPr>
          <a:lstStyle/>
          <a:p>
            <a:r>
              <a:rPr lang="zh-CN" altLang="en-US" sz="2400" b="1" dirty="0"/>
              <a:t>主要意图：</a:t>
            </a:r>
            <a:r>
              <a:rPr lang="zh-CN" altLang="en-US" sz="2400" dirty="0"/>
              <a:t>主要将数据结构与数据操作分离。</a:t>
            </a:r>
          </a:p>
        </p:txBody>
      </p:sp>
      <p:sp>
        <p:nvSpPr>
          <p:cNvPr id="13" name="矩形 12">
            <a:extLst>
              <a:ext uri="{FF2B5EF4-FFF2-40B4-BE49-F238E27FC236}">
                <a16:creationId xmlns:a16="http://schemas.microsoft.com/office/drawing/2014/main" id="{8842A96E-19B6-4D6A-895C-83DC8CFF70F7}"/>
              </a:ext>
            </a:extLst>
          </p:cNvPr>
          <p:cNvSpPr/>
          <p:nvPr/>
        </p:nvSpPr>
        <p:spPr>
          <a:xfrm>
            <a:off x="845127" y="4852781"/>
            <a:ext cx="7263527" cy="461665"/>
          </a:xfrm>
          <a:prstGeom prst="rect">
            <a:avLst/>
          </a:prstGeom>
        </p:spPr>
        <p:txBody>
          <a:bodyPr wrap="none">
            <a:spAutoFit/>
          </a:bodyPr>
          <a:lstStyle/>
          <a:p>
            <a:r>
              <a:rPr lang="zh-CN" altLang="en-US" sz="2400" b="1" dirty="0"/>
              <a:t>主要解决：</a:t>
            </a:r>
            <a:r>
              <a:rPr lang="zh-CN" altLang="en-US" sz="2400" dirty="0"/>
              <a:t>稳定的数据结构和易变的操作耦合问题。</a:t>
            </a:r>
          </a:p>
        </p:txBody>
      </p:sp>
    </p:spTree>
    <p:extLst>
      <p:ext uri="{BB962C8B-B14F-4D97-AF65-F5344CB8AC3E}">
        <p14:creationId xmlns:p14="http://schemas.microsoft.com/office/powerpoint/2010/main" val="7785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9EE4ADC5-C3C1-465A-A1E1-D637C2B4D7BC}"/>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AB44E28-7FA3-46DD-9E95-1B4FB7342899}"/>
              </a:ext>
            </a:extLst>
          </p:cNvPr>
          <p:cNvCxnSpPr>
            <a:cxnSpLocks/>
            <a:stCxn id="6"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975779-2A62-439E-AD7B-40F0392272E2}"/>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dirty="0">
                <a:effectLst>
                  <a:outerShdw blurRad="38100" dist="38100" dir="2700000" algn="tl">
                    <a:srgbClr val="000000">
                      <a:alpha val="43137"/>
                    </a:srgbClr>
                  </a:outerShdw>
                </a:effectLst>
              </a:rPr>
              <a:t>实现</a:t>
            </a:r>
          </a:p>
        </p:txBody>
      </p:sp>
      <p:sp>
        <p:nvSpPr>
          <p:cNvPr id="7" name="矩形 6">
            <a:extLst>
              <a:ext uri="{FF2B5EF4-FFF2-40B4-BE49-F238E27FC236}">
                <a16:creationId xmlns:a16="http://schemas.microsoft.com/office/drawing/2014/main" id="{69E73B49-280A-43F6-A22B-4A7FB075E2D5}"/>
              </a:ext>
            </a:extLst>
          </p:cNvPr>
          <p:cNvSpPr/>
          <p:nvPr/>
        </p:nvSpPr>
        <p:spPr>
          <a:xfrm>
            <a:off x="6317672" y="723320"/>
            <a:ext cx="5338619" cy="5615063"/>
          </a:xfrm>
          <a:prstGeom prst="rect">
            <a:avLst/>
          </a:prstGeom>
        </p:spPr>
        <p:txBody>
          <a:bodyPr wrap="square">
            <a:spAutoFit/>
          </a:bodyPr>
          <a:lstStyle/>
          <a:p>
            <a:pPr>
              <a:lnSpc>
                <a:spcPts val="2400"/>
              </a:lnSpc>
            </a:pPr>
            <a:r>
              <a:rPr lang="zh-CN" altLang="en-US" b="1" i="0" dirty="0">
                <a:solidFill>
                  <a:srgbClr val="C00000"/>
                </a:solidFill>
                <a:effectLst>
                  <a:outerShdw blurRad="38100" dist="38100" dir="2700000" algn="tl">
                    <a:srgbClr val="000000">
                      <a:alpha val="43137"/>
                    </a:srgbClr>
                  </a:outerShdw>
                </a:effectLst>
                <a:latin typeface="Helvetica Neue"/>
              </a:rPr>
              <a:t>★抽象访问者（</a:t>
            </a:r>
            <a:r>
              <a:rPr lang="en-US" altLang="zh-CN" b="1" i="0" dirty="0">
                <a:solidFill>
                  <a:srgbClr val="C00000"/>
                </a:solidFill>
                <a:effectLst>
                  <a:outerShdw blurRad="38100" dist="38100" dir="2700000" algn="tl">
                    <a:srgbClr val="000000">
                      <a:alpha val="43137"/>
                    </a:srgbClr>
                  </a:outerShdw>
                </a:effectLst>
                <a:latin typeface="Helvetica Neue"/>
              </a:rPr>
              <a:t>Visitor</a:t>
            </a:r>
            <a:r>
              <a:rPr lang="zh-CN" altLang="en-US" b="1" i="0" dirty="0">
                <a:solidFill>
                  <a:srgbClr val="C00000"/>
                </a:solidFill>
                <a:effectLst>
                  <a:outerShdw blurRad="38100" dist="38100" dir="2700000" algn="tl">
                    <a:srgbClr val="000000">
                      <a:alpha val="43137"/>
                    </a:srgbClr>
                  </a:outerShdw>
                </a:effectLst>
                <a:latin typeface="Helvetica Neue"/>
              </a:rPr>
              <a:t>）角色：</a:t>
            </a:r>
            <a:r>
              <a:rPr lang="zh-CN" altLang="en-US" b="0" i="0" dirty="0">
                <a:solidFill>
                  <a:srgbClr val="444444"/>
                </a:solidFill>
                <a:effectLst/>
                <a:latin typeface="Helvetica Neue"/>
              </a:rPr>
              <a:t>定义一个访问具体元素的接口，为每个具体元素类对应一个访问操作 </a:t>
            </a:r>
            <a:r>
              <a:rPr lang="en-US" altLang="zh-CN" b="0" i="0" dirty="0">
                <a:solidFill>
                  <a:srgbClr val="444444"/>
                </a:solidFill>
                <a:effectLst/>
                <a:latin typeface="Helvetica Neue"/>
              </a:rPr>
              <a:t>visit() </a:t>
            </a:r>
            <a:r>
              <a:rPr lang="zh-CN" altLang="en-US" b="0" i="0" dirty="0">
                <a:solidFill>
                  <a:srgbClr val="444444"/>
                </a:solidFill>
                <a:effectLst/>
                <a:latin typeface="Helvetica Neue"/>
              </a:rPr>
              <a:t>，该操作中的参数类型标识了被访问的具体元素。</a:t>
            </a:r>
          </a:p>
          <a:p>
            <a:pPr>
              <a:lnSpc>
                <a:spcPts val="2400"/>
              </a:lnSpc>
            </a:pPr>
            <a:r>
              <a:rPr lang="zh-CN" altLang="en-US" b="1" i="0" dirty="0">
                <a:solidFill>
                  <a:srgbClr val="C00000"/>
                </a:solidFill>
                <a:effectLst>
                  <a:outerShdw blurRad="38100" dist="38100" dir="2700000" algn="tl">
                    <a:srgbClr val="000000">
                      <a:alpha val="43137"/>
                    </a:srgbClr>
                  </a:outerShdw>
                </a:effectLst>
                <a:latin typeface="Helvetica Neue"/>
              </a:rPr>
              <a:t>★具体访问者（</a:t>
            </a:r>
            <a:r>
              <a:rPr lang="en-US" altLang="zh-CN" b="1" i="0" dirty="0" err="1">
                <a:solidFill>
                  <a:srgbClr val="C00000"/>
                </a:solidFill>
                <a:effectLst>
                  <a:outerShdw blurRad="38100" dist="38100" dir="2700000" algn="tl">
                    <a:srgbClr val="000000">
                      <a:alpha val="43137"/>
                    </a:srgbClr>
                  </a:outerShdw>
                </a:effectLst>
                <a:latin typeface="Helvetica Neue"/>
              </a:rPr>
              <a:t>ConcreteVisitor</a:t>
            </a:r>
            <a:r>
              <a:rPr lang="zh-CN" altLang="en-US" b="1" i="0" dirty="0">
                <a:solidFill>
                  <a:srgbClr val="C00000"/>
                </a:solidFill>
                <a:effectLst>
                  <a:outerShdw blurRad="38100" dist="38100" dir="2700000" algn="tl">
                    <a:srgbClr val="000000">
                      <a:alpha val="43137"/>
                    </a:srgbClr>
                  </a:outerShdw>
                </a:effectLst>
                <a:latin typeface="Helvetica Neue"/>
              </a:rPr>
              <a:t>）角色：</a:t>
            </a:r>
            <a:r>
              <a:rPr lang="zh-CN" altLang="en-US" b="0" i="0" dirty="0">
                <a:solidFill>
                  <a:srgbClr val="444444"/>
                </a:solidFill>
                <a:effectLst/>
                <a:latin typeface="Helvetica Neue"/>
              </a:rPr>
              <a:t>实现抽象访问者角色中声明的各个访问操作，确定访问者访问一个元素时该做什么。</a:t>
            </a:r>
          </a:p>
          <a:p>
            <a:pPr>
              <a:lnSpc>
                <a:spcPts val="2400"/>
              </a:lnSpc>
            </a:pPr>
            <a:r>
              <a:rPr lang="zh-CN" altLang="en-US" b="1" i="0" dirty="0">
                <a:solidFill>
                  <a:srgbClr val="C00000"/>
                </a:solidFill>
                <a:effectLst>
                  <a:outerShdw blurRad="38100" dist="38100" dir="2700000" algn="tl">
                    <a:srgbClr val="000000">
                      <a:alpha val="43137"/>
                    </a:srgbClr>
                  </a:outerShdw>
                </a:effectLst>
                <a:latin typeface="Helvetica Neue"/>
              </a:rPr>
              <a:t>★抽象元素（</a:t>
            </a:r>
            <a:r>
              <a:rPr lang="en-US" altLang="zh-CN" b="1" i="0" dirty="0">
                <a:solidFill>
                  <a:srgbClr val="C00000"/>
                </a:solidFill>
                <a:effectLst>
                  <a:outerShdw blurRad="38100" dist="38100" dir="2700000" algn="tl">
                    <a:srgbClr val="000000">
                      <a:alpha val="43137"/>
                    </a:srgbClr>
                  </a:outerShdw>
                </a:effectLst>
                <a:latin typeface="Helvetica Neue"/>
              </a:rPr>
              <a:t>Element</a:t>
            </a:r>
            <a:r>
              <a:rPr lang="zh-CN" altLang="en-US" b="1" i="0" dirty="0">
                <a:solidFill>
                  <a:srgbClr val="C00000"/>
                </a:solidFill>
                <a:effectLst>
                  <a:outerShdw blurRad="38100" dist="38100" dir="2700000" algn="tl">
                    <a:srgbClr val="000000">
                      <a:alpha val="43137"/>
                    </a:srgbClr>
                  </a:outerShdw>
                </a:effectLst>
                <a:latin typeface="Helvetica Neue"/>
              </a:rPr>
              <a:t>）角色：</a:t>
            </a:r>
            <a:r>
              <a:rPr lang="zh-CN" altLang="en-US" b="0" i="0" dirty="0">
                <a:solidFill>
                  <a:srgbClr val="444444"/>
                </a:solidFill>
                <a:effectLst/>
                <a:latin typeface="Helvetica Neue"/>
              </a:rPr>
              <a:t>声明一个包含接受操作 </a:t>
            </a:r>
            <a:r>
              <a:rPr lang="en-US" altLang="zh-CN" b="0" i="0" dirty="0">
                <a:solidFill>
                  <a:srgbClr val="444444"/>
                </a:solidFill>
                <a:effectLst/>
                <a:latin typeface="Helvetica Neue"/>
              </a:rPr>
              <a:t>accept() </a:t>
            </a:r>
            <a:r>
              <a:rPr lang="zh-CN" altLang="en-US" b="0" i="0" dirty="0">
                <a:solidFill>
                  <a:srgbClr val="444444"/>
                </a:solidFill>
                <a:effectLst/>
                <a:latin typeface="Helvetica Neue"/>
              </a:rPr>
              <a:t>的接口，被接受的访问者对象作为 </a:t>
            </a:r>
            <a:r>
              <a:rPr lang="en-US" altLang="zh-CN" b="0" i="0" dirty="0">
                <a:solidFill>
                  <a:srgbClr val="444444"/>
                </a:solidFill>
                <a:effectLst/>
                <a:latin typeface="Helvetica Neue"/>
              </a:rPr>
              <a:t>accept() </a:t>
            </a:r>
            <a:r>
              <a:rPr lang="zh-CN" altLang="en-US" b="0" i="0" dirty="0">
                <a:solidFill>
                  <a:srgbClr val="444444"/>
                </a:solidFill>
                <a:effectLst/>
                <a:latin typeface="Helvetica Neue"/>
              </a:rPr>
              <a:t>方法的参数。</a:t>
            </a:r>
          </a:p>
          <a:p>
            <a:pPr>
              <a:lnSpc>
                <a:spcPts val="2400"/>
              </a:lnSpc>
            </a:pPr>
            <a:r>
              <a:rPr lang="zh-CN" altLang="en-US" b="1" i="0" dirty="0">
                <a:solidFill>
                  <a:srgbClr val="C00000"/>
                </a:solidFill>
                <a:effectLst>
                  <a:outerShdw blurRad="38100" dist="38100" dir="2700000" algn="tl">
                    <a:srgbClr val="000000">
                      <a:alpha val="43137"/>
                    </a:srgbClr>
                  </a:outerShdw>
                </a:effectLst>
                <a:latin typeface="Helvetica Neue"/>
              </a:rPr>
              <a:t>★具体元素（</a:t>
            </a:r>
            <a:r>
              <a:rPr lang="en-US" altLang="zh-CN" b="1" i="0" dirty="0" err="1">
                <a:solidFill>
                  <a:srgbClr val="C00000"/>
                </a:solidFill>
                <a:effectLst>
                  <a:outerShdw blurRad="38100" dist="38100" dir="2700000" algn="tl">
                    <a:srgbClr val="000000">
                      <a:alpha val="43137"/>
                    </a:srgbClr>
                  </a:outerShdw>
                </a:effectLst>
                <a:latin typeface="Helvetica Neue"/>
              </a:rPr>
              <a:t>ConcreteElement</a:t>
            </a:r>
            <a:r>
              <a:rPr lang="zh-CN" altLang="en-US" b="1" i="0" dirty="0">
                <a:solidFill>
                  <a:srgbClr val="C00000"/>
                </a:solidFill>
                <a:effectLst>
                  <a:outerShdw blurRad="38100" dist="38100" dir="2700000" algn="tl">
                    <a:srgbClr val="000000">
                      <a:alpha val="43137"/>
                    </a:srgbClr>
                  </a:outerShdw>
                </a:effectLst>
                <a:latin typeface="Helvetica Neue"/>
              </a:rPr>
              <a:t>）角色：</a:t>
            </a:r>
            <a:r>
              <a:rPr lang="zh-CN" altLang="en-US" b="0" i="0" dirty="0">
                <a:solidFill>
                  <a:srgbClr val="444444"/>
                </a:solidFill>
                <a:effectLst/>
                <a:latin typeface="Helvetica Neue"/>
              </a:rPr>
              <a:t>实现抽象元素角色提供的 </a:t>
            </a:r>
            <a:r>
              <a:rPr lang="en-US" altLang="zh-CN" b="0" i="0" dirty="0">
                <a:solidFill>
                  <a:srgbClr val="444444"/>
                </a:solidFill>
                <a:effectLst/>
                <a:latin typeface="Helvetica Neue"/>
              </a:rPr>
              <a:t>accept() </a:t>
            </a:r>
            <a:r>
              <a:rPr lang="zh-CN" altLang="en-US" b="0" i="0" dirty="0">
                <a:solidFill>
                  <a:srgbClr val="444444"/>
                </a:solidFill>
                <a:effectLst/>
                <a:latin typeface="Helvetica Neue"/>
              </a:rPr>
              <a:t>操作，其方法体通常都是 </a:t>
            </a:r>
            <a:r>
              <a:rPr lang="en-US" altLang="zh-CN" b="0" i="0" dirty="0" err="1">
                <a:solidFill>
                  <a:srgbClr val="444444"/>
                </a:solidFill>
                <a:effectLst/>
                <a:latin typeface="Helvetica Neue"/>
              </a:rPr>
              <a:t>visitor.visit</a:t>
            </a:r>
            <a:r>
              <a:rPr lang="en-US" altLang="zh-CN" b="0" i="0" dirty="0">
                <a:solidFill>
                  <a:srgbClr val="444444"/>
                </a:solidFill>
                <a:effectLst/>
                <a:latin typeface="Helvetica Neue"/>
              </a:rPr>
              <a:t>(this) </a:t>
            </a:r>
            <a:r>
              <a:rPr lang="zh-CN" altLang="en-US" b="0" i="0" dirty="0">
                <a:solidFill>
                  <a:srgbClr val="444444"/>
                </a:solidFill>
                <a:effectLst/>
                <a:latin typeface="Helvetica Neue"/>
              </a:rPr>
              <a:t>，另外具体元素中可能还包含本身业务逻辑的相关操作。</a:t>
            </a:r>
          </a:p>
          <a:p>
            <a:pPr>
              <a:lnSpc>
                <a:spcPts val="2400"/>
              </a:lnSpc>
            </a:pPr>
            <a:r>
              <a:rPr lang="zh-CN" altLang="en-US" b="1" i="0" dirty="0">
                <a:solidFill>
                  <a:srgbClr val="C00000"/>
                </a:solidFill>
                <a:effectLst>
                  <a:outerShdw blurRad="38100" dist="38100" dir="2700000" algn="tl">
                    <a:srgbClr val="000000">
                      <a:alpha val="43137"/>
                    </a:srgbClr>
                  </a:outerShdw>
                </a:effectLst>
                <a:latin typeface="Helvetica Neue"/>
              </a:rPr>
              <a:t>★对象结构（</a:t>
            </a:r>
            <a:r>
              <a:rPr lang="en-US" altLang="zh-CN" b="1" i="0" dirty="0">
                <a:solidFill>
                  <a:srgbClr val="C00000"/>
                </a:solidFill>
                <a:effectLst>
                  <a:outerShdw blurRad="38100" dist="38100" dir="2700000" algn="tl">
                    <a:srgbClr val="000000">
                      <a:alpha val="43137"/>
                    </a:srgbClr>
                  </a:outerShdw>
                </a:effectLst>
                <a:latin typeface="Helvetica Neue"/>
              </a:rPr>
              <a:t>Object Structure</a:t>
            </a:r>
            <a:r>
              <a:rPr lang="zh-CN" altLang="en-US" b="1" i="0" dirty="0">
                <a:solidFill>
                  <a:srgbClr val="C00000"/>
                </a:solidFill>
                <a:effectLst>
                  <a:outerShdw blurRad="38100" dist="38100" dir="2700000" algn="tl">
                    <a:srgbClr val="000000">
                      <a:alpha val="43137"/>
                    </a:srgbClr>
                  </a:outerShdw>
                </a:effectLst>
                <a:latin typeface="Helvetica Neue"/>
              </a:rPr>
              <a:t>）角色：</a:t>
            </a:r>
            <a:r>
              <a:rPr lang="zh-CN" altLang="en-US" b="0" i="0" dirty="0">
                <a:solidFill>
                  <a:srgbClr val="444444"/>
                </a:solidFill>
                <a:effectLst/>
                <a:latin typeface="Helvetica Neue"/>
              </a:rPr>
              <a:t>是一个包含元素角色的容器，提供让访问者对象遍历容器中的所有元素的方法，通常由 </a:t>
            </a:r>
            <a:r>
              <a:rPr lang="en-US" altLang="zh-CN" b="0" i="0" dirty="0">
                <a:solidFill>
                  <a:srgbClr val="444444"/>
                </a:solidFill>
                <a:effectLst/>
                <a:latin typeface="Helvetica Neue"/>
              </a:rPr>
              <a:t>List</a:t>
            </a:r>
            <a:r>
              <a:rPr lang="zh-CN" altLang="en-US" b="0" i="0" dirty="0">
                <a:solidFill>
                  <a:srgbClr val="444444"/>
                </a:solidFill>
                <a:effectLst/>
                <a:latin typeface="Helvetica Neue"/>
              </a:rPr>
              <a:t>、</a:t>
            </a:r>
            <a:r>
              <a:rPr lang="en-US" altLang="zh-CN" b="0" i="0" dirty="0">
                <a:solidFill>
                  <a:srgbClr val="444444"/>
                </a:solidFill>
                <a:effectLst/>
                <a:latin typeface="Helvetica Neue"/>
              </a:rPr>
              <a:t>Set</a:t>
            </a:r>
            <a:r>
              <a:rPr lang="zh-CN" altLang="en-US" b="0" i="0" dirty="0">
                <a:solidFill>
                  <a:srgbClr val="444444"/>
                </a:solidFill>
                <a:effectLst/>
                <a:latin typeface="Helvetica Neue"/>
              </a:rPr>
              <a:t>、</a:t>
            </a:r>
            <a:r>
              <a:rPr lang="en-US" altLang="zh-CN" b="0" i="0" dirty="0">
                <a:solidFill>
                  <a:srgbClr val="444444"/>
                </a:solidFill>
                <a:effectLst/>
                <a:latin typeface="Helvetica Neue"/>
              </a:rPr>
              <a:t>Map </a:t>
            </a:r>
            <a:r>
              <a:rPr lang="zh-CN" altLang="en-US" b="0" i="0" dirty="0">
                <a:solidFill>
                  <a:srgbClr val="444444"/>
                </a:solidFill>
                <a:effectLst/>
                <a:latin typeface="Helvetica Neue"/>
              </a:rPr>
              <a:t>等聚合类实现。</a:t>
            </a:r>
          </a:p>
        </p:txBody>
      </p:sp>
      <p:pic>
        <p:nvPicPr>
          <p:cNvPr id="1028" name="Picture 4" descr="http://c.biancheng.net/uploads/allimg/181119/3-1Q119101429D6.gif">
            <a:extLst>
              <a:ext uri="{FF2B5EF4-FFF2-40B4-BE49-F238E27FC236}">
                <a16:creationId xmlns:a16="http://schemas.microsoft.com/office/drawing/2014/main" id="{5282E5AC-1F45-4D8F-8413-4D59A8E6F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09" y="864143"/>
            <a:ext cx="5338619" cy="47335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9FDC23F1-1B7A-48B2-ABE5-1F2E3AC359BE}"/>
              </a:ext>
            </a:extLst>
          </p:cNvPr>
          <p:cNvSpPr/>
          <p:nvPr/>
        </p:nvSpPr>
        <p:spPr>
          <a:xfrm>
            <a:off x="1767765" y="6030927"/>
            <a:ext cx="2874505" cy="307777"/>
          </a:xfrm>
          <a:prstGeom prst="rect">
            <a:avLst/>
          </a:prstGeom>
        </p:spPr>
        <p:txBody>
          <a:bodyPr wrap="none">
            <a:spAutoFit/>
          </a:bodyPr>
          <a:lstStyle/>
          <a:p>
            <a:r>
              <a:rPr lang="zh-CN" altLang="en-US" sz="1400" dirty="0"/>
              <a:t>图 访问者（</a:t>
            </a:r>
            <a:r>
              <a:rPr lang="en-US" altLang="zh-CN" sz="1400" dirty="0"/>
              <a:t>Visitor</a:t>
            </a:r>
            <a:r>
              <a:rPr lang="zh-CN" altLang="en-US" sz="1400" dirty="0"/>
              <a:t>）模式的结构图</a:t>
            </a:r>
          </a:p>
        </p:txBody>
      </p:sp>
    </p:spTree>
    <p:extLst>
      <p:ext uri="{BB962C8B-B14F-4D97-AF65-F5344CB8AC3E}">
        <p14:creationId xmlns:p14="http://schemas.microsoft.com/office/powerpoint/2010/main" val="37240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763B176-EA02-41C7-AA71-22D0352E3154}"/>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A74248C-62D5-4033-A4E9-637A5F01E7EE}"/>
              </a:ext>
            </a:extLst>
          </p:cNvPr>
          <p:cNvCxnSpPr>
            <a:cxnSpLocks/>
            <a:stCxn id="6"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2B99AE2-DA18-4184-A7D7-EC56AE5B3014}"/>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a:effectLst>
                  <a:outerShdw blurRad="38100" dist="38100" dir="2700000" algn="tl">
                    <a:srgbClr val="000000">
                      <a:alpha val="43137"/>
                    </a:srgbClr>
                  </a:outerShdw>
                </a:effectLst>
              </a:rPr>
              <a:t>代码</a:t>
            </a:r>
            <a:endParaRPr lang="zh-CN" altLang="en-US" sz="3200" b="1" dirty="0">
              <a:effectLst>
                <a:outerShdw blurRad="38100" dist="38100" dir="2700000" algn="tl">
                  <a:srgbClr val="000000">
                    <a:alpha val="43137"/>
                  </a:srgbClr>
                </a:outerShdw>
              </a:effectLst>
            </a:endParaRPr>
          </a:p>
        </p:txBody>
      </p:sp>
      <p:sp>
        <p:nvSpPr>
          <p:cNvPr id="7" name="矩形 6">
            <a:extLst>
              <a:ext uri="{FF2B5EF4-FFF2-40B4-BE49-F238E27FC236}">
                <a16:creationId xmlns:a16="http://schemas.microsoft.com/office/drawing/2014/main" id="{E9086450-5649-4DC8-9EAF-2685B71AD819}"/>
              </a:ext>
            </a:extLst>
          </p:cNvPr>
          <p:cNvSpPr/>
          <p:nvPr/>
        </p:nvSpPr>
        <p:spPr>
          <a:xfrm>
            <a:off x="381001" y="1187159"/>
            <a:ext cx="3409949" cy="954107"/>
          </a:xfrm>
          <a:prstGeom prst="rect">
            <a:avLst/>
          </a:prstGeom>
          <a:ln>
            <a:solidFill>
              <a:schemeClr val="tx1"/>
            </a:solidFill>
          </a:ln>
        </p:spPr>
        <p:txBody>
          <a:bodyPr wrap="square">
            <a:spAutoFit/>
          </a:bodyPr>
          <a:lstStyle/>
          <a:p>
            <a:r>
              <a:rPr lang="en-US" altLang="zh-CN" sz="1400" dirty="0"/>
              <a:t>abstract class </a:t>
            </a:r>
            <a:r>
              <a:rPr lang="en-US" altLang="zh-CN" sz="1400" dirty="0">
                <a:solidFill>
                  <a:srgbClr val="C00000"/>
                </a:solidFill>
              </a:rPr>
              <a:t>Element</a:t>
            </a:r>
            <a:r>
              <a:rPr lang="en-US" altLang="zh-CN" sz="1400" dirty="0"/>
              <a:t> { </a:t>
            </a:r>
          </a:p>
          <a:p>
            <a:r>
              <a:rPr lang="en-US" altLang="zh-CN" sz="1400" dirty="0"/>
              <a:t>public abstract void accept(</a:t>
            </a:r>
            <a:r>
              <a:rPr lang="en-US" altLang="zh-CN" sz="1400" dirty="0" err="1"/>
              <a:t>IVisitor</a:t>
            </a:r>
            <a:r>
              <a:rPr lang="en-US" altLang="zh-CN" sz="1400" dirty="0"/>
              <a:t> visitor); </a:t>
            </a:r>
          </a:p>
          <a:p>
            <a:r>
              <a:rPr lang="en-US" altLang="zh-CN" sz="1400" dirty="0"/>
              <a:t>public abstract void </a:t>
            </a:r>
            <a:r>
              <a:rPr lang="en-US" altLang="zh-CN" sz="1400" dirty="0" err="1"/>
              <a:t>doSomething</a:t>
            </a:r>
            <a:r>
              <a:rPr lang="en-US" altLang="zh-CN" sz="1400" dirty="0"/>
              <a:t>(); </a:t>
            </a:r>
          </a:p>
          <a:p>
            <a:r>
              <a:rPr lang="en-US" altLang="zh-CN" sz="1400" dirty="0"/>
              <a:t>} </a:t>
            </a:r>
          </a:p>
        </p:txBody>
      </p:sp>
      <p:sp>
        <p:nvSpPr>
          <p:cNvPr id="10" name="矩形 9">
            <a:extLst>
              <a:ext uri="{FF2B5EF4-FFF2-40B4-BE49-F238E27FC236}">
                <a16:creationId xmlns:a16="http://schemas.microsoft.com/office/drawing/2014/main" id="{69F372BD-ADEE-45C8-AC95-EFB69BDCFA68}"/>
              </a:ext>
            </a:extLst>
          </p:cNvPr>
          <p:cNvSpPr/>
          <p:nvPr/>
        </p:nvSpPr>
        <p:spPr>
          <a:xfrm>
            <a:off x="369616" y="2521058"/>
            <a:ext cx="3409949" cy="4019045"/>
          </a:xfrm>
          <a:prstGeom prst="rect">
            <a:avLst/>
          </a:prstGeom>
          <a:ln>
            <a:solidFill>
              <a:schemeClr val="tx1"/>
            </a:solidFill>
          </a:ln>
        </p:spPr>
        <p:txBody>
          <a:bodyPr wrap="square">
            <a:noAutofit/>
          </a:bodyPr>
          <a:lstStyle/>
          <a:p>
            <a:r>
              <a:rPr lang="zh-CN" altLang="en-US" sz="1400" dirty="0"/>
              <a:t>class </a:t>
            </a:r>
            <a:r>
              <a:rPr lang="zh-CN" altLang="en-US" sz="1400" dirty="0">
                <a:solidFill>
                  <a:srgbClr val="C00000"/>
                </a:solidFill>
              </a:rPr>
              <a:t>ConcreteElement1</a:t>
            </a:r>
            <a:r>
              <a:rPr lang="zh-CN" altLang="en-US" sz="1400" dirty="0"/>
              <a:t> extends Element { </a:t>
            </a:r>
            <a:endParaRPr lang="en-US" altLang="zh-CN" sz="1400" dirty="0"/>
          </a:p>
          <a:p>
            <a:r>
              <a:rPr lang="zh-CN" altLang="en-US" sz="1400" dirty="0"/>
              <a:t> </a:t>
            </a:r>
          </a:p>
          <a:p>
            <a:r>
              <a:rPr lang="zh-CN" altLang="en-US" sz="1400" dirty="0"/>
              <a:t>    public void doSomething(){  </a:t>
            </a:r>
          </a:p>
          <a:p>
            <a:r>
              <a:rPr lang="zh-CN" altLang="en-US" sz="1400" dirty="0"/>
              <a:t>        System.out.println("这是元素1");  </a:t>
            </a:r>
          </a:p>
          <a:p>
            <a:r>
              <a:rPr lang="zh-CN" altLang="en-US" sz="1400" dirty="0"/>
              <a:t>    }  </a:t>
            </a:r>
          </a:p>
          <a:p>
            <a:r>
              <a:rPr lang="en-US" altLang="zh-CN" sz="1400" dirty="0"/>
              <a:t>    </a:t>
            </a:r>
            <a:r>
              <a:rPr lang="zh-CN" altLang="en-US" sz="1400" dirty="0"/>
              <a:t>public void accept(IVisitor visitor) {  </a:t>
            </a:r>
          </a:p>
          <a:p>
            <a:r>
              <a:rPr lang="zh-CN" altLang="en-US" sz="1400" dirty="0"/>
              <a:t>        visitor.visit(this);  </a:t>
            </a:r>
          </a:p>
          <a:p>
            <a:r>
              <a:rPr lang="zh-CN" altLang="en-US" sz="1400" dirty="0"/>
              <a:t>    }  </a:t>
            </a:r>
          </a:p>
          <a:p>
            <a:r>
              <a:rPr lang="zh-CN" altLang="en-US" sz="1400" dirty="0"/>
              <a:t>}  </a:t>
            </a:r>
          </a:p>
          <a:p>
            <a:r>
              <a:rPr lang="zh-CN" altLang="en-US" sz="1400" dirty="0"/>
              <a:t>  </a:t>
            </a:r>
          </a:p>
          <a:p>
            <a:r>
              <a:rPr lang="zh-CN" altLang="en-US" sz="1400" dirty="0"/>
              <a:t>class </a:t>
            </a:r>
            <a:r>
              <a:rPr lang="zh-CN" altLang="en-US" sz="1400" dirty="0">
                <a:solidFill>
                  <a:srgbClr val="C00000"/>
                </a:solidFill>
              </a:rPr>
              <a:t>ConcreteElement2</a:t>
            </a:r>
            <a:r>
              <a:rPr lang="zh-CN" altLang="en-US" sz="1400" dirty="0"/>
              <a:t> extends Element {  </a:t>
            </a:r>
          </a:p>
          <a:p>
            <a:r>
              <a:rPr lang="zh-CN" altLang="en-US" sz="1400" dirty="0"/>
              <a:t>    public void doSomething(){  </a:t>
            </a:r>
          </a:p>
          <a:p>
            <a:r>
              <a:rPr lang="zh-CN" altLang="en-US" sz="1400" dirty="0"/>
              <a:t>        System.out.println("这是元素2");  </a:t>
            </a:r>
          </a:p>
          <a:p>
            <a:r>
              <a:rPr lang="zh-CN" altLang="en-US" sz="1400" dirty="0"/>
              <a:t>    }    </a:t>
            </a:r>
          </a:p>
          <a:p>
            <a:r>
              <a:rPr lang="zh-CN" altLang="en-US" sz="1400" dirty="0"/>
              <a:t>    public void accept(IVisitor visitor) {  </a:t>
            </a:r>
          </a:p>
          <a:p>
            <a:r>
              <a:rPr lang="zh-CN" altLang="en-US" sz="1400" dirty="0"/>
              <a:t>        visitor.visit(this);  </a:t>
            </a:r>
          </a:p>
          <a:p>
            <a:r>
              <a:rPr lang="zh-CN" altLang="en-US" sz="1400" dirty="0"/>
              <a:t>    }  </a:t>
            </a:r>
          </a:p>
          <a:p>
            <a:r>
              <a:rPr lang="zh-CN" altLang="en-US" sz="1400" dirty="0"/>
              <a:t>} </a:t>
            </a:r>
            <a:endParaRPr lang="zh-CN" altLang="en-US" dirty="0"/>
          </a:p>
        </p:txBody>
      </p:sp>
      <p:sp>
        <p:nvSpPr>
          <p:cNvPr id="12" name="矩形 11">
            <a:extLst>
              <a:ext uri="{FF2B5EF4-FFF2-40B4-BE49-F238E27FC236}">
                <a16:creationId xmlns:a16="http://schemas.microsoft.com/office/drawing/2014/main" id="{EAA29CB6-819B-4FAA-87F5-1A75ACC11653}"/>
              </a:ext>
            </a:extLst>
          </p:cNvPr>
          <p:cNvSpPr/>
          <p:nvPr/>
        </p:nvSpPr>
        <p:spPr>
          <a:xfrm>
            <a:off x="3952874" y="1187159"/>
            <a:ext cx="3514725" cy="954107"/>
          </a:xfrm>
          <a:prstGeom prst="rect">
            <a:avLst/>
          </a:prstGeom>
          <a:ln>
            <a:solidFill>
              <a:schemeClr val="tx1"/>
            </a:solidFill>
          </a:ln>
        </p:spPr>
        <p:txBody>
          <a:bodyPr wrap="square">
            <a:spAutoFit/>
          </a:bodyPr>
          <a:lstStyle/>
          <a:p>
            <a:r>
              <a:rPr lang="zh-CN" altLang="en-US" sz="1400" dirty="0"/>
              <a:t>interface </a:t>
            </a:r>
            <a:r>
              <a:rPr lang="zh-CN" altLang="en-US" sz="1400" dirty="0">
                <a:solidFill>
                  <a:srgbClr val="C00000"/>
                </a:solidFill>
              </a:rPr>
              <a:t>IVisitor</a:t>
            </a:r>
            <a:r>
              <a:rPr lang="zh-CN" altLang="en-US" sz="1400" dirty="0"/>
              <a:t> {  </a:t>
            </a:r>
          </a:p>
          <a:p>
            <a:r>
              <a:rPr lang="zh-CN" altLang="en-US" sz="1400" dirty="0"/>
              <a:t>    public void visit(ConcreteElement1 el1);  </a:t>
            </a:r>
          </a:p>
          <a:p>
            <a:r>
              <a:rPr lang="zh-CN" altLang="en-US" sz="1400" dirty="0"/>
              <a:t>    public void visit(ConcreteElement2 el2);  </a:t>
            </a:r>
          </a:p>
          <a:p>
            <a:r>
              <a:rPr lang="zh-CN" altLang="en-US" sz="1400" dirty="0"/>
              <a:t>} </a:t>
            </a:r>
          </a:p>
        </p:txBody>
      </p:sp>
      <p:sp>
        <p:nvSpPr>
          <p:cNvPr id="13" name="矩形 12">
            <a:extLst>
              <a:ext uri="{FF2B5EF4-FFF2-40B4-BE49-F238E27FC236}">
                <a16:creationId xmlns:a16="http://schemas.microsoft.com/office/drawing/2014/main" id="{0BEA3BE0-2291-40C5-AB77-2DDBCA431171}"/>
              </a:ext>
            </a:extLst>
          </p:cNvPr>
          <p:cNvSpPr/>
          <p:nvPr/>
        </p:nvSpPr>
        <p:spPr>
          <a:xfrm>
            <a:off x="3941488" y="2521059"/>
            <a:ext cx="3514725" cy="2031325"/>
          </a:xfrm>
          <a:prstGeom prst="rect">
            <a:avLst/>
          </a:prstGeom>
          <a:ln>
            <a:solidFill>
              <a:schemeClr val="tx1"/>
            </a:solidFill>
          </a:ln>
        </p:spPr>
        <p:txBody>
          <a:bodyPr wrap="square">
            <a:spAutoFit/>
          </a:bodyPr>
          <a:lstStyle/>
          <a:p>
            <a:r>
              <a:rPr lang="zh-CN" altLang="en-US" sz="1400" dirty="0"/>
              <a:t>class </a:t>
            </a:r>
            <a:r>
              <a:rPr lang="zh-CN" altLang="en-US" sz="1400" dirty="0">
                <a:solidFill>
                  <a:srgbClr val="C00000"/>
                </a:solidFill>
              </a:rPr>
              <a:t>Visitor</a:t>
            </a:r>
            <a:r>
              <a:rPr lang="zh-CN" altLang="en-US" sz="1400" dirty="0"/>
              <a:t> implements IVisitor {  </a:t>
            </a:r>
          </a:p>
          <a:p>
            <a:r>
              <a:rPr lang="zh-CN" altLang="en-US" sz="1400" dirty="0"/>
              <a:t>    public void visit(ConcreteElement1 el1) {  </a:t>
            </a:r>
          </a:p>
          <a:p>
            <a:r>
              <a:rPr lang="zh-CN" altLang="en-US" sz="1400" dirty="0"/>
              <a:t>        el1.doSomething();  </a:t>
            </a:r>
          </a:p>
          <a:p>
            <a:r>
              <a:rPr lang="zh-CN" altLang="en-US" sz="1400" dirty="0"/>
              <a:t>    } </a:t>
            </a:r>
            <a:endParaRPr lang="en-US" altLang="zh-CN" sz="1400" dirty="0"/>
          </a:p>
          <a:p>
            <a:r>
              <a:rPr lang="zh-CN" altLang="en-US" sz="1400" dirty="0"/>
              <a:t>    </a:t>
            </a:r>
          </a:p>
          <a:p>
            <a:r>
              <a:rPr lang="zh-CN" altLang="en-US" sz="1400" dirty="0"/>
              <a:t>    public void visit(ConcreteElement2 el2) {  </a:t>
            </a:r>
          </a:p>
          <a:p>
            <a:r>
              <a:rPr lang="zh-CN" altLang="en-US" sz="1400" dirty="0"/>
              <a:t>        el2.doSomething();  </a:t>
            </a:r>
          </a:p>
          <a:p>
            <a:r>
              <a:rPr lang="zh-CN" altLang="en-US" sz="1400" dirty="0"/>
              <a:t>    }  </a:t>
            </a:r>
          </a:p>
          <a:p>
            <a:r>
              <a:rPr lang="zh-CN" altLang="en-US" sz="1400" dirty="0"/>
              <a:t>} </a:t>
            </a:r>
          </a:p>
        </p:txBody>
      </p:sp>
      <p:sp>
        <p:nvSpPr>
          <p:cNvPr id="14" name="矩形 13">
            <a:extLst>
              <a:ext uri="{FF2B5EF4-FFF2-40B4-BE49-F238E27FC236}">
                <a16:creationId xmlns:a16="http://schemas.microsoft.com/office/drawing/2014/main" id="{0354BB1C-FE8C-43AE-9022-A9669366C3F0}"/>
              </a:ext>
            </a:extLst>
          </p:cNvPr>
          <p:cNvSpPr/>
          <p:nvPr/>
        </p:nvSpPr>
        <p:spPr>
          <a:xfrm>
            <a:off x="7591424" y="1181336"/>
            <a:ext cx="4219575" cy="3371047"/>
          </a:xfrm>
          <a:prstGeom prst="rect">
            <a:avLst/>
          </a:prstGeom>
          <a:ln>
            <a:solidFill>
              <a:schemeClr val="tx1"/>
            </a:solidFill>
          </a:ln>
        </p:spPr>
        <p:txBody>
          <a:bodyPr wrap="square">
            <a:noAutofit/>
          </a:bodyPr>
          <a:lstStyle/>
          <a:p>
            <a:r>
              <a:rPr lang="zh-CN" altLang="en-US" sz="1400" dirty="0"/>
              <a:t>class </a:t>
            </a:r>
            <a:r>
              <a:rPr lang="zh-CN" altLang="en-US" sz="1400" dirty="0">
                <a:solidFill>
                  <a:srgbClr val="C00000"/>
                </a:solidFill>
              </a:rPr>
              <a:t>ObjectStruture</a:t>
            </a:r>
            <a:r>
              <a:rPr lang="zh-CN" altLang="en-US" sz="1400" dirty="0"/>
              <a:t> {  </a:t>
            </a:r>
          </a:p>
          <a:p>
            <a:r>
              <a:rPr lang="zh-CN" altLang="en-US" sz="1400" dirty="0"/>
              <a:t>    public static List&lt;Element&gt; getList(){  </a:t>
            </a:r>
          </a:p>
          <a:p>
            <a:r>
              <a:rPr lang="zh-CN" altLang="en-US" sz="1400" dirty="0"/>
              <a:t>         List&lt;Element&gt; list = new ArrayList&lt;Element&gt;();  </a:t>
            </a:r>
          </a:p>
          <a:p>
            <a:r>
              <a:rPr lang="zh-CN" altLang="en-US" sz="1400" dirty="0"/>
              <a:t>         </a:t>
            </a:r>
            <a:r>
              <a:rPr lang="en-US" altLang="zh-CN" sz="1400" dirty="0"/>
              <a:t>Random ran = new Random();</a:t>
            </a:r>
          </a:p>
          <a:p>
            <a:r>
              <a:rPr lang="en-US" altLang="zh-CN" sz="1400" dirty="0"/>
              <a:t>         for(int </a:t>
            </a:r>
            <a:r>
              <a:rPr lang="en-US" altLang="zh-CN" sz="1400" dirty="0" err="1"/>
              <a:t>i</a:t>
            </a:r>
            <a:r>
              <a:rPr lang="en-US" altLang="zh-CN" sz="1400" dirty="0"/>
              <a:t>=0; </a:t>
            </a:r>
            <a:r>
              <a:rPr lang="en-US" altLang="zh-CN" sz="1400" dirty="0" err="1"/>
              <a:t>i</a:t>
            </a:r>
            <a:r>
              <a:rPr lang="en-US" altLang="zh-CN" sz="1400" dirty="0"/>
              <a:t>&lt;5; </a:t>
            </a:r>
            <a:r>
              <a:rPr lang="en-US" altLang="zh-CN" sz="1400" dirty="0" err="1"/>
              <a:t>i</a:t>
            </a:r>
            <a:r>
              <a:rPr lang="en-US" altLang="zh-CN" sz="1400" dirty="0"/>
              <a:t>++){</a:t>
            </a:r>
          </a:p>
          <a:p>
            <a:r>
              <a:rPr lang="en-US" altLang="zh-CN" sz="1400" dirty="0"/>
              <a:t>              int a = </a:t>
            </a:r>
            <a:r>
              <a:rPr lang="en-US" altLang="zh-CN" sz="1400" dirty="0" err="1"/>
              <a:t>ran.nextInt</a:t>
            </a:r>
            <a:r>
              <a:rPr lang="en-US" altLang="zh-CN" sz="1400" dirty="0"/>
              <a:t>(100);              	if(a&gt;50){</a:t>
            </a:r>
          </a:p>
          <a:p>
            <a:r>
              <a:rPr lang="en-US" altLang="zh-CN" sz="1400" dirty="0"/>
              <a:t>                  </a:t>
            </a:r>
            <a:r>
              <a:rPr lang="en-US" altLang="zh-CN" sz="1400" dirty="0" err="1"/>
              <a:t>list.add</a:t>
            </a:r>
            <a:r>
              <a:rPr lang="en-US" altLang="zh-CN" sz="1400" dirty="0"/>
              <a:t>(new ConcreteElement1()); </a:t>
            </a:r>
          </a:p>
          <a:p>
            <a:r>
              <a:rPr lang="en-US" altLang="zh-CN" sz="1400" dirty="0"/>
              <a:t>             }else{</a:t>
            </a:r>
          </a:p>
          <a:p>
            <a:r>
              <a:rPr lang="en-US" altLang="zh-CN" sz="1400" dirty="0"/>
              <a:t>                  </a:t>
            </a:r>
            <a:r>
              <a:rPr lang="en-US" altLang="zh-CN" sz="1400" dirty="0" err="1"/>
              <a:t>list.add</a:t>
            </a:r>
            <a:r>
              <a:rPr lang="en-US" altLang="zh-CN" sz="1400" dirty="0"/>
              <a:t>(new ConcreteElement2());</a:t>
            </a:r>
          </a:p>
          <a:p>
            <a:r>
              <a:rPr lang="en-US" altLang="zh-CN" sz="1400" dirty="0"/>
              <a:t>              }</a:t>
            </a:r>
          </a:p>
          <a:p>
            <a:r>
              <a:rPr lang="en-US" altLang="zh-CN" sz="1400" dirty="0"/>
              <a:t>          }</a:t>
            </a:r>
          </a:p>
          <a:p>
            <a:r>
              <a:rPr lang="en-US" altLang="zh-CN" sz="1400" dirty="0"/>
              <a:t>          return list;</a:t>
            </a:r>
          </a:p>
          <a:p>
            <a:r>
              <a:rPr lang="zh-CN" altLang="en-US" sz="1400" dirty="0"/>
              <a:t>   }  </a:t>
            </a:r>
          </a:p>
          <a:p>
            <a:r>
              <a:rPr lang="zh-CN" altLang="en-US" sz="1400" dirty="0"/>
              <a:t>} </a:t>
            </a:r>
          </a:p>
        </p:txBody>
      </p:sp>
      <p:sp>
        <p:nvSpPr>
          <p:cNvPr id="16" name="矩形 15">
            <a:extLst>
              <a:ext uri="{FF2B5EF4-FFF2-40B4-BE49-F238E27FC236}">
                <a16:creationId xmlns:a16="http://schemas.microsoft.com/office/drawing/2014/main" id="{8004FB1B-2A3F-4DE8-A204-0F1C06311B79}"/>
              </a:ext>
            </a:extLst>
          </p:cNvPr>
          <p:cNvSpPr/>
          <p:nvPr/>
        </p:nvSpPr>
        <p:spPr>
          <a:xfrm>
            <a:off x="3941488" y="4939665"/>
            <a:ext cx="4219575" cy="1600438"/>
          </a:xfrm>
          <a:prstGeom prst="rect">
            <a:avLst/>
          </a:prstGeom>
          <a:ln>
            <a:solidFill>
              <a:schemeClr val="tx1"/>
            </a:solidFill>
          </a:ln>
        </p:spPr>
        <p:txBody>
          <a:bodyPr wrap="square">
            <a:spAutoFit/>
          </a:bodyPr>
          <a:lstStyle/>
          <a:p>
            <a:r>
              <a:rPr lang="zh-CN" altLang="en-US" sz="1400" dirty="0"/>
              <a:t>public class </a:t>
            </a:r>
            <a:r>
              <a:rPr lang="zh-CN" altLang="en-US" sz="1400" dirty="0">
                <a:solidFill>
                  <a:srgbClr val="C00000"/>
                </a:solidFill>
              </a:rPr>
              <a:t>Client</a:t>
            </a:r>
            <a:r>
              <a:rPr lang="zh-CN" altLang="en-US" sz="1400" dirty="0"/>
              <a:t> {  </a:t>
            </a:r>
          </a:p>
          <a:p>
            <a:r>
              <a:rPr lang="zh-CN" altLang="en-US" sz="1400" dirty="0"/>
              <a:t>    public static void main(String[] args){  </a:t>
            </a:r>
          </a:p>
          <a:p>
            <a:r>
              <a:rPr lang="zh-CN" altLang="en-US" sz="1400" dirty="0"/>
              <a:t>        List&lt;Element&gt; list = ObjectStruture.getList();  </a:t>
            </a:r>
          </a:p>
          <a:p>
            <a:r>
              <a:rPr lang="zh-CN" altLang="en-US" sz="1400" dirty="0"/>
              <a:t>        for(Element e: list){  </a:t>
            </a:r>
          </a:p>
          <a:p>
            <a:r>
              <a:rPr lang="zh-CN" altLang="en-US" sz="1400" dirty="0"/>
              <a:t>            e.accept(new Visitor());  }  </a:t>
            </a:r>
          </a:p>
          <a:p>
            <a:r>
              <a:rPr lang="zh-CN" altLang="en-US" sz="1400" dirty="0"/>
              <a:t>    }  </a:t>
            </a:r>
          </a:p>
          <a:p>
            <a:r>
              <a:rPr lang="zh-CN" altLang="en-US" sz="1400" dirty="0"/>
              <a:t>} </a:t>
            </a:r>
          </a:p>
        </p:txBody>
      </p:sp>
      <p:sp>
        <p:nvSpPr>
          <p:cNvPr id="17" name="文本框 16">
            <a:extLst>
              <a:ext uri="{FF2B5EF4-FFF2-40B4-BE49-F238E27FC236}">
                <a16:creationId xmlns:a16="http://schemas.microsoft.com/office/drawing/2014/main" id="{A5B57396-ABC5-45B8-A6E3-B5BDF2AA162A}"/>
              </a:ext>
            </a:extLst>
          </p:cNvPr>
          <p:cNvSpPr txBox="1"/>
          <p:nvPr/>
        </p:nvSpPr>
        <p:spPr>
          <a:xfrm>
            <a:off x="381001" y="817827"/>
            <a:ext cx="1569660" cy="369332"/>
          </a:xfrm>
          <a:prstGeom prst="rect">
            <a:avLst/>
          </a:prstGeom>
          <a:noFill/>
        </p:spPr>
        <p:txBody>
          <a:bodyPr wrap="none" rtlCol="0">
            <a:spAutoFit/>
          </a:bodyPr>
          <a:lstStyle/>
          <a:p>
            <a:r>
              <a:rPr lang="zh-CN" altLang="en-US" dirty="0">
                <a:solidFill>
                  <a:schemeClr val="accent1"/>
                </a:solidFill>
              </a:rPr>
              <a:t>抽象元素类：</a:t>
            </a:r>
          </a:p>
        </p:txBody>
      </p:sp>
      <p:sp>
        <p:nvSpPr>
          <p:cNvPr id="18" name="文本框 17">
            <a:extLst>
              <a:ext uri="{FF2B5EF4-FFF2-40B4-BE49-F238E27FC236}">
                <a16:creationId xmlns:a16="http://schemas.microsoft.com/office/drawing/2014/main" id="{BB473024-D83B-47D1-B499-6A11FE800163}"/>
              </a:ext>
            </a:extLst>
          </p:cNvPr>
          <p:cNvSpPr txBox="1"/>
          <p:nvPr/>
        </p:nvSpPr>
        <p:spPr>
          <a:xfrm>
            <a:off x="369616" y="2174798"/>
            <a:ext cx="1569660" cy="369332"/>
          </a:xfrm>
          <a:prstGeom prst="rect">
            <a:avLst/>
          </a:prstGeom>
          <a:noFill/>
        </p:spPr>
        <p:txBody>
          <a:bodyPr wrap="none" rtlCol="0">
            <a:spAutoFit/>
          </a:bodyPr>
          <a:lstStyle/>
          <a:p>
            <a:r>
              <a:rPr lang="zh-CN" altLang="en-US" dirty="0">
                <a:solidFill>
                  <a:schemeClr val="accent1"/>
                </a:solidFill>
              </a:rPr>
              <a:t>具体元素类：</a:t>
            </a:r>
          </a:p>
        </p:txBody>
      </p:sp>
      <p:sp>
        <p:nvSpPr>
          <p:cNvPr id="19" name="文本框 18">
            <a:extLst>
              <a:ext uri="{FF2B5EF4-FFF2-40B4-BE49-F238E27FC236}">
                <a16:creationId xmlns:a16="http://schemas.microsoft.com/office/drawing/2014/main" id="{6637E6FF-E1F2-4D4D-B13F-D22D9CEC8D21}"/>
              </a:ext>
            </a:extLst>
          </p:cNvPr>
          <p:cNvSpPr txBox="1"/>
          <p:nvPr/>
        </p:nvSpPr>
        <p:spPr>
          <a:xfrm>
            <a:off x="3952873" y="817827"/>
            <a:ext cx="1800493" cy="369332"/>
          </a:xfrm>
          <a:prstGeom prst="rect">
            <a:avLst/>
          </a:prstGeom>
          <a:noFill/>
        </p:spPr>
        <p:txBody>
          <a:bodyPr wrap="none" rtlCol="0">
            <a:spAutoFit/>
          </a:bodyPr>
          <a:lstStyle/>
          <a:p>
            <a:r>
              <a:rPr lang="zh-CN" altLang="en-US" dirty="0">
                <a:solidFill>
                  <a:schemeClr val="accent1"/>
                </a:solidFill>
              </a:rPr>
              <a:t>抽象访问者类：</a:t>
            </a:r>
          </a:p>
        </p:txBody>
      </p:sp>
      <p:sp>
        <p:nvSpPr>
          <p:cNvPr id="20" name="文本框 19">
            <a:extLst>
              <a:ext uri="{FF2B5EF4-FFF2-40B4-BE49-F238E27FC236}">
                <a16:creationId xmlns:a16="http://schemas.microsoft.com/office/drawing/2014/main" id="{38A27AE5-6A66-4832-8903-B58597E7AF2F}"/>
              </a:ext>
            </a:extLst>
          </p:cNvPr>
          <p:cNvSpPr txBox="1"/>
          <p:nvPr/>
        </p:nvSpPr>
        <p:spPr>
          <a:xfrm>
            <a:off x="3941488" y="2151727"/>
            <a:ext cx="1800493" cy="369332"/>
          </a:xfrm>
          <a:prstGeom prst="rect">
            <a:avLst/>
          </a:prstGeom>
          <a:noFill/>
        </p:spPr>
        <p:txBody>
          <a:bodyPr wrap="none" rtlCol="0">
            <a:spAutoFit/>
          </a:bodyPr>
          <a:lstStyle/>
          <a:p>
            <a:r>
              <a:rPr lang="zh-CN" altLang="en-US" dirty="0">
                <a:solidFill>
                  <a:schemeClr val="accent1"/>
                </a:solidFill>
              </a:rPr>
              <a:t>具体访问者类：</a:t>
            </a:r>
          </a:p>
        </p:txBody>
      </p:sp>
      <p:sp>
        <p:nvSpPr>
          <p:cNvPr id="21" name="文本框 20">
            <a:extLst>
              <a:ext uri="{FF2B5EF4-FFF2-40B4-BE49-F238E27FC236}">
                <a16:creationId xmlns:a16="http://schemas.microsoft.com/office/drawing/2014/main" id="{50AD4FEF-C5AF-437E-85B0-59D5F52CC871}"/>
              </a:ext>
            </a:extLst>
          </p:cNvPr>
          <p:cNvSpPr txBox="1"/>
          <p:nvPr/>
        </p:nvSpPr>
        <p:spPr>
          <a:xfrm>
            <a:off x="7591424" y="807076"/>
            <a:ext cx="1569660" cy="369332"/>
          </a:xfrm>
          <a:prstGeom prst="rect">
            <a:avLst/>
          </a:prstGeom>
          <a:noFill/>
        </p:spPr>
        <p:txBody>
          <a:bodyPr wrap="none" rtlCol="0">
            <a:spAutoFit/>
          </a:bodyPr>
          <a:lstStyle/>
          <a:p>
            <a:r>
              <a:rPr lang="zh-CN" altLang="en-US" dirty="0">
                <a:solidFill>
                  <a:schemeClr val="accent1"/>
                </a:solidFill>
              </a:rPr>
              <a:t>对象结构类：</a:t>
            </a:r>
          </a:p>
        </p:txBody>
      </p:sp>
      <p:sp>
        <p:nvSpPr>
          <p:cNvPr id="22" name="文本框 21">
            <a:extLst>
              <a:ext uri="{FF2B5EF4-FFF2-40B4-BE49-F238E27FC236}">
                <a16:creationId xmlns:a16="http://schemas.microsoft.com/office/drawing/2014/main" id="{CC00C679-C317-48C9-8657-A5011E540E86}"/>
              </a:ext>
            </a:extLst>
          </p:cNvPr>
          <p:cNvSpPr txBox="1"/>
          <p:nvPr/>
        </p:nvSpPr>
        <p:spPr>
          <a:xfrm>
            <a:off x="3941486" y="4570333"/>
            <a:ext cx="1107996" cy="369332"/>
          </a:xfrm>
          <a:prstGeom prst="rect">
            <a:avLst/>
          </a:prstGeom>
          <a:noFill/>
        </p:spPr>
        <p:txBody>
          <a:bodyPr wrap="none" rtlCol="0">
            <a:spAutoFit/>
          </a:bodyPr>
          <a:lstStyle/>
          <a:p>
            <a:r>
              <a:rPr lang="zh-CN" altLang="en-US" dirty="0">
                <a:solidFill>
                  <a:schemeClr val="accent1"/>
                </a:solidFill>
              </a:rPr>
              <a:t>客户类：</a:t>
            </a:r>
          </a:p>
        </p:txBody>
      </p:sp>
      <p:grpSp>
        <p:nvGrpSpPr>
          <p:cNvPr id="26" name="组合 25">
            <a:extLst>
              <a:ext uri="{FF2B5EF4-FFF2-40B4-BE49-F238E27FC236}">
                <a16:creationId xmlns:a16="http://schemas.microsoft.com/office/drawing/2014/main" id="{0F0A643E-C1D7-4128-9FFC-F043AE81F7F9}"/>
              </a:ext>
            </a:extLst>
          </p:cNvPr>
          <p:cNvGrpSpPr/>
          <p:nvPr/>
        </p:nvGrpSpPr>
        <p:grpSpPr>
          <a:xfrm>
            <a:off x="8781619" y="4937999"/>
            <a:ext cx="2151442" cy="1477328"/>
            <a:chOff x="8781619" y="4937999"/>
            <a:chExt cx="2151442" cy="1477328"/>
          </a:xfrm>
        </p:grpSpPr>
        <p:sp>
          <p:nvSpPr>
            <p:cNvPr id="23" name="文本框 22">
              <a:extLst>
                <a:ext uri="{FF2B5EF4-FFF2-40B4-BE49-F238E27FC236}">
                  <a16:creationId xmlns:a16="http://schemas.microsoft.com/office/drawing/2014/main" id="{DB3D745E-FAA1-4ED4-A0EE-6D4421E948A9}"/>
                </a:ext>
              </a:extLst>
            </p:cNvPr>
            <p:cNvSpPr txBox="1"/>
            <p:nvPr/>
          </p:nvSpPr>
          <p:spPr>
            <a:xfrm>
              <a:off x="9465993" y="4937999"/>
              <a:ext cx="1467068" cy="1477328"/>
            </a:xfrm>
            <a:prstGeom prst="rect">
              <a:avLst/>
            </a:prstGeom>
            <a:noFill/>
          </p:spPr>
          <p:txBody>
            <a:bodyPr wrap="square" rtlCol="0">
              <a:spAutoFit/>
            </a:bodyPr>
            <a:lstStyle/>
            <a:p>
              <a:r>
                <a:rPr lang="zh-CN" altLang="en-US" dirty="0"/>
                <a:t>这是元素</a:t>
              </a:r>
              <a:r>
                <a:rPr lang="en-US" altLang="zh-CN" dirty="0"/>
                <a:t>2</a:t>
              </a:r>
            </a:p>
            <a:p>
              <a:r>
                <a:rPr lang="zh-CN" altLang="en-US" dirty="0"/>
                <a:t>这是元素</a:t>
              </a:r>
              <a:r>
                <a:rPr lang="en-US" altLang="zh-CN" dirty="0"/>
                <a:t>1</a:t>
              </a:r>
            </a:p>
            <a:p>
              <a:r>
                <a:rPr lang="zh-CN" altLang="en-US" dirty="0"/>
                <a:t>这是元素</a:t>
              </a:r>
              <a:r>
                <a:rPr lang="en-US" altLang="zh-CN" dirty="0"/>
                <a:t>2</a:t>
              </a:r>
            </a:p>
            <a:p>
              <a:r>
                <a:rPr lang="zh-CN" altLang="en-US" dirty="0"/>
                <a:t>这是元素</a:t>
              </a:r>
              <a:r>
                <a:rPr lang="en-US" altLang="zh-CN" dirty="0"/>
                <a:t>2</a:t>
              </a:r>
            </a:p>
            <a:p>
              <a:r>
                <a:rPr lang="zh-CN" altLang="en-US" dirty="0"/>
                <a:t>这是元素</a:t>
              </a:r>
              <a:r>
                <a:rPr lang="en-US" altLang="zh-CN" dirty="0"/>
                <a:t>2</a:t>
              </a:r>
              <a:endParaRPr lang="zh-CN" altLang="en-US" dirty="0"/>
            </a:p>
          </p:txBody>
        </p:sp>
        <p:sp>
          <p:nvSpPr>
            <p:cNvPr id="25" name="矩形 24">
              <a:extLst>
                <a:ext uri="{FF2B5EF4-FFF2-40B4-BE49-F238E27FC236}">
                  <a16:creationId xmlns:a16="http://schemas.microsoft.com/office/drawing/2014/main" id="{44A6148F-1114-4AB7-8F55-5C4B60046B31}"/>
                </a:ext>
              </a:extLst>
            </p:cNvPr>
            <p:cNvSpPr/>
            <p:nvPr/>
          </p:nvSpPr>
          <p:spPr>
            <a:xfrm>
              <a:off x="8781619" y="5117536"/>
              <a:ext cx="492443" cy="1118255"/>
            </a:xfrm>
            <a:prstGeom prst="rect">
              <a:avLst/>
            </a:prstGeom>
          </p:spPr>
          <p:txBody>
            <a:bodyPr vert="eaVert" wrap="none">
              <a:spAutoFit/>
            </a:bodyPr>
            <a:lstStyle/>
            <a:p>
              <a:r>
                <a:rPr lang="zh-CN" altLang="en-US" sz="2000" b="1" dirty="0"/>
                <a:t>输出结果</a:t>
              </a:r>
              <a:endParaRPr lang="zh-CN" altLang="en-US" sz="2000" dirty="0"/>
            </a:p>
          </p:txBody>
        </p:sp>
      </p:grpSp>
    </p:spTree>
    <p:extLst>
      <p:ext uri="{BB962C8B-B14F-4D97-AF65-F5344CB8AC3E}">
        <p14:creationId xmlns:p14="http://schemas.microsoft.com/office/powerpoint/2010/main" val="51755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251CC39-E4A4-42EF-8CDF-7113DA0BB0AE}"/>
              </a:ext>
            </a:extLst>
          </p:cNvPr>
          <p:cNvCxnSpPr>
            <a:cxnSpLocks/>
            <a:endCxn id="8"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3097A46-E242-422E-BCB9-C3694C5CE53B}"/>
              </a:ext>
            </a:extLst>
          </p:cNvPr>
          <p:cNvCxnSpPr>
            <a:cxnSpLocks/>
            <a:stCxn id="8"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E617993-9EE3-41AE-BEAE-B00C480E4DF6}"/>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dirty="0">
                <a:effectLst>
                  <a:outerShdw blurRad="38100" dist="38100" dir="2700000" algn="tl">
                    <a:srgbClr val="000000">
                      <a:alpha val="43137"/>
                    </a:srgbClr>
                  </a:outerShdw>
                </a:effectLst>
              </a:rPr>
              <a:t>代码</a:t>
            </a:r>
          </a:p>
        </p:txBody>
      </p:sp>
      <p:sp>
        <p:nvSpPr>
          <p:cNvPr id="4" name="Rectangle 2">
            <a:extLst>
              <a:ext uri="{FF2B5EF4-FFF2-40B4-BE49-F238E27FC236}">
                <a16:creationId xmlns:a16="http://schemas.microsoft.com/office/drawing/2014/main" id="{3CD50A9F-AB33-4DE7-BB1B-38C05CDF6469}"/>
              </a:ext>
            </a:extLst>
          </p:cNvPr>
          <p:cNvSpPr>
            <a:spLocks noChangeArrowheads="1"/>
          </p:cNvSpPr>
          <p:nvPr/>
        </p:nvSpPr>
        <p:spPr bwMode="auto">
          <a:xfrm>
            <a:off x="988612" y="803897"/>
            <a:ext cx="2748497" cy="230832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Consolas" panose="020B0609020204030204" pitchFamily="49" charset="0"/>
              </a:rPr>
              <a:t>class </a:t>
            </a:r>
            <a:r>
              <a:rPr kumimoji="0" lang="zh-CN" altLang="zh-CN" b="0" i="0" u="none" strike="noStrike" cap="none" normalizeH="0" baseline="0" dirty="0">
                <a:ln>
                  <a:noFill/>
                </a:ln>
                <a:solidFill>
                  <a:srgbClr val="000000"/>
                </a:solidFill>
                <a:effectLst/>
                <a:latin typeface="Consolas" panose="020B0609020204030204" pitchFamily="49" charset="0"/>
              </a:rPr>
              <a:t>Node(</a:t>
            </a:r>
            <a:r>
              <a:rPr kumimoji="0" lang="zh-CN" altLang="zh-CN" b="0" i="0" u="none" strike="noStrike" cap="none" normalizeH="0" baseline="0" dirty="0">
                <a:ln>
                  <a:noFill/>
                </a:ln>
                <a:solidFill>
                  <a:srgbClr val="000080"/>
                </a:solidFill>
                <a:effectLst/>
                <a:latin typeface="Consolas" panose="020B0609020204030204" pitchFamily="49" charset="0"/>
              </a:rPr>
              <a:t>object</a:t>
            </a:r>
            <a:r>
              <a:rPr kumimoji="0" lang="zh-CN" altLang="zh-CN" b="0" i="0" u="none" strike="noStrike" cap="none" normalizeH="0" baseline="0" dirty="0">
                <a:ln>
                  <a:noFill/>
                </a:ln>
                <a:solidFill>
                  <a:srgbClr val="000000"/>
                </a:solidFill>
                <a:effectLst/>
                <a:latin typeface="Consolas" panose="020B0609020204030204" pitchFamily="49" charset="0"/>
              </a:rPr>
              <a:t>):</a:t>
            </a:r>
            <a:br>
              <a:rPr kumimoji="0" lang="zh-CN" altLang="zh-CN" b="0" i="0" u="none" strike="noStrike" cap="none" normalizeH="0" baseline="0" dirty="0">
                <a:ln>
                  <a:noFill/>
                </a:ln>
                <a:solidFill>
                  <a:srgbClr val="000000"/>
                </a:solidFill>
                <a:effectLst/>
                <a:latin typeface="Consolas" panose="020B0609020204030204" pitchFamily="49" charset="0"/>
              </a:rPr>
            </a:b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1" i="0" u="none" strike="noStrike" cap="none" normalizeH="0" baseline="0" dirty="0">
                <a:ln>
                  <a:noFill/>
                </a:ln>
                <a:solidFill>
                  <a:srgbClr val="000080"/>
                </a:solidFill>
                <a:effectLst/>
                <a:latin typeface="Consolas" panose="020B0609020204030204" pitchFamily="49" charset="0"/>
              </a:rPr>
              <a:t>pass</a:t>
            </a:r>
            <a:br>
              <a:rPr kumimoji="0" lang="zh-CN" altLang="zh-CN" b="1" i="0" u="none" strike="noStrike" cap="none" normalizeH="0" baseline="0" dirty="0">
                <a:ln>
                  <a:noFill/>
                </a:ln>
                <a:solidFill>
                  <a:srgbClr val="000080"/>
                </a:solidFill>
                <a:effectLst/>
                <a:latin typeface="Consolas" panose="020B0609020204030204" pitchFamily="49" charset="0"/>
              </a:rPr>
            </a:br>
            <a:r>
              <a:rPr kumimoji="0" lang="zh-CN" altLang="zh-CN" b="1" i="0" u="none" strike="noStrike" cap="none" normalizeH="0" baseline="0" dirty="0">
                <a:ln>
                  <a:noFill/>
                </a:ln>
                <a:solidFill>
                  <a:srgbClr val="000080"/>
                </a:solidFill>
                <a:effectLst/>
                <a:latin typeface="Consolas" panose="020B0609020204030204" pitchFamily="49" charset="0"/>
              </a:rPr>
              <a:t>class </a:t>
            </a:r>
            <a:r>
              <a:rPr kumimoji="0" lang="zh-CN" altLang="zh-CN" b="0" i="0" u="none" strike="noStrike" cap="none" normalizeH="0" baseline="0" dirty="0">
                <a:ln>
                  <a:noFill/>
                </a:ln>
                <a:solidFill>
                  <a:srgbClr val="000000"/>
                </a:solidFill>
                <a:effectLst/>
                <a:latin typeface="Consolas" panose="020B0609020204030204" pitchFamily="49" charset="0"/>
              </a:rPr>
              <a:t>A(Node):</a:t>
            </a:r>
            <a:br>
              <a:rPr kumimoji="0" lang="zh-CN" altLang="zh-CN" b="0" i="0" u="none" strike="noStrike" cap="none" normalizeH="0" baseline="0" dirty="0">
                <a:ln>
                  <a:noFill/>
                </a:ln>
                <a:solidFill>
                  <a:srgbClr val="000000"/>
                </a:solidFill>
                <a:effectLst/>
                <a:latin typeface="Consolas" panose="020B0609020204030204" pitchFamily="49" charset="0"/>
              </a:rPr>
            </a:b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1" i="0" u="none" strike="noStrike" cap="none" normalizeH="0" baseline="0" dirty="0">
                <a:ln>
                  <a:noFill/>
                </a:ln>
                <a:solidFill>
                  <a:srgbClr val="000080"/>
                </a:solidFill>
                <a:effectLst/>
                <a:latin typeface="Consolas" panose="020B0609020204030204" pitchFamily="49" charset="0"/>
              </a:rPr>
              <a:t>pass</a:t>
            </a:r>
            <a:br>
              <a:rPr kumimoji="0" lang="zh-CN" altLang="zh-CN" b="1" i="0" u="none" strike="noStrike" cap="none" normalizeH="0" baseline="0" dirty="0">
                <a:ln>
                  <a:noFill/>
                </a:ln>
                <a:solidFill>
                  <a:srgbClr val="000080"/>
                </a:solidFill>
                <a:effectLst/>
                <a:latin typeface="Consolas" panose="020B0609020204030204" pitchFamily="49" charset="0"/>
              </a:rPr>
            </a:br>
            <a:r>
              <a:rPr kumimoji="0" lang="zh-CN" altLang="zh-CN" b="1" i="0" u="none" strike="noStrike" cap="none" normalizeH="0" baseline="0" dirty="0">
                <a:ln>
                  <a:noFill/>
                </a:ln>
                <a:solidFill>
                  <a:srgbClr val="000080"/>
                </a:solidFill>
                <a:effectLst/>
                <a:latin typeface="Consolas" panose="020B0609020204030204" pitchFamily="49" charset="0"/>
              </a:rPr>
              <a:t>class </a:t>
            </a:r>
            <a:r>
              <a:rPr kumimoji="0" lang="zh-CN" altLang="zh-CN" b="0" i="0" u="none" strike="noStrike" cap="none" normalizeH="0" baseline="0" dirty="0">
                <a:ln>
                  <a:noFill/>
                </a:ln>
                <a:solidFill>
                  <a:srgbClr val="000000"/>
                </a:solidFill>
                <a:effectLst/>
                <a:latin typeface="Consolas" panose="020B0609020204030204" pitchFamily="49" charset="0"/>
              </a:rPr>
              <a:t>B(Node):</a:t>
            </a:r>
            <a:br>
              <a:rPr kumimoji="0" lang="zh-CN" altLang="zh-CN" b="0" i="0" u="none" strike="noStrike" cap="none" normalizeH="0" baseline="0" dirty="0">
                <a:ln>
                  <a:noFill/>
                </a:ln>
                <a:solidFill>
                  <a:srgbClr val="000000"/>
                </a:solidFill>
                <a:effectLst/>
                <a:latin typeface="Consolas" panose="020B0609020204030204" pitchFamily="49" charset="0"/>
              </a:rPr>
            </a:b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1" i="0" u="none" strike="noStrike" cap="none" normalizeH="0" baseline="0" dirty="0">
                <a:ln>
                  <a:noFill/>
                </a:ln>
                <a:solidFill>
                  <a:srgbClr val="000080"/>
                </a:solidFill>
                <a:effectLst/>
                <a:latin typeface="Consolas" panose="020B0609020204030204" pitchFamily="49" charset="0"/>
              </a:rPr>
              <a:t>pass</a:t>
            </a:r>
            <a:br>
              <a:rPr kumimoji="0" lang="zh-CN" altLang="zh-CN" b="1" i="0" u="none" strike="noStrike" cap="none" normalizeH="0" baseline="0" dirty="0">
                <a:ln>
                  <a:noFill/>
                </a:ln>
                <a:solidFill>
                  <a:srgbClr val="000080"/>
                </a:solidFill>
                <a:effectLst/>
                <a:latin typeface="Consolas" panose="020B0609020204030204" pitchFamily="49" charset="0"/>
              </a:rPr>
            </a:br>
            <a:r>
              <a:rPr kumimoji="0" lang="zh-CN" altLang="zh-CN" b="1" i="0" u="none" strike="noStrike" cap="none" normalizeH="0" baseline="0" dirty="0">
                <a:ln>
                  <a:noFill/>
                </a:ln>
                <a:solidFill>
                  <a:srgbClr val="000080"/>
                </a:solidFill>
                <a:effectLst/>
                <a:latin typeface="Consolas" panose="020B0609020204030204" pitchFamily="49" charset="0"/>
              </a:rPr>
              <a:t>class </a:t>
            </a:r>
            <a:r>
              <a:rPr kumimoji="0" lang="zh-CN" altLang="zh-CN" b="0" i="0" u="none" strike="noStrike" cap="none" normalizeH="0" baseline="0" dirty="0">
                <a:ln>
                  <a:noFill/>
                </a:ln>
                <a:solidFill>
                  <a:srgbClr val="000000"/>
                </a:solidFill>
                <a:effectLst/>
                <a:latin typeface="Consolas" panose="020B0609020204030204" pitchFamily="49" charset="0"/>
              </a:rPr>
              <a:t>C(A, B):</a:t>
            </a:r>
            <a:br>
              <a:rPr kumimoji="0" lang="zh-CN" altLang="zh-CN" b="0" i="0" u="none" strike="noStrike" cap="none" normalizeH="0" baseline="0" dirty="0">
                <a:ln>
                  <a:noFill/>
                </a:ln>
                <a:solidFill>
                  <a:srgbClr val="000000"/>
                </a:solidFill>
                <a:effectLst/>
                <a:latin typeface="Consolas" panose="020B0609020204030204" pitchFamily="49" charset="0"/>
              </a:rPr>
            </a:b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1" i="0" u="none" strike="noStrike" cap="none" normalizeH="0" baseline="0" dirty="0">
                <a:ln>
                  <a:noFill/>
                </a:ln>
                <a:solidFill>
                  <a:srgbClr val="000080"/>
                </a:solidFill>
                <a:effectLst/>
                <a:latin typeface="Consolas" panose="020B0609020204030204" pitchFamily="49" charset="0"/>
              </a:rPr>
              <a:t>pass</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624B6000-3BA4-40DA-B9AA-F627DD4EA124}"/>
              </a:ext>
            </a:extLst>
          </p:cNvPr>
          <p:cNvSpPr/>
          <p:nvPr/>
        </p:nvSpPr>
        <p:spPr>
          <a:xfrm>
            <a:off x="7629105" y="5147178"/>
            <a:ext cx="2748498" cy="1200329"/>
          </a:xfrm>
          <a:prstGeom prst="rect">
            <a:avLst/>
          </a:prstGeom>
        </p:spPr>
        <p:txBody>
          <a:bodyPr wrap="square">
            <a:spAutoFit/>
          </a:bodyPr>
          <a:lstStyle/>
          <a:p>
            <a:r>
              <a:rPr lang="en-US" altLang="zh-CN" sz="2400" dirty="0" err="1"/>
              <a:t>generic_visit</a:t>
            </a:r>
            <a:r>
              <a:rPr lang="en-US" altLang="zh-CN" sz="2400" dirty="0"/>
              <a:t> A</a:t>
            </a:r>
          </a:p>
          <a:p>
            <a:r>
              <a:rPr lang="en-US" altLang="zh-CN" sz="2400" dirty="0" err="1"/>
              <a:t>visit_B</a:t>
            </a:r>
            <a:r>
              <a:rPr lang="en-US" altLang="zh-CN" sz="2400" dirty="0"/>
              <a:t> B</a:t>
            </a:r>
          </a:p>
          <a:p>
            <a:r>
              <a:rPr lang="en-US" altLang="zh-CN" sz="2400" dirty="0" err="1"/>
              <a:t>visit_B</a:t>
            </a:r>
            <a:r>
              <a:rPr lang="en-US" altLang="zh-CN" sz="2400" dirty="0"/>
              <a:t> C</a:t>
            </a:r>
            <a:endParaRPr lang="zh-CN" altLang="en-US" sz="1600" dirty="0"/>
          </a:p>
        </p:txBody>
      </p:sp>
      <p:sp>
        <p:nvSpPr>
          <p:cNvPr id="9" name="矩形 8">
            <a:extLst>
              <a:ext uri="{FF2B5EF4-FFF2-40B4-BE49-F238E27FC236}">
                <a16:creationId xmlns:a16="http://schemas.microsoft.com/office/drawing/2014/main" id="{6956021C-05A6-49FB-9D78-311AF8FF6A9C}"/>
              </a:ext>
            </a:extLst>
          </p:cNvPr>
          <p:cNvSpPr/>
          <p:nvPr/>
        </p:nvSpPr>
        <p:spPr>
          <a:xfrm>
            <a:off x="988612" y="3636111"/>
            <a:ext cx="3514998" cy="2552823"/>
          </a:xfrm>
          <a:prstGeom prst="rect">
            <a:avLst/>
          </a:prstGeom>
          <a:noFill/>
          <a:ln>
            <a:solidFill>
              <a:schemeClr val="tx1"/>
            </a:solidFill>
          </a:ln>
        </p:spPr>
        <p:txBody>
          <a:bodyPr wrap="square">
            <a:noAutofit/>
          </a:bodyPr>
          <a:lstStyle/>
          <a:p>
            <a:r>
              <a:rPr lang="zh-CN" altLang="zh-CN" b="1" dirty="0">
                <a:latin typeface="Consolas" panose="020B0609020204030204" pitchFamily="49" charset="0"/>
              </a:rPr>
              <a:t>if </a:t>
            </a:r>
            <a:r>
              <a:rPr lang="zh-CN" altLang="zh-CN" dirty="0">
                <a:latin typeface="Consolas" panose="020B0609020204030204" pitchFamily="49" charset="0"/>
              </a:rPr>
              <a:t>__name__ == </a:t>
            </a:r>
            <a:r>
              <a:rPr lang="zh-CN" altLang="zh-CN" b="1" dirty="0">
                <a:latin typeface="Consolas" panose="020B0609020204030204" pitchFamily="49" charset="0"/>
              </a:rPr>
              <a:t>"__main__"</a:t>
            </a:r>
            <a:r>
              <a:rPr lang="zh-CN" altLang="zh-CN" dirty="0">
                <a:latin typeface="Consolas" panose="020B0609020204030204" pitchFamily="49" charset="0"/>
              </a:rPr>
              <a:t>:</a:t>
            </a:r>
            <a:br>
              <a:rPr lang="zh-CN" altLang="zh-CN" dirty="0">
                <a:latin typeface="Consolas" panose="020B0609020204030204" pitchFamily="49" charset="0"/>
              </a:rPr>
            </a:br>
            <a:r>
              <a:rPr lang="zh-CN" altLang="zh-CN" dirty="0">
                <a:latin typeface="Consolas" panose="020B0609020204030204" pitchFamily="49" charset="0"/>
              </a:rPr>
              <a:t>    a=A()</a:t>
            </a:r>
            <a:br>
              <a:rPr lang="zh-CN" altLang="zh-CN" dirty="0">
                <a:latin typeface="Consolas" panose="020B0609020204030204" pitchFamily="49" charset="0"/>
              </a:rPr>
            </a:br>
            <a:r>
              <a:rPr lang="zh-CN" altLang="zh-CN" dirty="0">
                <a:latin typeface="Consolas" panose="020B0609020204030204" pitchFamily="49" charset="0"/>
              </a:rPr>
              <a:t>    b=B()</a:t>
            </a:r>
            <a:br>
              <a:rPr lang="zh-CN" altLang="zh-CN" dirty="0">
                <a:latin typeface="Consolas" panose="020B0609020204030204" pitchFamily="49" charset="0"/>
              </a:rPr>
            </a:br>
            <a:r>
              <a:rPr lang="zh-CN" altLang="zh-CN" dirty="0">
                <a:latin typeface="Consolas" panose="020B0609020204030204" pitchFamily="49" charset="0"/>
              </a:rPr>
              <a:t>    c=C()</a:t>
            </a:r>
            <a:br>
              <a:rPr lang="zh-CN" altLang="zh-CN" dirty="0">
                <a:latin typeface="Consolas" panose="020B0609020204030204" pitchFamily="49" charset="0"/>
              </a:rPr>
            </a:br>
            <a:r>
              <a:rPr lang="zh-CN" altLang="zh-CN" dirty="0">
                <a:latin typeface="Consolas" panose="020B0609020204030204" pitchFamily="49" charset="0"/>
              </a:rPr>
              <a:t>    visitor=Visitor()</a:t>
            </a:r>
            <a:br>
              <a:rPr lang="zh-CN" altLang="zh-CN" dirty="0">
                <a:latin typeface="Consolas" panose="020B0609020204030204" pitchFamily="49" charset="0"/>
              </a:rPr>
            </a:br>
            <a:r>
              <a:rPr lang="zh-CN" altLang="zh-CN" dirty="0">
                <a:latin typeface="Consolas" panose="020B0609020204030204" pitchFamily="49" charset="0"/>
              </a:rPr>
              <a:t>    visitor.visit(a)</a:t>
            </a:r>
            <a:br>
              <a:rPr lang="zh-CN" altLang="zh-CN" dirty="0">
                <a:latin typeface="Consolas" panose="020B0609020204030204" pitchFamily="49" charset="0"/>
              </a:rPr>
            </a:br>
            <a:r>
              <a:rPr lang="zh-CN" altLang="zh-CN" dirty="0">
                <a:latin typeface="Consolas" panose="020B0609020204030204" pitchFamily="49" charset="0"/>
              </a:rPr>
              <a:t>    visitor.visit(b)</a:t>
            </a:r>
            <a:br>
              <a:rPr lang="zh-CN" altLang="zh-CN" dirty="0">
                <a:latin typeface="Consolas" panose="020B0609020204030204" pitchFamily="49" charset="0"/>
              </a:rPr>
            </a:br>
            <a:r>
              <a:rPr lang="zh-CN" altLang="zh-CN" dirty="0">
                <a:latin typeface="Consolas" panose="020B0609020204030204" pitchFamily="49" charset="0"/>
              </a:rPr>
              <a:t>    visitor.visit(c)</a:t>
            </a:r>
            <a:endParaRPr lang="zh-CN" altLang="en-US" dirty="0"/>
          </a:p>
        </p:txBody>
      </p:sp>
      <p:sp>
        <p:nvSpPr>
          <p:cNvPr id="10" name="文本框 9">
            <a:extLst>
              <a:ext uri="{FF2B5EF4-FFF2-40B4-BE49-F238E27FC236}">
                <a16:creationId xmlns:a16="http://schemas.microsoft.com/office/drawing/2014/main" id="{6F3F4E41-D6AD-4B2D-A31F-723210ED6D7F}"/>
              </a:ext>
            </a:extLst>
          </p:cNvPr>
          <p:cNvSpPr txBox="1"/>
          <p:nvPr/>
        </p:nvSpPr>
        <p:spPr>
          <a:xfrm>
            <a:off x="5789165" y="5547287"/>
            <a:ext cx="1467068" cy="400110"/>
          </a:xfrm>
          <a:prstGeom prst="rect">
            <a:avLst/>
          </a:prstGeom>
          <a:noFill/>
        </p:spPr>
        <p:txBody>
          <a:bodyPr wrap="none" rtlCol="0">
            <a:spAutoFit/>
          </a:bodyPr>
          <a:lstStyle/>
          <a:p>
            <a:r>
              <a:rPr lang="zh-CN" altLang="en-US" sz="2000" b="1" dirty="0"/>
              <a:t>输出结果：</a:t>
            </a:r>
          </a:p>
        </p:txBody>
      </p:sp>
      <p:sp>
        <p:nvSpPr>
          <p:cNvPr id="11" name="矩形 10">
            <a:extLst>
              <a:ext uri="{FF2B5EF4-FFF2-40B4-BE49-F238E27FC236}">
                <a16:creationId xmlns:a16="http://schemas.microsoft.com/office/drawing/2014/main" id="{3B9B367F-A4B7-4277-81E0-1992B1342B8C}"/>
              </a:ext>
            </a:extLst>
          </p:cNvPr>
          <p:cNvSpPr/>
          <p:nvPr/>
        </p:nvSpPr>
        <p:spPr>
          <a:xfrm>
            <a:off x="5151092" y="803897"/>
            <a:ext cx="5763491" cy="3970318"/>
          </a:xfrm>
          <a:prstGeom prst="rect">
            <a:avLst/>
          </a:prstGeom>
          <a:ln>
            <a:solidFill>
              <a:schemeClr val="tx1"/>
            </a:solidFill>
          </a:ln>
        </p:spPr>
        <p:txBody>
          <a:bodyPr wrap="square">
            <a:spAutoFit/>
          </a:bodyPr>
          <a:lstStyle/>
          <a:p>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Consolas" panose="020B0609020204030204" pitchFamily="49" charset="0"/>
              </a:rPr>
              <a:t>Visitor(</a:t>
            </a:r>
            <a:r>
              <a:rPr lang="zh-CN" altLang="zh-CN" sz="1400" dirty="0">
                <a:solidFill>
                  <a:srgbClr val="000080"/>
                </a:solidFill>
                <a:latin typeface="Consolas" panose="020B0609020204030204" pitchFamily="49" charset="0"/>
              </a:rPr>
              <a:t>object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def </a:t>
            </a:r>
            <a:r>
              <a:rPr lang="zh-CN" altLang="zh-CN" sz="1400" dirty="0">
                <a:solidFill>
                  <a:srgbClr val="000000"/>
                </a:solidFill>
                <a:latin typeface="Consolas" panose="020B0609020204030204" pitchFamily="49" charset="0"/>
              </a:rPr>
              <a:t>visit(</a:t>
            </a:r>
            <a:r>
              <a:rPr lang="zh-CN" altLang="zh-CN" sz="1400" dirty="0">
                <a:solidFill>
                  <a:srgbClr val="94558D"/>
                </a:solidFill>
                <a:latin typeface="Consolas" panose="020B0609020204030204" pitchFamily="49" charset="0"/>
              </a:rPr>
              <a:t>self</a:t>
            </a:r>
            <a:r>
              <a:rPr lang="zh-CN" altLang="zh-CN" sz="1400" dirty="0">
                <a:solidFill>
                  <a:srgbClr val="000000"/>
                </a:solidFill>
                <a:latin typeface="Consolas" panose="020B0609020204030204" pitchFamily="49" charset="0"/>
              </a:rPr>
              <a:t>, node, *args, **kwargs):</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meth = </a:t>
            </a:r>
            <a:r>
              <a:rPr lang="zh-CN" altLang="zh-CN" sz="1400" b="1" dirty="0">
                <a:solidFill>
                  <a:srgbClr val="000080"/>
                </a:solidFill>
                <a:latin typeface="Consolas" panose="020B0609020204030204" pitchFamily="49" charset="0"/>
              </a:rPr>
              <a:t>None</a:t>
            </a:r>
            <a:br>
              <a:rPr lang="zh-CN" altLang="zh-CN" sz="1400" b="1" dirty="0">
                <a:solidFill>
                  <a:srgbClr val="000080"/>
                </a:solidFill>
                <a:latin typeface="Consolas" panose="020B0609020204030204" pitchFamily="49" charset="0"/>
              </a:rPr>
            </a:br>
            <a:r>
              <a:rPr lang="zh-CN" altLang="zh-CN" sz="1400" b="1" dirty="0">
                <a:solidFill>
                  <a:srgbClr val="000080"/>
                </a:solidFill>
                <a:latin typeface="Consolas" panose="020B0609020204030204" pitchFamily="49" charset="0"/>
              </a:rPr>
              <a:t>        for </a:t>
            </a:r>
            <a:r>
              <a:rPr lang="zh-CN" altLang="zh-CN" sz="1400" dirty="0">
                <a:solidFill>
                  <a:srgbClr val="000000"/>
                </a:solidFill>
                <a:latin typeface="Consolas" panose="020B0609020204030204" pitchFamily="49" charset="0"/>
              </a:rPr>
              <a:t>cls </a:t>
            </a:r>
            <a:r>
              <a:rPr lang="zh-CN" altLang="zh-CN" sz="1400" b="1" dirty="0">
                <a:solidFill>
                  <a:srgbClr val="000080"/>
                </a:solidFill>
                <a:latin typeface="Consolas" panose="020B0609020204030204" pitchFamily="49" charset="0"/>
              </a:rPr>
              <a:t>in </a:t>
            </a:r>
            <a:r>
              <a:rPr lang="zh-CN" altLang="zh-CN" sz="1400" dirty="0">
                <a:solidFill>
                  <a:srgbClr val="000000"/>
                </a:solidFill>
                <a:latin typeface="Consolas" panose="020B0609020204030204" pitchFamily="49" charset="0"/>
              </a:rPr>
              <a:t>node.__class__.</a:t>
            </a:r>
            <a:r>
              <a:rPr lang="zh-CN" altLang="zh-CN" sz="1400" dirty="0">
                <a:solidFill>
                  <a:srgbClr val="B200B2"/>
                </a:solidFill>
                <a:latin typeface="Consolas" panose="020B0609020204030204" pitchFamily="49" charset="0"/>
              </a:rPr>
              <a:t>__mro__</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meth_name = </a:t>
            </a:r>
            <a:r>
              <a:rPr lang="zh-CN" altLang="zh-CN" sz="1400" b="1" dirty="0">
                <a:solidFill>
                  <a:srgbClr val="008080"/>
                </a:solidFill>
                <a:latin typeface="Consolas" panose="020B0609020204030204" pitchFamily="49" charset="0"/>
              </a:rPr>
              <a:t>'visit_' </a:t>
            </a:r>
            <a:r>
              <a:rPr lang="zh-CN" altLang="zh-CN" sz="1400" dirty="0">
                <a:solidFill>
                  <a:srgbClr val="000000"/>
                </a:solidFill>
                <a:latin typeface="Consolas" panose="020B0609020204030204" pitchFamily="49" charset="0"/>
              </a:rPr>
              <a:t>+ cls.</a:t>
            </a:r>
            <a:r>
              <a:rPr lang="zh-CN" altLang="zh-CN" sz="1400" dirty="0">
                <a:solidFill>
                  <a:srgbClr val="B200B2"/>
                </a:solidFill>
                <a:latin typeface="Consolas" panose="020B0609020204030204" pitchFamily="49" charset="0"/>
              </a:rPr>
              <a:t>__name__</a:t>
            </a:r>
            <a:br>
              <a:rPr lang="zh-CN" altLang="zh-CN" sz="1400" dirty="0">
                <a:solidFill>
                  <a:srgbClr val="B200B2"/>
                </a:solidFill>
                <a:latin typeface="Consolas" panose="020B0609020204030204" pitchFamily="49" charset="0"/>
              </a:rPr>
            </a:br>
            <a:r>
              <a:rPr lang="zh-CN" altLang="zh-CN" sz="1400" dirty="0">
                <a:solidFill>
                  <a:srgbClr val="B200B2"/>
                </a:solidFill>
                <a:latin typeface="Consolas" panose="020B0609020204030204" pitchFamily="49" charset="0"/>
              </a:rPr>
              <a:t>            </a:t>
            </a:r>
            <a:r>
              <a:rPr lang="zh-CN" altLang="zh-CN" sz="1400" dirty="0">
                <a:solidFill>
                  <a:srgbClr val="000000"/>
                </a:solidFill>
                <a:latin typeface="Consolas" panose="020B0609020204030204" pitchFamily="49" charset="0"/>
              </a:rPr>
              <a:t>meth = </a:t>
            </a:r>
            <a:r>
              <a:rPr lang="zh-CN" altLang="zh-CN" sz="1400" dirty="0">
                <a:solidFill>
                  <a:srgbClr val="000080"/>
                </a:solidFill>
                <a:latin typeface="Consolas" panose="020B0609020204030204" pitchFamily="49" charset="0"/>
              </a:rPr>
              <a:t>getattr</a:t>
            </a:r>
            <a:r>
              <a:rPr lang="zh-CN" altLang="zh-CN" sz="1400" dirty="0">
                <a:solidFill>
                  <a:srgbClr val="000000"/>
                </a:solidFill>
                <a:latin typeface="Consolas" panose="020B0609020204030204" pitchFamily="49" charset="0"/>
              </a:rPr>
              <a:t>(</a:t>
            </a:r>
            <a:r>
              <a:rPr lang="zh-CN" altLang="zh-CN" sz="1400" dirty="0">
                <a:solidFill>
                  <a:srgbClr val="94558D"/>
                </a:solidFill>
                <a:latin typeface="Consolas" panose="020B0609020204030204" pitchFamily="49" charset="0"/>
              </a:rPr>
              <a:t>self</a:t>
            </a:r>
            <a:r>
              <a:rPr lang="zh-CN" altLang="zh-CN" sz="1400" dirty="0">
                <a:solidFill>
                  <a:srgbClr val="000000"/>
                </a:solidFill>
                <a:latin typeface="Consolas" panose="020B0609020204030204" pitchFamily="49" charset="0"/>
              </a:rPr>
              <a:t>, meth_name, </a:t>
            </a:r>
            <a:r>
              <a:rPr lang="zh-CN" altLang="zh-CN" sz="1400" b="1" dirty="0">
                <a:solidFill>
                  <a:srgbClr val="000080"/>
                </a:solidFill>
                <a:latin typeface="Consolas" panose="020B0609020204030204" pitchFamily="49" charset="0"/>
              </a:rPr>
              <a:t>None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if </a:t>
            </a:r>
            <a:r>
              <a:rPr lang="zh-CN" altLang="zh-CN" sz="1400" dirty="0">
                <a:solidFill>
                  <a:srgbClr val="000000"/>
                </a:solidFill>
                <a:latin typeface="Consolas" panose="020B0609020204030204" pitchFamily="49" charset="0"/>
              </a:rPr>
              <a:t>meth: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break</a:t>
            </a:r>
            <a:br>
              <a:rPr lang="zh-CN" altLang="zh-CN" sz="1400" b="1" dirty="0">
                <a:solidFill>
                  <a:srgbClr val="000080"/>
                </a:solidFill>
                <a:latin typeface="Consolas" panose="020B0609020204030204" pitchFamily="49" charset="0"/>
              </a:rPr>
            </a:br>
            <a:br>
              <a:rPr lang="zh-CN" altLang="zh-CN" sz="1400" b="1" dirty="0">
                <a:solidFill>
                  <a:srgbClr val="000080"/>
                </a:solidFill>
                <a:latin typeface="Consolas" panose="020B0609020204030204" pitchFamily="49" charset="0"/>
              </a:rPr>
            </a:br>
            <a:r>
              <a:rPr lang="zh-CN" altLang="zh-CN" sz="1400" b="1" dirty="0">
                <a:solidFill>
                  <a:srgbClr val="000080"/>
                </a:solidFill>
                <a:latin typeface="Consolas" panose="020B0609020204030204" pitchFamily="49" charset="0"/>
              </a:rPr>
              <a:t>        if not </a:t>
            </a:r>
            <a:r>
              <a:rPr lang="zh-CN" altLang="zh-CN" sz="1400" dirty="0">
                <a:solidFill>
                  <a:srgbClr val="000000"/>
                </a:solidFill>
                <a:latin typeface="Consolas" panose="020B0609020204030204" pitchFamily="49" charset="0"/>
              </a:rPr>
              <a:t>meth: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meth = </a:t>
            </a:r>
            <a:r>
              <a:rPr lang="zh-CN" altLang="zh-CN" sz="1400" dirty="0">
                <a:solidFill>
                  <a:srgbClr val="94558D"/>
                </a:solidFill>
                <a:latin typeface="Consolas" panose="020B0609020204030204" pitchFamily="49" charset="0"/>
              </a:rPr>
              <a:t>self</a:t>
            </a:r>
            <a:r>
              <a:rPr lang="zh-CN" altLang="zh-CN" sz="1400" dirty="0">
                <a:solidFill>
                  <a:srgbClr val="000000"/>
                </a:solidFill>
                <a:latin typeface="Consolas" panose="020B0609020204030204" pitchFamily="49" charset="0"/>
              </a:rPr>
              <a:t>.generic_visit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dirty="0">
                <a:solidFill>
                  <a:srgbClr val="000000"/>
                </a:solidFill>
                <a:latin typeface="Consolas" panose="020B0609020204030204" pitchFamily="49" charset="0"/>
              </a:rPr>
              <a:t>meth(node, *args, **kwargs)</a:t>
            </a:r>
            <a:br>
              <a:rPr lang="zh-CN" altLang="zh-CN" sz="1400" dirty="0">
                <a:solidFill>
                  <a:srgbClr val="000000"/>
                </a:solidFill>
                <a:latin typeface="Consolas" panose="020B0609020204030204" pitchFamily="49" charset="0"/>
              </a:rPr>
            </a:b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def </a:t>
            </a:r>
            <a:r>
              <a:rPr lang="zh-CN" altLang="zh-CN" sz="1400" dirty="0">
                <a:solidFill>
                  <a:srgbClr val="000000"/>
                </a:solidFill>
                <a:latin typeface="Consolas" panose="020B0609020204030204" pitchFamily="49" charset="0"/>
              </a:rPr>
              <a:t>generic_visit(</a:t>
            </a:r>
            <a:r>
              <a:rPr lang="zh-CN" altLang="zh-CN" sz="1400" dirty="0">
                <a:solidFill>
                  <a:srgbClr val="94558D"/>
                </a:solidFill>
                <a:latin typeface="Consolas" panose="020B0609020204030204" pitchFamily="49" charset="0"/>
              </a:rPr>
              <a:t>self</a:t>
            </a:r>
            <a:r>
              <a:rPr lang="zh-CN" altLang="zh-CN" sz="1400" dirty="0">
                <a:solidFill>
                  <a:srgbClr val="000000"/>
                </a:solidFill>
                <a:latin typeface="Consolas" panose="020B0609020204030204" pitchFamily="49" charset="0"/>
              </a:rPr>
              <a:t>, node, </a:t>
            </a:r>
            <a:r>
              <a:rPr lang="zh-CN" altLang="zh-CN" sz="1400" dirty="0">
                <a:solidFill>
                  <a:srgbClr val="808080"/>
                </a:solidFill>
                <a:latin typeface="Consolas" panose="020B0609020204030204" pitchFamily="49" charset="0"/>
              </a:rPr>
              <a:t>*args</a:t>
            </a:r>
            <a:r>
              <a:rPr lang="zh-CN" altLang="zh-CN" sz="1400" dirty="0">
                <a:solidFill>
                  <a:srgbClr val="000000"/>
                </a:solidFill>
                <a:latin typeface="Consolas" panose="020B0609020204030204" pitchFamily="49" charset="0"/>
              </a:rPr>
              <a:t>, </a:t>
            </a:r>
            <a:r>
              <a:rPr lang="zh-CN" altLang="zh-CN" sz="1400" dirty="0">
                <a:solidFill>
                  <a:srgbClr val="808080"/>
                </a:solidFill>
                <a:latin typeface="Consolas" panose="020B0609020204030204" pitchFamily="49" charset="0"/>
              </a:rPr>
              <a:t>**kwargs</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dirty="0">
                <a:solidFill>
                  <a:srgbClr val="000080"/>
                </a:solidFill>
                <a:latin typeface="Consolas" panose="020B0609020204030204" pitchFamily="49" charset="0"/>
              </a:rPr>
              <a:t>print</a:t>
            </a:r>
            <a:r>
              <a:rPr lang="zh-CN" altLang="zh-CN" sz="1400" dirty="0">
                <a:solidFill>
                  <a:srgbClr val="000000"/>
                </a:solidFill>
                <a:latin typeface="Consolas" panose="020B0609020204030204" pitchFamily="49" charset="0"/>
              </a:rPr>
              <a:t>(</a:t>
            </a:r>
            <a:r>
              <a:rPr lang="zh-CN" altLang="zh-CN" sz="1400" b="1" dirty="0">
                <a:solidFill>
                  <a:srgbClr val="008080"/>
                </a:solidFill>
                <a:latin typeface="Consolas" panose="020B0609020204030204" pitchFamily="49" charset="0"/>
              </a:rPr>
              <a:t>'generic_visit ' </a:t>
            </a:r>
            <a:r>
              <a:rPr lang="zh-CN" altLang="zh-CN" sz="1400" dirty="0">
                <a:solidFill>
                  <a:srgbClr val="000000"/>
                </a:solidFill>
                <a:latin typeface="Consolas" panose="020B0609020204030204" pitchFamily="49" charset="0"/>
              </a:rPr>
              <a:t>+ node.__class__.</a:t>
            </a:r>
            <a:r>
              <a:rPr lang="zh-CN" altLang="zh-CN" sz="1400" dirty="0">
                <a:solidFill>
                  <a:srgbClr val="B200B2"/>
                </a:solidFill>
                <a:latin typeface="Consolas" panose="020B0609020204030204" pitchFamily="49" charset="0"/>
              </a:rPr>
              <a:t>__name__</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def </a:t>
            </a:r>
            <a:r>
              <a:rPr lang="zh-CN" altLang="zh-CN" sz="1400" dirty="0">
                <a:solidFill>
                  <a:srgbClr val="000000"/>
                </a:solidFill>
                <a:latin typeface="Consolas" panose="020B0609020204030204" pitchFamily="49" charset="0"/>
              </a:rPr>
              <a:t>visit_B(</a:t>
            </a:r>
            <a:r>
              <a:rPr lang="zh-CN" altLang="zh-CN" sz="1400" dirty="0">
                <a:solidFill>
                  <a:srgbClr val="94558D"/>
                </a:solidFill>
                <a:latin typeface="Consolas" panose="020B0609020204030204" pitchFamily="49" charset="0"/>
              </a:rPr>
              <a:t>self</a:t>
            </a:r>
            <a:r>
              <a:rPr lang="zh-CN" altLang="zh-CN" sz="1400" dirty="0">
                <a:solidFill>
                  <a:srgbClr val="000000"/>
                </a:solidFill>
                <a:latin typeface="Consolas" panose="020B0609020204030204" pitchFamily="49" charset="0"/>
              </a:rPr>
              <a:t>, node, </a:t>
            </a:r>
            <a:r>
              <a:rPr lang="zh-CN" altLang="zh-CN" sz="1400" dirty="0">
                <a:solidFill>
                  <a:srgbClr val="808080"/>
                </a:solidFill>
                <a:latin typeface="Consolas" panose="020B0609020204030204" pitchFamily="49" charset="0"/>
              </a:rPr>
              <a:t>*args</a:t>
            </a:r>
            <a:r>
              <a:rPr lang="zh-CN" altLang="zh-CN" sz="1400" dirty="0">
                <a:solidFill>
                  <a:srgbClr val="000000"/>
                </a:solidFill>
                <a:latin typeface="Consolas" panose="020B0609020204030204" pitchFamily="49" charset="0"/>
              </a:rPr>
              <a:t>, </a:t>
            </a:r>
            <a:r>
              <a:rPr lang="zh-CN" altLang="zh-CN" sz="1400" dirty="0">
                <a:solidFill>
                  <a:srgbClr val="808080"/>
                </a:solidFill>
                <a:latin typeface="Consolas" panose="020B0609020204030204" pitchFamily="49" charset="0"/>
              </a:rPr>
              <a:t>**kwargs</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dirty="0">
                <a:solidFill>
                  <a:srgbClr val="000080"/>
                </a:solidFill>
                <a:latin typeface="Consolas" panose="020B0609020204030204" pitchFamily="49" charset="0"/>
              </a:rPr>
              <a:t>print</a:t>
            </a:r>
            <a:r>
              <a:rPr lang="zh-CN" altLang="zh-CN" sz="1400" dirty="0">
                <a:solidFill>
                  <a:srgbClr val="000000"/>
                </a:solidFill>
                <a:latin typeface="Consolas" panose="020B0609020204030204" pitchFamily="49" charset="0"/>
              </a:rPr>
              <a:t>(</a:t>
            </a:r>
            <a:r>
              <a:rPr lang="zh-CN" altLang="zh-CN" sz="1400" b="1" dirty="0">
                <a:solidFill>
                  <a:srgbClr val="008080"/>
                </a:solidFill>
                <a:latin typeface="Consolas" panose="020B0609020204030204" pitchFamily="49" charset="0"/>
              </a:rPr>
              <a:t>'visit_B ' </a:t>
            </a:r>
            <a:r>
              <a:rPr lang="zh-CN" altLang="zh-CN" sz="1400" dirty="0">
                <a:solidFill>
                  <a:srgbClr val="000000"/>
                </a:solidFill>
                <a:latin typeface="Consolas" panose="020B0609020204030204" pitchFamily="49" charset="0"/>
              </a:rPr>
              <a:t>+ node.__class__.</a:t>
            </a:r>
            <a:r>
              <a:rPr lang="zh-CN" altLang="zh-CN" sz="1400" dirty="0">
                <a:solidFill>
                  <a:srgbClr val="B200B2"/>
                </a:solidFill>
                <a:latin typeface="Consolas" panose="020B0609020204030204" pitchFamily="49" charset="0"/>
              </a:rPr>
              <a:t>__name__</a:t>
            </a:r>
            <a:r>
              <a:rPr lang="zh-CN" altLang="zh-CN" sz="1400" dirty="0">
                <a:solidFill>
                  <a:srgbClr val="000000"/>
                </a:solidFill>
                <a:latin typeface="Consolas" panose="020B0609020204030204" pitchFamily="49" charset="0"/>
              </a:rPr>
              <a:t>)</a:t>
            </a:r>
            <a:endParaRPr lang="zh-CN" altLang="en-US" sz="1400" dirty="0"/>
          </a:p>
        </p:txBody>
      </p:sp>
    </p:spTree>
    <p:extLst>
      <p:ext uri="{BB962C8B-B14F-4D97-AF65-F5344CB8AC3E}">
        <p14:creationId xmlns:p14="http://schemas.microsoft.com/office/powerpoint/2010/main" val="310606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251CC39-E4A4-42EF-8CDF-7113DA0BB0AE}"/>
              </a:ext>
            </a:extLst>
          </p:cNvPr>
          <p:cNvCxnSpPr>
            <a:cxnSpLocks/>
            <a:endCxn id="8"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3097A46-E242-422E-BCB9-C3694C5CE53B}"/>
              </a:ext>
            </a:extLst>
          </p:cNvPr>
          <p:cNvCxnSpPr>
            <a:cxnSpLocks/>
            <a:stCxn id="8"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E617993-9EE3-41AE-BEAE-B00C480E4DF6}"/>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dirty="0">
                <a:effectLst>
                  <a:outerShdw blurRad="38100" dist="38100" dir="2700000" algn="tl">
                    <a:srgbClr val="000000">
                      <a:alpha val="43137"/>
                    </a:srgbClr>
                  </a:outerShdw>
                </a:effectLst>
              </a:rPr>
              <a:t>实例</a:t>
            </a:r>
          </a:p>
        </p:txBody>
      </p:sp>
      <p:sp>
        <p:nvSpPr>
          <p:cNvPr id="10" name="矩形 9">
            <a:extLst>
              <a:ext uri="{FF2B5EF4-FFF2-40B4-BE49-F238E27FC236}">
                <a16:creationId xmlns:a16="http://schemas.microsoft.com/office/drawing/2014/main" id="{E711827E-37DF-4322-B890-BFC454EF096A}"/>
              </a:ext>
            </a:extLst>
          </p:cNvPr>
          <p:cNvSpPr/>
          <p:nvPr/>
        </p:nvSpPr>
        <p:spPr>
          <a:xfrm>
            <a:off x="1256145" y="1097945"/>
            <a:ext cx="9679709" cy="4662110"/>
          </a:xfrm>
          <a:prstGeom prst="rect">
            <a:avLst/>
          </a:prstGeom>
        </p:spPr>
        <p:txBody>
          <a:bodyPr wrap="square">
            <a:spAutoFit/>
          </a:bodyPr>
          <a:lstStyle/>
          <a:p>
            <a:pPr algn="just">
              <a:lnSpc>
                <a:spcPct val="150000"/>
              </a:lnSpc>
            </a:pPr>
            <a:r>
              <a:rPr lang="zh-CN" altLang="en-US" sz="2000" i="0" dirty="0">
                <a:effectLst/>
                <a:latin typeface="+mn-ea"/>
              </a:rPr>
              <a:t>某企业需要开发一个</a:t>
            </a:r>
            <a:r>
              <a:rPr lang="en-US" altLang="zh-CN" sz="2000" i="0" dirty="0">
                <a:effectLst/>
                <a:latin typeface="+mn-ea"/>
              </a:rPr>
              <a:t>OA</a:t>
            </a:r>
            <a:r>
              <a:rPr lang="zh-CN" altLang="en-US" sz="2000" i="0" dirty="0">
                <a:effectLst/>
                <a:latin typeface="+mn-ea"/>
              </a:rPr>
              <a:t>系统，在该</a:t>
            </a:r>
            <a:r>
              <a:rPr lang="en-US" altLang="zh-CN" sz="2000" i="0" dirty="0">
                <a:effectLst/>
                <a:latin typeface="+mn-ea"/>
              </a:rPr>
              <a:t>OA</a:t>
            </a:r>
            <a:r>
              <a:rPr lang="zh-CN" altLang="en-US" sz="2000" i="0" dirty="0">
                <a:effectLst/>
                <a:latin typeface="+mn-ea"/>
              </a:rPr>
              <a:t>系统中包含一个员工信息管理子系统，该企业包括</a:t>
            </a:r>
            <a:r>
              <a:rPr lang="zh-CN" altLang="en-US" sz="2000" b="1" i="0" dirty="0">
                <a:solidFill>
                  <a:schemeClr val="accent1"/>
                </a:solidFill>
                <a:effectLst/>
                <a:latin typeface="+mn-ea"/>
              </a:rPr>
              <a:t>正式员工和临时员工</a:t>
            </a:r>
            <a:r>
              <a:rPr lang="zh-CN" altLang="en-US" sz="2000" i="0" dirty="0">
                <a:effectLst/>
                <a:latin typeface="+mn-ea"/>
              </a:rPr>
              <a:t>，每周</a:t>
            </a:r>
            <a:r>
              <a:rPr lang="zh-CN" altLang="en-US" sz="2000" b="1" i="0" dirty="0">
                <a:solidFill>
                  <a:srgbClr val="C00000"/>
                </a:solidFill>
                <a:latin typeface="+mn-ea"/>
              </a:rPr>
              <a:t>人力资源部和财务部</a:t>
            </a:r>
            <a:r>
              <a:rPr lang="zh-CN" altLang="en-US" sz="2000" i="0" dirty="0">
                <a:effectLst/>
                <a:latin typeface="+mn-ea"/>
              </a:rPr>
              <a:t>等部门需要对员工数据进行汇总</a:t>
            </a:r>
            <a:r>
              <a:rPr lang="zh-CN" altLang="en-US" sz="2000" dirty="0">
                <a:latin typeface="+mn-ea"/>
              </a:rPr>
              <a:t>，人力资源部负责</a:t>
            </a:r>
            <a:r>
              <a:rPr lang="zh-CN" altLang="en-US" sz="2000" b="1" dirty="0">
                <a:solidFill>
                  <a:srgbClr val="C00000"/>
                </a:solidFill>
                <a:effectLst>
                  <a:outerShdw blurRad="38100" dist="38100" dir="2700000" algn="tl">
                    <a:srgbClr val="000000">
                      <a:alpha val="43137"/>
                    </a:srgbClr>
                  </a:outerShdw>
                </a:effectLst>
                <a:latin typeface="+mn-ea"/>
              </a:rPr>
              <a:t>汇总每周员工工作时间</a:t>
            </a:r>
            <a:r>
              <a:rPr lang="zh-CN" altLang="en-US" sz="2000" dirty="0">
                <a:latin typeface="+mn-ea"/>
              </a:rPr>
              <a:t>，而财务部负责</a:t>
            </a:r>
            <a:r>
              <a:rPr lang="zh-CN" altLang="en-US" sz="2000" b="1" dirty="0">
                <a:solidFill>
                  <a:srgbClr val="C00000"/>
                </a:solidFill>
                <a:effectLst>
                  <a:outerShdw blurRad="38100" dist="38100" dir="2700000" algn="tl">
                    <a:srgbClr val="000000">
                      <a:alpha val="43137"/>
                    </a:srgbClr>
                  </a:outerShdw>
                </a:effectLst>
                <a:latin typeface="+mn-ea"/>
              </a:rPr>
              <a:t>计算每周员工工资</a:t>
            </a:r>
            <a:r>
              <a:rPr lang="zh-CN" altLang="en-US" sz="2000" dirty="0">
                <a:latin typeface="+mn-ea"/>
              </a:rPr>
              <a:t>。</a:t>
            </a:r>
            <a:r>
              <a:rPr lang="zh-CN" altLang="en-US" sz="2000" i="0" dirty="0">
                <a:effectLst/>
                <a:latin typeface="+mn-ea"/>
              </a:rPr>
              <a:t>该企业的基本制度如下：</a:t>
            </a:r>
          </a:p>
          <a:p>
            <a:pPr algn="just">
              <a:lnSpc>
                <a:spcPct val="150000"/>
              </a:lnSpc>
            </a:pPr>
            <a:r>
              <a:rPr lang="zh-CN" altLang="en-US" sz="2000" b="1" i="0" dirty="0">
                <a:effectLst/>
                <a:latin typeface="+mn-ea"/>
              </a:rPr>
              <a:t>（</a:t>
            </a:r>
            <a:r>
              <a:rPr lang="en-US" altLang="zh-CN" sz="2000" b="1" i="0" dirty="0">
                <a:effectLst/>
                <a:latin typeface="+mn-ea"/>
              </a:rPr>
              <a:t>1</a:t>
            </a:r>
            <a:r>
              <a:rPr lang="zh-CN" altLang="en-US" sz="2000" b="1" i="0" dirty="0">
                <a:effectLst/>
                <a:latin typeface="+mn-ea"/>
              </a:rPr>
              <a:t>）</a:t>
            </a:r>
            <a:r>
              <a:rPr lang="zh-CN" altLang="en-US" sz="2000" b="1" i="0" dirty="0">
                <a:solidFill>
                  <a:schemeClr val="accent1"/>
                </a:solidFill>
                <a:effectLst>
                  <a:outerShdw blurRad="38100" dist="38100" dir="2700000" algn="tl">
                    <a:srgbClr val="000000">
                      <a:alpha val="43137"/>
                    </a:srgbClr>
                  </a:outerShdw>
                </a:effectLst>
                <a:latin typeface="+mn-ea"/>
              </a:rPr>
              <a:t>正式员工（</a:t>
            </a:r>
            <a:r>
              <a:rPr lang="en-US" altLang="zh-CN" sz="2000" b="1" i="0" dirty="0">
                <a:solidFill>
                  <a:schemeClr val="accent1"/>
                </a:solidFill>
                <a:effectLst>
                  <a:outerShdw blurRad="38100" dist="38100" dir="2700000" algn="tl">
                    <a:srgbClr val="000000">
                      <a:alpha val="43137"/>
                    </a:srgbClr>
                  </a:outerShdw>
                </a:effectLst>
                <a:latin typeface="+mn-ea"/>
              </a:rPr>
              <a:t>Full time Employee</a:t>
            </a:r>
            <a:r>
              <a:rPr lang="zh-CN" altLang="en-US" sz="2000" b="1" i="0" dirty="0">
                <a:solidFill>
                  <a:schemeClr val="accent1"/>
                </a:solidFill>
                <a:effectLst>
                  <a:outerShdw blurRad="38100" dist="38100" dir="2700000" algn="tl">
                    <a:srgbClr val="000000">
                      <a:alpha val="43137"/>
                    </a:srgbClr>
                  </a:outerShdw>
                </a:effectLst>
                <a:latin typeface="+mn-ea"/>
              </a:rPr>
              <a:t>）</a:t>
            </a:r>
            <a:r>
              <a:rPr lang="zh-CN" altLang="en-US" sz="2000" i="0" dirty="0">
                <a:effectLst/>
                <a:latin typeface="+mn-ea"/>
              </a:rPr>
              <a:t>每周工作时间为</a:t>
            </a:r>
            <a:r>
              <a:rPr lang="en-US" altLang="zh-CN" sz="2000" i="0" dirty="0">
                <a:effectLst/>
                <a:latin typeface="+mn-ea"/>
              </a:rPr>
              <a:t>40</a:t>
            </a:r>
            <a:r>
              <a:rPr lang="zh-CN" altLang="en-US" sz="2000" i="0" dirty="0">
                <a:effectLst/>
                <a:latin typeface="+mn-ea"/>
              </a:rPr>
              <a:t>小时，如果超过</a:t>
            </a:r>
            <a:r>
              <a:rPr lang="en-US" altLang="zh-CN" sz="2000" i="0" dirty="0">
                <a:effectLst/>
                <a:latin typeface="+mn-ea"/>
              </a:rPr>
              <a:t>40</a:t>
            </a:r>
            <a:r>
              <a:rPr lang="zh-CN" altLang="en-US" sz="2000" i="0" dirty="0">
                <a:effectLst/>
                <a:latin typeface="+mn-ea"/>
              </a:rPr>
              <a:t>小时，超出部分按照</a:t>
            </a:r>
            <a:r>
              <a:rPr lang="en-US" altLang="zh-CN" sz="2000" i="0" dirty="0">
                <a:effectLst/>
                <a:latin typeface="+mn-ea"/>
              </a:rPr>
              <a:t>100</a:t>
            </a:r>
            <a:r>
              <a:rPr lang="zh-CN" altLang="en-US" sz="2000" i="0" dirty="0">
                <a:effectLst/>
                <a:latin typeface="+mn-ea"/>
              </a:rPr>
              <a:t>元</a:t>
            </a:r>
            <a:r>
              <a:rPr lang="en-US" altLang="zh-CN" sz="2000" i="0" dirty="0">
                <a:effectLst/>
                <a:latin typeface="+mn-ea"/>
              </a:rPr>
              <a:t>/</a:t>
            </a:r>
            <a:r>
              <a:rPr lang="zh-CN" altLang="en-US" sz="2000" i="0" dirty="0">
                <a:effectLst/>
                <a:latin typeface="+mn-ea"/>
              </a:rPr>
              <a:t>小时作为加班费，如果少于</a:t>
            </a:r>
            <a:r>
              <a:rPr lang="en-US" altLang="zh-CN" sz="2000" i="0" dirty="0">
                <a:effectLst/>
                <a:latin typeface="+mn-ea"/>
              </a:rPr>
              <a:t>40</a:t>
            </a:r>
            <a:r>
              <a:rPr lang="zh-CN" altLang="en-US" sz="2000" i="0" dirty="0">
                <a:effectLst/>
                <a:latin typeface="+mn-ea"/>
              </a:rPr>
              <a:t>小时，所缺时间按照请假处理，请假扣工资以</a:t>
            </a:r>
            <a:r>
              <a:rPr lang="en-US" altLang="zh-CN" sz="2000" i="0" dirty="0">
                <a:effectLst/>
                <a:latin typeface="+mn-ea"/>
              </a:rPr>
              <a:t>80</a:t>
            </a:r>
            <a:r>
              <a:rPr lang="zh-CN" altLang="en-US" sz="2000" i="0" dirty="0">
                <a:effectLst/>
                <a:latin typeface="+mn-ea"/>
              </a:rPr>
              <a:t>元</a:t>
            </a:r>
            <a:r>
              <a:rPr lang="en-US" altLang="zh-CN" sz="2000" i="0" dirty="0">
                <a:effectLst/>
                <a:latin typeface="+mn-ea"/>
              </a:rPr>
              <a:t>/</a:t>
            </a:r>
            <a:r>
              <a:rPr lang="zh-CN" altLang="en-US" sz="2000" i="0" dirty="0">
                <a:effectLst/>
                <a:latin typeface="+mn-ea"/>
              </a:rPr>
              <a:t>小时计算，直到基本工资扣除到</a:t>
            </a:r>
            <a:r>
              <a:rPr lang="en-US" altLang="zh-CN" sz="2000" i="0" dirty="0">
                <a:effectLst/>
                <a:latin typeface="+mn-ea"/>
              </a:rPr>
              <a:t>0</a:t>
            </a:r>
            <a:r>
              <a:rPr lang="zh-CN" altLang="en-US" sz="2000" i="0" dirty="0">
                <a:effectLst/>
                <a:latin typeface="+mn-ea"/>
              </a:rPr>
              <a:t>为止。除了记录实际工作时间外，人力资源部需要记录加班时长或请假时长，作为员工平时表现的一项依据。</a:t>
            </a:r>
          </a:p>
          <a:p>
            <a:pPr algn="just">
              <a:lnSpc>
                <a:spcPct val="150000"/>
              </a:lnSpc>
            </a:pPr>
            <a:r>
              <a:rPr lang="zh-CN" altLang="en-US" sz="2000" b="1" i="0" dirty="0">
                <a:effectLst/>
                <a:latin typeface="+mn-ea"/>
              </a:rPr>
              <a:t>（</a:t>
            </a:r>
            <a:r>
              <a:rPr lang="en-US" altLang="zh-CN" sz="2000" b="1" i="0" dirty="0">
                <a:effectLst/>
                <a:latin typeface="+mn-ea"/>
              </a:rPr>
              <a:t>2</a:t>
            </a:r>
            <a:r>
              <a:rPr lang="zh-CN" altLang="en-US" sz="2000" b="1" i="0" dirty="0">
                <a:effectLst/>
                <a:latin typeface="+mn-ea"/>
              </a:rPr>
              <a:t>）</a:t>
            </a:r>
            <a:r>
              <a:rPr lang="zh-CN" altLang="en-US" sz="2000" b="1" i="0" dirty="0">
                <a:solidFill>
                  <a:schemeClr val="accent1"/>
                </a:solidFill>
                <a:effectLst>
                  <a:outerShdw blurRad="38100" dist="38100" dir="2700000" algn="tl">
                    <a:srgbClr val="000000">
                      <a:alpha val="43137"/>
                    </a:srgbClr>
                  </a:outerShdw>
                </a:effectLst>
                <a:latin typeface="+mn-ea"/>
              </a:rPr>
              <a:t>临时员工（</a:t>
            </a:r>
            <a:r>
              <a:rPr lang="en-US" altLang="zh-CN" sz="2000" b="1" i="0" dirty="0">
                <a:solidFill>
                  <a:schemeClr val="accent1"/>
                </a:solidFill>
                <a:effectLst>
                  <a:outerShdw blurRad="38100" dist="38100" dir="2700000" algn="tl">
                    <a:srgbClr val="000000">
                      <a:alpha val="43137"/>
                    </a:srgbClr>
                  </a:outerShdw>
                </a:effectLst>
                <a:latin typeface="+mn-ea"/>
              </a:rPr>
              <a:t>Part time Employee</a:t>
            </a:r>
            <a:r>
              <a:rPr lang="zh-CN" altLang="en-US" sz="2000" b="1" i="0" dirty="0">
                <a:solidFill>
                  <a:schemeClr val="accent1"/>
                </a:solidFill>
                <a:effectLst>
                  <a:outerShdw blurRad="38100" dist="38100" dir="2700000" algn="tl">
                    <a:srgbClr val="000000">
                      <a:alpha val="43137"/>
                    </a:srgbClr>
                  </a:outerShdw>
                </a:effectLst>
                <a:latin typeface="+mn-ea"/>
              </a:rPr>
              <a:t>）</a:t>
            </a:r>
            <a:r>
              <a:rPr lang="zh-CN" altLang="en-US" sz="2000" i="0" dirty="0">
                <a:effectLst/>
                <a:latin typeface="+mn-ea"/>
              </a:rPr>
              <a:t>每周工作时间不固定，基本工资按照小时计算，不同岗位的临时工小时工资不同。人力资源部只需要记录实际工作时间。</a:t>
            </a:r>
          </a:p>
        </p:txBody>
      </p:sp>
    </p:spTree>
    <p:extLst>
      <p:ext uri="{BB962C8B-B14F-4D97-AF65-F5344CB8AC3E}">
        <p14:creationId xmlns:p14="http://schemas.microsoft.com/office/powerpoint/2010/main" val="103059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00B4BA8-4BF9-4A7E-8590-6E1578EC4F24}"/>
              </a:ext>
            </a:extLst>
          </p:cNvPr>
          <p:cNvCxnSpPr>
            <a:cxnSpLocks/>
            <a:endCxn id="8"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577574E-3397-4137-9FB4-D8884B7CB9BF}"/>
              </a:ext>
            </a:extLst>
          </p:cNvPr>
          <p:cNvCxnSpPr>
            <a:cxnSpLocks/>
            <a:stCxn id="8"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FD66D73-20EB-4035-8AD7-23FE1F7447CC}"/>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dirty="0">
                <a:effectLst>
                  <a:outerShdw blurRad="38100" dist="38100" dir="2700000" algn="tl">
                    <a:srgbClr val="000000">
                      <a:alpha val="43137"/>
                    </a:srgbClr>
                  </a:outerShdw>
                </a:effectLst>
              </a:rPr>
              <a:t>实例</a:t>
            </a:r>
          </a:p>
        </p:txBody>
      </p:sp>
      <p:pic>
        <p:nvPicPr>
          <p:cNvPr id="6146" name="Picture 2" descr="https://images2017.cnblogs.com/blog/381412/201707/381412-20170728174248368-1169019725.png">
            <a:extLst>
              <a:ext uri="{FF2B5EF4-FFF2-40B4-BE49-F238E27FC236}">
                <a16:creationId xmlns:a16="http://schemas.microsoft.com/office/drawing/2014/main" id="{50A88D67-703B-4922-8DF6-B5DD93D64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09" y="837512"/>
            <a:ext cx="6760887" cy="504962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D01F2F7C-FA79-423C-878C-BA08B03C64D4}"/>
              </a:ext>
            </a:extLst>
          </p:cNvPr>
          <p:cNvSpPr/>
          <p:nvPr/>
        </p:nvSpPr>
        <p:spPr>
          <a:xfrm>
            <a:off x="7296726" y="512510"/>
            <a:ext cx="4314247" cy="5866927"/>
          </a:xfrm>
          <a:prstGeom prst="rect">
            <a:avLst/>
          </a:prstGeom>
        </p:spPr>
        <p:txBody>
          <a:bodyPr wrap="square">
            <a:spAutoFit/>
          </a:bodyPr>
          <a:lstStyle/>
          <a:p>
            <a:pPr>
              <a:lnSpc>
                <a:spcPct val="150000"/>
              </a:lnSpc>
            </a:pPr>
            <a:r>
              <a:rPr lang="zh-CN" altLang="en-US" b="1" dirty="0">
                <a:solidFill>
                  <a:srgbClr val="C00000"/>
                </a:solidFill>
                <a:latin typeface="PingFang SC"/>
              </a:rPr>
              <a:t>抽象访问者角色</a:t>
            </a:r>
            <a:r>
              <a:rPr lang="zh-CN" altLang="en-US" b="1" dirty="0">
                <a:solidFill>
                  <a:srgbClr val="000000"/>
                </a:solidFill>
                <a:latin typeface="PingFang SC"/>
              </a:rPr>
              <a:t>：</a:t>
            </a:r>
            <a:endParaRPr lang="en-US" altLang="zh-CN" b="1" dirty="0">
              <a:solidFill>
                <a:srgbClr val="000000"/>
              </a:solidFill>
              <a:latin typeface="PingFang SC"/>
            </a:endParaRPr>
          </a:p>
          <a:p>
            <a:pPr>
              <a:lnSpc>
                <a:spcPct val="150000"/>
              </a:lnSpc>
            </a:pPr>
            <a:r>
              <a:rPr lang="en-US" altLang="zh-CN" dirty="0">
                <a:solidFill>
                  <a:srgbClr val="000000"/>
                </a:solidFill>
                <a:latin typeface="PingFang SC"/>
              </a:rPr>
              <a:t>Department</a:t>
            </a:r>
            <a:r>
              <a:rPr lang="zh-CN" altLang="en-US" dirty="0">
                <a:solidFill>
                  <a:srgbClr val="000000"/>
                </a:solidFill>
                <a:latin typeface="PingFang SC"/>
              </a:rPr>
              <a:t>（</a:t>
            </a:r>
            <a:r>
              <a:rPr lang="en-US" altLang="zh-CN" dirty="0">
                <a:solidFill>
                  <a:srgbClr val="000000"/>
                </a:solidFill>
                <a:latin typeface="PingFang SC"/>
              </a:rPr>
              <a:t> </a:t>
            </a:r>
            <a:r>
              <a:rPr lang="en-US" altLang="zh-CN" dirty="0" err="1">
                <a:solidFill>
                  <a:srgbClr val="000000"/>
                </a:solidFill>
                <a:latin typeface="PingFang SC"/>
              </a:rPr>
              <a:t>FinanceDepartment</a:t>
            </a:r>
            <a:r>
              <a:rPr lang="en-US" altLang="zh-CN" dirty="0">
                <a:solidFill>
                  <a:srgbClr val="000000"/>
                </a:solidFill>
                <a:latin typeface="PingFang SC"/>
              </a:rPr>
              <a:t> </a:t>
            </a:r>
            <a:r>
              <a:rPr lang="zh-CN" altLang="en-US" dirty="0">
                <a:solidFill>
                  <a:srgbClr val="000000"/>
                </a:solidFill>
                <a:latin typeface="PingFang SC"/>
              </a:rPr>
              <a:t>和</a:t>
            </a:r>
            <a:r>
              <a:rPr lang="en-US" altLang="zh-CN" dirty="0" err="1">
                <a:solidFill>
                  <a:srgbClr val="000000"/>
                </a:solidFill>
                <a:latin typeface="PingFang SC"/>
              </a:rPr>
              <a:t>HRDepartment</a:t>
            </a:r>
            <a:r>
              <a:rPr lang="en-US" altLang="zh-CN" dirty="0">
                <a:solidFill>
                  <a:srgbClr val="000000"/>
                </a:solidFill>
                <a:latin typeface="PingFang SC"/>
              </a:rPr>
              <a:t> </a:t>
            </a:r>
            <a:r>
              <a:rPr lang="zh-CN" altLang="en-US" dirty="0">
                <a:solidFill>
                  <a:srgbClr val="000000"/>
                </a:solidFill>
                <a:latin typeface="PingFang SC"/>
              </a:rPr>
              <a:t>的抽象父类）</a:t>
            </a:r>
            <a:endParaRPr lang="en-US" altLang="zh-CN" dirty="0">
              <a:solidFill>
                <a:srgbClr val="000000"/>
              </a:solidFill>
              <a:latin typeface="PingFang SC"/>
            </a:endParaRPr>
          </a:p>
          <a:p>
            <a:pPr>
              <a:lnSpc>
                <a:spcPct val="150000"/>
              </a:lnSpc>
            </a:pPr>
            <a:r>
              <a:rPr lang="zh-CN" altLang="en-US" b="1" dirty="0">
                <a:solidFill>
                  <a:srgbClr val="C00000"/>
                </a:solidFill>
                <a:latin typeface="PingFang SC"/>
              </a:rPr>
              <a:t>具体访问者角色</a:t>
            </a:r>
            <a:r>
              <a:rPr lang="zh-CN" altLang="en-US" b="1" dirty="0">
                <a:solidFill>
                  <a:srgbClr val="000000"/>
                </a:solidFill>
                <a:latin typeface="PingFang SC"/>
              </a:rPr>
              <a:t>：</a:t>
            </a:r>
            <a:endParaRPr lang="en-US" altLang="zh-CN" b="1" dirty="0">
              <a:solidFill>
                <a:srgbClr val="000000"/>
              </a:solidFill>
              <a:latin typeface="PingFang SC"/>
            </a:endParaRPr>
          </a:p>
          <a:p>
            <a:pPr>
              <a:lnSpc>
                <a:spcPct val="150000"/>
              </a:lnSpc>
            </a:pPr>
            <a:r>
              <a:rPr lang="en-US" altLang="zh-CN" b="0" i="0" dirty="0" err="1">
                <a:solidFill>
                  <a:srgbClr val="000000"/>
                </a:solidFill>
                <a:effectLst/>
                <a:latin typeface="PingFang SC"/>
              </a:rPr>
              <a:t>FinanceDepartment</a:t>
            </a:r>
            <a:r>
              <a:rPr lang="zh-CN" altLang="en-US" b="0" i="0" dirty="0">
                <a:solidFill>
                  <a:srgbClr val="000000"/>
                </a:solidFill>
                <a:effectLst/>
                <a:latin typeface="PingFang SC"/>
              </a:rPr>
              <a:t>（财务部）</a:t>
            </a:r>
            <a:r>
              <a:rPr lang="en-US" altLang="zh-CN" b="0" i="0" dirty="0" err="1">
                <a:solidFill>
                  <a:srgbClr val="000000"/>
                </a:solidFill>
                <a:effectLst/>
                <a:latin typeface="PingFang SC"/>
              </a:rPr>
              <a:t>HRDepartment</a:t>
            </a:r>
            <a:r>
              <a:rPr lang="zh-CN" altLang="en-US" b="0" i="0" dirty="0">
                <a:solidFill>
                  <a:srgbClr val="000000"/>
                </a:solidFill>
                <a:effectLst/>
                <a:latin typeface="PingFang SC"/>
              </a:rPr>
              <a:t>（人力资源部）</a:t>
            </a:r>
            <a:endParaRPr lang="en-US" altLang="zh-CN" b="0" i="0" dirty="0">
              <a:solidFill>
                <a:srgbClr val="000000"/>
              </a:solidFill>
              <a:effectLst/>
              <a:latin typeface="PingFang SC"/>
            </a:endParaRPr>
          </a:p>
          <a:p>
            <a:pPr>
              <a:lnSpc>
                <a:spcPct val="150000"/>
              </a:lnSpc>
            </a:pPr>
            <a:r>
              <a:rPr lang="zh-CN" altLang="en-US" b="1" dirty="0">
                <a:solidFill>
                  <a:srgbClr val="C00000"/>
                </a:solidFill>
                <a:latin typeface="PingFang SC"/>
              </a:rPr>
              <a:t>抽象元素角色</a:t>
            </a:r>
            <a:r>
              <a:rPr lang="zh-CN" altLang="en-US" b="1" dirty="0">
                <a:solidFill>
                  <a:srgbClr val="000000"/>
                </a:solidFill>
                <a:latin typeface="PingFang SC"/>
              </a:rPr>
              <a:t>：</a:t>
            </a:r>
            <a:endParaRPr lang="en-US" altLang="zh-CN" b="1" dirty="0">
              <a:solidFill>
                <a:srgbClr val="000000"/>
              </a:solidFill>
              <a:latin typeface="PingFang SC"/>
            </a:endParaRPr>
          </a:p>
          <a:p>
            <a:pPr>
              <a:lnSpc>
                <a:spcPct val="150000"/>
              </a:lnSpc>
            </a:pPr>
            <a:r>
              <a:rPr lang="en-US" altLang="zh-CN" dirty="0" err="1">
                <a:solidFill>
                  <a:srgbClr val="000000"/>
                </a:solidFill>
                <a:latin typeface="PingFang SC"/>
              </a:rPr>
              <a:t>IEmployee</a:t>
            </a:r>
            <a:r>
              <a:rPr lang="zh-CN" altLang="en-US" dirty="0">
                <a:solidFill>
                  <a:srgbClr val="000000"/>
                </a:solidFill>
                <a:latin typeface="PingFang SC"/>
              </a:rPr>
              <a:t>（</a:t>
            </a:r>
            <a:r>
              <a:rPr lang="en-US" altLang="zh-CN" dirty="0">
                <a:solidFill>
                  <a:srgbClr val="000000"/>
                </a:solidFill>
                <a:latin typeface="PingFang SC"/>
              </a:rPr>
              <a:t> </a:t>
            </a:r>
            <a:r>
              <a:rPr lang="en-US" altLang="zh-CN" dirty="0" err="1">
                <a:solidFill>
                  <a:srgbClr val="000000"/>
                </a:solidFill>
                <a:latin typeface="PingFang SC"/>
              </a:rPr>
              <a:t>FullTimeEmployee</a:t>
            </a:r>
            <a:r>
              <a:rPr lang="en-US" altLang="zh-CN" dirty="0">
                <a:solidFill>
                  <a:srgbClr val="000000"/>
                </a:solidFill>
                <a:latin typeface="PingFang SC"/>
              </a:rPr>
              <a:t> </a:t>
            </a:r>
            <a:r>
              <a:rPr lang="zh-CN" altLang="en-US" dirty="0">
                <a:solidFill>
                  <a:srgbClr val="000000"/>
                </a:solidFill>
                <a:latin typeface="PingFang SC"/>
              </a:rPr>
              <a:t>和</a:t>
            </a:r>
            <a:r>
              <a:rPr lang="en-US" altLang="zh-CN" dirty="0" err="1">
                <a:solidFill>
                  <a:srgbClr val="000000"/>
                </a:solidFill>
                <a:latin typeface="PingFang SC"/>
              </a:rPr>
              <a:t>PartTimeEmployee</a:t>
            </a:r>
            <a:r>
              <a:rPr lang="en-US" altLang="zh-CN" dirty="0">
                <a:solidFill>
                  <a:srgbClr val="000000"/>
                </a:solidFill>
                <a:latin typeface="PingFang SC"/>
              </a:rPr>
              <a:t> </a:t>
            </a:r>
            <a:r>
              <a:rPr lang="zh-CN" altLang="en-US" dirty="0">
                <a:solidFill>
                  <a:srgbClr val="000000"/>
                </a:solidFill>
                <a:latin typeface="PingFang SC"/>
              </a:rPr>
              <a:t>的抽象父类</a:t>
            </a:r>
            <a:r>
              <a:rPr lang="zh-CN" altLang="en-US" dirty="0"/>
              <a:t>）</a:t>
            </a:r>
          </a:p>
          <a:p>
            <a:pPr>
              <a:lnSpc>
                <a:spcPct val="150000"/>
              </a:lnSpc>
            </a:pPr>
            <a:r>
              <a:rPr lang="zh-CN" altLang="en-US" b="1" dirty="0">
                <a:solidFill>
                  <a:srgbClr val="C00000"/>
                </a:solidFill>
                <a:latin typeface="PingFang SC"/>
              </a:rPr>
              <a:t>具体元素角色</a:t>
            </a:r>
            <a:r>
              <a:rPr lang="zh-CN" altLang="en-US" b="1" dirty="0">
                <a:solidFill>
                  <a:srgbClr val="000000"/>
                </a:solidFill>
                <a:latin typeface="PingFang SC"/>
              </a:rPr>
              <a:t>：</a:t>
            </a:r>
            <a:endParaRPr lang="en-US" altLang="zh-CN" b="1" dirty="0">
              <a:solidFill>
                <a:srgbClr val="000000"/>
              </a:solidFill>
              <a:latin typeface="PingFang SC"/>
            </a:endParaRPr>
          </a:p>
          <a:p>
            <a:pPr>
              <a:lnSpc>
                <a:spcPct val="150000"/>
              </a:lnSpc>
            </a:pPr>
            <a:r>
              <a:rPr lang="en-US" altLang="zh-CN" b="0" i="0" dirty="0" err="1">
                <a:solidFill>
                  <a:srgbClr val="000000"/>
                </a:solidFill>
                <a:effectLst/>
                <a:latin typeface="PingFang SC"/>
              </a:rPr>
              <a:t>FullTimeEmployee</a:t>
            </a:r>
            <a:r>
              <a:rPr lang="zh-CN" altLang="en-US" b="0" i="0" dirty="0">
                <a:solidFill>
                  <a:srgbClr val="000000"/>
                </a:solidFill>
                <a:effectLst/>
                <a:latin typeface="PingFang SC"/>
              </a:rPr>
              <a:t>（全职员工）</a:t>
            </a:r>
            <a:endParaRPr lang="en-US" altLang="zh-CN" b="0" i="0" dirty="0">
              <a:solidFill>
                <a:srgbClr val="000000"/>
              </a:solidFill>
              <a:effectLst/>
              <a:latin typeface="PingFang SC"/>
            </a:endParaRPr>
          </a:p>
          <a:p>
            <a:pPr>
              <a:lnSpc>
                <a:spcPct val="150000"/>
              </a:lnSpc>
            </a:pPr>
            <a:r>
              <a:rPr lang="en-US" altLang="zh-CN" b="0" i="0" dirty="0" err="1">
                <a:solidFill>
                  <a:srgbClr val="000000"/>
                </a:solidFill>
                <a:effectLst/>
                <a:latin typeface="PingFang SC"/>
              </a:rPr>
              <a:t>PartTimeEmployee</a:t>
            </a:r>
            <a:r>
              <a:rPr lang="zh-CN" altLang="en-US" dirty="0">
                <a:solidFill>
                  <a:srgbClr val="000000"/>
                </a:solidFill>
                <a:latin typeface="PingFang SC"/>
              </a:rPr>
              <a:t>（</a:t>
            </a:r>
            <a:r>
              <a:rPr lang="zh-CN" altLang="en-US" b="0" i="0" dirty="0">
                <a:solidFill>
                  <a:srgbClr val="000000"/>
                </a:solidFill>
                <a:effectLst/>
                <a:latin typeface="PingFang SC"/>
              </a:rPr>
              <a:t>兼职员工</a:t>
            </a:r>
            <a:r>
              <a:rPr lang="zh-CN" altLang="en-US" dirty="0">
                <a:solidFill>
                  <a:srgbClr val="000000"/>
                </a:solidFill>
                <a:latin typeface="PingFang SC"/>
              </a:rPr>
              <a:t>）</a:t>
            </a:r>
            <a:endParaRPr lang="en-US" altLang="zh-CN" dirty="0">
              <a:solidFill>
                <a:srgbClr val="000000"/>
              </a:solidFill>
              <a:latin typeface="PingFang SC"/>
            </a:endParaRPr>
          </a:p>
          <a:p>
            <a:pPr>
              <a:lnSpc>
                <a:spcPct val="150000"/>
              </a:lnSpc>
            </a:pPr>
            <a:r>
              <a:rPr lang="zh-CN" altLang="en-US" b="1" dirty="0">
                <a:solidFill>
                  <a:srgbClr val="C00000"/>
                </a:solidFill>
                <a:latin typeface="PingFang SC"/>
              </a:rPr>
              <a:t>对象结构角色：</a:t>
            </a:r>
            <a:endParaRPr lang="en-US" altLang="zh-CN" b="1" dirty="0">
              <a:solidFill>
                <a:srgbClr val="C00000"/>
              </a:solidFill>
              <a:latin typeface="PingFang SC"/>
            </a:endParaRPr>
          </a:p>
          <a:p>
            <a:pPr>
              <a:lnSpc>
                <a:spcPct val="150000"/>
              </a:lnSpc>
            </a:pPr>
            <a:r>
              <a:rPr lang="en-US" altLang="zh-CN" dirty="0" err="1">
                <a:solidFill>
                  <a:srgbClr val="000000"/>
                </a:solidFill>
                <a:latin typeface="PingFang SC"/>
              </a:rPr>
              <a:t>EmployeeList</a:t>
            </a:r>
            <a:r>
              <a:rPr lang="zh-CN" altLang="en-US" dirty="0">
                <a:solidFill>
                  <a:srgbClr val="000000"/>
                </a:solidFill>
                <a:latin typeface="PingFang SC"/>
              </a:rPr>
              <a:t>（用于存储员工列表）</a:t>
            </a:r>
            <a:endParaRPr lang="en-US" altLang="zh-CN" dirty="0">
              <a:solidFill>
                <a:srgbClr val="000000"/>
              </a:solidFill>
              <a:latin typeface="PingFang SC"/>
            </a:endParaRPr>
          </a:p>
        </p:txBody>
      </p:sp>
      <p:sp>
        <p:nvSpPr>
          <p:cNvPr id="10" name="矩形 9">
            <a:extLst>
              <a:ext uri="{FF2B5EF4-FFF2-40B4-BE49-F238E27FC236}">
                <a16:creationId xmlns:a16="http://schemas.microsoft.com/office/drawing/2014/main" id="{68B49CF1-42A4-4220-8215-F1F37EA340A5}"/>
              </a:ext>
            </a:extLst>
          </p:cNvPr>
          <p:cNvSpPr/>
          <p:nvPr/>
        </p:nvSpPr>
        <p:spPr>
          <a:xfrm>
            <a:off x="1713656" y="6071660"/>
            <a:ext cx="4201791" cy="307777"/>
          </a:xfrm>
          <a:prstGeom prst="rect">
            <a:avLst/>
          </a:prstGeom>
        </p:spPr>
        <p:txBody>
          <a:bodyPr wrap="none">
            <a:spAutoFit/>
          </a:bodyPr>
          <a:lstStyle/>
          <a:p>
            <a:r>
              <a:rPr lang="zh-CN" altLang="en-US" sz="1400" dirty="0"/>
              <a:t>图 使用访问者（</a:t>
            </a:r>
            <a:r>
              <a:rPr lang="en-US" altLang="zh-CN" sz="1400" dirty="0"/>
              <a:t>Visitor</a:t>
            </a:r>
            <a:r>
              <a:rPr lang="zh-CN" altLang="en-US" sz="1400" dirty="0"/>
              <a:t>）模式的简单</a:t>
            </a:r>
            <a:r>
              <a:rPr lang="en-US" altLang="zh-CN" sz="1400" dirty="0"/>
              <a:t>OA</a:t>
            </a:r>
            <a:r>
              <a:rPr lang="zh-CN" altLang="en-US" sz="1400" dirty="0"/>
              <a:t>系统结构图</a:t>
            </a:r>
          </a:p>
        </p:txBody>
      </p:sp>
    </p:spTree>
    <p:extLst>
      <p:ext uri="{BB962C8B-B14F-4D97-AF65-F5344CB8AC3E}">
        <p14:creationId xmlns:p14="http://schemas.microsoft.com/office/powerpoint/2010/main" val="22965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103105F-2E11-4AB0-B636-0A04282DCBEC}"/>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626C25D-A886-43CE-94EB-519A82D54C43}"/>
              </a:ext>
            </a:extLst>
          </p:cNvPr>
          <p:cNvCxnSpPr>
            <a:cxnSpLocks/>
            <a:stCxn id="6"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C1900E9-BA1D-4816-9A2D-1725D016BCE0}"/>
              </a:ext>
            </a:extLst>
          </p:cNvPr>
          <p:cNvSpPr txBox="1"/>
          <p:nvPr/>
        </p:nvSpPr>
        <p:spPr>
          <a:xfrm>
            <a:off x="609601" y="138545"/>
            <a:ext cx="1005403" cy="584775"/>
          </a:xfrm>
          <a:prstGeom prst="rect">
            <a:avLst/>
          </a:prstGeom>
          <a:noFill/>
        </p:spPr>
        <p:txBody>
          <a:bodyPr wrap="none" rtlCol="0" anchor="ctr" anchorCtr="0">
            <a:spAutoFit/>
          </a:bodyPr>
          <a:lstStyle/>
          <a:p>
            <a:r>
              <a:rPr lang="zh-CN" altLang="en-US" sz="3200" b="1" dirty="0">
                <a:effectLst>
                  <a:outerShdw blurRad="38100" dist="38100" dir="2700000" algn="tl">
                    <a:srgbClr val="000000">
                      <a:alpha val="43137"/>
                    </a:srgbClr>
                  </a:outerShdw>
                </a:effectLst>
              </a:rPr>
              <a:t>对比</a:t>
            </a:r>
          </a:p>
        </p:txBody>
      </p:sp>
      <p:sp>
        <p:nvSpPr>
          <p:cNvPr id="2" name="矩形 1">
            <a:extLst>
              <a:ext uri="{FF2B5EF4-FFF2-40B4-BE49-F238E27FC236}">
                <a16:creationId xmlns:a16="http://schemas.microsoft.com/office/drawing/2014/main" id="{B398CE16-6B8E-4324-8F10-0EB24E7C5CAE}"/>
              </a:ext>
            </a:extLst>
          </p:cNvPr>
          <p:cNvSpPr/>
          <p:nvPr/>
        </p:nvSpPr>
        <p:spPr>
          <a:xfrm>
            <a:off x="7510508" y="865362"/>
            <a:ext cx="3941685" cy="4969887"/>
          </a:xfrm>
          <a:prstGeom prst="rect">
            <a:avLst/>
          </a:prstGeom>
        </p:spPr>
        <p:txBody>
          <a:bodyPr wrap="square">
            <a:spAutoFit/>
          </a:bodyPr>
          <a:lstStyle/>
          <a:p>
            <a:pPr>
              <a:lnSpc>
                <a:spcPct val="150000"/>
              </a:lnSpc>
              <a:spcBef>
                <a:spcPts val="1200"/>
              </a:spcBef>
            </a:pPr>
            <a:r>
              <a:rPr lang="zh-CN" altLang="en-US" sz="2000" b="1" dirty="0">
                <a:solidFill>
                  <a:srgbClr val="333333"/>
                </a:solidFill>
              </a:rPr>
              <a:t>（</a:t>
            </a:r>
            <a:r>
              <a:rPr lang="en-US" altLang="zh-CN" sz="2000" b="1" dirty="0">
                <a:solidFill>
                  <a:srgbClr val="333333"/>
                </a:solidFill>
              </a:rPr>
              <a:t>1</a:t>
            </a:r>
            <a:r>
              <a:rPr lang="zh-CN" altLang="en-US" sz="2000" b="1" dirty="0">
                <a:solidFill>
                  <a:srgbClr val="333333"/>
                </a:solidFill>
              </a:rPr>
              <a:t>）</a:t>
            </a:r>
            <a:r>
              <a:rPr lang="en-US" altLang="zh-CN" sz="2000" dirty="0" err="1">
                <a:solidFill>
                  <a:srgbClr val="333333"/>
                </a:solidFill>
              </a:rPr>
              <a:t>EmployeeList</a:t>
            </a:r>
            <a:r>
              <a:rPr lang="zh-CN" altLang="en-US" sz="2000" dirty="0">
                <a:solidFill>
                  <a:srgbClr val="333333"/>
                </a:solidFill>
              </a:rPr>
              <a:t>类非常庞大，承担了过多的职责，既不便于代码复用，也不便于系统扩展，违背了单一职责原则。</a:t>
            </a:r>
            <a:endParaRPr lang="en-US" altLang="zh-CN" sz="2000" dirty="0">
              <a:solidFill>
                <a:srgbClr val="333333"/>
              </a:solidFill>
            </a:endParaRPr>
          </a:p>
          <a:p>
            <a:pPr>
              <a:lnSpc>
                <a:spcPct val="150000"/>
              </a:lnSpc>
              <a:spcBef>
                <a:spcPts val="1200"/>
              </a:spcBef>
            </a:pPr>
            <a:r>
              <a:rPr lang="zh-CN" altLang="en-US" sz="2000" b="1" dirty="0">
                <a:solidFill>
                  <a:srgbClr val="333333"/>
                </a:solidFill>
              </a:rPr>
              <a:t>（</a:t>
            </a:r>
            <a:r>
              <a:rPr lang="en-US" altLang="zh-CN" sz="2000" b="1" dirty="0">
                <a:solidFill>
                  <a:srgbClr val="333333"/>
                </a:solidFill>
              </a:rPr>
              <a:t>2</a:t>
            </a:r>
            <a:r>
              <a:rPr lang="zh-CN" altLang="en-US" sz="2000" b="1" dirty="0">
                <a:solidFill>
                  <a:srgbClr val="333333"/>
                </a:solidFill>
              </a:rPr>
              <a:t>）</a:t>
            </a:r>
            <a:r>
              <a:rPr lang="zh-CN" altLang="en-US" sz="2000" dirty="0">
                <a:solidFill>
                  <a:srgbClr val="333333"/>
                </a:solidFill>
              </a:rPr>
              <a:t>包含了大量的</a:t>
            </a:r>
            <a:r>
              <a:rPr lang="en-US" altLang="zh-CN" sz="2000" dirty="0">
                <a:solidFill>
                  <a:srgbClr val="333333"/>
                </a:solidFill>
              </a:rPr>
              <a:t>if-else</a:t>
            </a:r>
            <a:r>
              <a:rPr lang="zh-CN" altLang="en-US" sz="2000" dirty="0">
                <a:solidFill>
                  <a:srgbClr val="333333"/>
                </a:solidFill>
              </a:rPr>
              <a:t>语句，测试和维护的难度增大。</a:t>
            </a:r>
            <a:endParaRPr lang="en-US" altLang="zh-CN" sz="2000" dirty="0">
              <a:solidFill>
                <a:srgbClr val="333333"/>
              </a:solidFill>
            </a:endParaRPr>
          </a:p>
          <a:p>
            <a:pPr>
              <a:lnSpc>
                <a:spcPct val="150000"/>
              </a:lnSpc>
              <a:spcBef>
                <a:spcPts val="1200"/>
              </a:spcBef>
            </a:pPr>
            <a:r>
              <a:rPr lang="zh-CN" altLang="en-US" sz="2000" b="1" dirty="0">
                <a:solidFill>
                  <a:srgbClr val="333333"/>
                </a:solidFill>
              </a:rPr>
              <a:t>（</a:t>
            </a:r>
            <a:r>
              <a:rPr lang="en-US" altLang="zh-CN" sz="2000" b="1" dirty="0">
                <a:solidFill>
                  <a:srgbClr val="333333"/>
                </a:solidFill>
              </a:rPr>
              <a:t>3</a:t>
            </a:r>
            <a:r>
              <a:rPr lang="zh-CN" altLang="en-US" sz="2000" b="1" dirty="0">
                <a:solidFill>
                  <a:srgbClr val="333333"/>
                </a:solidFill>
              </a:rPr>
              <a:t>）</a:t>
            </a:r>
            <a:r>
              <a:rPr lang="zh-CN" altLang="en-US" sz="2000" dirty="0">
                <a:solidFill>
                  <a:srgbClr val="333333"/>
                </a:solidFill>
              </a:rPr>
              <a:t>如果要新增一个部门来操作员工数据集合，那么不得不修改</a:t>
            </a:r>
            <a:r>
              <a:rPr lang="en-US" altLang="zh-CN" sz="2000" dirty="0" err="1">
                <a:solidFill>
                  <a:srgbClr val="333333"/>
                </a:solidFill>
              </a:rPr>
              <a:t>EmployeeList</a:t>
            </a:r>
            <a:r>
              <a:rPr lang="zh-CN" altLang="en-US" sz="2000" dirty="0">
                <a:solidFill>
                  <a:srgbClr val="333333"/>
                </a:solidFill>
              </a:rPr>
              <a:t>类的源代码，违背了开闭原则。</a:t>
            </a:r>
            <a:endParaRPr lang="zh-CN" altLang="en-US" sz="2000" b="0" i="0" dirty="0">
              <a:solidFill>
                <a:srgbClr val="333333"/>
              </a:solidFill>
              <a:effectLst/>
            </a:endParaRPr>
          </a:p>
        </p:txBody>
      </p:sp>
      <p:pic>
        <p:nvPicPr>
          <p:cNvPr id="7" name="图片 6">
            <a:extLst>
              <a:ext uri="{FF2B5EF4-FFF2-40B4-BE49-F238E27FC236}">
                <a16:creationId xmlns:a16="http://schemas.microsoft.com/office/drawing/2014/main" id="{FFA1915F-FD26-4B96-A27D-0195DBB008EA}"/>
              </a:ext>
            </a:extLst>
          </p:cNvPr>
          <p:cNvPicPr>
            <a:picLocks noChangeAspect="1"/>
          </p:cNvPicPr>
          <p:nvPr/>
        </p:nvPicPr>
        <p:blipFill>
          <a:blip r:embed="rId3"/>
          <a:stretch>
            <a:fillRect/>
          </a:stretch>
        </p:blipFill>
        <p:spPr>
          <a:xfrm>
            <a:off x="609601" y="1015708"/>
            <a:ext cx="6417365" cy="5145391"/>
          </a:xfrm>
          <a:prstGeom prst="rect">
            <a:avLst/>
          </a:prstGeom>
        </p:spPr>
      </p:pic>
    </p:spTree>
    <p:extLst>
      <p:ext uri="{BB962C8B-B14F-4D97-AF65-F5344CB8AC3E}">
        <p14:creationId xmlns:p14="http://schemas.microsoft.com/office/powerpoint/2010/main" val="23480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9C83581-2851-45EC-B7DE-69782999D32F}"/>
              </a:ext>
            </a:extLst>
          </p:cNvPr>
          <p:cNvCxnSpPr>
            <a:cxnSpLocks/>
            <a:endCxn id="6" idx="1"/>
          </p:cNvCxnSpPr>
          <p:nvPr/>
        </p:nvCxnSpPr>
        <p:spPr>
          <a:xfrm>
            <a:off x="0" y="430933"/>
            <a:ext cx="6096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5A489E9-7A61-4DF3-961E-44479CAA06D1}"/>
              </a:ext>
            </a:extLst>
          </p:cNvPr>
          <p:cNvCxnSpPr>
            <a:cxnSpLocks/>
            <a:stCxn id="6" idx="3"/>
          </p:cNvCxnSpPr>
          <p:nvPr/>
        </p:nvCxnSpPr>
        <p:spPr>
          <a:xfrm>
            <a:off x="1615004" y="430933"/>
            <a:ext cx="1057699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15F5EFD-99B6-4F1D-B1FF-AEC82AC99836}"/>
              </a:ext>
            </a:extLst>
          </p:cNvPr>
          <p:cNvSpPr txBox="1"/>
          <p:nvPr/>
        </p:nvSpPr>
        <p:spPr>
          <a:xfrm>
            <a:off x="609601" y="138545"/>
            <a:ext cx="1005403"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优点</a:t>
            </a:r>
          </a:p>
        </p:txBody>
      </p:sp>
      <p:grpSp>
        <p:nvGrpSpPr>
          <p:cNvPr id="23" name="组合 22">
            <a:extLst>
              <a:ext uri="{FF2B5EF4-FFF2-40B4-BE49-F238E27FC236}">
                <a16:creationId xmlns:a16="http://schemas.microsoft.com/office/drawing/2014/main" id="{25B4A474-E87E-497B-85F1-84AE1E9F87B6}"/>
              </a:ext>
            </a:extLst>
          </p:cNvPr>
          <p:cNvGrpSpPr/>
          <p:nvPr/>
        </p:nvGrpSpPr>
        <p:grpSpPr>
          <a:xfrm>
            <a:off x="1689096" y="1310396"/>
            <a:ext cx="8813808" cy="843933"/>
            <a:chOff x="2109328" y="1300871"/>
            <a:chExt cx="8813808" cy="843933"/>
          </a:xfrm>
        </p:grpSpPr>
        <p:grpSp>
          <p:nvGrpSpPr>
            <p:cNvPr id="14" name="组合 13">
              <a:extLst>
                <a:ext uri="{FF2B5EF4-FFF2-40B4-BE49-F238E27FC236}">
                  <a16:creationId xmlns:a16="http://schemas.microsoft.com/office/drawing/2014/main" id="{C48235B7-96E4-4677-85C9-5C0B7B64605C}"/>
                </a:ext>
              </a:extLst>
            </p:cNvPr>
            <p:cNvGrpSpPr/>
            <p:nvPr/>
          </p:nvGrpSpPr>
          <p:grpSpPr>
            <a:xfrm>
              <a:off x="2714252" y="1300871"/>
              <a:ext cx="8208884" cy="843933"/>
              <a:chOff x="2399927" y="1413175"/>
              <a:chExt cx="8208884" cy="843933"/>
            </a:xfrm>
          </p:grpSpPr>
          <p:sp>
            <p:nvSpPr>
              <p:cNvPr id="2" name="矩形 1">
                <a:extLst>
                  <a:ext uri="{FF2B5EF4-FFF2-40B4-BE49-F238E27FC236}">
                    <a16:creationId xmlns:a16="http://schemas.microsoft.com/office/drawing/2014/main" id="{A9CFD413-2578-49B8-B400-A85DCCEFEDA2}"/>
                  </a:ext>
                </a:extLst>
              </p:cNvPr>
              <p:cNvSpPr/>
              <p:nvPr/>
            </p:nvSpPr>
            <p:spPr>
              <a:xfrm>
                <a:off x="2399928" y="1413175"/>
                <a:ext cx="2235600" cy="399600"/>
              </a:xfrm>
              <a:prstGeom prst="rect">
                <a:avLst/>
              </a:prstGeom>
            </p:spPr>
            <p:txBody>
              <a:bodyPr wrap="square">
                <a:spAutoFit/>
              </a:bodyPr>
              <a:lstStyle/>
              <a:p>
                <a:r>
                  <a:rPr lang="zh-CN" altLang="en-US" sz="2000" b="1" dirty="0">
                    <a:solidFill>
                      <a:schemeClr val="tx1">
                        <a:lumMod val="95000"/>
                        <a:lumOff val="5000"/>
                      </a:schemeClr>
                    </a:solidFill>
                    <a:effectLst>
                      <a:outerShdw blurRad="38100" dist="38100" dir="2700000" algn="tl">
                        <a:srgbClr val="000000">
                          <a:alpha val="43137"/>
                        </a:srgbClr>
                      </a:outerShdw>
                    </a:effectLst>
                    <a:latin typeface="Helvetica Neue"/>
                  </a:rPr>
                  <a:t>扩展性好</a:t>
                </a:r>
                <a:endParaRPr lang="en-US" altLang="zh-CN" sz="2000" b="1" dirty="0">
                  <a:solidFill>
                    <a:schemeClr val="tx1">
                      <a:lumMod val="95000"/>
                      <a:lumOff val="5000"/>
                    </a:schemeClr>
                  </a:solidFill>
                  <a:effectLst>
                    <a:outerShdw blurRad="38100" dist="38100" dir="2700000" algn="tl">
                      <a:srgbClr val="000000">
                        <a:alpha val="43137"/>
                      </a:srgbClr>
                    </a:outerShdw>
                  </a:effectLst>
                  <a:latin typeface="Helvetica Neue"/>
                </a:endParaRPr>
              </a:p>
            </p:txBody>
          </p:sp>
          <p:sp>
            <p:nvSpPr>
              <p:cNvPr id="11" name="矩形 10">
                <a:extLst>
                  <a:ext uri="{FF2B5EF4-FFF2-40B4-BE49-F238E27FC236}">
                    <a16:creationId xmlns:a16="http://schemas.microsoft.com/office/drawing/2014/main" id="{0FD2EEF9-AF2C-4496-80A4-7C2B25754D14}"/>
                  </a:ext>
                </a:extLst>
              </p:cNvPr>
              <p:cNvSpPr/>
              <p:nvPr/>
            </p:nvSpPr>
            <p:spPr>
              <a:xfrm>
                <a:off x="2399927" y="1887776"/>
                <a:ext cx="8208884" cy="369332"/>
              </a:xfrm>
              <a:prstGeom prst="rect">
                <a:avLst/>
              </a:prstGeom>
            </p:spPr>
            <p:txBody>
              <a:bodyPr wrap="square">
                <a:spAutoFit/>
              </a:bodyPr>
              <a:lstStyle/>
              <a:p>
                <a:r>
                  <a:rPr lang="zh-CN" altLang="en-US" dirty="0">
                    <a:latin typeface="Helvetica Neue"/>
                  </a:rPr>
                  <a:t>能够在不修改对象结构中的元素的情况下，为对象结构中的元素添加新的功能。</a:t>
                </a:r>
              </a:p>
            </p:txBody>
          </p:sp>
        </p:grpSp>
        <p:sp>
          <p:nvSpPr>
            <p:cNvPr id="19" name="文本框 18">
              <a:extLst>
                <a:ext uri="{FF2B5EF4-FFF2-40B4-BE49-F238E27FC236}">
                  <a16:creationId xmlns:a16="http://schemas.microsoft.com/office/drawing/2014/main" id="{06F31FCB-6AC2-45AF-8C76-FEF954EB9743}"/>
                </a:ext>
              </a:extLst>
            </p:cNvPr>
            <p:cNvSpPr txBox="1"/>
            <p:nvPr/>
          </p:nvSpPr>
          <p:spPr>
            <a:xfrm>
              <a:off x="2109328" y="1300871"/>
              <a:ext cx="497252" cy="769441"/>
            </a:xfrm>
            <a:prstGeom prst="rect">
              <a:avLst/>
            </a:prstGeom>
            <a:noFill/>
          </p:spPr>
          <p:txBody>
            <a:bodyPr wrap="none" rtlCol="0" anchor="ctr" anchorCtr="0">
              <a:spAutoFit/>
            </a:bodyPr>
            <a:lstStyle/>
            <a:p>
              <a:pPr algn="ctr"/>
              <a:r>
                <a:rPr lang="en-US" altLang="zh-CN" sz="4400" b="1" dirty="0">
                  <a:solidFill>
                    <a:schemeClr val="accent1"/>
                  </a:solidFill>
                </a:rPr>
                <a:t>1</a:t>
              </a:r>
              <a:endParaRPr lang="zh-CN" altLang="en-US" sz="4400" b="1" dirty="0">
                <a:solidFill>
                  <a:schemeClr val="accent1"/>
                </a:solidFill>
              </a:endParaRPr>
            </a:p>
          </p:txBody>
        </p:sp>
      </p:grpSp>
      <p:grpSp>
        <p:nvGrpSpPr>
          <p:cNvPr id="24" name="组合 23">
            <a:extLst>
              <a:ext uri="{FF2B5EF4-FFF2-40B4-BE49-F238E27FC236}">
                <a16:creationId xmlns:a16="http://schemas.microsoft.com/office/drawing/2014/main" id="{626A13CA-C56E-47C7-8D18-DA8343DC954F}"/>
              </a:ext>
            </a:extLst>
          </p:cNvPr>
          <p:cNvGrpSpPr/>
          <p:nvPr/>
        </p:nvGrpSpPr>
        <p:grpSpPr>
          <a:xfrm>
            <a:off x="1689096" y="2344455"/>
            <a:ext cx="8813808" cy="1121056"/>
            <a:chOff x="2109328" y="2334930"/>
            <a:chExt cx="8813808" cy="1121056"/>
          </a:xfrm>
        </p:grpSpPr>
        <p:grpSp>
          <p:nvGrpSpPr>
            <p:cNvPr id="15" name="组合 14">
              <a:extLst>
                <a:ext uri="{FF2B5EF4-FFF2-40B4-BE49-F238E27FC236}">
                  <a16:creationId xmlns:a16="http://schemas.microsoft.com/office/drawing/2014/main" id="{3D6F1AEB-3738-4268-B546-FB66C43FEBB6}"/>
                </a:ext>
              </a:extLst>
            </p:cNvPr>
            <p:cNvGrpSpPr/>
            <p:nvPr/>
          </p:nvGrpSpPr>
          <p:grpSpPr>
            <a:xfrm>
              <a:off x="2714252" y="2334930"/>
              <a:ext cx="8208884" cy="1121056"/>
              <a:chOff x="2399927" y="2358370"/>
              <a:chExt cx="8208884" cy="1121056"/>
            </a:xfrm>
          </p:grpSpPr>
          <p:sp>
            <p:nvSpPr>
              <p:cNvPr id="7" name="矩形 6">
                <a:extLst>
                  <a:ext uri="{FF2B5EF4-FFF2-40B4-BE49-F238E27FC236}">
                    <a16:creationId xmlns:a16="http://schemas.microsoft.com/office/drawing/2014/main" id="{990AFE58-C353-4D52-B943-F525456FF2B6}"/>
                  </a:ext>
                </a:extLst>
              </p:cNvPr>
              <p:cNvSpPr/>
              <p:nvPr/>
            </p:nvSpPr>
            <p:spPr>
              <a:xfrm>
                <a:off x="2399929" y="2358370"/>
                <a:ext cx="2235600" cy="399600"/>
              </a:xfrm>
              <a:prstGeom prst="rect">
                <a:avLst/>
              </a:prstGeom>
            </p:spPr>
            <p:txBody>
              <a:bodyPr wrap="square">
                <a:spAutoFit/>
              </a:bodyPr>
              <a:lstStyle/>
              <a:p>
                <a:r>
                  <a:rPr lang="zh-CN" altLang="en-US" sz="2000" b="1" dirty="0">
                    <a:solidFill>
                      <a:schemeClr val="tx1">
                        <a:lumMod val="95000"/>
                        <a:lumOff val="5000"/>
                      </a:schemeClr>
                    </a:solidFill>
                    <a:effectLst>
                      <a:outerShdw blurRad="38100" dist="38100" dir="2700000" algn="tl">
                        <a:srgbClr val="000000">
                          <a:alpha val="43137"/>
                        </a:srgbClr>
                      </a:outerShdw>
                    </a:effectLst>
                    <a:latin typeface="Helvetica Neue"/>
                  </a:rPr>
                  <a:t>灵活性好</a:t>
                </a:r>
              </a:p>
            </p:txBody>
          </p:sp>
          <p:sp>
            <p:nvSpPr>
              <p:cNvPr id="8" name="矩形 7">
                <a:extLst>
                  <a:ext uri="{FF2B5EF4-FFF2-40B4-BE49-F238E27FC236}">
                    <a16:creationId xmlns:a16="http://schemas.microsoft.com/office/drawing/2014/main" id="{8A21C077-5C27-4457-B87D-1CA1C3F6C320}"/>
                  </a:ext>
                </a:extLst>
              </p:cNvPr>
              <p:cNvSpPr/>
              <p:nvPr/>
            </p:nvSpPr>
            <p:spPr>
              <a:xfrm>
                <a:off x="2399927" y="2833095"/>
                <a:ext cx="8208884" cy="646331"/>
              </a:xfrm>
              <a:prstGeom prst="rect">
                <a:avLst/>
              </a:prstGeom>
            </p:spPr>
            <p:txBody>
              <a:bodyPr wrap="square">
                <a:spAutoFit/>
              </a:bodyPr>
              <a:lstStyle/>
              <a:p>
                <a:r>
                  <a:rPr lang="zh-CN" altLang="en-US" dirty="0">
                    <a:latin typeface="Helvetica Neue"/>
                  </a:rPr>
                  <a:t>访问者模式将数据结构与作用于结构上的操作解耦，使得操作集合可相对自由地演化而不影响系统的数据结构。</a:t>
                </a:r>
                <a:endParaRPr lang="zh-CN" altLang="en-US" dirty="0"/>
              </a:p>
            </p:txBody>
          </p:sp>
        </p:grpSp>
        <p:sp>
          <p:nvSpPr>
            <p:cNvPr id="20" name="文本框 19">
              <a:extLst>
                <a:ext uri="{FF2B5EF4-FFF2-40B4-BE49-F238E27FC236}">
                  <a16:creationId xmlns:a16="http://schemas.microsoft.com/office/drawing/2014/main" id="{F27D27CB-7278-498B-A769-0DFDEE60E219}"/>
                </a:ext>
              </a:extLst>
            </p:cNvPr>
            <p:cNvSpPr txBox="1"/>
            <p:nvPr/>
          </p:nvSpPr>
          <p:spPr>
            <a:xfrm>
              <a:off x="2109328" y="2334930"/>
              <a:ext cx="497252" cy="769441"/>
            </a:xfrm>
            <a:prstGeom prst="rect">
              <a:avLst/>
            </a:prstGeom>
            <a:noFill/>
          </p:spPr>
          <p:txBody>
            <a:bodyPr wrap="none" rtlCol="0" anchor="ctr" anchorCtr="0">
              <a:spAutoFit/>
            </a:bodyPr>
            <a:lstStyle/>
            <a:p>
              <a:pPr algn="ctr"/>
              <a:r>
                <a:rPr lang="en-US" altLang="zh-CN" sz="4400" b="1" dirty="0">
                  <a:solidFill>
                    <a:schemeClr val="accent1"/>
                  </a:solidFill>
                </a:rPr>
                <a:t>2</a:t>
              </a:r>
              <a:endParaRPr lang="zh-CN" altLang="en-US" sz="4400" b="1" dirty="0">
                <a:solidFill>
                  <a:schemeClr val="accent1"/>
                </a:solidFill>
              </a:endParaRPr>
            </a:p>
          </p:txBody>
        </p:sp>
      </p:grpSp>
      <p:grpSp>
        <p:nvGrpSpPr>
          <p:cNvPr id="25" name="组合 24">
            <a:extLst>
              <a:ext uri="{FF2B5EF4-FFF2-40B4-BE49-F238E27FC236}">
                <a16:creationId xmlns:a16="http://schemas.microsoft.com/office/drawing/2014/main" id="{EE77A77E-149F-40C6-B3EC-4B6C920EF2A3}"/>
              </a:ext>
            </a:extLst>
          </p:cNvPr>
          <p:cNvGrpSpPr/>
          <p:nvPr/>
        </p:nvGrpSpPr>
        <p:grpSpPr>
          <a:xfrm>
            <a:off x="1689096" y="3629823"/>
            <a:ext cx="8813808" cy="843933"/>
            <a:chOff x="2109328" y="3620298"/>
            <a:chExt cx="8813808" cy="843933"/>
          </a:xfrm>
        </p:grpSpPr>
        <p:grpSp>
          <p:nvGrpSpPr>
            <p:cNvPr id="16" name="组合 15">
              <a:extLst>
                <a:ext uri="{FF2B5EF4-FFF2-40B4-BE49-F238E27FC236}">
                  <a16:creationId xmlns:a16="http://schemas.microsoft.com/office/drawing/2014/main" id="{53BD461C-B6F0-4FD2-B48F-BCFE8084C091}"/>
                </a:ext>
              </a:extLst>
            </p:cNvPr>
            <p:cNvGrpSpPr/>
            <p:nvPr/>
          </p:nvGrpSpPr>
          <p:grpSpPr>
            <a:xfrm>
              <a:off x="2714252" y="3620298"/>
              <a:ext cx="8208884" cy="843933"/>
              <a:chOff x="2399927" y="3503413"/>
              <a:chExt cx="8208884" cy="843933"/>
            </a:xfrm>
          </p:grpSpPr>
          <p:sp>
            <p:nvSpPr>
              <p:cNvPr id="3" name="矩形 2">
                <a:extLst>
                  <a:ext uri="{FF2B5EF4-FFF2-40B4-BE49-F238E27FC236}">
                    <a16:creationId xmlns:a16="http://schemas.microsoft.com/office/drawing/2014/main" id="{C226BD39-BA1A-4902-A8A5-9CBC97B01DFB}"/>
                  </a:ext>
                </a:extLst>
              </p:cNvPr>
              <p:cNvSpPr/>
              <p:nvPr/>
            </p:nvSpPr>
            <p:spPr>
              <a:xfrm>
                <a:off x="2399929" y="3503413"/>
                <a:ext cx="2235600" cy="399600"/>
              </a:xfrm>
              <a:prstGeom prst="rect">
                <a:avLst/>
              </a:prstGeom>
            </p:spPr>
            <p:txBody>
              <a:bodyPr wrap="square">
                <a:spAutoFit/>
              </a:bodyPr>
              <a:lstStyle/>
              <a:p>
                <a:r>
                  <a:rPr lang="zh-CN" altLang="en-US" sz="2000" b="1" dirty="0">
                    <a:solidFill>
                      <a:schemeClr val="tx1">
                        <a:lumMod val="95000"/>
                        <a:lumOff val="5000"/>
                      </a:schemeClr>
                    </a:solidFill>
                    <a:effectLst>
                      <a:outerShdw blurRad="38100" dist="38100" dir="2700000" algn="tl">
                        <a:srgbClr val="000000">
                          <a:alpha val="43137"/>
                        </a:srgbClr>
                      </a:outerShdw>
                    </a:effectLst>
                    <a:latin typeface="Helvetica Neue"/>
                  </a:rPr>
                  <a:t>复用性好</a:t>
                </a:r>
              </a:p>
            </p:txBody>
          </p:sp>
          <p:sp>
            <p:nvSpPr>
              <p:cNvPr id="12" name="矩形 11">
                <a:extLst>
                  <a:ext uri="{FF2B5EF4-FFF2-40B4-BE49-F238E27FC236}">
                    <a16:creationId xmlns:a16="http://schemas.microsoft.com/office/drawing/2014/main" id="{5BBF1AC9-DEC1-441C-A0F5-5ABAB0A15DAF}"/>
                  </a:ext>
                </a:extLst>
              </p:cNvPr>
              <p:cNvSpPr/>
              <p:nvPr/>
            </p:nvSpPr>
            <p:spPr>
              <a:xfrm>
                <a:off x="2399927" y="3978014"/>
                <a:ext cx="8208884" cy="369332"/>
              </a:xfrm>
              <a:prstGeom prst="rect">
                <a:avLst/>
              </a:prstGeom>
            </p:spPr>
            <p:txBody>
              <a:bodyPr wrap="square">
                <a:spAutoFit/>
              </a:bodyPr>
              <a:lstStyle/>
              <a:p>
                <a:r>
                  <a:rPr lang="zh-CN" altLang="en-US" dirty="0">
                    <a:latin typeface="Helvetica Neue"/>
                  </a:rPr>
                  <a:t>可以通过访问者来定义整个对象结构通用的功能，从而提高系统的复用程度。</a:t>
                </a:r>
                <a:endParaRPr lang="zh-CN" altLang="en-US" dirty="0"/>
              </a:p>
            </p:txBody>
          </p:sp>
        </p:grpSp>
        <p:sp>
          <p:nvSpPr>
            <p:cNvPr id="21" name="文本框 20">
              <a:extLst>
                <a:ext uri="{FF2B5EF4-FFF2-40B4-BE49-F238E27FC236}">
                  <a16:creationId xmlns:a16="http://schemas.microsoft.com/office/drawing/2014/main" id="{C5E101B6-AF4C-4D3E-A4F8-DEFFA9BC14F5}"/>
                </a:ext>
              </a:extLst>
            </p:cNvPr>
            <p:cNvSpPr txBox="1"/>
            <p:nvPr/>
          </p:nvSpPr>
          <p:spPr>
            <a:xfrm>
              <a:off x="2109328" y="3620298"/>
              <a:ext cx="497252" cy="769441"/>
            </a:xfrm>
            <a:prstGeom prst="rect">
              <a:avLst/>
            </a:prstGeom>
            <a:noFill/>
          </p:spPr>
          <p:txBody>
            <a:bodyPr wrap="none" rtlCol="0" anchor="ctr" anchorCtr="0">
              <a:spAutoFit/>
            </a:bodyPr>
            <a:lstStyle/>
            <a:p>
              <a:pPr algn="ctr"/>
              <a:r>
                <a:rPr lang="en-US" altLang="zh-CN" sz="4400" b="1" dirty="0">
                  <a:solidFill>
                    <a:schemeClr val="accent1"/>
                  </a:solidFill>
                </a:rPr>
                <a:t>3</a:t>
              </a:r>
              <a:endParaRPr lang="zh-CN" altLang="en-US" sz="4400" b="1" dirty="0">
                <a:solidFill>
                  <a:schemeClr val="accent1"/>
                </a:solidFill>
              </a:endParaRPr>
            </a:p>
          </p:txBody>
        </p:sp>
      </p:grpSp>
      <p:grpSp>
        <p:nvGrpSpPr>
          <p:cNvPr id="26" name="组合 25">
            <a:extLst>
              <a:ext uri="{FF2B5EF4-FFF2-40B4-BE49-F238E27FC236}">
                <a16:creationId xmlns:a16="http://schemas.microsoft.com/office/drawing/2014/main" id="{4D38072C-645D-4325-B1F2-7130230C8741}"/>
              </a:ext>
            </a:extLst>
          </p:cNvPr>
          <p:cNvGrpSpPr/>
          <p:nvPr/>
        </p:nvGrpSpPr>
        <p:grpSpPr>
          <a:xfrm>
            <a:off x="1689096" y="4628403"/>
            <a:ext cx="8813808" cy="1120932"/>
            <a:chOff x="2109328" y="4618878"/>
            <a:chExt cx="8813808" cy="1120932"/>
          </a:xfrm>
        </p:grpSpPr>
        <p:grpSp>
          <p:nvGrpSpPr>
            <p:cNvPr id="17" name="组合 16">
              <a:extLst>
                <a:ext uri="{FF2B5EF4-FFF2-40B4-BE49-F238E27FC236}">
                  <a16:creationId xmlns:a16="http://schemas.microsoft.com/office/drawing/2014/main" id="{A5076CB2-8ECB-4439-B1D1-A66BC131A401}"/>
                </a:ext>
              </a:extLst>
            </p:cNvPr>
            <p:cNvGrpSpPr/>
            <p:nvPr/>
          </p:nvGrpSpPr>
          <p:grpSpPr>
            <a:xfrm>
              <a:off x="2714253" y="4618878"/>
              <a:ext cx="8208883" cy="1120932"/>
              <a:chOff x="2399928" y="4570625"/>
              <a:chExt cx="8208883" cy="1120932"/>
            </a:xfrm>
          </p:grpSpPr>
          <p:sp>
            <p:nvSpPr>
              <p:cNvPr id="9" name="矩形 8">
                <a:extLst>
                  <a:ext uri="{FF2B5EF4-FFF2-40B4-BE49-F238E27FC236}">
                    <a16:creationId xmlns:a16="http://schemas.microsoft.com/office/drawing/2014/main" id="{6FBBDCF1-3512-4631-950C-BFF6434D9A06}"/>
                  </a:ext>
                </a:extLst>
              </p:cNvPr>
              <p:cNvSpPr/>
              <p:nvPr/>
            </p:nvSpPr>
            <p:spPr>
              <a:xfrm>
                <a:off x="2399928" y="5045226"/>
                <a:ext cx="8208883" cy="646331"/>
              </a:xfrm>
              <a:prstGeom prst="rect">
                <a:avLst/>
              </a:prstGeom>
            </p:spPr>
            <p:txBody>
              <a:bodyPr wrap="square">
                <a:spAutoFit/>
              </a:bodyPr>
              <a:lstStyle/>
              <a:p>
                <a:r>
                  <a:rPr lang="zh-CN" altLang="en-US" b="0" i="0" dirty="0">
                    <a:effectLst/>
                    <a:latin typeface="Helvetica Neue"/>
                  </a:rPr>
                  <a:t>访问者模式把相关的行为封装在一起，构成一个访问者，使每一个访问者的功能都比较单一。</a:t>
                </a:r>
              </a:p>
            </p:txBody>
          </p:sp>
          <p:sp>
            <p:nvSpPr>
              <p:cNvPr id="13" name="矩形 12">
                <a:extLst>
                  <a:ext uri="{FF2B5EF4-FFF2-40B4-BE49-F238E27FC236}">
                    <a16:creationId xmlns:a16="http://schemas.microsoft.com/office/drawing/2014/main" id="{D6098044-DEEB-4B96-BE2A-60605D18E992}"/>
                  </a:ext>
                </a:extLst>
              </p:cNvPr>
              <p:cNvSpPr/>
              <p:nvPr/>
            </p:nvSpPr>
            <p:spPr>
              <a:xfrm>
                <a:off x="2399928" y="4570625"/>
                <a:ext cx="2235600" cy="399600"/>
              </a:xfrm>
              <a:prstGeom prst="rect">
                <a:avLst/>
              </a:prstGeom>
            </p:spPr>
            <p:txBody>
              <a:bodyPr wrap="none">
                <a:spAutoFit/>
              </a:bodyPr>
              <a:lstStyle/>
              <a:p>
                <a:r>
                  <a:rPr lang="zh-CN" altLang="en-US" sz="2000" b="1" dirty="0">
                    <a:solidFill>
                      <a:schemeClr val="tx1">
                        <a:lumMod val="95000"/>
                        <a:lumOff val="5000"/>
                      </a:schemeClr>
                    </a:solidFill>
                    <a:effectLst>
                      <a:outerShdw blurRad="38100" dist="38100" dir="2700000" algn="tl">
                        <a:srgbClr val="000000">
                          <a:alpha val="43137"/>
                        </a:srgbClr>
                      </a:outerShdw>
                    </a:effectLst>
                    <a:latin typeface="Helvetica Neue"/>
                  </a:rPr>
                  <a:t>符合单一职责原则</a:t>
                </a:r>
                <a:endParaRPr lang="zh-CN" altLang="en-US" sz="2000" b="1" dirty="0">
                  <a:solidFill>
                    <a:schemeClr val="tx1">
                      <a:lumMod val="95000"/>
                      <a:lumOff val="5000"/>
                    </a:schemeClr>
                  </a:solidFill>
                  <a:effectLst>
                    <a:outerShdw blurRad="38100" dist="38100" dir="2700000" algn="tl">
                      <a:srgbClr val="000000">
                        <a:alpha val="43137"/>
                      </a:srgbClr>
                    </a:outerShdw>
                  </a:effectLst>
                </a:endParaRPr>
              </a:p>
            </p:txBody>
          </p:sp>
        </p:grpSp>
        <p:sp>
          <p:nvSpPr>
            <p:cNvPr id="22" name="文本框 21">
              <a:extLst>
                <a:ext uri="{FF2B5EF4-FFF2-40B4-BE49-F238E27FC236}">
                  <a16:creationId xmlns:a16="http://schemas.microsoft.com/office/drawing/2014/main" id="{996817BC-9B3A-4A4F-A009-FA10D64BB77B}"/>
                </a:ext>
              </a:extLst>
            </p:cNvPr>
            <p:cNvSpPr txBox="1"/>
            <p:nvPr/>
          </p:nvSpPr>
          <p:spPr>
            <a:xfrm>
              <a:off x="2109328" y="4618878"/>
              <a:ext cx="497252" cy="769441"/>
            </a:xfrm>
            <a:prstGeom prst="rect">
              <a:avLst/>
            </a:prstGeom>
            <a:noFill/>
          </p:spPr>
          <p:txBody>
            <a:bodyPr wrap="none" rtlCol="0" anchor="ctr" anchorCtr="0">
              <a:spAutoFit/>
            </a:bodyPr>
            <a:lstStyle/>
            <a:p>
              <a:pPr algn="ctr"/>
              <a:r>
                <a:rPr lang="en-US" altLang="zh-CN" sz="4400" b="1" dirty="0">
                  <a:solidFill>
                    <a:schemeClr val="accent1"/>
                  </a:solidFill>
                </a:rPr>
                <a:t>4</a:t>
              </a:r>
              <a:endParaRPr lang="zh-CN" altLang="en-US" sz="4400" b="1" dirty="0">
                <a:solidFill>
                  <a:schemeClr val="accent1"/>
                </a:solidFill>
              </a:endParaRPr>
            </a:p>
          </p:txBody>
        </p:sp>
      </p:grpSp>
    </p:spTree>
    <p:extLst>
      <p:ext uri="{BB962C8B-B14F-4D97-AF65-F5344CB8AC3E}">
        <p14:creationId xmlns:p14="http://schemas.microsoft.com/office/powerpoint/2010/main" val="40337409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1605</Words>
  <Application>Microsoft Office PowerPoint</Application>
  <PresentationFormat>宽屏</PresentationFormat>
  <Paragraphs>154</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Helvetica Neue</vt:lpstr>
      <vt:lpstr>PingFang SC</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kuiye chen</dc:creator>
  <cp:lastModifiedBy>kuiye chen</cp:lastModifiedBy>
  <cp:revision>34</cp:revision>
  <dcterms:created xsi:type="dcterms:W3CDTF">2019-04-14T01:48:02Z</dcterms:created>
  <dcterms:modified xsi:type="dcterms:W3CDTF">2019-04-18T12:25:27Z</dcterms:modified>
</cp:coreProperties>
</file>