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77" r:id="rId4"/>
    <p:sldId id="258" r:id="rId5"/>
    <p:sldId id="260" r:id="rId6"/>
    <p:sldId id="271" r:id="rId7"/>
    <p:sldId id="262" r:id="rId8"/>
    <p:sldId id="267" r:id="rId9"/>
    <p:sldId id="269" r:id="rId10"/>
    <p:sldId id="278" r:id="rId11"/>
    <p:sldId id="279" r:id="rId12"/>
    <p:sldId id="280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61307" autoAdjust="0"/>
  </p:normalViewPr>
  <p:slideViewPr>
    <p:cSldViewPr snapToGrid="0">
      <p:cViewPr varScale="1">
        <p:scale>
          <a:sx n="46" d="100"/>
          <a:sy n="46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1CD30-B159-4041-9A1B-18CB88F29AC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F6FB23-B61E-44EA-867A-5A6E97B0FA83}">
      <dgm:prSet phldrT="[文本]"/>
      <dgm:spPr/>
      <dgm:t>
        <a:bodyPr/>
        <a:lstStyle/>
        <a:p>
          <a:r>
            <a:rPr lang="zh-CN" altLang="en-US" dirty="0" smtClean="0"/>
            <a:t>调停者模式的定义</a:t>
          </a:r>
          <a:endParaRPr lang="zh-CN" altLang="en-US" dirty="0"/>
        </a:p>
      </dgm:t>
    </dgm:pt>
    <dgm:pt modelId="{9E61F738-97BE-497C-A697-4BBF25295CC6}" type="parTrans" cxnId="{9C742EAD-E1CD-4F29-898F-06233C10F4C1}">
      <dgm:prSet/>
      <dgm:spPr/>
      <dgm:t>
        <a:bodyPr/>
        <a:lstStyle/>
        <a:p>
          <a:endParaRPr lang="zh-CN" altLang="en-US"/>
        </a:p>
      </dgm:t>
    </dgm:pt>
    <dgm:pt modelId="{9882B5EC-358F-43F7-AAFC-DEA3A5F4B40C}" type="sibTrans" cxnId="{9C742EAD-E1CD-4F29-898F-06233C10F4C1}">
      <dgm:prSet/>
      <dgm:spPr/>
      <dgm:t>
        <a:bodyPr/>
        <a:lstStyle/>
        <a:p>
          <a:endParaRPr lang="zh-CN" altLang="en-US"/>
        </a:p>
      </dgm:t>
    </dgm:pt>
    <dgm:pt modelId="{79F38FAD-97E0-4C99-AF82-76C92B305614}">
      <dgm:prSet phldrT="[文本]"/>
      <dgm:spPr/>
      <dgm:t>
        <a:bodyPr/>
        <a:lstStyle/>
        <a:p>
          <a:r>
            <a:rPr lang="zh-CN" altLang="en-US" dirty="0" smtClean="0"/>
            <a:t>调停者模式的结构</a:t>
          </a:r>
          <a:endParaRPr lang="zh-CN" altLang="en-US" dirty="0"/>
        </a:p>
      </dgm:t>
    </dgm:pt>
    <dgm:pt modelId="{A1636CD9-01BE-4CB3-91B3-C6E0ED382DD3}" type="parTrans" cxnId="{FB2F002F-D571-4ABF-AE3F-17023AF28FCF}">
      <dgm:prSet/>
      <dgm:spPr/>
      <dgm:t>
        <a:bodyPr/>
        <a:lstStyle/>
        <a:p>
          <a:endParaRPr lang="zh-CN" altLang="en-US"/>
        </a:p>
      </dgm:t>
    </dgm:pt>
    <dgm:pt modelId="{10485622-6FAC-4177-A186-DDD310AC7175}" type="sibTrans" cxnId="{FB2F002F-D571-4ABF-AE3F-17023AF28FCF}">
      <dgm:prSet/>
      <dgm:spPr/>
      <dgm:t>
        <a:bodyPr/>
        <a:lstStyle/>
        <a:p>
          <a:endParaRPr lang="zh-CN" altLang="en-US"/>
        </a:p>
      </dgm:t>
    </dgm:pt>
    <dgm:pt modelId="{7D402879-C446-43A4-8990-866A1578B6D5}">
      <dgm:prSet phldrT="[文本]"/>
      <dgm:spPr/>
      <dgm:t>
        <a:bodyPr/>
        <a:lstStyle/>
        <a:p>
          <a:r>
            <a:rPr lang="zh-CN" altLang="en-US" dirty="0" smtClean="0"/>
            <a:t>调停者模式的实例</a:t>
          </a:r>
          <a:endParaRPr lang="zh-CN" altLang="en-US" dirty="0"/>
        </a:p>
      </dgm:t>
    </dgm:pt>
    <dgm:pt modelId="{830E65C7-3F01-4B25-8797-B785F5AF26A8}" type="parTrans" cxnId="{89CB1758-3E44-4FE0-95C1-59C86E333E23}">
      <dgm:prSet/>
      <dgm:spPr/>
      <dgm:t>
        <a:bodyPr/>
        <a:lstStyle/>
        <a:p>
          <a:endParaRPr lang="zh-CN" altLang="en-US"/>
        </a:p>
      </dgm:t>
    </dgm:pt>
    <dgm:pt modelId="{82027C79-9E17-45F5-BC7D-AE71E4709A33}" type="sibTrans" cxnId="{89CB1758-3E44-4FE0-95C1-59C86E333E23}">
      <dgm:prSet/>
      <dgm:spPr/>
      <dgm:t>
        <a:bodyPr/>
        <a:lstStyle/>
        <a:p>
          <a:endParaRPr lang="zh-CN" altLang="en-US"/>
        </a:p>
      </dgm:t>
    </dgm:pt>
    <dgm:pt modelId="{E6D255DF-0380-4C49-9618-EF7173DF8F72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73267202-324B-43B9-9D91-7194E1EBBCFF}" type="parTrans" cxnId="{25DD48C8-38CE-442C-BA0B-4FB3C3E74432}">
      <dgm:prSet/>
      <dgm:spPr/>
      <dgm:t>
        <a:bodyPr/>
        <a:lstStyle/>
        <a:p>
          <a:endParaRPr lang="zh-CN" altLang="en-US"/>
        </a:p>
      </dgm:t>
    </dgm:pt>
    <dgm:pt modelId="{E71CF621-8DB1-4517-813D-DFA23E599DBD}" type="sibTrans" cxnId="{25DD48C8-38CE-442C-BA0B-4FB3C3E74432}">
      <dgm:prSet/>
      <dgm:spPr/>
      <dgm:t>
        <a:bodyPr/>
        <a:lstStyle/>
        <a:p>
          <a:endParaRPr lang="zh-CN" altLang="en-US"/>
        </a:p>
      </dgm:t>
    </dgm:pt>
    <dgm:pt modelId="{7E99A14D-F9D0-41EF-95E8-839396B88836}" type="pres">
      <dgm:prSet presAssocID="{A501CD30-B159-4041-9A1B-18CB88F29A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EE4BCAF-DA7A-4AE0-9B0C-D42D7F403247}" type="pres">
      <dgm:prSet presAssocID="{A501CD30-B159-4041-9A1B-18CB88F29AC2}" presName="Name1" presStyleCnt="0"/>
      <dgm:spPr/>
    </dgm:pt>
    <dgm:pt modelId="{90F4B2CF-DC88-4425-906E-B880DB0EF310}" type="pres">
      <dgm:prSet presAssocID="{A501CD30-B159-4041-9A1B-18CB88F29AC2}" presName="cycle" presStyleCnt="0"/>
      <dgm:spPr/>
    </dgm:pt>
    <dgm:pt modelId="{36E2D74D-ACAC-42A0-88AA-18605D641CA2}" type="pres">
      <dgm:prSet presAssocID="{A501CD30-B159-4041-9A1B-18CB88F29AC2}" presName="srcNode" presStyleLbl="node1" presStyleIdx="0" presStyleCnt="4"/>
      <dgm:spPr/>
    </dgm:pt>
    <dgm:pt modelId="{247FA445-A3CF-45E2-B59D-279FDE86FEA6}" type="pres">
      <dgm:prSet presAssocID="{A501CD30-B159-4041-9A1B-18CB88F29A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B380DFD-42CD-4CDC-AC5D-217E6A9774D7}" type="pres">
      <dgm:prSet presAssocID="{A501CD30-B159-4041-9A1B-18CB88F29AC2}" presName="extraNode" presStyleLbl="node1" presStyleIdx="0" presStyleCnt="4"/>
      <dgm:spPr/>
    </dgm:pt>
    <dgm:pt modelId="{5DB08B65-0ACC-4A94-8797-08BA9488D25C}" type="pres">
      <dgm:prSet presAssocID="{A501CD30-B159-4041-9A1B-18CB88F29AC2}" presName="dstNode" presStyleLbl="node1" presStyleIdx="0" presStyleCnt="4"/>
      <dgm:spPr/>
    </dgm:pt>
    <dgm:pt modelId="{462DC4DD-1CB8-4B09-B881-A5A59E4C3E21}" type="pres">
      <dgm:prSet presAssocID="{27F6FB23-B61E-44EA-867A-5A6E97B0FA8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3A4CC-AE18-4771-8FAE-2EFB6230405D}" type="pres">
      <dgm:prSet presAssocID="{27F6FB23-B61E-44EA-867A-5A6E97B0FA83}" presName="accent_1" presStyleCnt="0"/>
      <dgm:spPr/>
    </dgm:pt>
    <dgm:pt modelId="{85410597-CAED-4E6E-8790-90C3E9ED224A}" type="pres">
      <dgm:prSet presAssocID="{27F6FB23-B61E-44EA-867A-5A6E97B0FA83}" presName="accentRepeatNode" presStyleLbl="solidFgAcc1" presStyleIdx="0" presStyleCnt="4"/>
      <dgm:spPr/>
    </dgm:pt>
    <dgm:pt modelId="{9F6D65D2-941D-48A3-8AB3-D50B2A222650}" type="pres">
      <dgm:prSet presAssocID="{79F38FAD-97E0-4C99-AF82-76C92B30561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059B5-F4F2-4736-8C74-04A730593453}" type="pres">
      <dgm:prSet presAssocID="{79F38FAD-97E0-4C99-AF82-76C92B305614}" presName="accent_2" presStyleCnt="0"/>
      <dgm:spPr/>
    </dgm:pt>
    <dgm:pt modelId="{C8B90A63-7D43-449C-8FA5-616D6FFD737E}" type="pres">
      <dgm:prSet presAssocID="{79F38FAD-97E0-4C99-AF82-76C92B305614}" presName="accentRepeatNode" presStyleLbl="solidFgAcc1" presStyleIdx="1" presStyleCnt="4"/>
      <dgm:spPr/>
    </dgm:pt>
    <dgm:pt modelId="{4A6AAFE9-6B20-40CF-9A78-54D9C219F87B}" type="pres">
      <dgm:prSet presAssocID="{7D402879-C446-43A4-8990-866A1578B6D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12B9B9-D7B8-4838-B2B8-8E7B436880C6}" type="pres">
      <dgm:prSet presAssocID="{7D402879-C446-43A4-8990-866A1578B6D5}" presName="accent_3" presStyleCnt="0"/>
      <dgm:spPr/>
    </dgm:pt>
    <dgm:pt modelId="{FF8B4CC4-BEE5-40FB-9F13-95C101E6E56C}" type="pres">
      <dgm:prSet presAssocID="{7D402879-C446-43A4-8990-866A1578B6D5}" presName="accentRepeatNode" presStyleLbl="solidFgAcc1" presStyleIdx="2" presStyleCnt="4"/>
      <dgm:spPr/>
    </dgm:pt>
    <dgm:pt modelId="{563749C8-9D99-41B7-BEE7-F8A1A23F7F23}" type="pres">
      <dgm:prSet presAssocID="{E6D255DF-0380-4C49-9618-EF7173DF8F7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34F41-B0D1-49A0-9693-9532798BDA47}" type="pres">
      <dgm:prSet presAssocID="{E6D255DF-0380-4C49-9618-EF7173DF8F72}" presName="accent_4" presStyleCnt="0"/>
      <dgm:spPr/>
    </dgm:pt>
    <dgm:pt modelId="{80FBAB82-8CD4-4870-9BD7-5C919E3C9486}" type="pres">
      <dgm:prSet presAssocID="{E6D255DF-0380-4C49-9618-EF7173DF8F72}" presName="accentRepeatNode" presStyleLbl="solidFgAcc1" presStyleIdx="3" presStyleCnt="4"/>
      <dgm:spPr/>
    </dgm:pt>
  </dgm:ptLst>
  <dgm:cxnLst>
    <dgm:cxn modelId="{EDDB0732-3D77-4DD6-9041-3F3B93A95FAC}" type="presOf" srcId="{E6D255DF-0380-4C49-9618-EF7173DF8F72}" destId="{563749C8-9D99-41B7-BEE7-F8A1A23F7F23}" srcOrd="0" destOrd="0" presId="urn:microsoft.com/office/officeart/2008/layout/VerticalCurvedList"/>
    <dgm:cxn modelId="{1EE25622-83AD-48CA-902A-8DD8D547DB31}" type="presOf" srcId="{27F6FB23-B61E-44EA-867A-5A6E97B0FA83}" destId="{462DC4DD-1CB8-4B09-B881-A5A59E4C3E21}" srcOrd="0" destOrd="0" presId="urn:microsoft.com/office/officeart/2008/layout/VerticalCurvedList"/>
    <dgm:cxn modelId="{52C58A44-9D62-4574-A936-F0767983FF4D}" type="presOf" srcId="{9882B5EC-358F-43F7-AAFC-DEA3A5F4B40C}" destId="{247FA445-A3CF-45E2-B59D-279FDE86FEA6}" srcOrd="0" destOrd="0" presId="urn:microsoft.com/office/officeart/2008/layout/VerticalCurvedList"/>
    <dgm:cxn modelId="{E34C14BF-3195-4284-9464-C1E990728E5D}" type="presOf" srcId="{79F38FAD-97E0-4C99-AF82-76C92B305614}" destId="{9F6D65D2-941D-48A3-8AB3-D50B2A222650}" srcOrd="0" destOrd="0" presId="urn:microsoft.com/office/officeart/2008/layout/VerticalCurvedList"/>
    <dgm:cxn modelId="{89CB1758-3E44-4FE0-95C1-59C86E333E23}" srcId="{A501CD30-B159-4041-9A1B-18CB88F29AC2}" destId="{7D402879-C446-43A4-8990-866A1578B6D5}" srcOrd="2" destOrd="0" parTransId="{830E65C7-3F01-4B25-8797-B785F5AF26A8}" sibTransId="{82027C79-9E17-45F5-BC7D-AE71E4709A33}"/>
    <dgm:cxn modelId="{D8878F1D-ED36-479E-A0AE-E88ABE0975DE}" type="presOf" srcId="{7D402879-C446-43A4-8990-866A1578B6D5}" destId="{4A6AAFE9-6B20-40CF-9A78-54D9C219F87B}" srcOrd="0" destOrd="0" presId="urn:microsoft.com/office/officeart/2008/layout/VerticalCurvedList"/>
    <dgm:cxn modelId="{7BB7F8D1-2FFD-4F10-AD7C-F03D561237D1}" type="presOf" srcId="{A501CD30-B159-4041-9A1B-18CB88F29AC2}" destId="{7E99A14D-F9D0-41EF-95E8-839396B88836}" srcOrd="0" destOrd="0" presId="urn:microsoft.com/office/officeart/2008/layout/VerticalCurvedList"/>
    <dgm:cxn modelId="{9C742EAD-E1CD-4F29-898F-06233C10F4C1}" srcId="{A501CD30-B159-4041-9A1B-18CB88F29AC2}" destId="{27F6FB23-B61E-44EA-867A-5A6E97B0FA83}" srcOrd="0" destOrd="0" parTransId="{9E61F738-97BE-497C-A697-4BBF25295CC6}" sibTransId="{9882B5EC-358F-43F7-AAFC-DEA3A5F4B40C}"/>
    <dgm:cxn modelId="{FB2F002F-D571-4ABF-AE3F-17023AF28FCF}" srcId="{A501CD30-B159-4041-9A1B-18CB88F29AC2}" destId="{79F38FAD-97E0-4C99-AF82-76C92B305614}" srcOrd="1" destOrd="0" parTransId="{A1636CD9-01BE-4CB3-91B3-C6E0ED382DD3}" sibTransId="{10485622-6FAC-4177-A186-DDD310AC7175}"/>
    <dgm:cxn modelId="{25DD48C8-38CE-442C-BA0B-4FB3C3E74432}" srcId="{A501CD30-B159-4041-9A1B-18CB88F29AC2}" destId="{E6D255DF-0380-4C49-9618-EF7173DF8F72}" srcOrd="3" destOrd="0" parTransId="{73267202-324B-43B9-9D91-7194E1EBBCFF}" sibTransId="{E71CF621-8DB1-4517-813D-DFA23E599DBD}"/>
    <dgm:cxn modelId="{505FFEC5-B24F-48A4-94B6-FB3D76D66BAF}" type="presParOf" srcId="{7E99A14D-F9D0-41EF-95E8-839396B88836}" destId="{3EE4BCAF-DA7A-4AE0-9B0C-D42D7F403247}" srcOrd="0" destOrd="0" presId="urn:microsoft.com/office/officeart/2008/layout/VerticalCurvedList"/>
    <dgm:cxn modelId="{207EB0B3-6010-453B-A861-8FBBA26DBFFC}" type="presParOf" srcId="{3EE4BCAF-DA7A-4AE0-9B0C-D42D7F403247}" destId="{90F4B2CF-DC88-4425-906E-B880DB0EF310}" srcOrd="0" destOrd="0" presId="urn:microsoft.com/office/officeart/2008/layout/VerticalCurvedList"/>
    <dgm:cxn modelId="{CFD9C428-DB9E-4A23-9BE2-5C795894C9D5}" type="presParOf" srcId="{90F4B2CF-DC88-4425-906E-B880DB0EF310}" destId="{36E2D74D-ACAC-42A0-88AA-18605D641CA2}" srcOrd="0" destOrd="0" presId="urn:microsoft.com/office/officeart/2008/layout/VerticalCurvedList"/>
    <dgm:cxn modelId="{377236A3-C91D-422E-B3CA-DE741CD70A02}" type="presParOf" srcId="{90F4B2CF-DC88-4425-906E-B880DB0EF310}" destId="{247FA445-A3CF-45E2-B59D-279FDE86FEA6}" srcOrd="1" destOrd="0" presId="urn:microsoft.com/office/officeart/2008/layout/VerticalCurvedList"/>
    <dgm:cxn modelId="{5AD9A660-672C-4311-B6A5-F5B9F9993BBC}" type="presParOf" srcId="{90F4B2CF-DC88-4425-906E-B880DB0EF310}" destId="{8B380DFD-42CD-4CDC-AC5D-217E6A9774D7}" srcOrd="2" destOrd="0" presId="urn:microsoft.com/office/officeart/2008/layout/VerticalCurvedList"/>
    <dgm:cxn modelId="{15F09F06-3004-46EF-BDEF-F122883D7AE6}" type="presParOf" srcId="{90F4B2CF-DC88-4425-906E-B880DB0EF310}" destId="{5DB08B65-0ACC-4A94-8797-08BA9488D25C}" srcOrd="3" destOrd="0" presId="urn:microsoft.com/office/officeart/2008/layout/VerticalCurvedList"/>
    <dgm:cxn modelId="{99DDB730-933A-4528-92C8-B33ADCDD39BA}" type="presParOf" srcId="{3EE4BCAF-DA7A-4AE0-9B0C-D42D7F403247}" destId="{462DC4DD-1CB8-4B09-B881-A5A59E4C3E21}" srcOrd="1" destOrd="0" presId="urn:microsoft.com/office/officeart/2008/layout/VerticalCurvedList"/>
    <dgm:cxn modelId="{4220821D-026D-44D2-8958-39C7385CDD77}" type="presParOf" srcId="{3EE4BCAF-DA7A-4AE0-9B0C-D42D7F403247}" destId="{6933A4CC-AE18-4771-8FAE-2EFB6230405D}" srcOrd="2" destOrd="0" presId="urn:microsoft.com/office/officeart/2008/layout/VerticalCurvedList"/>
    <dgm:cxn modelId="{54657F33-3E67-4455-9A32-19B2550FF2E0}" type="presParOf" srcId="{6933A4CC-AE18-4771-8FAE-2EFB6230405D}" destId="{85410597-CAED-4E6E-8790-90C3E9ED224A}" srcOrd="0" destOrd="0" presId="urn:microsoft.com/office/officeart/2008/layout/VerticalCurvedList"/>
    <dgm:cxn modelId="{174B5010-C413-4207-86C7-331FFC0FED15}" type="presParOf" srcId="{3EE4BCAF-DA7A-4AE0-9B0C-D42D7F403247}" destId="{9F6D65D2-941D-48A3-8AB3-D50B2A222650}" srcOrd="3" destOrd="0" presId="urn:microsoft.com/office/officeart/2008/layout/VerticalCurvedList"/>
    <dgm:cxn modelId="{126B9AEC-1AB5-4D93-81A3-235CFEB9FB7D}" type="presParOf" srcId="{3EE4BCAF-DA7A-4AE0-9B0C-D42D7F403247}" destId="{C3F059B5-F4F2-4736-8C74-04A730593453}" srcOrd="4" destOrd="0" presId="urn:microsoft.com/office/officeart/2008/layout/VerticalCurvedList"/>
    <dgm:cxn modelId="{CF30A028-E613-4ED2-AA6D-31AAAA75CCAF}" type="presParOf" srcId="{C3F059B5-F4F2-4736-8C74-04A730593453}" destId="{C8B90A63-7D43-449C-8FA5-616D6FFD737E}" srcOrd="0" destOrd="0" presId="urn:microsoft.com/office/officeart/2008/layout/VerticalCurvedList"/>
    <dgm:cxn modelId="{09318C97-E49D-46F6-A2E0-593989C00401}" type="presParOf" srcId="{3EE4BCAF-DA7A-4AE0-9B0C-D42D7F403247}" destId="{4A6AAFE9-6B20-40CF-9A78-54D9C219F87B}" srcOrd="5" destOrd="0" presId="urn:microsoft.com/office/officeart/2008/layout/VerticalCurvedList"/>
    <dgm:cxn modelId="{CFC6A994-166F-4FA6-8751-446260F2C446}" type="presParOf" srcId="{3EE4BCAF-DA7A-4AE0-9B0C-D42D7F403247}" destId="{A812B9B9-D7B8-4838-B2B8-8E7B436880C6}" srcOrd="6" destOrd="0" presId="urn:microsoft.com/office/officeart/2008/layout/VerticalCurvedList"/>
    <dgm:cxn modelId="{EF5B3431-CEB5-41ED-95AB-F81A1E93B4FC}" type="presParOf" srcId="{A812B9B9-D7B8-4838-B2B8-8E7B436880C6}" destId="{FF8B4CC4-BEE5-40FB-9F13-95C101E6E56C}" srcOrd="0" destOrd="0" presId="urn:microsoft.com/office/officeart/2008/layout/VerticalCurvedList"/>
    <dgm:cxn modelId="{4C3BA541-EA44-4A77-A6C0-76A81C435932}" type="presParOf" srcId="{3EE4BCAF-DA7A-4AE0-9B0C-D42D7F403247}" destId="{563749C8-9D99-41B7-BEE7-F8A1A23F7F23}" srcOrd="7" destOrd="0" presId="urn:microsoft.com/office/officeart/2008/layout/VerticalCurvedList"/>
    <dgm:cxn modelId="{513762F9-8EFC-4C61-BE89-06DC8BAA6E30}" type="presParOf" srcId="{3EE4BCAF-DA7A-4AE0-9B0C-D42D7F403247}" destId="{34D34F41-B0D1-49A0-9693-9532798BDA47}" srcOrd="8" destOrd="0" presId="urn:microsoft.com/office/officeart/2008/layout/VerticalCurvedList"/>
    <dgm:cxn modelId="{E9595933-EDD0-4098-B194-A99D879BD641}" type="presParOf" srcId="{34D34F41-B0D1-49A0-9693-9532798BDA47}" destId="{80FBAB82-8CD4-4870-9BD7-5C919E3C94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FA445-A3CF-45E2-B59D-279FDE86FEA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DC4DD-1CB8-4B09-B881-A5A59E4C3E21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调停者模式的定义</a:t>
          </a:r>
          <a:endParaRPr lang="zh-CN" altLang="en-US" sz="4100" kern="1200" dirty="0"/>
        </a:p>
      </dsp:txBody>
      <dsp:txXfrm>
        <a:off x="610504" y="416587"/>
        <a:ext cx="7440913" cy="833607"/>
      </dsp:txXfrm>
    </dsp:sp>
    <dsp:sp modelId="{85410597-CAED-4E6E-8790-90C3E9ED224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65D2-941D-48A3-8AB3-D50B2A222650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调停者模式的结构</a:t>
          </a:r>
          <a:endParaRPr lang="zh-CN" altLang="en-US" sz="4100" kern="1200" dirty="0"/>
        </a:p>
      </dsp:txBody>
      <dsp:txXfrm>
        <a:off x="1088431" y="1667215"/>
        <a:ext cx="6962986" cy="833607"/>
      </dsp:txXfrm>
    </dsp:sp>
    <dsp:sp modelId="{C8B90A63-7D43-449C-8FA5-616D6FFD737E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AAFE9-6B20-40CF-9A78-54D9C219F87B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调停者模式的实例</a:t>
          </a:r>
          <a:endParaRPr lang="zh-CN" altLang="en-US" sz="4100" kern="1200" dirty="0"/>
        </a:p>
      </dsp:txBody>
      <dsp:txXfrm>
        <a:off x="1088431" y="2917843"/>
        <a:ext cx="6962986" cy="833607"/>
      </dsp:txXfrm>
    </dsp:sp>
    <dsp:sp modelId="{FF8B4CC4-BEE5-40FB-9F13-95C101E6E56C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749C8-9D99-41B7-BEE7-F8A1A23F7F23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总结</a:t>
          </a:r>
          <a:endParaRPr lang="zh-CN" altLang="en-US" sz="4100" kern="1200" dirty="0"/>
        </a:p>
      </dsp:txBody>
      <dsp:txXfrm>
        <a:off x="610504" y="4168472"/>
        <a:ext cx="7440913" cy="833607"/>
      </dsp:txXfrm>
    </dsp:sp>
    <dsp:sp modelId="{80FBAB82-8CD4-4870-9BD7-5C919E3C948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25A7A-E5D4-46AC-9FFA-21EFD84FC891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4073D-4CF1-493D-9D92-AC8E81ED7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0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2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通过增加中心化的对象，将网状的沟通结构变为星型结构，从而降低耦合度，提高灵活性。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1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抽象调停者角色定义统一的接口，用于各同事角色之间的通信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具体调停者角色通过协调各同事实现协作行为，各个同事角色之间依赖调停者来进行交互。　</a:t>
            </a:r>
            <a:endParaRPr lang="en-US" altLang="zh-CN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每个同事的行为分为两种：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第一种</a:t>
            </a:r>
            <a:r>
              <a:rPr lang="zh-CN" altLang="en-US" sz="2000" dirty="0" smtClean="0"/>
              <a:t>是同事本身的行为，比如改变对象本身的状态，处理自己的行为等，这种方法叫做自发行为（</a:t>
            </a:r>
            <a:r>
              <a:rPr lang="en-US" altLang="zh-CN" sz="2000" dirty="0" smtClean="0"/>
              <a:t>Self-Method),</a:t>
            </a:r>
            <a:r>
              <a:rPr lang="zh-CN" altLang="en-US" sz="2000" dirty="0" smtClean="0"/>
              <a:t>与其他的同事类或调停者没有任何的依赖；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第二种</a:t>
            </a:r>
            <a:r>
              <a:rPr lang="zh-CN" altLang="en-US" sz="2000" dirty="0" smtClean="0"/>
              <a:t>是必须依赖调停者才能完成的行为，叫做依赖方法（</a:t>
            </a:r>
            <a:r>
              <a:rPr lang="en-US" altLang="zh-CN" sz="2000" dirty="0" err="1" smtClean="0"/>
              <a:t>Dep</a:t>
            </a:r>
            <a:r>
              <a:rPr lang="en-US" altLang="zh-CN" sz="2000" dirty="0" smtClean="0"/>
              <a:t>-Method</a:t>
            </a:r>
            <a:r>
              <a:rPr lang="zh-CN" altLang="en-US" sz="2000" dirty="0" smtClean="0"/>
              <a:t>）</a:t>
            </a:r>
            <a:r>
              <a:rPr lang="zh-CN" altLang="en-US" dirty="0" smtClean="0"/>
              <a:t>　　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8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加入调停者作为三个模块的核心，每个对象不再相互交流，每个模块只负责自己的业务逻辑，</a:t>
            </a:r>
            <a:endParaRPr lang="en-US" altLang="zh-CN" dirty="0" smtClean="0"/>
          </a:p>
          <a:p>
            <a:r>
              <a:rPr lang="zh-CN" altLang="en-US" dirty="0" smtClean="0"/>
              <a:t>不属于自己的交给调停者来处理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简化了各模块之间的耦合关系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7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这是一个网状结构，每个对象需要和其他几个对象交流，对象越多，每个对象交流的成本也就越大，</a:t>
            </a:r>
            <a:endParaRPr lang="en-US" altLang="zh-CN" dirty="0" smtClean="0"/>
          </a:p>
          <a:p>
            <a:r>
              <a:rPr lang="zh-CN" altLang="en-US" dirty="0" smtClean="0"/>
              <a:t>维护这些对象的交流越困难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6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3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+mn-ea"/>
              </a:rPr>
              <a:t>优点：多对多</a:t>
            </a:r>
            <a:r>
              <a:rPr lang="en-US" altLang="zh-CN" sz="1200" dirty="0" smtClean="0">
                <a:latin typeface="+mn-ea"/>
              </a:rPr>
              <a:t>-&gt;</a:t>
            </a:r>
            <a:r>
              <a:rPr lang="zh-CN" altLang="en-US" sz="1200" dirty="0" smtClean="0">
                <a:latin typeface="+mn-ea"/>
              </a:rPr>
              <a:t>一对多；</a:t>
            </a:r>
            <a:r>
              <a:rPr lang="zh-CN" altLang="en-US" sz="1200" baseline="0" dirty="0" smtClean="0">
                <a:latin typeface="+mn-ea"/>
              </a:rPr>
              <a:t> 将对象之间的交互封装到调停者对象里面，使对象只专注于自身行为；</a:t>
            </a:r>
            <a:endParaRPr lang="en-US" altLang="zh-CN" sz="1200" dirty="0" smtClean="0">
              <a:latin typeface="+mn-ea"/>
            </a:endParaRPr>
          </a:p>
          <a:p>
            <a:r>
              <a:rPr lang="zh-CN" altLang="en-US" sz="2800" dirty="0" smtClean="0"/>
              <a:t>缺点：过度集中化；如果</a:t>
            </a:r>
            <a:r>
              <a:rPr lang="zh-CN" altLang="en-US" sz="2800" dirty="0" smtClean="0"/>
              <a:t>节点对象的交互非常多，而且比较复杂，当这些复杂性全部集中到调停者的时候，会导致调停者对象变得十分复杂，而且难于管理和维护</a:t>
            </a:r>
            <a:endParaRPr lang="en-US" altLang="zh-CN" sz="2800" dirty="0" smtClean="0"/>
          </a:p>
          <a:p>
            <a:endParaRPr lang="en-US" altLang="zh-CN" sz="1200" dirty="0" smtClean="0">
              <a:latin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为防止在修改一个对象的行为时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同时涉及到修改很多其他对象的行为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可采用调停者模式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来解决紧耦合问题</a:t>
            </a:r>
            <a:r>
              <a:rPr lang="en-US" altLang="zh-CN" sz="2400" dirty="0" smtClean="0"/>
              <a:t>.    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调停者对象将系统从网状结构变成以调停者为中心的星形结构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达到降低系统的复杂性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提高可扩展性的作用</a:t>
            </a:r>
            <a:endParaRPr lang="en-US" altLang="zh-CN" sz="2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变成一对多关系</a:t>
            </a:r>
            <a:r>
              <a:rPr lang="en-US" altLang="zh-CN" sz="2400" dirty="0" smtClean="0"/>
              <a:t>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注意事项：</a:t>
            </a:r>
            <a:endParaRPr lang="zh-CN" altLang="en-US" sz="2400" dirty="0" smtClean="0"/>
          </a:p>
          <a:p>
            <a:r>
              <a:rPr lang="zh-CN" altLang="en-US" dirty="0" smtClean="0"/>
              <a:t>不应当在责任划分混乱使用 </a:t>
            </a:r>
            <a:endParaRPr lang="en-US" altLang="zh-CN" dirty="0" smtClean="0"/>
          </a:p>
          <a:p>
            <a:r>
              <a:rPr lang="zh-CN" altLang="en-US" dirty="0" smtClean="0"/>
              <a:t>不应当对“数据类”和“方法类”使用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073D-4CF1-493D-9D92-AC8E81ED70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0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0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6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CA6C03-2150-4F9A-837A-DB634FDC365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3A993-A1C5-4431-8B00-434E8E88E3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2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16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 smtClean="0"/>
              <a:t>调停者模式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			</a:t>
            </a:r>
            <a:r>
              <a:rPr lang="zh-CN" altLang="en-US" dirty="0" smtClean="0"/>
              <a:t>报告人：吴京城、余恒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0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3691" y="0"/>
            <a:ext cx="77773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Purchase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* 采购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电脑</a:t>
            </a:r>
          </a:p>
          <a:p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buyIBMcomputer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访问库存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Stock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Stock();</a:t>
            </a:r>
          </a:p>
          <a:p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访问销售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Sale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sale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Sale();</a:t>
            </a:r>
          </a:p>
          <a:p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电脑销售情况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saleStatus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.getSaleStatus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dirty="0" smtClean="0"/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stockStatus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stock.getStockNumber</a:t>
            </a:r>
            <a:r>
              <a:rPr lang="en-US" altLang="zh-CN" sz="2000" b="1" dirty="0" smtClean="0"/>
              <a:t>();</a:t>
            </a:r>
          </a:p>
          <a:p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saleStatus</a:t>
            </a:r>
            <a:r>
              <a:rPr lang="en-US" altLang="zh-CN" b="1" dirty="0"/>
              <a:t> &gt; 80 || </a:t>
            </a:r>
            <a:r>
              <a:rPr lang="en-US" altLang="zh-CN" b="1" dirty="0" err="1"/>
              <a:t>stockStatus</a:t>
            </a:r>
            <a:r>
              <a:rPr lang="en-US" altLang="zh-CN" b="1" dirty="0"/>
              <a:t>&lt;20)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采购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电脑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台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.increase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buyNumber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采购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电脑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buyNumber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台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refuseBuyIBM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不再采购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电脑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521664"/>
            <a:ext cx="311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不使用模式</a:t>
            </a:r>
            <a:r>
              <a:rPr lang="zh-CN" altLang="en-US" dirty="0" smtClean="0"/>
              <a:t>设计的</a:t>
            </a:r>
            <a:r>
              <a:rPr lang="en-US" altLang="zh-CN" dirty="0" smtClean="0"/>
              <a:t>Purchase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3909" y="389074"/>
            <a:ext cx="62877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Purchase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AbstractColleague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Purchase(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AbstractMediator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_mediator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_mediator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Auto-generated constructor stub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* 采购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电脑</a:t>
            </a:r>
          </a:p>
          <a:p>
            <a:r>
              <a:rPr lang="zh-CN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buyIBMcomputer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zh-CN" altLang="en-US" dirty="0" smtClean="0">
              <a:latin typeface="Consolas" panose="020B0609020204030204" pitchFamily="49" charset="0"/>
            </a:endParaRPr>
          </a:p>
          <a:p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mediator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purchase.buy</a:t>
            </a:r>
            <a:r>
              <a:rPr lang="en-US" altLang="zh-CN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 smtClean="0">
              <a:latin typeface="Consolas" panose="020B0609020204030204" pitchFamily="49" charset="0"/>
            </a:endParaRPr>
          </a:p>
          <a:p>
            <a:endParaRPr lang="zh-CN" altLang="en-US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refuseBuyIBM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zh-CN" altLang="en-US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不再采购</a:t>
            </a:r>
            <a:r>
              <a:rPr lang="en-US" altLang="zh-CN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电脑</a:t>
            </a:r>
            <a:r>
              <a:rPr lang="en-US" altLang="zh-CN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882065"/>
            <a:ext cx="2883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模式</a:t>
            </a:r>
            <a:r>
              <a:rPr lang="zh-CN" altLang="en-US" dirty="0" smtClean="0"/>
              <a:t>设计</a:t>
            </a:r>
            <a:r>
              <a:rPr lang="zh-CN" altLang="en-US" dirty="0"/>
              <a:t>的</a:t>
            </a:r>
            <a:r>
              <a:rPr lang="en-US" altLang="zh-CN" dirty="0"/>
              <a:t>Purchase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8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579" y="0"/>
            <a:ext cx="77281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Mediator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AbstractMediator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execute(String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Object...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purchase.buy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.buyComputer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((Integer)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sale.sell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.sellComputer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((Integer)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sale.offsell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.offSell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stock.clear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.clearStock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由于篇幅，这里不展示其他方法代码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buyComputer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saleStatus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.getSaleStatus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saleStatus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&gt; 80)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采购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电脑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台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.increase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buyNumber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采购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IBM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电脑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buyNumber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台</a:t>
            </a:r>
            <a:r>
              <a:rPr lang="en-US" altLang="zh-CN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540" y="3046988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模式</a:t>
            </a:r>
            <a:r>
              <a:rPr lang="zh-CN" altLang="en-US" dirty="0" smtClean="0"/>
              <a:t>设计的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Mediator</a:t>
            </a:r>
            <a:r>
              <a:rPr lang="zh-CN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42903"/>
              </p:ext>
            </p:extLst>
          </p:nvPr>
        </p:nvGraphicFramePr>
        <p:xfrm>
          <a:off x="1350816" y="1965960"/>
          <a:ext cx="9804864" cy="432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288"/>
                <a:gridCol w="3268288"/>
                <a:gridCol w="3268288"/>
              </a:tblGrid>
              <a:tr h="67970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3200" dirty="0" smtClean="0">
                          <a:latin typeface="+mn-ea"/>
                          <a:ea typeface="+mn-ea"/>
                        </a:rPr>
                        <a:t>优点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n-ea"/>
                          <a:ea typeface="+mn-ea"/>
                        </a:rPr>
                        <a:t>缺点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n-ea"/>
                          <a:ea typeface="+mn-ea"/>
                        </a:rPr>
                        <a:t>场景</a:t>
                      </a:r>
                      <a:endParaRPr lang="zh-CN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71751">
                <a:tc>
                  <a:txBody>
                    <a:bodyPr/>
                    <a:lstStyle/>
                    <a:p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松散耦合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过度集中化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+mn-ea"/>
                          <a:ea typeface="+mn-ea"/>
                        </a:rPr>
                        <a:t>对象之间是多对多的关系</a:t>
                      </a:r>
                    </a:p>
                    <a:p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32779">
                <a:tc>
                  <a:txBody>
                    <a:bodyPr/>
                    <a:lstStyle/>
                    <a:p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集中控制交互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+mn-ea"/>
                          <a:ea typeface="+mn-ea"/>
                        </a:rPr>
                        <a:t>调停者对象变得十分复杂，而且难于管理和维护</a:t>
                      </a:r>
                      <a:endParaRPr lang="en-US" altLang="zh-CN" sz="2800" dirty="0" smtClean="0">
                        <a:latin typeface="+mn-ea"/>
                        <a:ea typeface="+mn-ea"/>
                      </a:endParaRPr>
                    </a:p>
                    <a:p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ea"/>
                          <a:ea typeface="+mn-ea"/>
                        </a:rPr>
                        <a:t>对象之间的交互操作很多</a:t>
                      </a:r>
                      <a:r>
                        <a:rPr lang="en-US" altLang="zh-CN" sz="2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2800" dirty="0" smtClean="0">
                          <a:latin typeface="+mn-ea"/>
                          <a:ea typeface="+mn-ea"/>
                        </a:rPr>
                        <a:t>且每个对象的行为操作都依赖彼此</a:t>
                      </a:r>
                    </a:p>
                    <a:p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38458">
                <a:tc>
                  <a:txBody>
                    <a:bodyPr/>
                    <a:lstStyle/>
                    <a:p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多对多变成一对多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913337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96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" y="1240971"/>
            <a:ext cx="5260462" cy="3011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773" y="1240971"/>
            <a:ext cx="4586512" cy="35548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374" y="2018589"/>
            <a:ext cx="2109399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调停者模式的定义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用一</a:t>
            </a:r>
            <a:r>
              <a:rPr lang="zh-CN" altLang="en-US" sz="3200" dirty="0"/>
              <a:t>个调停对象</a:t>
            </a:r>
            <a:r>
              <a:rPr lang="zh-CN" altLang="en-US" sz="3200" dirty="0" smtClean="0">
                <a:solidFill>
                  <a:srgbClr val="FF0000"/>
                </a:solidFill>
              </a:rPr>
              <a:t>封装一系列的对象交互</a:t>
            </a:r>
            <a:r>
              <a:rPr lang="zh-CN" altLang="en-US" sz="3200" dirty="0"/>
              <a:t>，调停者</a:t>
            </a:r>
            <a:r>
              <a:rPr lang="zh-CN" altLang="en-US" sz="3200" dirty="0" smtClean="0"/>
              <a:t>使各对象不需要显示地相互作用，从而使其耦合松散，而且可以独立地改变它们之间的交互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7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调停者模式的结构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" y="2412064"/>
            <a:ext cx="7623642" cy="30726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37558" y="2610853"/>
            <a:ext cx="41914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抽象调停者</a:t>
            </a:r>
            <a:r>
              <a:rPr lang="en-US" altLang="zh-CN" dirty="0"/>
              <a:t>(Mediator)</a:t>
            </a:r>
            <a:r>
              <a:rPr lang="zh-CN" altLang="en-US" dirty="0"/>
              <a:t>角色</a:t>
            </a:r>
            <a:endParaRPr lang="en-US" altLang="zh-CN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具体调停者</a:t>
            </a:r>
            <a:r>
              <a:rPr lang="en-US" altLang="zh-CN" dirty="0"/>
              <a:t>(</a:t>
            </a:r>
            <a:r>
              <a:rPr lang="en-US" altLang="zh-CN" dirty="0" err="1"/>
              <a:t>ConcreteMediator</a:t>
            </a:r>
            <a:r>
              <a:rPr lang="en-US" altLang="zh-CN" dirty="0"/>
              <a:t>)</a:t>
            </a:r>
            <a:r>
              <a:rPr lang="zh-CN" altLang="en-US" dirty="0"/>
              <a:t>角色</a:t>
            </a:r>
            <a:endParaRPr lang="en-US" altLang="zh-CN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抽象同事类</a:t>
            </a:r>
            <a:r>
              <a:rPr lang="en-US" altLang="zh-CN" dirty="0"/>
              <a:t>(Colleague)</a:t>
            </a:r>
            <a:r>
              <a:rPr lang="zh-CN" altLang="en-US" dirty="0"/>
              <a:t>角色</a:t>
            </a:r>
            <a:endParaRPr lang="en-US" altLang="zh-CN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具体同事类</a:t>
            </a:r>
            <a:r>
              <a:rPr lang="en-US" altLang="zh-CN" dirty="0"/>
              <a:t>(</a:t>
            </a:r>
            <a:r>
              <a:rPr lang="en-US" altLang="zh-CN" dirty="0" err="1"/>
              <a:t>ConcreteColleague</a:t>
            </a:r>
            <a:r>
              <a:rPr lang="en-US" altLang="zh-CN" dirty="0"/>
              <a:t>)</a:t>
            </a:r>
            <a:r>
              <a:rPr lang="zh-CN" altLang="en-US" dirty="0"/>
              <a:t>角色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0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调停者模式的实例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进销存管理</a:t>
            </a:r>
            <a:r>
              <a:rPr lang="zh-CN" altLang="en-US" sz="2400" dirty="0" smtClean="0"/>
              <a:t>：以终端销售商为例</a:t>
            </a:r>
            <a:endParaRPr lang="en-US" altLang="zh-CN" sz="2400" dirty="0" smtClean="0"/>
          </a:p>
          <a:p>
            <a:r>
              <a:rPr lang="zh-CN" altLang="en-US" dirty="0" smtClean="0">
                <a:latin typeface="+mn-ea"/>
              </a:rPr>
              <a:t>采购部门要采购</a:t>
            </a:r>
            <a:r>
              <a:rPr lang="en-US" altLang="zh-CN" dirty="0" smtClean="0">
                <a:latin typeface="+mn-ea"/>
              </a:rPr>
              <a:t>IBM</a:t>
            </a:r>
            <a:r>
              <a:rPr lang="zh-CN" altLang="en-US" dirty="0" smtClean="0">
                <a:latin typeface="+mn-ea"/>
              </a:rPr>
              <a:t>电脑，它根据以下两个要素来决定采购数量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销售情况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库存情况</a:t>
            </a:r>
            <a:endParaRPr lang="en-US" altLang="zh-CN" dirty="0"/>
          </a:p>
          <a:p>
            <a:pPr marL="201168" lvl="1" indent="0">
              <a:buNone/>
            </a:pPr>
            <a:r>
              <a:rPr lang="zh-CN" altLang="en-US" sz="2000" dirty="0" smtClean="0">
                <a:latin typeface="+mn-ea"/>
              </a:rPr>
              <a:t>销售模块是企业的盈利核心，对其他两个模块也有影响</a:t>
            </a: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库存情况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督促采购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sz="2000" dirty="0" smtClean="0"/>
              <a:t>同样库存管理对其他两个模块有影响：库房容积有限制，不可能无限大，所有就有了清仓处理，要求采购部门停止采购，同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销售部门进行打折。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分析来看，三个模块都有自己的行为，并且与其他模块之间行为产生关联</a:t>
            </a:r>
            <a:endParaRPr lang="en-US" altLang="zh-CN" sz="2000" dirty="0" smtClean="0"/>
          </a:p>
          <a:p>
            <a:pPr marL="201168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调停者模式的实例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488" y="2465403"/>
            <a:ext cx="3798132" cy="26041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82" y="2216474"/>
            <a:ext cx="4041998" cy="34811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984124" y="3471259"/>
            <a:ext cx="1262129" cy="59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调停者模式的实例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61" y="2143053"/>
            <a:ext cx="5246250" cy="3480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4" y="2490326"/>
            <a:ext cx="5474682" cy="278611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882651" y="3619364"/>
            <a:ext cx="759854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调停者模式的实例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798" y="1884899"/>
            <a:ext cx="4537627" cy="33744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12890" y="57229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不使用模式设计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4321" y="5907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使用模式设计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22" y="581042"/>
            <a:ext cx="5557584" cy="5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1099</TotalTime>
  <Words>722</Words>
  <Application>Microsoft Office PowerPoint</Application>
  <PresentationFormat>宽屏</PresentationFormat>
  <Paragraphs>144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Calibri</vt:lpstr>
      <vt:lpstr>Calibri Light</vt:lpstr>
      <vt:lpstr>Consolas</vt:lpstr>
      <vt:lpstr>Wingdings</vt:lpstr>
      <vt:lpstr>回顾</vt:lpstr>
      <vt:lpstr>调停者模式</vt:lpstr>
      <vt:lpstr>PowerPoint 演示文稿</vt:lpstr>
      <vt:lpstr>PowerPoint 演示文稿</vt:lpstr>
      <vt:lpstr>调停者模式的定义</vt:lpstr>
      <vt:lpstr>调停者模式的结构</vt:lpstr>
      <vt:lpstr>调停者模式的实例</vt:lpstr>
      <vt:lpstr>调停者模式的实例</vt:lpstr>
      <vt:lpstr>调停者模式的实例</vt:lpstr>
      <vt:lpstr>调停者模式的实例</vt:lpstr>
      <vt:lpstr>PowerPoint 演示文稿</vt:lpstr>
      <vt:lpstr>PowerPoint 演示文稿</vt:lpstr>
      <vt:lpstr>PowerPoint 演示文稿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调停者模式</dc:title>
  <dc:creator>ZINCEN</dc:creator>
  <cp:lastModifiedBy>ZINCEN</cp:lastModifiedBy>
  <cp:revision>123</cp:revision>
  <dcterms:created xsi:type="dcterms:W3CDTF">2019-04-19T11:06:09Z</dcterms:created>
  <dcterms:modified xsi:type="dcterms:W3CDTF">2019-05-09T10:44:26Z</dcterms:modified>
</cp:coreProperties>
</file>