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70" r:id="rId14"/>
    <p:sldId id="271" r:id="rId15"/>
    <p:sldId id="272" r:id="rId16"/>
    <p:sldId id="273" r:id="rId17"/>
    <p:sldId id="274" r:id="rId18"/>
    <p:sldId id="275" r:id="rId19"/>
    <p:sldId id="278" r:id="rId20"/>
    <p:sldId id="277" r:id="rId21"/>
    <p:sldId id="280" r:id="rId22"/>
    <p:sldId id="281" r:id="rId23"/>
    <p:sldId id="282" r:id="rId24"/>
    <p:sldId id="279"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796" autoAdjust="0"/>
  </p:normalViewPr>
  <p:slideViewPr>
    <p:cSldViewPr snapToGrid="0">
      <p:cViewPr varScale="1">
        <p:scale>
          <a:sx n="67" d="100"/>
          <a:sy n="67" d="100"/>
        </p:scale>
        <p:origin x="84"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DB32EF-F1DA-49AA-BC39-8CEC8CA95019}" type="datetimeFigureOut">
              <a:rPr lang="zh-CN" altLang="en-US" smtClean="0"/>
              <a:t>2019/4/25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B544D5-4C84-4FFC-8F68-A0CB1B0D16FA}" type="slidenum">
              <a:rPr lang="zh-CN" altLang="en-US" smtClean="0"/>
              <a:t>‹#›</a:t>
            </a:fld>
            <a:endParaRPr lang="zh-CN" altLang="en-US"/>
          </a:p>
        </p:txBody>
      </p:sp>
    </p:spTree>
    <p:extLst>
      <p:ext uri="{BB962C8B-B14F-4D97-AF65-F5344CB8AC3E}">
        <p14:creationId xmlns:p14="http://schemas.microsoft.com/office/powerpoint/2010/main" val="2718247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B544D5-4C84-4FFC-8F68-A0CB1B0D16FA}" type="slidenum">
              <a:rPr lang="zh-CN" altLang="en-US" smtClean="0"/>
              <a:t>8</a:t>
            </a:fld>
            <a:endParaRPr lang="zh-CN" altLang="en-US"/>
          </a:p>
        </p:txBody>
      </p:sp>
    </p:spTree>
    <p:extLst>
      <p:ext uri="{BB962C8B-B14F-4D97-AF65-F5344CB8AC3E}">
        <p14:creationId xmlns:p14="http://schemas.microsoft.com/office/powerpoint/2010/main" val="1293496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缺点：</a:t>
            </a:r>
            <a:r>
              <a:rPr lang="zh-CN" altLang="en-US" sz="1200" b="0" i="0" kern="1200" dirty="0">
                <a:solidFill>
                  <a:schemeClr val="tx1"/>
                </a:solidFill>
                <a:effectLst/>
                <a:latin typeface="+mn-lt"/>
                <a:ea typeface="+mn-ea"/>
                <a:cs typeface="+mn-cs"/>
              </a:rPr>
              <a:t>例如在某个文件夹中只能包含文本文件，使用组合模式时，不能依赖类型系统来施加这些约束，因为它们都来自于相同的抽象层，在这种情况下，必须通过在运行时进行类型检查来实现，这个实现过程较为复杂。</a:t>
            </a:r>
            <a:endParaRPr lang="zh-CN" altLang="en-US" dirty="0"/>
          </a:p>
        </p:txBody>
      </p:sp>
      <p:sp>
        <p:nvSpPr>
          <p:cNvPr id="4" name="灯片编号占位符 3"/>
          <p:cNvSpPr>
            <a:spLocks noGrp="1"/>
          </p:cNvSpPr>
          <p:nvPr>
            <p:ph type="sldNum" sz="quarter" idx="10"/>
          </p:nvPr>
        </p:nvSpPr>
        <p:spPr/>
        <p:txBody>
          <a:bodyPr/>
          <a:lstStyle/>
          <a:p>
            <a:fld id="{30B544D5-4C84-4FFC-8F68-A0CB1B0D16FA}" type="slidenum">
              <a:rPr lang="zh-CN" altLang="en-US" smtClean="0"/>
              <a:t>19</a:t>
            </a:fld>
            <a:endParaRPr lang="zh-CN" altLang="en-US"/>
          </a:p>
        </p:txBody>
      </p:sp>
    </p:spTree>
    <p:extLst>
      <p:ext uri="{BB962C8B-B14F-4D97-AF65-F5344CB8AC3E}">
        <p14:creationId xmlns:p14="http://schemas.microsoft.com/office/powerpoint/2010/main" val="1537760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B544D5-4C84-4FFC-8F68-A0CB1B0D16FA}" type="slidenum">
              <a:rPr lang="zh-CN" altLang="en-US" smtClean="0"/>
              <a:t>21</a:t>
            </a:fld>
            <a:endParaRPr lang="zh-CN" altLang="en-US"/>
          </a:p>
        </p:txBody>
      </p:sp>
    </p:spTree>
    <p:extLst>
      <p:ext uri="{BB962C8B-B14F-4D97-AF65-F5344CB8AC3E}">
        <p14:creationId xmlns:p14="http://schemas.microsoft.com/office/powerpoint/2010/main" val="1729265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透明方式中，由于抽象构件声明了所有子类中的全部方法，所以客户端无须区别树叶对象和树枝对象，对客户端来说是透明的。但其缺点是：树叶构件本来没有 </a:t>
            </a:r>
            <a:r>
              <a:rPr lang="en-US" altLang="zh-CN" sz="1200" b="0" i="0" kern="1200" dirty="0">
                <a:solidFill>
                  <a:schemeClr val="tx1"/>
                </a:solidFill>
                <a:effectLst/>
                <a:latin typeface="+mn-lt"/>
                <a:ea typeface="+mn-ea"/>
                <a:cs typeface="+mn-cs"/>
              </a:rPr>
              <a:t>Add()</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Remove() </a:t>
            </a:r>
            <a:r>
              <a:rPr lang="zh-CN" altLang="en-US" sz="1200" b="0" i="0" kern="1200" dirty="0">
                <a:solidFill>
                  <a:schemeClr val="tx1"/>
                </a:solidFill>
                <a:effectLst/>
                <a:latin typeface="+mn-lt"/>
                <a:ea typeface="+mn-ea"/>
                <a:cs typeface="+mn-cs"/>
              </a:rPr>
              <a:t>及 </a:t>
            </a:r>
            <a:r>
              <a:rPr lang="en-US" altLang="zh-CN" sz="1200" b="0" i="0" kern="1200" dirty="0" err="1">
                <a:solidFill>
                  <a:schemeClr val="tx1"/>
                </a:solidFill>
                <a:effectLst/>
                <a:latin typeface="+mn-lt"/>
                <a:ea typeface="+mn-ea"/>
                <a:cs typeface="+mn-cs"/>
              </a:rPr>
              <a:t>GetChild</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方法，却要实现它们（空实现或抛异常），这样会带来一些安全性问题。</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安全方式中，将管理子构件的方法移到树枝构件中，抽象构件和树叶构件没有对子对象的管理方法，这样就避免了上一种方式的安全性问题，但由于叶子和分支有不同的接口，客户端在调用时要知道树叶对象和树枝对象的存在，所以失去了透明性。</a:t>
            </a:r>
            <a:endParaRPr lang="zh-CN" altLang="en-US" dirty="0"/>
          </a:p>
        </p:txBody>
      </p:sp>
      <p:sp>
        <p:nvSpPr>
          <p:cNvPr id="4" name="灯片编号占位符 3"/>
          <p:cNvSpPr>
            <a:spLocks noGrp="1"/>
          </p:cNvSpPr>
          <p:nvPr>
            <p:ph type="sldNum" sz="quarter" idx="10"/>
          </p:nvPr>
        </p:nvSpPr>
        <p:spPr/>
        <p:txBody>
          <a:bodyPr/>
          <a:lstStyle/>
          <a:p>
            <a:fld id="{30B544D5-4C84-4FFC-8F68-A0CB1B0D16FA}" type="slidenum">
              <a:rPr lang="zh-CN" altLang="en-US" smtClean="0"/>
              <a:t>22</a:t>
            </a:fld>
            <a:endParaRPr lang="zh-CN" altLang="en-US"/>
          </a:p>
        </p:txBody>
      </p:sp>
    </p:spTree>
    <p:extLst>
      <p:ext uri="{BB962C8B-B14F-4D97-AF65-F5344CB8AC3E}">
        <p14:creationId xmlns:p14="http://schemas.microsoft.com/office/powerpoint/2010/main" val="1611451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如果对前面介绍的组合模式中的树叶节点和树枝节点进行抽象，也就是说树叶节点和树枝节点还有子节点，这时组合模式就扩展成复杂的组合模式了</a:t>
            </a:r>
            <a:endParaRPr lang="zh-CN" altLang="en-US" dirty="0"/>
          </a:p>
        </p:txBody>
      </p:sp>
      <p:sp>
        <p:nvSpPr>
          <p:cNvPr id="4" name="灯片编号占位符 3"/>
          <p:cNvSpPr>
            <a:spLocks noGrp="1"/>
          </p:cNvSpPr>
          <p:nvPr>
            <p:ph type="sldNum" sz="quarter" idx="10"/>
          </p:nvPr>
        </p:nvSpPr>
        <p:spPr/>
        <p:txBody>
          <a:bodyPr/>
          <a:lstStyle/>
          <a:p>
            <a:fld id="{30B544D5-4C84-4FFC-8F68-A0CB1B0D16FA}" type="slidenum">
              <a:rPr lang="zh-CN" altLang="en-US" smtClean="0"/>
              <a:t>23</a:t>
            </a:fld>
            <a:endParaRPr lang="zh-CN" altLang="en-US"/>
          </a:p>
        </p:txBody>
      </p:sp>
    </p:spTree>
    <p:extLst>
      <p:ext uri="{BB962C8B-B14F-4D97-AF65-F5344CB8AC3E}">
        <p14:creationId xmlns:p14="http://schemas.microsoft.com/office/powerpoint/2010/main" val="1227715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280E5A-8856-47F3-B63A-5D51291044E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C6FABDC-502C-47A7-B593-95BAF13091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46242D9-9281-4697-8279-93C2F2D4C994}"/>
              </a:ext>
            </a:extLst>
          </p:cNvPr>
          <p:cNvSpPr>
            <a:spLocks noGrp="1"/>
          </p:cNvSpPr>
          <p:nvPr>
            <p:ph type="dt" sz="half" idx="10"/>
          </p:nvPr>
        </p:nvSpPr>
        <p:spPr/>
        <p:txBody>
          <a:bodyPr/>
          <a:lstStyle/>
          <a:p>
            <a:fld id="{342BFF31-2AC9-4261-B07F-D3E728C7B3CF}" type="datetimeFigureOut">
              <a:rPr lang="zh-CN" altLang="en-US" smtClean="0"/>
              <a:t>2019/4/25</a:t>
            </a:fld>
            <a:endParaRPr lang="zh-CN" altLang="en-US"/>
          </a:p>
        </p:txBody>
      </p:sp>
      <p:sp>
        <p:nvSpPr>
          <p:cNvPr id="5" name="页脚占位符 4">
            <a:extLst>
              <a:ext uri="{FF2B5EF4-FFF2-40B4-BE49-F238E27FC236}">
                <a16:creationId xmlns:a16="http://schemas.microsoft.com/office/drawing/2014/main" id="{D9C1694C-6C3B-4F91-9996-ECF6C39826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BF5C7D-3B3C-42DC-A8EA-7F919F422028}"/>
              </a:ext>
            </a:extLst>
          </p:cNvPr>
          <p:cNvSpPr>
            <a:spLocks noGrp="1"/>
          </p:cNvSpPr>
          <p:nvPr>
            <p:ph type="sldNum" sz="quarter" idx="12"/>
          </p:nvPr>
        </p:nvSpPr>
        <p:spPr/>
        <p:txBody>
          <a:bodyPr/>
          <a:lstStyle/>
          <a:p>
            <a:fld id="{1482FA54-4D19-4BC2-A18D-22837282EC9D}" type="slidenum">
              <a:rPr lang="zh-CN" altLang="en-US" smtClean="0"/>
              <a:t>‹#›</a:t>
            </a:fld>
            <a:endParaRPr lang="zh-CN" altLang="en-US"/>
          </a:p>
        </p:txBody>
      </p:sp>
    </p:spTree>
    <p:extLst>
      <p:ext uri="{BB962C8B-B14F-4D97-AF65-F5344CB8AC3E}">
        <p14:creationId xmlns:p14="http://schemas.microsoft.com/office/powerpoint/2010/main" val="3450604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3DE1BB-2D25-4A77-9DDB-2D91A1D0CB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EBCDEB3-55EE-4210-BF28-4526ADB9974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600294C-80E3-46E8-BDEC-1F2D05AAE5D3}"/>
              </a:ext>
            </a:extLst>
          </p:cNvPr>
          <p:cNvSpPr>
            <a:spLocks noGrp="1"/>
          </p:cNvSpPr>
          <p:nvPr>
            <p:ph type="dt" sz="half" idx="10"/>
          </p:nvPr>
        </p:nvSpPr>
        <p:spPr/>
        <p:txBody>
          <a:bodyPr/>
          <a:lstStyle/>
          <a:p>
            <a:fld id="{342BFF31-2AC9-4261-B07F-D3E728C7B3CF}" type="datetimeFigureOut">
              <a:rPr lang="zh-CN" altLang="en-US" smtClean="0"/>
              <a:t>2019/4/25</a:t>
            </a:fld>
            <a:endParaRPr lang="zh-CN" altLang="en-US"/>
          </a:p>
        </p:txBody>
      </p:sp>
      <p:sp>
        <p:nvSpPr>
          <p:cNvPr id="5" name="页脚占位符 4">
            <a:extLst>
              <a:ext uri="{FF2B5EF4-FFF2-40B4-BE49-F238E27FC236}">
                <a16:creationId xmlns:a16="http://schemas.microsoft.com/office/drawing/2014/main" id="{67697F03-14E6-439E-BD8A-A26EC1B254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B9A8D9-1296-4DE2-B9EB-27F121A70F3D}"/>
              </a:ext>
            </a:extLst>
          </p:cNvPr>
          <p:cNvSpPr>
            <a:spLocks noGrp="1"/>
          </p:cNvSpPr>
          <p:nvPr>
            <p:ph type="sldNum" sz="quarter" idx="12"/>
          </p:nvPr>
        </p:nvSpPr>
        <p:spPr/>
        <p:txBody>
          <a:bodyPr/>
          <a:lstStyle/>
          <a:p>
            <a:fld id="{1482FA54-4D19-4BC2-A18D-22837282EC9D}" type="slidenum">
              <a:rPr lang="zh-CN" altLang="en-US" smtClean="0"/>
              <a:t>‹#›</a:t>
            </a:fld>
            <a:endParaRPr lang="zh-CN" altLang="en-US"/>
          </a:p>
        </p:txBody>
      </p:sp>
    </p:spTree>
    <p:extLst>
      <p:ext uri="{BB962C8B-B14F-4D97-AF65-F5344CB8AC3E}">
        <p14:creationId xmlns:p14="http://schemas.microsoft.com/office/powerpoint/2010/main" val="3056374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4490BEC-66AC-46C4-8761-DECADC3CF0A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127C610-A15E-473C-AB33-029A68305D6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39E172C-03BE-4DC8-A8D6-239ABF66CC21}"/>
              </a:ext>
            </a:extLst>
          </p:cNvPr>
          <p:cNvSpPr>
            <a:spLocks noGrp="1"/>
          </p:cNvSpPr>
          <p:nvPr>
            <p:ph type="dt" sz="half" idx="10"/>
          </p:nvPr>
        </p:nvSpPr>
        <p:spPr/>
        <p:txBody>
          <a:bodyPr/>
          <a:lstStyle/>
          <a:p>
            <a:fld id="{342BFF31-2AC9-4261-B07F-D3E728C7B3CF}" type="datetimeFigureOut">
              <a:rPr lang="zh-CN" altLang="en-US" smtClean="0"/>
              <a:t>2019/4/25</a:t>
            </a:fld>
            <a:endParaRPr lang="zh-CN" altLang="en-US"/>
          </a:p>
        </p:txBody>
      </p:sp>
      <p:sp>
        <p:nvSpPr>
          <p:cNvPr id="5" name="页脚占位符 4">
            <a:extLst>
              <a:ext uri="{FF2B5EF4-FFF2-40B4-BE49-F238E27FC236}">
                <a16:creationId xmlns:a16="http://schemas.microsoft.com/office/drawing/2014/main" id="{9ADAD4F7-D024-4823-B9BC-88F3490C84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5148C3-D85B-4C71-ABF2-912811C3C27C}"/>
              </a:ext>
            </a:extLst>
          </p:cNvPr>
          <p:cNvSpPr>
            <a:spLocks noGrp="1"/>
          </p:cNvSpPr>
          <p:nvPr>
            <p:ph type="sldNum" sz="quarter" idx="12"/>
          </p:nvPr>
        </p:nvSpPr>
        <p:spPr/>
        <p:txBody>
          <a:bodyPr/>
          <a:lstStyle/>
          <a:p>
            <a:fld id="{1482FA54-4D19-4BC2-A18D-22837282EC9D}" type="slidenum">
              <a:rPr lang="zh-CN" altLang="en-US" smtClean="0"/>
              <a:t>‹#›</a:t>
            </a:fld>
            <a:endParaRPr lang="zh-CN" altLang="en-US"/>
          </a:p>
        </p:txBody>
      </p:sp>
    </p:spTree>
    <p:extLst>
      <p:ext uri="{BB962C8B-B14F-4D97-AF65-F5344CB8AC3E}">
        <p14:creationId xmlns:p14="http://schemas.microsoft.com/office/powerpoint/2010/main" val="2145013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3FA32C-ED68-44D0-83B7-FD1D43D27E2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BCA2018-994C-45AD-8883-3F40A8148F6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F55BA40-9A25-41E8-AA3B-F75E867E114A}"/>
              </a:ext>
            </a:extLst>
          </p:cNvPr>
          <p:cNvSpPr>
            <a:spLocks noGrp="1"/>
          </p:cNvSpPr>
          <p:nvPr>
            <p:ph type="dt" sz="half" idx="10"/>
          </p:nvPr>
        </p:nvSpPr>
        <p:spPr/>
        <p:txBody>
          <a:bodyPr/>
          <a:lstStyle/>
          <a:p>
            <a:fld id="{342BFF31-2AC9-4261-B07F-D3E728C7B3CF}" type="datetimeFigureOut">
              <a:rPr lang="zh-CN" altLang="en-US" smtClean="0"/>
              <a:t>2019/4/25</a:t>
            </a:fld>
            <a:endParaRPr lang="zh-CN" altLang="en-US"/>
          </a:p>
        </p:txBody>
      </p:sp>
      <p:sp>
        <p:nvSpPr>
          <p:cNvPr id="5" name="页脚占位符 4">
            <a:extLst>
              <a:ext uri="{FF2B5EF4-FFF2-40B4-BE49-F238E27FC236}">
                <a16:creationId xmlns:a16="http://schemas.microsoft.com/office/drawing/2014/main" id="{7391FD11-B40E-4A54-A57B-7648A209F7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BCAF2B-CD14-4439-A000-C6F7B22CBD84}"/>
              </a:ext>
            </a:extLst>
          </p:cNvPr>
          <p:cNvSpPr>
            <a:spLocks noGrp="1"/>
          </p:cNvSpPr>
          <p:nvPr>
            <p:ph type="sldNum" sz="quarter" idx="12"/>
          </p:nvPr>
        </p:nvSpPr>
        <p:spPr/>
        <p:txBody>
          <a:bodyPr/>
          <a:lstStyle/>
          <a:p>
            <a:fld id="{1482FA54-4D19-4BC2-A18D-22837282EC9D}" type="slidenum">
              <a:rPr lang="zh-CN" altLang="en-US" smtClean="0"/>
              <a:t>‹#›</a:t>
            </a:fld>
            <a:endParaRPr lang="zh-CN" altLang="en-US"/>
          </a:p>
        </p:txBody>
      </p:sp>
    </p:spTree>
    <p:extLst>
      <p:ext uri="{BB962C8B-B14F-4D97-AF65-F5344CB8AC3E}">
        <p14:creationId xmlns:p14="http://schemas.microsoft.com/office/powerpoint/2010/main" val="1974854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4C6C9B-D185-4063-B5C5-E0BC07971D5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CAABC45-DACA-4BC7-99F4-E86ED5C13D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BEADEA2-7A1D-4403-A41F-F9F4C9B09E2B}"/>
              </a:ext>
            </a:extLst>
          </p:cNvPr>
          <p:cNvSpPr>
            <a:spLocks noGrp="1"/>
          </p:cNvSpPr>
          <p:nvPr>
            <p:ph type="dt" sz="half" idx="10"/>
          </p:nvPr>
        </p:nvSpPr>
        <p:spPr/>
        <p:txBody>
          <a:bodyPr/>
          <a:lstStyle/>
          <a:p>
            <a:fld id="{342BFF31-2AC9-4261-B07F-D3E728C7B3CF}" type="datetimeFigureOut">
              <a:rPr lang="zh-CN" altLang="en-US" smtClean="0"/>
              <a:t>2019/4/25</a:t>
            </a:fld>
            <a:endParaRPr lang="zh-CN" altLang="en-US"/>
          </a:p>
        </p:txBody>
      </p:sp>
      <p:sp>
        <p:nvSpPr>
          <p:cNvPr id="5" name="页脚占位符 4">
            <a:extLst>
              <a:ext uri="{FF2B5EF4-FFF2-40B4-BE49-F238E27FC236}">
                <a16:creationId xmlns:a16="http://schemas.microsoft.com/office/drawing/2014/main" id="{F6D129A4-BE1E-42FF-B977-977A99CD1C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43974C-75E8-4885-8EEB-67A0F05CC12D}"/>
              </a:ext>
            </a:extLst>
          </p:cNvPr>
          <p:cNvSpPr>
            <a:spLocks noGrp="1"/>
          </p:cNvSpPr>
          <p:nvPr>
            <p:ph type="sldNum" sz="quarter" idx="12"/>
          </p:nvPr>
        </p:nvSpPr>
        <p:spPr/>
        <p:txBody>
          <a:bodyPr/>
          <a:lstStyle/>
          <a:p>
            <a:fld id="{1482FA54-4D19-4BC2-A18D-22837282EC9D}" type="slidenum">
              <a:rPr lang="zh-CN" altLang="en-US" smtClean="0"/>
              <a:t>‹#›</a:t>
            </a:fld>
            <a:endParaRPr lang="zh-CN" altLang="en-US"/>
          </a:p>
        </p:txBody>
      </p:sp>
    </p:spTree>
    <p:extLst>
      <p:ext uri="{BB962C8B-B14F-4D97-AF65-F5344CB8AC3E}">
        <p14:creationId xmlns:p14="http://schemas.microsoft.com/office/powerpoint/2010/main" val="4040262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16B866-2D8B-44FB-AE88-BB1A5D6AE7D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B5A2083-E8A1-43D3-ACEB-09F9293E697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0F04D93-9B30-4B5A-B740-B4A8F9AA3BF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2101C44-7443-444D-954E-ACE6D754133D}"/>
              </a:ext>
            </a:extLst>
          </p:cNvPr>
          <p:cNvSpPr>
            <a:spLocks noGrp="1"/>
          </p:cNvSpPr>
          <p:nvPr>
            <p:ph type="dt" sz="half" idx="10"/>
          </p:nvPr>
        </p:nvSpPr>
        <p:spPr/>
        <p:txBody>
          <a:bodyPr/>
          <a:lstStyle/>
          <a:p>
            <a:fld id="{342BFF31-2AC9-4261-B07F-D3E728C7B3CF}" type="datetimeFigureOut">
              <a:rPr lang="zh-CN" altLang="en-US" smtClean="0"/>
              <a:t>2019/4/25</a:t>
            </a:fld>
            <a:endParaRPr lang="zh-CN" altLang="en-US"/>
          </a:p>
        </p:txBody>
      </p:sp>
      <p:sp>
        <p:nvSpPr>
          <p:cNvPr id="6" name="页脚占位符 5">
            <a:extLst>
              <a:ext uri="{FF2B5EF4-FFF2-40B4-BE49-F238E27FC236}">
                <a16:creationId xmlns:a16="http://schemas.microsoft.com/office/drawing/2014/main" id="{9D73E121-26D8-4F71-BF41-2AF29779E48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3F0C2FA-A271-4DB6-960E-A579DE686D60}"/>
              </a:ext>
            </a:extLst>
          </p:cNvPr>
          <p:cNvSpPr>
            <a:spLocks noGrp="1"/>
          </p:cNvSpPr>
          <p:nvPr>
            <p:ph type="sldNum" sz="quarter" idx="12"/>
          </p:nvPr>
        </p:nvSpPr>
        <p:spPr/>
        <p:txBody>
          <a:bodyPr/>
          <a:lstStyle/>
          <a:p>
            <a:fld id="{1482FA54-4D19-4BC2-A18D-22837282EC9D}" type="slidenum">
              <a:rPr lang="zh-CN" altLang="en-US" smtClean="0"/>
              <a:t>‹#›</a:t>
            </a:fld>
            <a:endParaRPr lang="zh-CN" altLang="en-US"/>
          </a:p>
        </p:txBody>
      </p:sp>
    </p:spTree>
    <p:extLst>
      <p:ext uri="{BB962C8B-B14F-4D97-AF65-F5344CB8AC3E}">
        <p14:creationId xmlns:p14="http://schemas.microsoft.com/office/powerpoint/2010/main" val="413017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1523CC-A54C-4DC1-B6DA-53D9E327303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0EF3E94-E7C1-44CD-AC37-52EF4A1F85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13E1CCB-7964-418C-97C3-7DE24CCF1F8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21B3655-50CD-46CA-AF7D-AA43FE6935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5404736-5CFC-42AD-B8A2-E23AFD20DDF4}"/>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1B67914-2190-445D-867E-DCD0EA787C6A}"/>
              </a:ext>
            </a:extLst>
          </p:cNvPr>
          <p:cNvSpPr>
            <a:spLocks noGrp="1"/>
          </p:cNvSpPr>
          <p:nvPr>
            <p:ph type="dt" sz="half" idx="10"/>
          </p:nvPr>
        </p:nvSpPr>
        <p:spPr/>
        <p:txBody>
          <a:bodyPr/>
          <a:lstStyle/>
          <a:p>
            <a:fld id="{342BFF31-2AC9-4261-B07F-D3E728C7B3CF}" type="datetimeFigureOut">
              <a:rPr lang="zh-CN" altLang="en-US" smtClean="0"/>
              <a:t>2019/4/25</a:t>
            </a:fld>
            <a:endParaRPr lang="zh-CN" altLang="en-US"/>
          </a:p>
        </p:txBody>
      </p:sp>
      <p:sp>
        <p:nvSpPr>
          <p:cNvPr id="8" name="页脚占位符 7">
            <a:extLst>
              <a:ext uri="{FF2B5EF4-FFF2-40B4-BE49-F238E27FC236}">
                <a16:creationId xmlns:a16="http://schemas.microsoft.com/office/drawing/2014/main" id="{D78CD2B0-A4D0-475E-A4A7-48C65877099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B0F3F5F-220F-4A05-92F1-95F67DF42F6D}"/>
              </a:ext>
            </a:extLst>
          </p:cNvPr>
          <p:cNvSpPr>
            <a:spLocks noGrp="1"/>
          </p:cNvSpPr>
          <p:nvPr>
            <p:ph type="sldNum" sz="quarter" idx="12"/>
          </p:nvPr>
        </p:nvSpPr>
        <p:spPr/>
        <p:txBody>
          <a:bodyPr/>
          <a:lstStyle/>
          <a:p>
            <a:fld id="{1482FA54-4D19-4BC2-A18D-22837282EC9D}" type="slidenum">
              <a:rPr lang="zh-CN" altLang="en-US" smtClean="0"/>
              <a:t>‹#›</a:t>
            </a:fld>
            <a:endParaRPr lang="zh-CN" altLang="en-US"/>
          </a:p>
        </p:txBody>
      </p:sp>
    </p:spTree>
    <p:extLst>
      <p:ext uri="{BB962C8B-B14F-4D97-AF65-F5344CB8AC3E}">
        <p14:creationId xmlns:p14="http://schemas.microsoft.com/office/powerpoint/2010/main" val="1783167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81C52-526D-4569-BAEF-2A7CD9361E9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8AF6AAF-1309-4D06-9DF2-13EACF5CB86F}"/>
              </a:ext>
            </a:extLst>
          </p:cNvPr>
          <p:cNvSpPr>
            <a:spLocks noGrp="1"/>
          </p:cNvSpPr>
          <p:nvPr>
            <p:ph type="dt" sz="half" idx="10"/>
          </p:nvPr>
        </p:nvSpPr>
        <p:spPr/>
        <p:txBody>
          <a:bodyPr/>
          <a:lstStyle/>
          <a:p>
            <a:fld id="{342BFF31-2AC9-4261-B07F-D3E728C7B3CF}" type="datetimeFigureOut">
              <a:rPr lang="zh-CN" altLang="en-US" smtClean="0"/>
              <a:t>2019/4/25</a:t>
            </a:fld>
            <a:endParaRPr lang="zh-CN" altLang="en-US"/>
          </a:p>
        </p:txBody>
      </p:sp>
      <p:sp>
        <p:nvSpPr>
          <p:cNvPr id="4" name="页脚占位符 3">
            <a:extLst>
              <a:ext uri="{FF2B5EF4-FFF2-40B4-BE49-F238E27FC236}">
                <a16:creationId xmlns:a16="http://schemas.microsoft.com/office/drawing/2014/main" id="{C4E10124-362E-4356-AC00-698C1F8FA50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7DF6494-4F51-468E-B602-95A6474685B1}"/>
              </a:ext>
            </a:extLst>
          </p:cNvPr>
          <p:cNvSpPr>
            <a:spLocks noGrp="1"/>
          </p:cNvSpPr>
          <p:nvPr>
            <p:ph type="sldNum" sz="quarter" idx="12"/>
          </p:nvPr>
        </p:nvSpPr>
        <p:spPr/>
        <p:txBody>
          <a:bodyPr/>
          <a:lstStyle/>
          <a:p>
            <a:fld id="{1482FA54-4D19-4BC2-A18D-22837282EC9D}" type="slidenum">
              <a:rPr lang="zh-CN" altLang="en-US" smtClean="0"/>
              <a:t>‹#›</a:t>
            </a:fld>
            <a:endParaRPr lang="zh-CN" altLang="en-US"/>
          </a:p>
        </p:txBody>
      </p:sp>
    </p:spTree>
    <p:extLst>
      <p:ext uri="{BB962C8B-B14F-4D97-AF65-F5344CB8AC3E}">
        <p14:creationId xmlns:p14="http://schemas.microsoft.com/office/powerpoint/2010/main" val="3918246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3C99E45-3F94-4900-BD95-6B20AF3B8366}"/>
              </a:ext>
            </a:extLst>
          </p:cNvPr>
          <p:cNvSpPr>
            <a:spLocks noGrp="1"/>
          </p:cNvSpPr>
          <p:nvPr>
            <p:ph type="dt" sz="half" idx="10"/>
          </p:nvPr>
        </p:nvSpPr>
        <p:spPr/>
        <p:txBody>
          <a:bodyPr/>
          <a:lstStyle/>
          <a:p>
            <a:fld id="{342BFF31-2AC9-4261-B07F-D3E728C7B3CF}" type="datetimeFigureOut">
              <a:rPr lang="zh-CN" altLang="en-US" smtClean="0"/>
              <a:t>2019/4/25</a:t>
            </a:fld>
            <a:endParaRPr lang="zh-CN" altLang="en-US"/>
          </a:p>
        </p:txBody>
      </p:sp>
      <p:sp>
        <p:nvSpPr>
          <p:cNvPr id="3" name="页脚占位符 2">
            <a:extLst>
              <a:ext uri="{FF2B5EF4-FFF2-40B4-BE49-F238E27FC236}">
                <a16:creationId xmlns:a16="http://schemas.microsoft.com/office/drawing/2014/main" id="{29BF424D-A9CC-451C-BD53-BCD5506F240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35F3965-7B42-486C-B756-A2FFBFE6F298}"/>
              </a:ext>
            </a:extLst>
          </p:cNvPr>
          <p:cNvSpPr>
            <a:spLocks noGrp="1"/>
          </p:cNvSpPr>
          <p:nvPr>
            <p:ph type="sldNum" sz="quarter" idx="12"/>
          </p:nvPr>
        </p:nvSpPr>
        <p:spPr/>
        <p:txBody>
          <a:bodyPr/>
          <a:lstStyle/>
          <a:p>
            <a:fld id="{1482FA54-4D19-4BC2-A18D-22837282EC9D}" type="slidenum">
              <a:rPr lang="zh-CN" altLang="en-US" smtClean="0"/>
              <a:t>‹#›</a:t>
            </a:fld>
            <a:endParaRPr lang="zh-CN" altLang="en-US"/>
          </a:p>
        </p:txBody>
      </p:sp>
    </p:spTree>
    <p:extLst>
      <p:ext uri="{BB962C8B-B14F-4D97-AF65-F5344CB8AC3E}">
        <p14:creationId xmlns:p14="http://schemas.microsoft.com/office/powerpoint/2010/main" val="372812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5D59C2-A81C-44E3-B351-56FC6E6003C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4C3EAFE-2F8E-4208-ABA2-0160840E90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9AB8D6D-2159-47CC-911D-B2708D287B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616D988-761A-4268-B583-7B05F4F6F0DB}"/>
              </a:ext>
            </a:extLst>
          </p:cNvPr>
          <p:cNvSpPr>
            <a:spLocks noGrp="1"/>
          </p:cNvSpPr>
          <p:nvPr>
            <p:ph type="dt" sz="half" idx="10"/>
          </p:nvPr>
        </p:nvSpPr>
        <p:spPr/>
        <p:txBody>
          <a:bodyPr/>
          <a:lstStyle/>
          <a:p>
            <a:fld id="{342BFF31-2AC9-4261-B07F-D3E728C7B3CF}" type="datetimeFigureOut">
              <a:rPr lang="zh-CN" altLang="en-US" smtClean="0"/>
              <a:t>2019/4/25</a:t>
            </a:fld>
            <a:endParaRPr lang="zh-CN" altLang="en-US"/>
          </a:p>
        </p:txBody>
      </p:sp>
      <p:sp>
        <p:nvSpPr>
          <p:cNvPr id="6" name="页脚占位符 5">
            <a:extLst>
              <a:ext uri="{FF2B5EF4-FFF2-40B4-BE49-F238E27FC236}">
                <a16:creationId xmlns:a16="http://schemas.microsoft.com/office/drawing/2014/main" id="{1191D6CD-CDFB-4562-8F96-BE35D2180AC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9D9DDA-3DE4-4DCB-9AC6-AAE7E0FC0A1D}"/>
              </a:ext>
            </a:extLst>
          </p:cNvPr>
          <p:cNvSpPr>
            <a:spLocks noGrp="1"/>
          </p:cNvSpPr>
          <p:nvPr>
            <p:ph type="sldNum" sz="quarter" idx="12"/>
          </p:nvPr>
        </p:nvSpPr>
        <p:spPr/>
        <p:txBody>
          <a:bodyPr/>
          <a:lstStyle/>
          <a:p>
            <a:fld id="{1482FA54-4D19-4BC2-A18D-22837282EC9D}" type="slidenum">
              <a:rPr lang="zh-CN" altLang="en-US" smtClean="0"/>
              <a:t>‹#›</a:t>
            </a:fld>
            <a:endParaRPr lang="zh-CN" altLang="en-US"/>
          </a:p>
        </p:txBody>
      </p:sp>
    </p:spTree>
    <p:extLst>
      <p:ext uri="{BB962C8B-B14F-4D97-AF65-F5344CB8AC3E}">
        <p14:creationId xmlns:p14="http://schemas.microsoft.com/office/powerpoint/2010/main" val="302674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2B0ECD-819A-4D76-A696-0F8B9D8BBDA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5D380F3-3B8F-45BC-AFD7-195D4BFB41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EE846BA-0E37-4F62-9B53-E4827F37D7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2C365AB-7479-4442-A821-8E9A9CEEA2EC}"/>
              </a:ext>
            </a:extLst>
          </p:cNvPr>
          <p:cNvSpPr>
            <a:spLocks noGrp="1"/>
          </p:cNvSpPr>
          <p:nvPr>
            <p:ph type="dt" sz="half" idx="10"/>
          </p:nvPr>
        </p:nvSpPr>
        <p:spPr/>
        <p:txBody>
          <a:bodyPr/>
          <a:lstStyle/>
          <a:p>
            <a:fld id="{342BFF31-2AC9-4261-B07F-D3E728C7B3CF}" type="datetimeFigureOut">
              <a:rPr lang="zh-CN" altLang="en-US" smtClean="0"/>
              <a:t>2019/4/25</a:t>
            </a:fld>
            <a:endParaRPr lang="zh-CN" altLang="en-US"/>
          </a:p>
        </p:txBody>
      </p:sp>
      <p:sp>
        <p:nvSpPr>
          <p:cNvPr id="6" name="页脚占位符 5">
            <a:extLst>
              <a:ext uri="{FF2B5EF4-FFF2-40B4-BE49-F238E27FC236}">
                <a16:creationId xmlns:a16="http://schemas.microsoft.com/office/drawing/2014/main" id="{F9ABB040-B34E-46A2-BB9D-98A3066DB00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90241D-7E1D-4CD0-900B-EBD3E1AE0C43}"/>
              </a:ext>
            </a:extLst>
          </p:cNvPr>
          <p:cNvSpPr>
            <a:spLocks noGrp="1"/>
          </p:cNvSpPr>
          <p:nvPr>
            <p:ph type="sldNum" sz="quarter" idx="12"/>
          </p:nvPr>
        </p:nvSpPr>
        <p:spPr/>
        <p:txBody>
          <a:bodyPr/>
          <a:lstStyle/>
          <a:p>
            <a:fld id="{1482FA54-4D19-4BC2-A18D-22837282EC9D}" type="slidenum">
              <a:rPr lang="zh-CN" altLang="en-US" smtClean="0"/>
              <a:t>‹#›</a:t>
            </a:fld>
            <a:endParaRPr lang="zh-CN" altLang="en-US"/>
          </a:p>
        </p:txBody>
      </p:sp>
    </p:spTree>
    <p:extLst>
      <p:ext uri="{BB962C8B-B14F-4D97-AF65-F5344CB8AC3E}">
        <p14:creationId xmlns:p14="http://schemas.microsoft.com/office/powerpoint/2010/main" val="2816189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FE99792-B1A4-4BFD-88A0-20372BCB0A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2085C74-245B-4090-BCF7-2FC5EA7C89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29FC5C9-45C6-4324-8A2B-36393187BF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2BFF31-2AC9-4261-B07F-D3E728C7B3CF}" type="datetimeFigureOut">
              <a:rPr lang="zh-CN" altLang="en-US" smtClean="0"/>
              <a:t>2019/4/25</a:t>
            </a:fld>
            <a:endParaRPr lang="zh-CN" altLang="en-US"/>
          </a:p>
        </p:txBody>
      </p:sp>
      <p:sp>
        <p:nvSpPr>
          <p:cNvPr id="5" name="页脚占位符 4">
            <a:extLst>
              <a:ext uri="{FF2B5EF4-FFF2-40B4-BE49-F238E27FC236}">
                <a16:creationId xmlns:a16="http://schemas.microsoft.com/office/drawing/2014/main" id="{3BF3280C-A346-465F-83F9-BF88C29FE1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1149922-A1FC-4204-A3F6-DE17362B58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82FA54-4D19-4BC2-A18D-22837282EC9D}" type="slidenum">
              <a:rPr lang="zh-CN" altLang="en-US" smtClean="0"/>
              <a:t>‹#›</a:t>
            </a:fld>
            <a:endParaRPr lang="zh-CN" altLang="en-US"/>
          </a:p>
        </p:txBody>
      </p:sp>
    </p:spTree>
    <p:extLst>
      <p:ext uri="{BB962C8B-B14F-4D97-AF65-F5344CB8AC3E}">
        <p14:creationId xmlns:p14="http://schemas.microsoft.com/office/powerpoint/2010/main" val="1963538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162A55-3841-4816-BBBB-BF0205E8E1F9}"/>
              </a:ext>
            </a:extLst>
          </p:cNvPr>
          <p:cNvSpPr>
            <a:spLocks noGrp="1"/>
          </p:cNvSpPr>
          <p:nvPr>
            <p:ph type="ctrTitle"/>
          </p:nvPr>
        </p:nvSpPr>
        <p:spPr/>
        <p:txBody>
          <a:bodyPr/>
          <a:lstStyle/>
          <a:p>
            <a:r>
              <a:rPr lang="zh-CN" altLang="en-US" dirty="0"/>
              <a:t>组合模式</a:t>
            </a:r>
          </a:p>
        </p:txBody>
      </p:sp>
      <p:sp>
        <p:nvSpPr>
          <p:cNvPr id="3" name="副标题 2">
            <a:extLst>
              <a:ext uri="{FF2B5EF4-FFF2-40B4-BE49-F238E27FC236}">
                <a16:creationId xmlns:a16="http://schemas.microsoft.com/office/drawing/2014/main" id="{4518686E-167D-4FE3-9D65-7EC6D44468EA}"/>
              </a:ext>
            </a:extLst>
          </p:cNvPr>
          <p:cNvSpPr>
            <a:spLocks noGrp="1"/>
          </p:cNvSpPr>
          <p:nvPr>
            <p:ph type="subTitle" idx="1"/>
          </p:nvPr>
        </p:nvSpPr>
        <p:spPr/>
        <p:txBody>
          <a:bodyPr>
            <a:normAutofit lnSpcReduction="10000"/>
          </a:bodyPr>
          <a:lstStyle/>
          <a:p>
            <a:r>
              <a:rPr lang="zh-CN" altLang="en-US" dirty="0"/>
              <a:t> </a:t>
            </a:r>
            <a:r>
              <a:rPr lang="en-US" altLang="zh-CN" dirty="0"/>
              <a:t>										</a:t>
            </a:r>
          </a:p>
          <a:p>
            <a:endParaRPr lang="en-US" altLang="zh-CN" dirty="0"/>
          </a:p>
          <a:p>
            <a:r>
              <a:rPr lang="en-US" altLang="zh-CN" dirty="0"/>
              <a:t>							</a:t>
            </a:r>
            <a:r>
              <a:rPr lang="zh-CN" altLang="en-US" dirty="0"/>
              <a:t>姜忠俊   史非凡</a:t>
            </a:r>
          </a:p>
        </p:txBody>
      </p:sp>
    </p:spTree>
    <p:extLst>
      <p:ext uri="{BB962C8B-B14F-4D97-AF65-F5344CB8AC3E}">
        <p14:creationId xmlns:p14="http://schemas.microsoft.com/office/powerpoint/2010/main" val="2376040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4824473-CB6D-4A3C-8012-E0D42C9ECEB6}"/>
              </a:ext>
            </a:extLst>
          </p:cNvPr>
          <p:cNvSpPr>
            <a:spLocks noGrp="1" noChangeArrowheads="1"/>
          </p:cNvSpPr>
          <p:nvPr>
            <p:ph idx="1"/>
          </p:nvPr>
        </p:nvSpPr>
        <p:spPr bwMode="auto">
          <a:xfrm>
            <a:off x="721822" y="179642"/>
            <a:ext cx="4714752" cy="58477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from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imagefile </a:t>
            </a: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import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ImageFile</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from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textfile </a:t>
            </a: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import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TextFile</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from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folder </a:t>
            </a: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import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Folder</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from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video </a:t>
            </a: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import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Video</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folder1 = Folder(</a:t>
            </a:r>
            <a:r>
              <a:rPr kumimoji="0" lang="zh-CN" altLang="zh-CN" sz="22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"Sunny的资料"</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folder2 = Folder(</a:t>
            </a:r>
            <a:r>
              <a:rPr kumimoji="0" lang="zh-CN" altLang="zh-CN" sz="22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"图像文件"</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folder3 = Folder(</a:t>
            </a:r>
            <a:r>
              <a:rPr kumimoji="0" lang="zh-CN" altLang="zh-CN" sz="22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"文本文件"</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#folder4 = Folder("视频文件")</a:t>
            </a:r>
            <a:br>
              <a:rPr kumimoji="0" lang="zh-CN" altLang="zh-CN" sz="2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br>
              <a:rPr kumimoji="0" lang="zh-CN" altLang="zh-CN" sz="2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image1 = ImageFile(</a:t>
            </a:r>
            <a:r>
              <a:rPr kumimoji="0" lang="zh-CN" altLang="zh-CN" sz="22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"小龙女.jpg"</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image2 = ImageFile(</a:t>
            </a:r>
            <a:r>
              <a:rPr kumimoji="0" lang="zh-CN" altLang="zh-CN" sz="22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"张无忌.gif"</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text1 = TextFile(</a:t>
            </a:r>
            <a:r>
              <a:rPr kumimoji="0" lang="zh-CN" altLang="zh-CN" sz="22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"九银震惊.txt"</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text2 = TextFile(</a:t>
            </a:r>
            <a:r>
              <a:rPr kumimoji="0" lang="zh-CN" altLang="zh-CN" sz="22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"葵花宝典.doc"</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#video1 = Video("视频.rmb")</a:t>
            </a:r>
            <a:endParaRPr kumimoji="0" lang="zh-CN" altLang="zh-CN"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6997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0097C27-980F-4F5B-9849-A8C1A8E44526}"/>
              </a:ext>
            </a:extLst>
          </p:cNvPr>
          <p:cNvSpPr>
            <a:spLocks noGrp="1" noChangeArrowheads="1"/>
          </p:cNvSpPr>
          <p:nvPr>
            <p:ph idx="1"/>
          </p:nvPr>
        </p:nvSpPr>
        <p:spPr bwMode="auto">
          <a:xfrm>
            <a:off x="838200" y="1060142"/>
            <a:ext cx="4265815" cy="44935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folder2.addimage(image1)</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folder2.addimage(image2)</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folder3.addtext(text1)</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folder3.addtext(text2)</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#folder4.addvideo(video1)</a:t>
            </a:r>
            <a:br>
              <a:rPr kumimoji="0" lang="zh-CN" altLang="zh-CN" sz="2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br>
              <a:rPr kumimoji="0" lang="zh-CN" altLang="zh-CN" sz="2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folder1.addfolder(folder2)</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folder1.addfolder(folder3)</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#folder1.addfolder(folder4)</a:t>
            </a:r>
            <a:br>
              <a:rPr kumimoji="0" lang="zh-CN" altLang="zh-CN" sz="2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br>
              <a:rPr kumimoji="0" lang="zh-CN" altLang="zh-CN" sz="2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folder1.killVirus()</a:t>
            </a:r>
            <a:endParaRPr kumimoji="0" lang="zh-CN" altLang="zh-CN" sz="2200" b="0" i="0" u="none" strike="noStrike" cap="none" normalizeH="0" baseline="0" dirty="0">
              <a:ln>
                <a:noFill/>
              </a:ln>
              <a:solidFill>
                <a:schemeClr val="tx1"/>
              </a:solidFill>
              <a:effectLst/>
              <a:latin typeface="Arial" panose="020B0604020202020204" pitchFamily="34" charset="0"/>
            </a:endParaRPr>
          </a:p>
        </p:txBody>
      </p:sp>
      <p:sp>
        <p:nvSpPr>
          <p:cNvPr id="6" name="矩形 5">
            <a:extLst>
              <a:ext uri="{FF2B5EF4-FFF2-40B4-BE49-F238E27FC236}">
                <a16:creationId xmlns:a16="http://schemas.microsoft.com/office/drawing/2014/main" id="{27590F1C-5780-4FA8-92D6-60871DC393CE}"/>
              </a:ext>
            </a:extLst>
          </p:cNvPr>
          <p:cNvSpPr/>
          <p:nvPr/>
        </p:nvSpPr>
        <p:spPr>
          <a:xfrm>
            <a:off x="5562600" y="1397675"/>
            <a:ext cx="6096000" cy="2462213"/>
          </a:xfrm>
          <a:prstGeom prst="rect">
            <a:avLst/>
          </a:prstGeom>
        </p:spPr>
        <p:txBody>
          <a:bodyPr>
            <a:spAutoFit/>
          </a:bodyPr>
          <a:lstStyle/>
          <a:p>
            <a:r>
              <a:rPr lang="zh-CN" altLang="en-US" sz="2200" dirty="0"/>
              <a:t>***对文件夹Sunny的资料进行杀毒</a:t>
            </a:r>
          </a:p>
          <a:p>
            <a:r>
              <a:rPr lang="zh-CN" altLang="en-US" sz="2200" dirty="0"/>
              <a:t>***对文件夹图像文件进行杀毒</a:t>
            </a:r>
          </a:p>
          <a:p>
            <a:r>
              <a:rPr lang="zh-CN" altLang="en-US" sz="2200" dirty="0"/>
              <a:t>---对图像文件小龙女.jpg进行杀毒</a:t>
            </a:r>
          </a:p>
          <a:p>
            <a:r>
              <a:rPr lang="zh-CN" altLang="en-US" sz="2200" dirty="0"/>
              <a:t>---对图像文件张无忌.gif进行杀毒</a:t>
            </a:r>
          </a:p>
          <a:p>
            <a:r>
              <a:rPr lang="zh-CN" altLang="en-US" sz="2200" dirty="0"/>
              <a:t>***对文件夹文本文件进行杀毒</a:t>
            </a:r>
          </a:p>
          <a:p>
            <a:r>
              <a:rPr lang="zh-CN" altLang="en-US" sz="2200" dirty="0"/>
              <a:t>---对文本文件九银震惊.txt进行杀毒</a:t>
            </a:r>
          </a:p>
          <a:p>
            <a:r>
              <a:rPr lang="zh-CN" altLang="en-US" sz="2200" dirty="0"/>
              <a:t>---对文本文件葵花宝典.doc进行杀毒</a:t>
            </a:r>
          </a:p>
        </p:txBody>
      </p:sp>
      <p:sp>
        <p:nvSpPr>
          <p:cNvPr id="8" name="文本框 7">
            <a:extLst>
              <a:ext uri="{FF2B5EF4-FFF2-40B4-BE49-F238E27FC236}">
                <a16:creationId xmlns:a16="http://schemas.microsoft.com/office/drawing/2014/main" id="{8C3A8CEE-A876-4E76-9913-62824A367390}"/>
              </a:ext>
            </a:extLst>
          </p:cNvPr>
          <p:cNvSpPr txBox="1"/>
          <p:nvPr/>
        </p:nvSpPr>
        <p:spPr>
          <a:xfrm>
            <a:off x="5619750" y="690810"/>
            <a:ext cx="1133644" cy="523220"/>
          </a:xfrm>
          <a:prstGeom prst="rect">
            <a:avLst/>
          </a:prstGeom>
          <a:noFill/>
        </p:spPr>
        <p:txBody>
          <a:bodyPr wrap="none" rtlCol="0">
            <a:spAutoFit/>
          </a:bodyPr>
          <a:lstStyle/>
          <a:p>
            <a:r>
              <a:rPr lang="zh-CN" altLang="en-US" sz="2800" dirty="0"/>
              <a:t>结果</a:t>
            </a:r>
            <a:r>
              <a:rPr lang="zh-CN" altLang="en-US" dirty="0"/>
              <a:t>：</a:t>
            </a:r>
          </a:p>
        </p:txBody>
      </p:sp>
      <p:sp>
        <p:nvSpPr>
          <p:cNvPr id="9" name="文本框 8">
            <a:extLst>
              <a:ext uri="{FF2B5EF4-FFF2-40B4-BE49-F238E27FC236}">
                <a16:creationId xmlns:a16="http://schemas.microsoft.com/office/drawing/2014/main" id="{8EC44F85-472E-49DC-8C3B-744E83ED0741}"/>
              </a:ext>
            </a:extLst>
          </p:cNvPr>
          <p:cNvSpPr txBox="1"/>
          <p:nvPr/>
        </p:nvSpPr>
        <p:spPr>
          <a:xfrm>
            <a:off x="5619750" y="4630350"/>
            <a:ext cx="5162550" cy="1107996"/>
          </a:xfrm>
          <a:prstGeom prst="rect">
            <a:avLst/>
          </a:prstGeom>
          <a:noFill/>
        </p:spPr>
        <p:txBody>
          <a:bodyPr wrap="square" rtlCol="0">
            <a:spAutoFit/>
          </a:bodyPr>
          <a:lstStyle/>
          <a:p>
            <a:r>
              <a:rPr lang="zh-CN" altLang="en-US" sz="2400" dirty="0"/>
              <a:t>思考：如果需要在系统中增加一种新类型的视频文件</a:t>
            </a:r>
            <a:r>
              <a:rPr lang="en-US" altLang="zh-CN" sz="2400" dirty="0" err="1"/>
              <a:t>VideoFile</a:t>
            </a:r>
            <a:r>
              <a:rPr lang="zh-CN" altLang="en-US" sz="2400" dirty="0"/>
              <a:t>？</a:t>
            </a:r>
          </a:p>
          <a:p>
            <a:endParaRPr lang="zh-CN" altLang="en-US" dirty="0"/>
          </a:p>
        </p:txBody>
      </p:sp>
    </p:spTree>
    <p:extLst>
      <p:ext uri="{BB962C8B-B14F-4D97-AF65-F5344CB8AC3E}">
        <p14:creationId xmlns:p14="http://schemas.microsoft.com/office/powerpoint/2010/main" val="3383251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ADF0FD-3E6C-42E8-8816-472F46437699}"/>
              </a:ext>
            </a:extLst>
          </p:cNvPr>
          <p:cNvSpPr>
            <a:spLocks noGrp="1"/>
          </p:cNvSpPr>
          <p:nvPr>
            <p:ph type="title"/>
          </p:nvPr>
        </p:nvSpPr>
        <p:spPr>
          <a:xfrm>
            <a:off x="838200" y="231775"/>
            <a:ext cx="10515600" cy="1325563"/>
          </a:xfrm>
        </p:spPr>
        <p:txBody>
          <a:bodyPr/>
          <a:lstStyle/>
          <a:p>
            <a:r>
              <a:rPr lang="zh-CN" altLang="en-US" b="1" dirty="0"/>
              <a:t>发现的问题：</a:t>
            </a:r>
          </a:p>
        </p:txBody>
      </p:sp>
      <p:sp>
        <p:nvSpPr>
          <p:cNvPr id="3" name="内容占位符 2">
            <a:extLst>
              <a:ext uri="{FF2B5EF4-FFF2-40B4-BE49-F238E27FC236}">
                <a16:creationId xmlns:a16="http://schemas.microsoft.com/office/drawing/2014/main" id="{CBE0681F-1568-434E-8F80-DE99F59E82D9}"/>
              </a:ext>
            </a:extLst>
          </p:cNvPr>
          <p:cNvSpPr>
            <a:spLocks noGrp="1"/>
          </p:cNvSpPr>
          <p:nvPr>
            <p:ph idx="1"/>
          </p:nvPr>
        </p:nvSpPr>
        <p:spPr/>
        <p:txBody>
          <a:bodyPr vert="horz" lIns="91440" tIns="45720" rIns="91440" bIns="45720" rtlCol="0">
            <a:normAutofit fontScale="92500" lnSpcReduction="10000"/>
          </a:bodyPr>
          <a:lstStyle/>
          <a:p>
            <a:r>
              <a:rPr lang="en-US" altLang="zh-CN" sz="3600" dirty="0">
                <a:latin typeface="+mj-ea"/>
                <a:ea typeface="+mj-ea"/>
              </a:rPr>
              <a:t>(1) </a:t>
            </a:r>
            <a:r>
              <a:rPr lang="zh-CN" altLang="en-US" sz="3600" dirty="0">
                <a:latin typeface="+mj-ea"/>
                <a:ea typeface="+mj-ea"/>
              </a:rPr>
              <a:t>文件夹类</a:t>
            </a:r>
            <a:r>
              <a:rPr lang="en-US" altLang="zh-CN" sz="3600" dirty="0">
                <a:latin typeface="+mj-ea"/>
                <a:ea typeface="+mj-ea"/>
              </a:rPr>
              <a:t>Folder</a:t>
            </a:r>
            <a:r>
              <a:rPr lang="zh-CN" altLang="en-US" sz="3600" dirty="0">
                <a:latin typeface="+mj-ea"/>
                <a:ea typeface="+mj-ea"/>
              </a:rPr>
              <a:t>的设计和实现都非常复杂，存在大量的冗余代码，系统维护较为困难；</a:t>
            </a:r>
            <a:endParaRPr lang="en-US" altLang="zh-CN" sz="3600" dirty="0">
              <a:latin typeface="+mj-ea"/>
              <a:ea typeface="+mj-ea"/>
            </a:endParaRPr>
          </a:p>
          <a:p>
            <a:endParaRPr lang="en-US" altLang="zh-CN" sz="3600" dirty="0">
              <a:latin typeface="+mj-ea"/>
              <a:ea typeface="+mj-ea"/>
            </a:endParaRPr>
          </a:p>
          <a:p>
            <a:r>
              <a:rPr lang="en-US" altLang="zh-CN" sz="3600" dirty="0">
                <a:latin typeface="+mj-ea"/>
                <a:ea typeface="+mj-ea"/>
              </a:rPr>
              <a:t>(2) </a:t>
            </a:r>
            <a:r>
              <a:rPr lang="zh-CN" altLang="en-US" sz="3600" dirty="0">
                <a:latin typeface="+mj-ea"/>
                <a:ea typeface="+mj-ea"/>
              </a:rPr>
              <a:t>由于系统没有提供抽象层，客户端代码必须有区别地对待充当容器的文件夹</a:t>
            </a:r>
            <a:r>
              <a:rPr lang="en-US" altLang="zh-CN" sz="3600" dirty="0">
                <a:latin typeface="+mj-ea"/>
                <a:ea typeface="+mj-ea"/>
              </a:rPr>
              <a:t>Folder</a:t>
            </a:r>
            <a:r>
              <a:rPr lang="zh-CN" altLang="en-US" sz="3600" dirty="0">
                <a:latin typeface="+mj-ea"/>
                <a:ea typeface="+mj-ea"/>
              </a:rPr>
              <a:t>和充当叶子的</a:t>
            </a:r>
            <a:r>
              <a:rPr lang="en-US" altLang="zh-CN" sz="3600" dirty="0" err="1">
                <a:latin typeface="+mj-ea"/>
                <a:ea typeface="+mj-ea"/>
              </a:rPr>
              <a:t>ImageFile</a:t>
            </a:r>
            <a:r>
              <a:rPr lang="zh-CN" altLang="en-US" sz="3600" dirty="0">
                <a:latin typeface="+mj-ea"/>
                <a:ea typeface="+mj-ea"/>
              </a:rPr>
              <a:t>和</a:t>
            </a:r>
            <a:r>
              <a:rPr lang="en-US" altLang="zh-CN" sz="3600" dirty="0" err="1">
                <a:latin typeface="+mj-ea"/>
                <a:ea typeface="+mj-ea"/>
              </a:rPr>
              <a:t>TextFile</a:t>
            </a:r>
            <a:r>
              <a:rPr lang="zh-CN" altLang="en-US" sz="3600" dirty="0">
                <a:latin typeface="+mj-ea"/>
                <a:ea typeface="+mj-ea"/>
              </a:rPr>
              <a:t>，无法统一对它们进行处理；</a:t>
            </a:r>
            <a:endParaRPr lang="en-US" altLang="zh-CN" sz="3600" dirty="0">
              <a:latin typeface="+mj-ea"/>
              <a:ea typeface="+mj-ea"/>
            </a:endParaRPr>
          </a:p>
          <a:p>
            <a:endParaRPr lang="en-US" altLang="zh-CN" sz="3600" dirty="0">
              <a:latin typeface="+mj-ea"/>
              <a:ea typeface="+mj-ea"/>
            </a:endParaRPr>
          </a:p>
          <a:p>
            <a:r>
              <a:rPr lang="en-US" altLang="zh-CN" sz="3600" dirty="0">
                <a:latin typeface="+mj-ea"/>
                <a:ea typeface="+mj-ea"/>
              </a:rPr>
              <a:t>(3) </a:t>
            </a:r>
            <a:r>
              <a:rPr lang="zh-CN" altLang="en-US" sz="3600" dirty="0">
                <a:latin typeface="+mj-ea"/>
                <a:ea typeface="+mj-ea"/>
              </a:rPr>
              <a:t>系统的灵活性和可扩展性差，如果需要增加新的类型的叶子和容器都需要对原有代码进行修改</a:t>
            </a:r>
          </a:p>
        </p:txBody>
      </p:sp>
    </p:spTree>
    <p:extLst>
      <p:ext uri="{BB962C8B-B14F-4D97-AF65-F5344CB8AC3E}">
        <p14:creationId xmlns:p14="http://schemas.microsoft.com/office/powerpoint/2010/main" val="1906480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B00513-0ABF-4937-B837-D5C4CC949B35}"/>
              </a:ext>
            </a:extLst>
          </p:cNvPr>
          <p:cNvSpPr>
            <a:spLocks noGrp="1"/>
          </p:cNvSpPr>
          <p:nvPr>
            <p:ph type="title"/>
          </p:nvPr>
        </p:nvSpPr>
        <p:spPr/>
        <p:txBody>
          <a:bodyPr/>
          <a:lstStyle/>
          <a:p>
            <a:r>
              <a:rPr lang="zh-CN" altLang="en-US" b="1" dirty="0"/>
              <a:t>组合模式的定义：</a:t>
            </a:r>
          </a:p>
        </p:txBody>
      </p:sp>
      <p:sp>
        <p:nvSpPr>
          <p:cNvPr id="3" name="内容占位符 2">
            <a:extLst>
              <a:ext uri="{FF2B5EF4-FFF2-40B4-BE49-F238E27FC236}">
                <a16:creationId xmlns:a16="http://schemas.microsoft.com/office/drawing/2014/main" id="{CED911E5-BBB2-4A9A-BC4E-0852F3756BF3}"/>
              </a:ext>
            </a:extLst>
          </p:cNvPr>
          <p:cNvSpPr>
            <a:spLocks noGrp="1"/>
          </p:cNvSpPr>
          <p:nvPr>
            <p:ph idx="1"/>
          </p:nvPr>
        </p:nvSpPr>
        <p:spPr/>
        <p:txBody>
          <a:bodyPr vert="horz" lIns="91440" tIns="45720" rIns="91440" bIns="45720" rtlCol="0">
            <a:normAutofit/>
          </a:bodyPr>
          <a:lstStyle/>
          <a:p>
            <a:r>
              <a:rPr lang="zh-CN" altLang="en-US" sz="3600" dirty="0">
                <a:latin typeface="+mj-ea"/>
                <a:ea typeface="+mj-ea"/>
              </a:rPr>
              <a:t>组合模式为处理树形结构提供了一种较为完美的解决方案，它描述了如何将容器和叶子进行递归组合，使得用户在使用时无须对它们进行区分，可以一致地对待容器和叶子。</a:t>
            </a:r>
          </a:p>
        </p:txBody>
      </p:sp>
    </p:spTree>
    <p:extLst>
      <p:ext uri="{BB962C8B-B14F-4D97-AF65-F5344CB8AC3E}">
        <p14:creationId xmlns:p14="http://schemas.microsoft.com/office/powerpoint/2010/main" val="3745168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801946-5380-4958-806E-FA4545D5D6A2}"/>
              </a:ext>
            </a:extLst>
          </p:cNvPr>
          <p:cNvSpPr>
            <a:spLocks noGrp="1"/>
          </p:cNvSpPr>
          <p:nvPr>
            <p:ph type="title"/>
          </p:nvPr>
        </p:nvSpPr>
        <p:spPr/>
        <p:txBody>
          <a:bodyPr/>
          <a:lstStyle/>
          <a:p>
            <a:r>
              <a:rPr lang="en-US" altLang="zh-CN" b="1" dirty="0"/>
              <a:t>UML</a:t>
            </a:r>
            <a:r>
              <a:rPr lang="zh-CN" altLang="en-US" b="1" dirty="0"/>
              <a:t>图</a:t>
            </a:r>
          </a:p>
        </p:txBody>
      </p:sp>
      <p:pic>
        <p:nvPicPr>
          <p:cNvPr id="9" name="内容占位符 8">
            <a:extLst>
              <a:ext uri="{FF2B5EF4-FFF2-40B4-BE49-F238E27FC236}">
                <a16:creationId xmlns:a16="http://schemas.microsoft.com/office/drawing/2014/main" id="{3ABA24F4-3E70-4125-8BB8-498D7A4E74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5142" y="1507808"/>
            <a:ext cx="10515600" cy="5167312"/>
          </a:xfrm>
        </p:spPr>
      </p:pic>
    </p:spTree>
    <p:extLst>
      <p:ext uri="{BB962C8B-B14F-4D97-AF65-F5344CB8AC3E}">
        <p14:creationId xmlns:p14="http://schemas.microsoft.com/office/powerpoint/2010/main" val="2106123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BA2A1F3-368F-410F-A602-D090ADE41ED1}"/>
              </a:ext>
            </a:extLst>
          </p:cNvPr>
          <p:cNvSpPr>
            <a:spLocks noGrp="1" noChangeArrowheads="1"/>
          </p:cNvSpPr>
          <p:nvPr>
            <p:ph type="title"/>
          </p:nvPr>
        </p:nvSpPr>
        <p:spPr bwMode="auto">
          <a:xfrm>
            <a:off x="742950" y="176907"/>
            <a:ext cx="4653838" cy="56938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br>
              <a:rPr kumimoji="0" lang="en-US"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Component():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def </a:t>
            </a:r>
            <a:r>
              <a:rPr kumimoji="0" lang="zh-CN" altLang="zh-CN" sz="2400" b="0" i="0" u="none" strike="noStrike" cap="none" normalizeH="0" baseline="0" dirty="0">
                <a:ln>
                  <a:noFill/>
                </a:ln>
                <a:solidFill>
                  <a:srgbClr val="B200B2"/>
                </a:solidFill>
                <a:effectLst/>
                <a:latin typeface="宋体" panose="02010600030101010101" pitchFamily="2" charset="-122"/>
                <a:ea typeface="宋体" panose="02010600030101010101" pitchFamily="2" charset="-122"/>
              </a:rPr>
              <a:t>__init__</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4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name):</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.name = name</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pass</a:t>
            </a:r>
            <a:b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b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def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add(</a:t>
            </a:r>
            <a:r>
              <a:rPr kumimoji="0" lang="zh-CN" altLang="zh-CN" sz="24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comp):</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pass</a:t>
            </a:r>
            <a:b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b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def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remove(</a:t>
            </a:r>
            <a:r>
              <a:rPr kumimoji="0" lang="zh-CN" altLang="zh-CN" sz="24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comp):</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pass</a:t>
            </a:r>
            <a:b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b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def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killVirus(</a:t>
            </a:r>
            <a:r>
              <a:rPr kumimoji="0" lang="zh-CN" altLang="zh-CN" sz="24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pass</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5501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9F46332-95F7-493E-93A0-520D29D3E279}"/>
              </a:ext>
            </a:extLst>
          </p:cNvPr>
          <p:cNvSpPr>
            <a:spLocks noGrp="1" noChangeArrowheads="1"/>
          </p:cNvSpPr>
          <p:nvPr>
            <p:ph idx="1"/>
          </p:nvPr>
        </p:nvSpPr>
        <p:spPr bwMode="auto">
          <a:xfrm>
            <a:off x="242887" y="242887"/>
            <a:ext cx="9296400"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from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component </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import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Component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ImageFile(Component):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def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add(</a:t>
            </a:r>
            <a:r>
              <a:rPr kumimoji="0" lang="zh-CN" altLang="zh-CN" sz="24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comp</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4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"不支持该方法"</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def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remove(</a:t>
            </a:r>
            <a:r>
              <a:rPr kumimoji="0" lang="zh-CN" altLang="zh-CN" sz="24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comp</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4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"不支持该方法"</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def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killVirus(</a:t>
            </a:r>
            <a:r>
              <a:rPr kumimoji="0" lang="zh-CN" altLang="zh-CN" sz="24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4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"---对图像文件" </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4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.name + </a:t>
            </a:r>
            <a:r>
              <a:rPr kumimoji="0" lang="zh-CN" altLang="zh-CN" sz="24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"进行杀毒"</a:t>
            </a: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4731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9E6B91D-56B6-4E0B-931D-88ABB82F68EF}"/>
              </a:ext>
            </a:extLst>
          </p:cNvPr>
          <p:cNvSpPr>
            <a:spLocks noGrp="1" noChangeArrowheads="1"/>
          </p:cNvSpPr>
          <p:nvPr>
            <p:ph idx="1"/>
          </p:nvPr>
        </p:nvSpPr>
        <p:spPr bwMode="auto">
          <a:xfrm>
            <a:off x="209550" y="166568"/>
            <a:ext cx="7686720" cy="65248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from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component </a:t>
            </a: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import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Component</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Folder(Component):</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def </a:t>
            </a:r>
            <a:r>
              <a:rPr kumimoji="0" lang="zh-CN" altLang="zh-CN" sz="2200" b="0" i="0" u="none" strike="noStrike" cap="none" normalizeH="0" baseline="0" dirty="0">
                <a:ln>
                  <a:noFill/>
                </a:ln>
                <a:solidFill>
                  <a:srgbClr val="B200B2"/>
                </a:solidFill>
                <a:effectLst/>
                <a:latin typeface="宋体" panose="02010600030101010101" pitchFamily="2" charset="-122"/>
                <a:ea typeface="宋体" panose="02010600030101010101" pitchFamily="2" charset="-122"/>
              </a:rPr>
              <a:t>__init__</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name):</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.name = name</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.children = []</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def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add(</a:t>
            </a:r>
            <a:r>
              <a:rPr kumimoji="0" lang="zh-CN" altLang="zh-CN" sz="2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comp):</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.children.append(comp)</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def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remove(</a:t>
            </a:r>
            <a:r>
              <a:rPr kumimoji="0" lang="zh-CN" altLang="zh-CN" sz="2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comp):</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.children.remove(comp)</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def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killVirus(</a:t>
            </a:r>
            <a:r>
              <a:rPr kumimoji="0" lang="zh-CN" altLang="zh-CN" sz="2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2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2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"***对文件夹"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.name + </a:t>
            </a:r>
            <a:r>
              <a:rPr kumimoji="0" lang="zh-CN" altLang="zh-CN" sz="22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"进行杀毒"</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comp </a:t>
            </a: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 </a:t>
            </a:r>
            <a:r>
              <a:rPr kumimoji="0" lang="zh-CN" altLang="zh-CN" sz="2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.children:</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comp.killVirus()        </a:t>
            </a:r>
            <a:endParaRPr kumimoji="0" lang="zh-CN" altLang="zh-CN"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0967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23E38B9-53E9-4051-9C1A-AE6E67DDC429}"/>
              </a:ext>
            </a:extLst>
          </p:cNvPr>
          <p:cNvSpPr>
            <a:spLocks noGrp="1" noChangeArrowheads="1"/>
          </p:cNvSpPr>
          <p:nvPr>
            <p:ph idx="1"/>
          </p:nvPr>
        </p:nvSpPr>
        <p:spPr bwMode="auto">
          <a:xfrm>
            <a:off x="647700" y="438348"/>
            <a:ext cx="4876800" cy="55399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folder2.add(image1)</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folder2.add(image2)</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folder3.add(text1)</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folder3.add(text2)</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folder4.add(video1)</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folder1.add(folder2)</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folder1.add(folder3)</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folder1.add(folder4)</a:t>
            </a: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folder1.killVirus()</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5434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B9077A-1624-41F2-A331-9520BED60805}"/>
              </a:ext>
            </a:extLst>
          </p:cNvPr>
          <p:cNvSpPr>
            <a:spLocks noGrp="1"/>
          </p:cNvSpPr>
          <p:nvPr>
            <p:ph type="title"/>
          </p:nvPr>
        </p:nvSpPr>
        <p:spPr/>
        <p:txBody>
          <a:bodyPr/>
          <a:lstStyle/>
          <a:p>
            <a:r>
              <a:rPr lang="zh-CN" altLang="en-US" b="1" dirty="0"/>
              <a:t>优缺点</a:t>
            </a:r>
          </a:p>
        </p:txBody>
      </p:sp>
      <p:sp>
        <p:nvSpPr>
          <p:cNvPr id="3" name="内容占位符 2">
            <a:extLst>
              <a:ext uri="{FF2B5EF4-FFF2-40B4-BE49-F238E27FC236}">
                <a16:creationId xmlns:a16="http://schemas.microsoft.com/office/drawing/2014/main" id="{230C0514-36E7-4B3E-98FC-7E2341A6669F}"/>
              </a:ext>
            </a:extLst>
          </p:cNvPr>
          <p:cNvSpPr>
            <a:spLocks noGrp="1"/>
          </p:cNvSpPr>
          <p:nvPr>
            <p:ph idx="1"/>
          </p:nvPr>
        </p:nvSpPr>
        <p:spPr>
          <a:xfrm>
            <a:off x="838200" y="1825625"/>
            <a:ext cx="10515600" cy="4667250"/>
          </a:xfrm>
        </p:spPr>
        <p:txBody>
          <a:bodyPr vert="horz" lIns="91440" tIns="45720" rIns="91440" bIns="45720" rtlCol="0">
            <a:normAutofit/>
          </a:bodyPr>
          <a:lstStyle/>
          <a:p>
            <a:r>
              <a:rPr lang="zh-CN" altLang="en-US" sz="3600" dirty="0">
                <a:latin typeface="+mj-ea"/>
                <a:ea typeface="+mj-ea"/>
              </a:rPr>
              <a:t>优点：组合模式可以清楚地定义分层次的复杂对象，方便对整个层次结构进行控制。在组合模式中增加新的容器构件和叶子构件无须对现有类库进行任何修改，符合“开闭原则”。</a:t>
            </a:r>
            <a:endParaRPr lang="en-US" altLang="zh-CN" sz="3600" dirty="0">
              <a:latin typeface="+mj-ea"/>
              <a:ea typeface="+mj-ea"/>
            </a:endParaRPr>
          </a:p>
          <a:p>
            <a:endParaRPr lang="en-US" altLang="zh-CN" sz="3600" dirty="0">
              <a:latin typeface="+mj-ea"/>
              <a:ea typeface="+mj-ea"/>
            </a:endParaRPr>
          </a:p>
          <a:p>
            <a:r>
              <a:rPr lang="zh-CN" altLang="en-US" sz="3600" dirty="0">
                <a:latin typeface="+mj-ea"/>
                <a:ea typeface="+mj-ea"/>
              </a:rPr>
              <a:t>缺点：在增加新构件时很难对容器中的构件类型进行限制。</a:t>
            </a:r>
          </a:p>
        </p:txBody>
      </p:sp>
    </p:spTree>
    <p:extLst>
      <p:ext uri="{BB962C8B-B14F-4D97-AF65-F5344CB8AC3E}">
        <p14:creationId xmlns:p14="http://schemas.microsoft.com/office/powerpoint/2010/main" val="4139417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F74596-F378-47F2-8961-8454B3BC3B4A}"/>
              </a:ext>
            </a:extLst>
          </p:cNvPr>
          <p:cNvSpPr>
            <a:spLocks noGrp="1"/>
          </p:cNvSpPr>
          <p:nvPr>
            <p:ph type="title"/>
          </p:nvPr>
        </p:nvSpPr>
        <p:spPr/>
        <p:txBody>
          <a:bodyPr/>
          <a:lstStyle/>
          <a:p>
            <a:r>
              <a:rPr lang="zh-CN" altLang="en-US" b="1" dirty="0"/>
              <a:t>目录</a:t>
            </a:r>
          </a:p>
        </p:txBody>
      </p:sp>
      <p:sp>
        <p:nvSpPr>
          <p:cNvPr id="3" name="内容占位符 2">
            <a:extLst>
              <a:ext uri="{FF2B5EF4-FFF2-40B4-BE49-F238E27FC236}">
                <a16:creationId xmlns:a16="http://schemas.microsoft.com/office/drawing/2014/main" id="{BD2AEB9C-4D5F-44DE-BC02-9CCCDD1184BE}"/>
              </a:ext>
            </a:extLst>
          </p:cNvPr>
          <p:cNvSpPr>
            <a:spLocks noGrp="1"/>
          </p:cNvSpPr>
          <p:nvPr>
            <p:ph idx="1"/>
          </p:nvPr>
        </p:nvSpPr>
        <p:spPr/>
        <p:txBody>
          <a:bodyPr/>
          <a:lstStyle/>
          <a:p>
            <a:r>
              <a:rPr lang="zh-CN" altLang="en-US" dirty="0"/>
              <a:t>组合模式概述</a:t>
            </a:r>
            <a:endParaRPr lang="en-US" altLang="zh-CN" dirty="0"/>
          </a:p>
          <a:p>
            <a:endParaRPr lang="en-US" altLang="zh-CN" dirty="0"/>
          </a:p>
          <a:p>
            <a:endParaRPr lang="en-US" altLang="zh-CN" dirty="0"/>
          </a:p>
          <a:p>
            <a:r>
              <a:rPr lang="zh-CN" altLang="en-US" dirty="0"/>
              <a:t>杀毒软件实例</a:t>
            </a:r>
            <a:endParaRPr lang="en-US" altLang="zh-CN" dirty="0"/>
          </a:p>
          <a:p>
            <a:endParaRPr lang="en-US" altLang="zh-CN" dirty="0"/>
          </a:p>
          <a:p>
            <a:endParaRPr lang="en-US" altLang="zh-CN" dirty="0"/>
          </a:p>
          <a:p>
            <a:r>
              <a:rPr lang="zh-CN" altLang="en-US" dirty="0"/>
              <a:t>总结</a:t>
            </a:r>
            <a:endParaRPr lang="en-US" altLang="zh-CN" dirty="0"/>
          </a:p>
          <a:p>
            <a:endParaRPr lang="zh-CN" altLang="en-US" dirty="0"/>
          </a:p>
        </p:txBody>
      </p:sp>
    </p:spTree>
    <p:extLst>
      <p:ext uri="{BB962C8B-B14F-4D97-AF65-F5344CB8AC3E}">
        <p14:creationId xmlns:p14="http://schemas.microsoft.com/office/powerpoint/2010/main" val="869910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278410-A7EC-49E5-8D1C-1136F4B2C4B5}"/>
              </a:ext>
            </a:extLst>
          </p:cNvPr>
          <p:cNvSpPr>
            <a:spLocks noGrp="1"/>
          </p:cNvSpPr>
          <p:nvPr>
            <p:ph type="title"/>
          </p:nvPr>
        </p:nvSpPr>
        <p:spPr/>
        <p:txBody>
          <a:bodyPr/>
          <a:lstStyle/>
          <a:p>
            <a:r>
              <a:rPr lang="zh-CN" altLang="en-US" b="1" dirty="0"/>
              <a:t>适用场景</a:t>
            </a:r>
          </a:p>
        </p:txBody>
      </p:sp>
      <p:sp>
        <p:nvSpPr>
          <p:cNvPr id="3" name="内容占位符 2">
            <a:extLst>
              <a:ext uri="{FF2B5EF4-FFF2-40B4-BE49-F238E27FC236}">
                <a16:creationId xmlns:a16="http://schemas.microsoft.com/office/drawing/2014/main" id="{3A6EACD4-C160-42F4-AD67-86CAE3A9AB8A}"/>
              </a:ext>
            </a:extLst>
          </p:cNvPr>
          <p:cNvSpPr>
            <a:spLocks noGrp="1"/>
          </p:cNvSpPr>
          <p:nvPr>
            <p:ph idx="1"/>
          </p:nvPr>
        </p:nvSpPr>
        <p:spPr/>
        <p:txBody>
          <a:bodyPr vert="horz" lIns="91440" tIns="45720" rIns="91440" bIns="45720" rtlCol="0">
            <a:normAutofit fontScale="92500"/>
          </a:bodyPr>
          <a:lstStyle/>
          <a:p>
            <a:r>
              <a:rPr lang="zh-CN" altLang="en-US" sz="3600" dirty="0">
                <a:latin typeface="+mj-ea"/>
                <a:ea typeface="+mj-ea"/>
              </a:rPr>
              <a:t>在具有整体和部分的层次结构中，希望通过一种方式</a:t>
            </a:r>
            <a:r>
              <a:rPr lang="zh-CN" altLang="en-US" sz="3600" dirty="0">
                <a:solidFill>
                  <a:srgbClr val="FF0000"/>
                </a:solidFill>
                <a:latin typeface="+mj-ea"/>
                <a:ea typeface="+mj-ea"/>
              </a:rPr>
              <a:t>忽略整体与部分的差异</a:t>
            </a:r>
            <a:r>
              <a:rPr lang="zh-CN" altLang="en-US" sz="3600" dirty="0">
                <a:latin typeface="+mj-ea"/>
                <a:ea typeface="+mj-ea"/>
              </a:rPr>
              <a:t>，客户端可以一致地对待它们。</a:t>
            </a:r>
          </a:p>
          <a:p>
            <a:endParaRPr lang="zh-CN" altLang="en-US" sz="3600" dirty="0">
              <a:latin typeface="+mj-ea"/>
              <a:ea typeface="+mj-ea"/>
            </a:endParaRPr>
          </a:p>
          <a:p>
            <a:r>
              <a:rPr lang="zh-CN" altLang="en-US" sz="3600" dirty="0">
                <a:latin typeface="+mj-ea"/>
                <a:ea typeface="+mj-ea"/>
              </a:rPr>
              <a:t>在一个使用面向对象语言开发的系统中需要</a:t>
            </a:r>
            <a:r>
              <a:rPr lang="zh-CN" altLang="en-US" sz="3600" dirty="0">
                <a:solidFill>
                  <a:srgbClr val="FF0000"/>
                </a:solidFill>
                <a:latin typeface="+mj-ea"/>
                <a:ea typeface="+mj-ea"/>
              </a:rPr>
              <a:t>处理一个树形结构</a:t>
            </a:r>
            <a:r>
              <a:rPr lang="zh-CN" altLang="en-US" sz="3600" dirty="0">
                <a:latin typeface="+mj-ea"/>
                <a:ea typeface="+mj-ea"/>
              </a:rPr>
              <a:t>。</a:t>
            </a:r>
          </a:p>
          <a:p>
            <a:endParaRPr lang="zh-CN" altLang="en-US" sz="3600" dirty="0">
              <a:latin typeface="+mj-ea"/>
              <a:ea typeface="+mj-ea"/>
            </a:endParaRPr>
          </a:p>
          <a:p>
            <a:r>
              <a:rPr lang="zh-CN" altLang="en-US" sz="3600" dirty="0">
                <a:latin typeface="+mj-ea"/>
                <a:ea typeface="+mj-ea"/>
              </a:rPr>
              <a:t>在一个系统中能够分离出叶子对象和容器对象，而且它们的类型不固定，需要增加一些新的类型。</a:t>
            </a:r>
          </a:p>
        </p:txBody>
      </p:sp>
    </p:spTree>
    <p:extLst>
      <p:ext uri="{BB962C8B-B14F-4D97-AF65-F5344CB8AC3E}">
        <p14:creationId xmlns:p14="http://schemas.microsoft.com/office/powerpoint/2010/main" val="1148030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CF46E-1D42-487B-9C36-03109A287BF7}"/>
              </a:ext>
            </a:extLst>
          </p:cNvPr>
          <p:cNvSpPr>
            <a:spLocks noGrp="1"/>
          </p:cNvSpPr>
          <p:nvPr>
            <p:ph type="title"/>
          </p:nvPr>
        </p:nvSpPr>
        <p:spPr/>
        <p:txBody>
          <a:bodyPr/>
          <a:lstStyle/>
          <a:p>
            <a:r>
              <a:rPr lang="zh-CN" altLang="en-US" b="1" dirty="0"/>
              <a:t>组合模式的扩展</a:t>
            </a:r>
          </a:p>
        </p:txBody>
      </p:sp>
      <p:sp>
        <p:nvSpPr>
          <p:cNvPr id="6" name="内容占位符 5">
            <a:extLst>
              <a:ext uri="{FF2B5EF4-FFF2-40B4-BE49-F238E27FC236}">
                <a16:creationId xmlns:a16="http://schemas.microsoft.com/office/drawing/2014/main" id="{BD7BB632-A97C-4223-B111-B0C256BCF219}"/>
              </a:ext>
            </a:extLst>
          </p:cNvPr>
          <p:cNvSpPr>
            <a:spLocks noGrp="1"/>
          </p:cNvSpPr>
          <p:nvPr>
            <p:ph idx="1"/>
          </p:nvPr>
        </p:nvSpPr>
        <p:spPr/>
        <p:txBody>
          <a:bodyPr vert="horz" lIns="91440" tIns="45720" rIns="91440" bIns="45720" rtlCol="0">
            <a:normAutofit/>
          </a:bodyPr>
          <a:lstStyle/>
          <a:p>
            <a:r>
              <a:rPr lang="zh-CN" altLang="en-US" sz="3600" dirty="0">
                <a:latin typeface="+mj-ea"/>
                <a:ea typeface="+mj-ea"/>
              </a:rPr>
              <a:t>透明组合模式</a:t>
            </a:r>
            <a:endParaRPr lang="en-US" altLang="zh-CN" sz="3600" dirty="0">
              <a:latin typeface="+mj-ea"/>
              <a:ea typeface="+mj-ea"/>
            </a:endParaRPr>
          </a:p>
          <a:p>
            <a:endParaRPr lang="en-US" altLang="zh-CN" sz="3600" dirty="0">
              <a:latin typeface="+mj-ea"/>
              <a:ea typeface="+mj-ea"/>
            </a:endParaRPr>
          </a:p>
          <a:p>
            <a:r>
              <a:rPr lang="zh-CN" altLang="en-US" sz="3600" dirty="0">
                <a:latin typeface="+mj-ea"/>
                <a:ea typeface="+mj-ea"/>
              </a:rPr>
              <a:t>安全组合模式</a:t>
            </a:r>
            <a:endParaRPr lang="en-US" altLang="zh-CN" sz="3600" dirty="0">
              <a:latin typeface="+mj-ea"/>
              <a:ea typeface="+mj-ea"/>
            </a:endParaRPr>
          </a:p>
          <a:p>
            <a:endParaRPr lang="en-US" altLang="zh-CN" sz="3600" dirty="0">
              <a:latin typeface="+mj-ea"/>
              <a:ea typeface="+mj-ea"/>
            </a:endParaRPr>
          </a:p>
          <a:p>
            <a:r>
              <a:rPr lang="zh-CN" altLang="en-US" sz="3600" dirty="0">
                <a:latin typeface="+mj-ea"/>
                <a:ea typeface="+mj-ea"/>
              </a:rPr>
              <a:t>复杂组合模式</a:t>
            </a:r>
            <a:endParaRPr lang="en-US" altLang="zh-CN" sz="3600" dirty="0">
              <a:latin typeface="+mj-ea"/>
              <a:ea typeface="+mj-ea"/>
            </a:endParaRPr>
          </a:p>
          <a:p>
            <a:endParaRPr lang="zh-CN" altLang="en-US" sz="3600" dirty="0">
              <a:latin typeface="+mj-ea"/>
              <a:ea typeface="+mj-ea"/>
            </a:endParaRPr>
          </a:p>
        </p:txBody>
      </p:sp>
    </p:spTree>
    <p:extLst>
      <p:ext uri="{BB962C8B-B14F-4D97-AF65-F5344CB8AC3E}">
        <p14:creationId xmlns:p14="http://schemas.microsoft.com/office/powerpoint/2010/main" val="1188465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226643-1928-4D3A-BFD5-E8BBB7323D62}"/>
              </a:ext>
            </a:extLst>
          </p:cNvPr>
          <p:cNvSpPr>
            <a:spLocks noGrp="1"/>
          </p:cNvSpPr>
          <p:nvPr>
            <p:ph type="title"/>
          </p:nvPr>
        </p:nvSpPr>
        <p:spPr>
          <a:xfrm>
            <a:off x="652463" y="365125"/>
            <a:ext cx="10701337" cy="1325563"/>
          </a:xfrm>
        </p:spPr>
        <p:txBody>
          <a:bodyPr>
            <a:normAutofit/>
          </a:bodyPr>
          <a:lstStyle/>
          <a:p>
            <a:r>
              <a:rPr lang="zh-CN" altLang="en-US" sz="3200" dirty="0"/>
              <a:t>透明组合模式                                安全组合模式      </a:t>
            </a:r>
          </a:p>
        </p:txBody>
      </p:sp>
      <p:pic>
        <p:nvPicPr>
          <p:cNvPr id="4" name="图片 3">
            <a:extLst>
              <a:ext uri="{FF2B5EF4-FFF2-40B4-BE49-F238E27FC236}">
                <a16:creationId xmlns:a16="http://schemas.microsoft.com/office/drawing/2014/main" id="{0690ADE3-D7D5-4F5A-B674-12A71157D691}"/>
              </a:ext>
            </a:extLst>
          </p:cNvPr>
          <p:cNvPicPr>
            <a:picLocks noChangeAspect="1"/>
          </p:cNvPicPr>
          <p:nvPr/>
        </p:nvPicPr>
        <p:blipFill>
          <a:blip r:embed="rId3"/>
          <a:stretch>
            <a:fillRect/>
          </a:stretch>
        </p:blipFill>
        <p:spPr>
          <a:xfrm>
            <a:off x="652463" y="1514475"/>
            <a:ext cx="4848226" cy="4978400"/>
          </a:xfrm>
          <a:prstGeom prst="rect">
            <a:avLst/>
          </a:prstGeom>
        </p:spPr>
      </p:pic>
      <p:pic>
        <p:nvPicPr>
          <p:cNvPr id="5" name="图片 4">
            <a:extLst>
              <a:ext uri="{FF2B5EF4-FFF2-40B4-BE49-F238E27FC236}">
                <a16:creationId xmlns:a16="http://schemas.microsoft.com/office/drawing/2014/main" id="{A5199020-0BF5-4FAC-BBA1-A435BB6AA118}"/>
              </a:ext>
            </a:extLst>
          </p:cNvPr>
          <p:cNvPicPr>
            <a:picLocks noChangeAspect="1"/>
          </p:cNvPicPr>
          <p:nvPr/>
        </p:nvPicPr>
        <p:blipFill rotWithShape="1">
          <a:blip r:embed="rId4"/>
          <a:srcRect t="3436"/>
          <a:stretch/>
        </p:blipFill>
        <p:spPr>
          <a:xfrm>
            <a:off x="6586537" y="1406525"/>
            <a:ext cx="4953000" cy="5086350"/>
          </a:xfrm>
          <a:prstGeom prst="rect">
            <a:avLst/>
          </a:prstGeom>
        </p:spPr>
      </p:pic>
      <p:sp>
        <p:nvSpPr>
          <p:cNvPr id="6" name="椭圆 5">
            <a:extLst>
              <a:ext uri="{FF2B5EF4-FFF2-40B4-BE49-F238E27FC236}">
                <a16:creationId xmlns:a16="http://schemas.microsoft.com/office/drawing/2014/main" id="{D2901A23-AE8A-492A-99E5-74318F39983F}"/>
              </a:ext>
            </a:extLst>
          </p:cNvPr>
          <p:cNvSpPr/>
          <p:nvPr/>
        </p:nvSpPr>
        <p:spPr>
          <a:xfrm>
            <a:off x="652463" y="2997724"/>
            <a:ext cx="2232139" cy="114064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A1975809-E07C-41C7-99AE-C4E1051F1487}"/>
              </a:ext>
            </a:extLst>
          </p:cNvPr>
          <p:cNvSpPr/>
          <p:nvPr/>
        </p:nvSpPr>
        <p:spPr>
          <a:xfrm>
            <a:off x="8016368" y="1580464"/>
            <a:ext cx="1419863" cy="7297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a:extLst>
              <a:ext uri="{FF2B5EF4-FFF2-40B4-BE49-F238E27FC236}">
                <a16:creationId xmlns:a16="http://schemas.microsoft.com/office/drawing/2014/main" id="{7BB40FDA-B09C-4817-8F9B-464586BB5982}"/>
              </a:ext>
            </a:extLst>
          </p:cNvPr>
          <p:cNvCxnSpPr>
            <a:stCxn id="2" idx="0"/>
          </p:cNvCxnSpPr>
          <p:nvPr/>
        </p:nvCxnSpPr>
        <p:spPr>
          <a:xfrm>
            <a:off x="6003132" y="365125"/>
            <a:ext cx="1742" cy="612775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9462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6C23A1-A6B4-4B6C-AF61-FA45E2D0324B}"/>
              </a:ext>
            </a:extLst>
          </p:cNvPr>
          <p:cNvSpPr>
            <a:spLocks noGrp="1"/>
          </p:cNvSpPr>
          <p:nvPr>
            <p:ph type="title"/>
          </p:nvPr>
        </p:nvSpPr>
        <p:spPr>
          <a:xfrm>
            <a:off x="649664" y="365125"/>
            <a:ext cx="10515600" cy="1325563"/>
          </a:xfrm>
        </p:spPr>
        <p:txBody>
          <a:bodyPr>
            <a:normAutofit/>
          </a:bodyPr>
          <a:lstStyle/>
          <a:p>
            <a:r>
              <a:rPr lang="zh-CN" altLang="en-US" sz="3200" dirty="0"/>
              <a:t>复杂的组合模式</a:t>
            </a:r>
          </a:p>
        </p:txBody>
      </p:sp>
      <p:pic>
        <p:nvPicPr>
          <p:cNvPr id="4" name="图片 3">
            <a:extLst>
              <a:ext uri="{FF2B5EF4-FFF2-40B4-BE49-F238E27FC236}">
                <a16:creationId xmlns:a16="http://schemas.microsoft.com/office/drawing/2014/main" id="{DD5C2123-F528-4877-A932-1F01BCA98FEC}"/>
              </a:ext>
            </a:extLst>
          </p:cNvPr>
          <p:cNvPicPr>
            <a:picLocks noChangeAspect="1"/>
          </p:cNvPicPr>
          <p:nvPr/>
        </p:nvPicPr>
        <p:blipFill>
          <a:blip r:embed="rId3"/>
          <a:stretch>
            <a:fillRect/>
          </a:stretch>
        </p:blipFill>
        <p:spPr>
          <a:xfrm>
            <a:off x="2755327" y="1445591"/>
            <a:ext cx="6681346" cy="4599772"/>
          </a:xfrm>
          <a:prstGeom prst="rect">
            <a:avLst/>
          </a:prstGeom>
        </p:spPr>
      </p:pic>
    </p:spTree>
    <p:extLst>
      <p:ext uri="{BB962C8B-B14F-4D97-AF65-F5344CB8AC3E}">
        <p14:creationId xmlns:p14="http://schemas.microsoft.com/office/powerpoint/2010/main" val="973891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EA05E7A-0718-45EB-8E61-D0CAF738A40D}"/>
              </a:ext>
            </a:extLst>
          </p:cNvPr>
          <p:cNvSpPr>
            <a:spLocks noGrp="1"/>
          </p:cNvSpPr>
          <p:nvPr>
            <p:ph type="ctrTitle"/>
          </p:nvPr>
        </p:nvSpPr>
        <p:spPr/>
        <p:txBody>
          <a:bodyPr/>
          <a:lstStyle/>
          <a:p>
            <a:r>
              <a:rPr lang="zh-CN" altLang="en-US" dirty="0"/>
              <a:t>谢谢</a:t>
            </a:r>
          </a:p>
        </p:txBody>
      </p:sp>
    </p:spTree>
    <p:extLst>
      <p:ext uri="{BB962C8B-B14F-4D97-AF65-F5344CB8AC3E}">
        <p14:creationId xmlns:p14="http://schemas.microsoft.com/office/powerpoint/2010/main" val="3906969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5ACB7-F9DB-4B09-9C14-914A157E8A35}"/>
              </a:ext>
            </a:extLst>
          </p:cNvPr>
          <p:cNvSpPr>
            <a:spLocks noGrp="1"/>
          </p:cNvSpPr>
          <p:nvPr>
            <p:ph type="title"/>
          </p:nvPr>
        </p:nvSpPr>
        <p:spPr/>
        <p:txBody>
          <a:bodyPr/>
          <a:lstStyle/>
          <a:p>
            <a:r>
              <a:rPr lang="zh-CN" altLang="en-US" b="1" dirty="0"/>
              <a:t>组合模式应用背景：</a:t>
            </a:r>
          </a:p>
        </p:txBody>
      </p:sp>
      <p:sp>
        <p:nvSpPr>
          <p:cNvPr id="3" name="内容占位符 2">
            <a:extLst>
              <a:ext uri="{FF2B5EF4-FFF2-40B4-BE49-F238E27FC236}">
                <a16:creationId xmlns:a16="http://schemas.microsoft.com/office/drawing/2014/main" id="{024219CF-895D-4216-ACB2-80FA5A80C03F}"/>
              </a:ext>
            </a:extLst>
          </p:cNvPr>
          <p:cNvSpPr>
            <a:spLocks noGrp="1"/>
          </p:cNvSpPr>
          <p:nvPr>
            <p:ph idx="1"/>
          </p:nvPr>
        </p:nvSpPr>
        <p:spPr/>
        <p:txBody>
          <a:bodyPr>
            <a:normAutofit/>
          </a:bodyPr>
          <a:lstStyle/>
          <a:p>
            <a:r>
              <a:rPr lang="zh-CN" altLang="en-US" sz="4000" dirty="0">
                <a:latin typeface="+mj-ea"/>
                <a:ea typeface="+mj-ea"/>
              </a:rPr>
              <a:t>树形结构在软件中随处可见，例如</a:t>
            </a:r>
            <a:r>
              <a:rPr lang="zh-CN" altLang="en-US" sz="4000" dirty="0">
                <a:latin typeface="+mj-lt"/>
                <a:ea typeface="+mj-ea"/>
              </a:rPr>
              <a:t>操作系统</a:t>
            </a:r>
            <a:r>
              <a:rPr lang="zh-CN" altLang="en-US" sz="4000" dirty="0">
                <a:latin typeface="+mj-ea"/>
                <a:ea typeface="+mj-ea"/>
              </a:rPr>
              <a:t>中的目录结构、应用软件中的菜单、办公系统中的公司组织结构等等，如何运用面向对象的方式来处理这种树形结构是组合模式需要解决的问题。</a:t>
            </a:r>
          </a:p>
        </p:txBody>
      </p:sp>
    </p:spTree>
    <p:extLst>
      <p:ext uri="{BB962C8B-B14F-4D97-AF65-F5344CB8AC3E}">
        <p14:creationId xmlns:p14="http://schemas.microsoft.com/office/powerpoint/2010/main" val="1294083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E8B31466-D7D1-4C6B-99B0-23C1D1C52C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902" y="88779"/>
            <a:ext cx="5699464" cy="5193438"/>
          </a:xfrm>
        </p:spPr>
      </p:pic>
      <p:sp>
        <p:nvSpPr>
          <p:cNvPr id="6" name="文本框 5">
            <a:extLst>
              <a:ext uri="{FF2B5EF4-FFF2-40B4-BE49-F238E27FC236}">
                <a16:creationId xmlns:a16="http://schemas.microsoft.com/office/drawing/2014/main" id="{C57FF828-89C0-4E42-9D79-AC5730523963}"/>
              </a:ext>
            </a:extLst>
          </p:cNvPr>
          <p:cNvSpPr txBox="1"/>
          <p:nvPr/>
        </p:nvSpPr>
        <p:spPr>
          <a:xfrm>
            <a:off x="1038687" y="5193437"/>
            <a:ext cx="4145872" cy="1015663"/>
          </a:xfrm>
          <a:prstGeom prst="rect">
            <a:avLst/>
          </a:prstGeom>
          <a:noFill/>
        </p:spPr>
        <p:txBody>
          <a:bodyPr wrap="square" rtlCol="0">
            <a:spAutoFit/>
          </a:bodyPr>
          <a:lstStyle/>
          <a:p>
            <a:endParaRPr lang="en-US" altLang="zh-CN" dirty="0"/>
          </a:p>
          <a:p>
            <a:r>
              <a:rPr lang="en-US" altLang="zh-CN" sz="2400" dirty="0"/>
              <a:t>Linux</a:t>
            </a:r>
            <a:r>
              <a:rPr lang="zh-CN" altLang="en-US" sz="2400" dirty="0"/>
              <a:t>操作系统目录结构</a:t>
            </a:r>
            <a:endParaRPr lang="en-US" altLang="zh-CN" sz="2400" dirty="0"/>
          </a:p>
          <a:p>
            <a:endParaRPr lang="zh-CN" altLang="en-US" dirty="0"/>
          </a:p>
        </p:txBody>
      </p:sp>
      <p:pic>
        <p:nvPicPr>
          <p:cNvPr id="8" name="图片 7">
            <a:extLst>
              <a:ext uri="{FF2B5EF4-FFF2-40B4-BE49-F238E27FC236}">
                <a16:creationId xmlns:a16="http://schemas.microsoft.com/office/drawing/2014/main" id="{A726CF88-0749-486D-958F-A950BDB393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4681" y="248576"/>
            <a:ext cx="5553508" cy="4856084"/>
          </a:xfrm>
          <a:prstGeom prst="rect">
            <a:avLst/>
          </a:prstGeom>
        </p:spPr>
      </p:pic>
      <p:sp>
        <p:nvSpPr>
          <p:cNvPr id="10" name="文本框 9">
            <a:extLst>
              <a:ext uri="{FF2B5EF4-FFF2-40B4-BE49-F238E27FC236}">
                <a16:creationId xmlns:a16="http://schemas.microsoft.com/office/drawing/2014/main" id="{14F0480D-6A30-41EF-9310-21B124DD12F7}"/>
              </a:ext>
            </a:extLst>
          </p:cNvPr>
          <p:cNvSpPr txBox="1"/>
          <p:nvPr/>
        </p:nvSpPr>
        <p:spPr>
          <a:xfrm>
            <a:off x="6729274" y="5530788"/>
            <a:ext cx="4449098" cy="461665"/>
          </a:xfrm>
          <a:prstGeom prst="rect">
            <a:avLst/>
          </a:prstGeom>
          <a:noFill/>
        </p:spPr>
        <p:txBody>
          <a:bodyPr wrap="square" rtlCol="0">
            <a:spAutoFit/>
          </a:bodyPr>
          <a:lstStyle/>
          <a:p>
            <a:r>
              <a:rPr lang="zh-CN" altLang="en-US" sz="2400" dirty="0"/>
              <a:t>办公系统的公司组织结构</a:t>
            </a:r>
          </a:p>
        </p:txBody>
      </p:sp>
    </p:spTree>
    <p:extLst>
      <p:ext uri="{BB962C8B-B14F-4D97-AF65-F5344CB8AC3E}">
        <p14:creationId xmlns:p14="http://schemas.microsoft.com/office/powerpoint/2010/main" val="993271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8A59B21-3D47-4EDD-8649-CACE545B545D}"/>
              </a:ext>
            </a:extLst>
          </p:cNvPr>
          <p:cNvSpPr>
            <a:spLocks noGrp="1"/>
          </p:cNvSpPr>
          <p:nvPr>
            <p:ph idx="1"/>
          </p:nvPr>
        </p:nvSpPr>
        <p:spPr/>
        <p:txBody>
          <a:bodyPr>
            <a:normAutofit/>
          </a:bodyPr>
          <a:lstStyle/>
          <a:p>
            <a:r>
              <a:rPr lang="zh-CN" altLang="en-US" sz="3600" dirty="0">
                <a:latin typeface="+mj-ea"/>
                <a:ea typeface="+mj-ea"/>
              </a:rPr>
              <a:t>组合模式通过一种巧妙的设计方案使得用户可以一致性地处理整个树形结构或者树形结构的一部分。</a:t>
            </a:r>
            <a:endParaRPr lang="en-US" altLang="zh-CN" sz="3600" dirty="0">
              <a:latin typeface="+mj-ea"/>
              <a:ea typeface="+mj-ea"/>
            </a:endParaRPr>
          </a:p>
          <a:p>
            <a:endParaRPr lang="en-US" altLang="zh-CN" sz="3600" dirty="0">
              <a:latin typeface="+mj-ea"/>
              <a:ea typeface="+mj-ea"/>
            </a:endParaRPr>
          </a:p>
          <a:p>
            <a:endParaRPr lang="en-US" altLang="zh-CN" sz="3600" dirty="0">
              <a:latin typeface="+mj-ea"/>
              <a:ea typeface="+mj-ea"/>
            </a:endParaRPr>
          </a:p>
          <a:p>
            <a:r>
              <a:rPr lang="zh-CN" altLang="en-US" sz="3600" dirty="0">
                <a:latin typeface="+mj-ea"/>
                <a:ea typeface="+mj-ea"/>
              </a:rPr>
              <a:t>下面将学习这种用于处理树形结构的组合模式。</a:t>
            </a:r>
          </a:p>
        </p:txBody>
      </p:sp>
    </p:spTree>
    <p:extLst>
      <p:ext uri="{BB962C8B-B14F-4D97-AF65-F5344CB8AC3E}">
        <p14:creationId xmlns:p14="http://schemas.microsoft.com/office/powerpoint/2010/main" val="2721544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3EC95F-3A75-4846-8961-40EEB50B8919}"/>
              </a:ext>
            </a:extLst>
          </p:cNvPr>
          <p:cNvSpPr>
            <a:spLocks noGrp="1"/>
          </p:cNvSpPr>
          <p:nvPr>
            <p:ph type="title"/>
          </p:nvPr>
        </p:nvSpPr>
        <p:spPr/>
        <p:txBody>
          <a:bodyPr/>
          <a:lstStyle/>
          <a:p>
            <a:r>
              <a:rPr lang="zh-CN" altLang="en-US" b="1" dirty="0"/>
              <a:t>设计杀毒软件的框架结构</a:t>
            </a:r>
          </a:p>
        </p:txBody>
      </p:sp>
      <p:sp>
        <p:nvSpPr>
          <p:cNvPr id="3" name="内容占位符 2">
            <a:extLst>
              <a:ext uri="{FF2B5EF4-FFF2-40B4-BE49-F238E27FC236}">
                <a16:creationId xmlns:a16="http://schemas.microsoft.com/office/drawing/2014/main" id="{7A42F41E-878C-480A-91E5-16D3BAC2DA06}"/>
              </a:ext>
            </a:extLst>
          </p:cNvPr>
          <p:cNvSpPr>
            <a:spLocks noGrp="1"/>
          </p:cNvSpPr>
          <p:nvPr>
            <p:ph idx="1"/>
          </p:nvPr>
        </p:nvSpPr>
        <p:spPr/>
        <p:txBody>
          <a:bodyPr/>
          <a:lstStyle/>
          <a:p>
            <a:r>
              <a:rPr lang="zh-CN" altLang="en-US" dirty="0"/>
              <a:t>没用组合模式的解决方案。</a:t>
            </a:r>
            <a:endParaRPr lang="en-US" altLang="zh-CN" dirty="0"/>
          </a:p>
          <a:p>
            <a:endParaRPr lang="en-US" altLang="zh-CN" dirty="0"/>
          </a:p>
          <a:p>
            <a:endParaRPr lang="zh-CN" altLang="en-US" dirty="0"/>
          </a:p>
        </p:txBody>
      </p:sp>
      <p:pic>
        <p:nvPicPr>
          <p:cNvPr id="6" name="图片 5">
            <a:extLst>
              <a:ext uri="{FF2B5EF4-FFF2-40B4-BE49-F238E27FC236}">
                <a16:creationId xmlns:a16="http://schemas.microsoft.com/office/drawing/2014/main" id="{4936D558-A77A-4A72-ABCB-8298CE2292E5}"/>
              </a:ext>
            </a:extLst>
          </p:cNvPr>
          <p:cNvPicPr>
            <a:picLocks noChangeAspect="1"/>
          </p:cNvPicPr>
          <p:nvPr/>
        </p:nvPicPr>
        <p:blipFill>
          <a:blip r:embed="rId2"/>
          <a:stretch>
            <a:fillRect/>
          </a:stretch>
        </p:blipFill>
        <p:spPr>
          <a:xfrm>
            <a:off x="532661" y="2441360"/>
            <a:ext cx="6720395" cy="3639844"/>
          </a:xfrm>
          <a:prstGeom prst="rect">
            <a:avLst/>
          </a:prstGeom>
        </p:spPr>
      </p:pic>
      <p:sp>
        <p:nvSpPr>
          <p:cNvPr id="7" name="文本框 6">
            <a:extLst>
              <a:ext uri="{FF2B5EF4-FFF2-40B4-BE49-F238E27FC236}">
                <a16:creationId xmlns:a16="http://schemas.microsoft.com/office/drawing/2014/main" id="{5F7E7E42-C944-40B5-954B-417724D1C0F0}"/>
              </a:ext>
            </a:extLst>
          </p:cNvPr>
          <p:cNvSpPr txBox="1"/>
          <p:nvPr/>
        </p:nvSpPr>
        <p:spPr>
          <a:xfrm>
            <a:off x="2317072" y="6308209"/>
            <a:ext cx="2723823" cy="369332"/>
          </a:xfrm>
          <a:prstGeom prst="rect">
            <a:avLst/>
          </a:prstGeom>
          <a:noFill/>
        </p:spPr>
        <p:txBody>
          <a:bodyPr wrap="none" rtlCol="0">
            <a:spAutoFit/>
          </a:bodyPr>
          <a:lstStyle/>
          <a:p>
            <a:r>
              <a:rPr lang="zh-CN" altLang="en-US" dirty="0"/>
              <a:t>操作系统目录结构示意图</a:t>
            </a:r>
          </a:p>
        </p:txBody>
      </p:sp>
      <p:sp>
        <p:nvSpPr>
          <p:cNvPr id="8" name="文本框 7">
            <a:extLst>
              <a:ext uri="{FF2B5EF4-FFF2-40B4-BE49-F238E27FC236}">
                <a16:creationId xmlns:a16="http://schemas.microsoft.com/office/drawing/2014/main" id="{87F75445-84A9-424B-A64E-97A05469FFD9}"/>
              </a:ext>
            </a:extLst>
          </p:cNvPr>
          <p:cNvSpPr txBox="1"/>
          <p:nvPr/>
        </p:nvSpPr>
        <p:spPr>
          <a:xfrm>
            <a:off x="7201269" y="2345601"/>
            <a:ext cx="4204318" cy="2677656"/>
          </a:xfrm>
          <a:prstGeom prst="rect">
            <a:avLst/>
          </a:prstGeom>
          <a:noFill/>
        </p:spPr>
        <p:txBody>
          <a:bodyPr wrap="square" rtlCol="0">
            <a:spAutoFit/>
          </a:bodyPr>
          <a:lstStyle/>
          <a:p>
            <a:r>
              <a:rPr lang="zh-CN" altLang="en-US" sz="2400" dirty="0"/>
              <a:t>方案思路：如果我们现在要对某一个文件夹进行操作，如查找文件，那么需要对指定的文件夹进行遍历，如果存在子文件夹则打开其子文件夹继续遍历，如果是文件则判断之后返回查找结果。</a:t>
            </a:r>
          </a:p>
        </p:txBody>
      </p:sp>
    </p:spTree>
    <p:extLst>
      <p:ext uri="{BB962C8B-B14F-4D97-AF65-F5344CB8AC3E}">
        <p14:creationId xmlns:p14="http://schemas.microsoft.com/office/powerpoint/2010/main" val="2867860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a:extLst>
              <a:ext uri="{FF2B5EF4-FFF2-40B4-BE49-F238E27FC236}">
                <a16:creationId xmlns:a16="http://schemas.microsoft.com/office/drawing/2014/main" id="{866EE05F-BCCC-400B-8C00-29AA2C88F41B}"/>
              </a:ext>
            </a:extLst>
          </p:cNvPr>
          <p:cNvSpPr>
            <a:spLocks noGrp="1" noChangeArrowheads="1"/>
          </p:cNvSpPr>
          <p:nvPr>
            <p:ph idx="1"/>
          </p:nvPr>
        </p:nvSpPr>
        <p:spPr bwMode="auto">
          <a:xfrm>
            <a:off x="199505" y="407009"/>
            <a:ext cx="8609147" cy="30162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TextFile():</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def </a:t>
            </a:r>
            <a:r>
              <a:rPr kumimoji="0" lang="zh-CN" altLang="zh-CN" sz="2200" b="0" i="0" u="none" strike="noStrike" cap="none" normalizeH="0" baseline="0" dirty="0">
                <a:ln>
                  <a:noFill/>
                </a:ln>
                <a:solidFill>
                  <a:srgbClr val="B200B2"/>
                </a:solidFill>
                <a:effectLst/>
                <a:latin typeface="宋体" panose="02010600030101010101" pitchFamily="2" charset="-122"/>
                <a:ea typeface="宋体" panose="02010600030101010101" pitchFamily="2" charset="-122"/>
              </a:rPr>
              <a:t>__init__</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name):</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.name = name</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def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killVirus(</a:t>
            </a:r>
            <a:r>
              <a:rPr kumimoji="0" lang="zh-CN" altLang="zh-CN" sz="2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2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2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"---对文本文件"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.name + </a:t>
            </a:r>
            <a:r>
              <a:rPr kumimoji="0" lang="zh-CN" altLang="zh-CN" sz="22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"进行杀毒"</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endParaRPr kumimoji="0" lang="zh-CN" altLang="zh-CN" sz="22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B7E3F0B1-650F-4C00-9928-6BD77DDFBD66}"/>
              </a:ext>
            </a:extLst>
          </p:cNvPr>
          <p:cNvSpPr>
            <a:spLocks noChangeArrowheads="1"/>
          </p:cNvSpPr>
          <p:nvPr/>
        </p:nvSpPr>
        <p:spPr bwMode="auto">
          <a:xfrm>
            <a:off x="199505" y="3392441"/>
            <a:ext cx="7970452" cy="30777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en-US" altLang="zh-CN" sz="18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ImageFile():</a:t>
            </a:r>
            <a:endParaRPr kumimoji="0" lang="en-US"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def </a:t>
            </a:r>
            <a:r>
              <a:rPr kumimoji="0" lang="zh-CN" altLang="zh-CN" sz="2200" b="0" i="0" u="none" strike="noStrike" cap="none" normalizeH="0" baseline="0" dirty="0">
                <a:ln>
                  <a:noFill/>
                </a:ln>
                <a:solidFill>
                  <a:srgbClr val="B200B2"/>
                </a:solidFill>
                <a:effectLst/>
                <a:latin typeface="宋体" panose="02010600030101010101" pitchFamily="2" charset="-122"/>
                <a:ea typeface="宋体" panose="02010600030101010101" pitchFamily="2" charset="-122"/>
              </a:rPr>
              <a:t>__init__</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name):</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.name = name</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def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killVirus(</a:t>
            </a:r>
            <a:r>
              <a:rPr kumimoji="0" lang="zh-CN" altLang="zh-CN" sz="2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2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2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"---对图像文件"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.name + </a:t>
            </a:r>
            <a:r>
              <a:rPr kumimoji="0" lang="zh-CN" altLang="zh-CN" sz="22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"进行杀毒"</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endParaRPr kumimoji="0" lang="zh-CN" altLang="zh-CN"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434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9A268C-0542-47B1-8B16-87A16D3490CE}"/>
              </a:ext>
            </a:extLst>
          </p:cNvPr>
          <p:cNvSpPr>
            <a:spLocks noChangeArrowheads="1"/>
          </p:cNvSpPr>
          <p:nvPr/>
        </p:nvSpPr>
        <p:spPr bwMode="auto">
          <a:xfrm>
            <a:off x="138112" y="166568"/>
            <a:ext cx="5957888" cy="65248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Folder():</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def </a:t>
            </a:r>
            <a:r>
              <a:rPr kumimoji="0" lang="zh-CN" altLang="zh-CN" sz="2200" b="0" i="0" u="none" strike="noStrike" cap="none" normalizeH="0" baseline="0" dirty="0">
                <a:ln>
                  <a:noFill/>
                </a:ln>
                <a:solidFill>
                  <a:srgbClr val="B200B2"/>
                </a:solidFill>
                <a:effectLst/>
                <a:latin typeface="宋体" panose="02010600030101010101" pitchFamily="2" charset="-122"/>
                <a:ea typeface="宋体" panose="02010600030101010101" pitchFamily="2" charset="-122"/>
              </a:rPr>
              <a:t>__init__</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name):</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.name = name</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.folderlist = []</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.imagelist = []</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.textlist = []</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self.videolist = []</a:t>
            </a:r>
            <a:br>
              <a:rPr kumimoji="0" lang="zh-CN" altLang="zh-CN" sz="2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2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br>
              <a:rPr kumimoji="0" lang="zh-CN" altLang="zh-CN" sz="2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2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def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addfolder(</a:t>
            </a:r>
            <a:r>
              <a:rPr kumimoji="0" lang="zh-CN" altLang="zh-CN" sz="2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folder):</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.folderlist.append(folder)</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def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addimage(</a:t>
            </a:r>
            <a:r>
              <a:rPr kumimoji="0" lang="zh-CN" altLang="zh-CN" sz="2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image):</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.imagelist.append(image)</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def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addtext(</a:t>
            </a:r>
            <a:r>
              <a:rPr kumimoji="0" lang="zh-CN" altLang="zh-CN" sz="2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text):</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.textlist.append(text)</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def addvideo(self, video):</a:t>
            </a:r>
            <a:br>
              <a:rPr kumimoji="0" lang="zh-CN" altLang="zh-CN" sz="2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2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     self.videolist.append(video)</a:t>
            </a:r>
            <a:endParaRPr kumimoji="0" lang="zh-CN" altLang="zh-CN"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2460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ABA840A-B1C2-4AAB-98C8-60FDB73ED3B2}"/>
              </a:ext>
            </a:extLst>
          </p:cNvPr>
          <p:cNvSpPr>
            <a:spLocks noGrp="1" noChangeArrowheads="1"/>
          </p:cNvSpPr>
          <p:nvPr>
            <p:ph idx="1"/>
          </p:nvPr>
        </p:nvSpPr>
        <p:spPr bwMode="auto">
          <a:xfrm>
            <a:off x="160712" y="211569"/>
            <a:ext cx="7122463"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def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killVirus(</a:t>
            </a:r>
            <a:r>
              <a:rPr kumimoji="0" lang="zh-CN" altLang="zh-CN" sz="2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2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print</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22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"***对文件夹"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.name + </a:t>
            </a:r>
            <a:r>
              <a:rPr kumimoji="0" lang="zh-CN" altLang="zh-CN" sz="2200" b="1" i="0" u="none" strike="noStrike" cap="none" normalizeH="0" baseline="0" dirty="0">
                <a:ln>
                  <a:noFill/>
                </a:ln>
                <a:solidFill>
                  <a:srgbClr val="008080"/>
                </a:solidFill>
                <a:effectLst/>
                <a:latin typeface="宋体" panose="02010600030101010101" pitchFamily="2" charset="-122"/>
                <a:ea typeface="宋体" panose="02010600030101010101" pitchFamily="2" charset="-122"/>
              </a:rPr>
              <a:t>"进行杀毒"</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folder </a:t>
            </a: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 </a:t>
            </a:r>
            <a:r>
              <a:rPr kumimoji="0" lang="zh-CN" altLang="zh-CN" sz="2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.folderlist:</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folder.killVirus()</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image </a:t>
            </a: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 </a:t>
            </a:r>
            <a:r>
              <a:rPr kumimoji="0" lang="zh-CN" altLang="zh-CN" sz="2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.imagelist:</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image.killVirus()</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 </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text </a:t>
            </a:r>
            <a:r>
              <a:rPr kumimoji="0" lang="zh-CN" altLang="zh-CN" sz="2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 </a:t>
            </a:r>
            <a:r>
              <a:rPr kumimoji="0" lang="zh-CN" altLang="zh-CN" sz="22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.textlist:</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text.killVirus()</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for video in self.videolist:</a:t>
            </a:r>
            <a:br>
              <a:rPr kumimoji="0" lang="zh-CN" altLang="zh-CN" sz="2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2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     video.killVirus()</a:t>
            </a:r>
            <a:endParaRPr kumimoji="0" lang="zh-CN" altLang="zh-CN"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02048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735</Words>
  <Application>Microsoft Office PowerPoint</Application>
  <PresentationFormat>宽屏</PresentationFormat>
  <Paragraphs>82</Paragraphs>
  <Slides>24</Slides>
  <Notes>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24</vt:i4>
      </vt:variant>
    </vt:vector>
  </HeadingPairs>
  <TitlesOfParts>
    <vt:vector size="29" baseType="lpstr">
      <vt:lpstr>等线</vt:lpstr>
      <vt:lpstr>等线 Light</vt:lpstr>
      <vt:lpstr>宋体</vt:lpstr>
      <vt:lpstr>Arial</vt:lpstr>
      <vt:lpstr>Office 主题​​</vt:lpstr>
      <vt:lpstr>组合模式</vt:lpstr>
      <vt:lpstr>目录</vt:lpstr>
      <vt:lpstr>组合模式应用背景：</vt:lpstr>
      <vt:lpstr>PowerPoint 演示文稿</vt:lpstr>
      <vt:lpstr>PowerPoint 演示文稿</vt:lpstr>
      <vt:lpstr>设计杀毒软件的框架结构</vt:lpstr>
      <vt:lpstr>PowerPoint 演示文稿</vt:lpstr>
      <vt:lpstr>PowerPoint 演示文稿</vt:lpstr>
      <vt:lpstr>PowerPoint 演示文稿</vt:lpstr>
      <vt:lpstr>PowerPoint 演示文稿</vt:lpstr>
      <vt:lpstr>PowerPoint 演示文稿</vt:lpstr>
      <vt:lpstr>发现的问题：</vt:lpstr>
      <vt:lpstr>组合模式的定义：</vt:lpstr>
      <vt:lpstr>UML图</vt:lpstr>
      <vt:lpstr>  class Component():      def __init__(self, name):         self.name = name         pass      def add(self, comp):         pass      def remove(self, comp):         pass      def killVirus(self):         pass</vt:lpstr>
      <vt:lpstr>PowerPoint 演示文稿</vt:lpstr>
      <vt:lpstr>PowerPoint 演示文稿</vt:lpstr>
      <vt:lpstr>PowerPoint 演示文稿</vt:lpstr>
      <vt:lpstr>优缺点</vt:lpstr>
      <vt:lpstr>适用场景</vt:lpstr>
      <vt:lpstr>组合模式的扩展</vt:lpstr>
      <vt:lpstr>透明组合模式                                安全组合模式      </vt:lpstr>
      <vt:lpstr>复杂的组合模式</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组合模式</dc:title>
  <dc:creator>史 非凡</dc:creator>
  <cp:lastModifiedBy>史 非凡</cp:lastModifiedBy>
  <cp:revision>24</cp:revision>
  <dcterms:created xsi:type="dcterms:W3CDTF">2019-04-24T07:57:47Z</dcterms:created>
  <dcterms:modified xsi:type="dcterms:W3CDTF">2019-04-25T09:23:30Z</dcterms:modified>
</cp:coreProperties>
</file>