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2" r:id="rId5"/>
    <p:sldId id="281" r:id="rId6"/>
    <p:sldId id="280" r:id="rId8"/>
    <p:sldId id="283" r:id="rId9"/>
    <p:sldId id="263" r:id="rId10"/>
    <p:sldId id="292" r:id="rId11"/>
    <p:sldId id="291" r:id="rId12"/>
    <p:sldId id="264" r:id="rId13"/>
    <p:sldId id="285" r:id="rId14"/>
    <p:sldId id="289" r:id="rId15"/>
    <p:sldId id="293" r:id="rId16"/>
    <p:sldId id="296" r:id="rId17"/>
    <p:sldId id="297" r:id="rId18"/>
    <p:sldId id="294" r:id="rId19"/>
    <p:sldId id="295" r:id="rId20"/>
    <p:sldId id="290" r:id="rId21"/>
    <p:sldId id="265" r:id="rId22"/>
    <p:sldId id="267" r:id="rId23"/>
    <p:sldId id="287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0"/>
    <a:srgbClr val="C41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91" autoAdjust="0"/>
  </p:normalViewPr>
  <p:slideViewPr>
    <p:cSldViewPr snapToGrid="0">
      <p:cViewPr varScale="1">
        <p:scale>
          <a:sx n="65" d="100"/>
          <a:sy n="65" d="100"/>
        </p:scale>
        <p:origin x="10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C0D6D-A908-48C6-983D-90F2BD11E2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B924-28C1-4EF7-A019-613D541E4A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电视机遥控器就是一个迭代器的实例，通过它可以实现对电视机频道集合的遍历操作。</a:t>
            </a:r>
            <a:endParaRPr lang="en-US" altLang="zh-CN" sz="1200" b="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我们家里可能不止有一台电视机，那假如我们想只用一个遥控器去操控这几台电视，那这个时候就需要引入迭代器模式了。</a:t>
            </a:r>
            <a:endParaRPr lang="en-US" altLang="zh-CN" sz="1200" b="0" dirty="0" smtClean="0">
              <a:solidFill>
                <a:schemeClr val="tx1"/>
              </a:solidFill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迭代器模式可以提供多种遍历方式，比如说对有序列表，我们可以根据需要提供正序遍历、倒序遍历两种迭代器，用户只需要得到我们实现好的迭代器，就可以方便的对集合进行遍历了。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对于对象集合的遍历，还是比较麻烦的，对于数组或者有序列表，我们尚可以通过游标来取得，但用户需要在对集合了解很清楚的前提下，自行遍历对象，但是对于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表来说，用户遍历起来就比较麻烦了。而引入了迭代器方法后，用户用起来就简单的多了。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封装性良好，用户只需要得到迭代器就可以遍历，而对于遍历算法则不用去关心。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对于比较简单的遍历（像数组或者有序列表），使用迭代器方式遍历较为繁琐，大家可能都有感觉，像数组，我们宁可愿意使用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方法来遍历集合。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怎样遍历一个聚合对象，又不需要了解聚合对象的内部结构，还能够提供多种不同的遍历方式，这就是迭代器模式所要解决的问题。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一般情况，我们自己开发时很少自定义迭代器，因为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本身已经把迭代器做到内部中了。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集合与迭代器的关系十分密切，一般来说，我们只要实现一个集合，就需要同时提供这个集合的迭代器，就像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Map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等，这些集合都有自己的迭代器。假如我们要实现一个这样的新的容器，当然也需要引入迭代器模式，给我们的容器实现一个迭代器。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迭代器模式就是分离了集合对象的遍历行为，抽象出一个迭代器类来负责，这样既可以做到不暴露集合的内部结构，又可让外部代码透明地访问集合内部的数据。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迭代器模式主要包含以下角色。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具体聚合类：继承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Aggregate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抽象迭代器：用于定义得到开始对象，得到下一个对象，判断下一个对象是否存在这些抽象方法。定义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first()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、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next()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这些就是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定义遍历需要的一些基本方法。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具体迭代器：继承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，实现开始、下一个、是否结尾、当前对象等方法。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要设计一个查看相关景点图片和简介的程序，用“迭代器模式”设计比较合适。</a:t>
            </a:r>
            <a:endParaRPr lang="en-US" altLang="zh-CN" sz="1200" b="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首先，设计一个宁大景点（</a:t>
            </a:r>
            <a:r>
              <a:rPr lang="en-US" altLang="zh-CN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Wy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ViewSpot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）类来保存每张图片的名称与简介；再设计一个景点集（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ViewSpotSet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）接口，它是抽象聚合类，提供了增加和删除婺源景点的方法，以及获取迭代器的方法。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然后，定义一个婺源景点集（</a:t>
            </a:r>
            <a:r>
              <a:rPr lang="en-US" altLang="zh-CN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Wy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ViewSpotSet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）类，它是具体聚合类，用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来保存所有景点信息，并实现父类中的抽象方法；再定义婺源景点的抽象迭代器（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ViewSpotltemtor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）接口，其中包含了查看景点信息的相关方法。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最后，定义婺源景点的具体迭代器（</a:t>
            </a:r>
            <a:r>
              <a:rPr lang="en-US" altLang="zh-CN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Wy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ViewSpotlterator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）类，它实现了父类的抽象方法；客户端程序设计成窗口程序，它初始化婺源景点集（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ViewSpotSet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）中的数据，并实现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ActionListener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接口，它通过婺源景点迭代器（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ViewSpotlterator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）来査看婺源景点（</a:t>
            </a:r>
            <a:r>
              <a:rPr lang="en-US" altLang="zh-CN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Wy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ViewSpot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）的信息。</a:t>
            </a:r>
            <a:endParaRPr lang="en-US" altLang="zh-CN" sz="1200" b="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3550" y="-312516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636233" y="-144876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3585" y="1571529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135807" y="2481617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79844" y="28338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9315" y="-685187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654" y="4228500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4652" y="4429124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551" y="5404455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74762" y="5533920"/>
            <a:ext cx="1894088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2588" y="5808599"/>
            <a:ext cx="1894088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34452" y="373396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80662" y="4306415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30608" y="375401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88036" y="353697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42616" y="491645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88040" y="15675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609463" y="2300241"/>
            <a:ext cx="4930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迭代器模式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Iterator 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Pattern</a:t>
            </a:r>
            <a:r>
              <a:rPr lang="en-US" altLang="zh-CN" sz="5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54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19828" y="4054567"/>
            <a:ext cx="46541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619828" y="4229222"/>
            <a:ext cx="431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报告人：毛乔梅   马美娟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实例与解析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045788" y="2705673"/>
            <a:ext cx="79816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实例：用迭代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器模式编写一个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浏览宁波大学风景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图的程序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UML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c.biancheng.net/uploads/allimg/181116/3-1Q1161P940959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68" y="856021"/>
            <a:ext cx="7574452" cy="600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5946059" y="3539612"/>
            <a:ext cx="336754" cy="1278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1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728337" y="5186516"/>
            <a:ext cx="336754" cy="1278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1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037781" y="5845277"/>
            <a:ext cx="336754" cy="1278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584620" y="5699457"/>
            <a:ext cx="846344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366148" y="3460955"/>
            <a:ext cx="4067464" cy="547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-397123" y="-538250"/>
            <a:ext cx="2555690" cy="2277867"/>
            <a:chOff x="-1344978" y="-685187"/>
            <a:chExt cx="6781080" cy="6043921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代码解析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6682" y="1862916"/>
            <a:ext cx="1124616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//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客户端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public class PictureFrame extends JFrame implements ActionListener {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ViewSpotSet ag;            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宁大景点集接口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ViewSpotIterator it;      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宁大景点迭代器接口，未暴露该容器内部结构（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也就是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WyViewSpot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类）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WyViewSpot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ob;            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宁大景点类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ag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=new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WyViewSpotSet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();    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容器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1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//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ag = new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WyViewSpotSet2();   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容器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2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不管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得到的是哪个容器，只要那个容器实现了迭代器方法，只需要获取一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 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个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迭代器方法就可以遍历了，不暴露容器对象的内部属性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it = ag.getIterator();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//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获取宁大景点迭代器         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ob = it.first();                                                                 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this.showPicture(ob.getName(),ob.getIntroduce());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13823" y="3376747"/>
            <a:ext cx="357211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List&lt;</a:t>
            </a:r>
            <a:r>
              <a:rPr lang="en-US" altLang="zh-CN" sz="2000" b="1" dirty="0" err="1" smtClean="0">
                <a:solidFill>
                  <a:schemeClr val="accent1"/>
                </a:solidFill>
                <a:cs typeface="Arial" panose="020B0604020202020204" pitchFamily="34" charset="0"/>
              </a:rPr>
              <a:t>WyViewSpot</a:t>
            </a:r>
            <a:r>
              <a:rPr lang="en-US" altLang="zh-CN" sz="2000" b="1" dirty="0">
                <a:solidFill>
                  <a:schemeClr val="accent1"/>
                </a:solidFill>
                <a:cs typeface="Arial" panose="020B0604020202020204" pitchFamily="34" charset="0"/>
              </a:rPr>
              <a:t>&gt; noIterator; </a:t>
            </a:r>
            <a:endParaRPr lang="en-US" altLang="zh-CN" sz="2000" b="1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r>
              <a:rPr lang="en-US" altLang="zh-CN" sz="20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Set&lt;</a:t>
            </a:r>
            <a:r>
              <a:rPr lang="en-US" altLang="zh-CN" sz="2000" b="1" dirty="0" err="1" smtClean="0">
                <a:solidFill>
                  <a:schemeClr val="accent1"/>
                </a:solidFill>
                <a:cs typeface="Arial" panose="020B0604020202020204" pitchFamily="34" charset="0"/>
              </a:rPr>
              <a:t>WyViewSpot</a:t>
            </a:r>
            <a:r>
              <a:rPr lang="en-US" altLang="zh-CN" sz="2000" b="1" dirty="0">
                <a:solidFill>
                  <a:schemeClr val="accent1"/>
                </a:solidFill>
                <a:cs typeface="Arial" panose="020B0604020202020204" pitchFamily="34" charset="0"/>
              </a:rPr>
              <a:t>&gt; </a:t>
            </a:r>
            <a:r>
              <a:rPr lang="en-US" altLang="zh-CN" sz="20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noIterator2</a:t>
            </a:r>
            <a:r>
              <a:rPr lang="en-US" altLang="zh-CN" sz="2000" b="1" dirty="0">
                <a:solidFill>
                  <a:schemeClr val="accent1"/>
                </a:solidFill>
                <a:cs typeface="Arial" panose="020B0604020202020204" pitchFamily="34" charset="0"/>
              </a:rPr>
              <a:t>;</a:t>
            </a:r>
            <a:endParaRPr lang="en-US" altLang="zh-CN" sz="2000" b="1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625516" y="5699457"/>
            <a:ext cx="8566484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this.showPicture(noIterator.get(</a:t>
            </a:r>
            <a:r>
              <a:rPr lang="en-US" altLang="zh-CN" sz="2000" b="1" dirty="0" err="1">
                <a:solidFill>
                  <a:schemeClr val="accent1"/>
                </a:solidFill>
                <a:cs typeface="Arial" panose="020B0604020202020204" pitchFamily="34" charset="0"/>
              </a:rPr>
              <a:t>i</a:t>
            </a:r>
            <a:r>
              <a:rPr lang="en-US" altLang="zh-CN" sz="2000" b="1" dirty="0">
                <a:solidFill>
                  <a:schemeClr val="accent1"/>
                </a:solidFill>
                <a:cs typeface="Arial" panose="020B0604020202020204" pitchFamily="34" charset="0"/>
              </a:rPr>
              <a:t>).getName(),noIterator.get(</a:t>
            </a:r>
            <a:r>
              <a:rPr lang="en-US" altLang="zh-CN" sz="2000" b="1" dirty="0" err="1">
                <a:solidFill>
                  <a:schemeClr val="accent1"/>
                </a:solidFill>
                <a:cs typeface="Arial" panose="020B0604020202020204" pitchFamily="34" charset="0"/>
              </a:rPr>
              <a:t>i</a:t>
            </a:r>
            <a:r>
              <a:rPr lang="en-US" altLang="zh-CN" sz="2000" b="1" dirty="0">
                <a:solidFill>
                  <a:schemeClr val="accent1"/>
                </a:solidFill>
                <a:cs typeface="Arial" panose="020B0604020202020204" pitchFamily="34" charset="0"/>
              </a:rPr>
              <a:t>).getIntroduce());</a:t>
            </a:r>
            <a:endParaRPr lang="en-US" altLang="zh-CN" sz="2000" b="1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cs typeface="Arial" panose="020B0604020202020204" pitchFamily="34" charset="0"/>
              </a:rPr>
              <a:t>noIterator</a:t>
            </a:r>
            <a:r>
              <a:rPr lang="zh-CN" alt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的集合类型不同，遍历方式就不同，得重写代码</a:t>
            </a:r>
            <a:endParaRPr lang="zh-CN" altLang="en-US" sz="20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441644" y="1572926"/>
            <a:ext cx="184990" cy="1849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158567" y="856357"/>
            <a:ext cx="819480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/**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抽象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的容器接口，定义存储、添加、删除聚合对象以及创建迭代器对象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* *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/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public interface ViewSpotSet {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void add(String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name,String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intro);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void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remove(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WyViewSpot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obj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);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//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迭代器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ViewSpotIterator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getIterator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();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//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不用迭代器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//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List&lt;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WyViewSpot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&gt; NoIterator();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}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34101" y="1679249"/>
            <a:ext cx="6264789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/**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具体的容器实现类，用来实现父类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ViewSpotSet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的抽象方法，返回一个具体迭代器的实例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* *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/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ts val="27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public class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WyViewSpotSet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implements ViewSpotSet{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ts val="27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public void add(String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name,String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intro)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ts val="27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{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ts val="27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WyViewSpot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obj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= new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WyViewSpot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name,intro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);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ts val="27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list.add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obj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);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ts val="27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}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ts val="27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public void remove(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WyViewSpot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obj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ts val="27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{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ts val="27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list.remove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obj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);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ts val="27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46803" y="2886979"/>
            <a:ext cx="4802747" cy="1804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//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迭代器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ts val="27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public ViewSpotIterator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getIterator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()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ts val="27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{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ts val="27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return(new 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WyViewSpotIterator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(list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));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ts val="27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158567" y="1053022"/>
            <a:ext cx="674945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/**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抽象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的迭代器接口，用来定义遍历方法的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* *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/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public interface ViewSpotIterator {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boolean hasNext();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WyViewSpot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first();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WyViewSpot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next();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WyViewSpot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previous();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WyViewSpot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last();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}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77867"/>
            <a:chOff x="-1344978" y="-685187"/>
            <a:chExt cx="6781080" cy="6043921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193949" y="1001918"/>
            <a:ext cx="712402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/** 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具体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的迭代器接口实现类，用来实现父类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ViewSpotIterator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抽象方法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*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*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/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public class 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WyViewSpotIterator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implements ViewSpotIterator {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private 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ArrayList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&lt;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WyViewSpot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&gt; list=null;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private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int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index=-1;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WyViewSpot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obj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=null;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public 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WyViewSpotIterator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ArrayList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&lt;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WyViewSpot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&gt; list)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{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this.list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=list;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}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public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boolean hasNext()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{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if(index&lt;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list.size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()-1)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{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    return true;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else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{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    return false;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}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40030" y="971140"/>
            <a:ext cx="2797512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public 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WyViewSpot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first()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{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index=0;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obj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=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list.get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(index);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return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obj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;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public 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WyViewSpot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next()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{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if(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this.hasNext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())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{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   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obj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=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list.get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(++index);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return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obj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;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public 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WyViewSpot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last()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{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index=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list.size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()-1;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obj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=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list.get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(index);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return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obj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;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效果展示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206158" y="3011695"/>
            <a:ext cx="51577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请看程序运行结果！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模式优缺点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105" y="664980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6200000">
            <a:off x="644651" y="525424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2078817" y="6403894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>
            <a:off x="3817256" y="5935311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6200000">
            <a:off x="4925647" y="6645920"/>
            <a:ext cx="1947513" cy="19475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200000">
            <a:off x="1746036" y="3977999"/>
            <a:ext cx="2606873" cy="260687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>
            <a:off x="-208096" y="4762428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200000">
            <a:off x="6635340" y="6243404"/>
            <a:ext cx="1130239" cy="113023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200000">
            <a:off x="7357899" y="5524708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6200000">
            <a:off x="7991706" y="6582879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6200000">
            <a:off x="9125925" y="4862025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6200000">
            <a:off x="10510752" y="5474419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6200000">
            <a:off x="5908155" y="567101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6200000">
            <a:off x="6480603" y="6497251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>
            <a:off x="5838946" y="6858047"/>
            <a:ext cx="334678" cy="334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6200000">
            <a:off x="5711165" y="5089878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6200000">
            <a:off x="7090639" y="5089877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6200000">
            <a:off x="1294480" y="3601826"/>
            <a:ext cx="1656813" cy="16568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0" y="1142816"/>
            <a:ext cx="12192000" cy="1415219"/>
          </a:xfrm>
          <a:custGeom>
            <a:avLst/>
            <a:gdLst>
              <a:gd name="connsiteX0" fmla="*/ 0 w 9144000"/>
              <a:gd name="connsiteY0" fmla="*/ 472630 h 1415219"/>
              <a:gd name="connsiteX1" fmla="*/ 2712720 w 9144000"/>
              <a:gd name="connsiteY1" fmla="*/ 1295590 h 1415219"/>
              <a:gd name="connsiteX2" fmla="*/ 4632960 w 9144000"/>
              <a:gd name="connsiteY2" fmla="*/ 190 h 1415219"/>
              <a:gd name="connsiteX3" fmla="*/ 7299960 w 9144000"/>
              <a:gd name="connsiteY3" fmla="*/ 1402270 h 1415219"/>
              <a:gd name="connsiteX4" fmla="*/ 9144000 w 9144000"/>
              <a:gd name="connsiteY4" fmla="*/ 579310 h 141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415219">
                <a:moveTo>
                  <a:pt x="0" y="472630"/>
                </a:moveTo>
                <a:cubicBezTo>
                  <a:pt x="970280" y="923480"/>
                  <a:pt x="1940560" y="1374330"/>
                  <a:pt x="2712720" y="1295590"/>
                </a:cubicBezTo>
                <a:cubicBezTo>
                  <a:pt x="3484880" y="1216850"/>
                  <a:pt x="3868420" y="-17590"/>
                  <a:pt x="4632960" y="190"/>
                </a:cubicBezTo>
                <a:cubicBezTo>
                  <a:pt x="5397500" y="17970"/>
                  <a:pt x="6548120" y="1305750"/>
                  <a:pt x="7299960" y="1402270"/>
                </a:cubicBezTo>
                <a:cubicBezTo>
                  <a:pt x="8051800" y="1498790"/>
                  <a:pt x="8597900" y="1039050"/>
                  <a:pt x="9144000" y="579310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998754" y="2013974"/>
            <a:ext cx="544059" cy="544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73504" y="1850422"/>
            <a:ext cx="544059" cy="5440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472319" y="1123776"/>
            <a:ext cx="544059" cy="544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640288" y="2305039"/>
            <a:ext cx="544059" cy="544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531520" y="1124209"/>
            <a:ext cx="30359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模式动机与定义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20484" y="2636505"/>
            <a:ext cx="38712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适用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场景及模式结构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16379" y="406205"/>
            <a:ext cx="2843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实例与解析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31940" y="3003907"/>
            <a:ext cx="2255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模式优缺点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8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"/>
          <p:cNvSpPr>
            <a:spLocks noEditPoints="1"/>
          </p:cNvSpPr>
          <p:nvPr/>
        </p:nvSpPr>
        <p:spPr bwMode="auto">
          <a:xfrm>
            <a:off x="3740574" y="1817220"/>
            <a:ext cx="4283075" cy="3689351"/>
          </a:xfrm>
          <a:custGeom>
            <a:avLst/>
            <a:gdLst>
              <a:gd name="T0" fmla="*/ 800 w 2848"/>
              <a:gd name="T1" fmla="*/ 2452 h 2453"/>
              <a:gd name="T2" fmla="*/ 807 w 2848"/>
              <a:gd name="T3" fmla="*/ 2453 h 2453"/>
              <a:gd name="T4" fmla="*/ 820 w 2848"/>
              <a:gd name="T5" fmla="*/ 2452 h 2453"/>
              <a:gd name="T6" fmla="*/ 800 w 2848"/>
              <a:gd name="T7" fmla="*/ 2452 h 2453"/>
              <a:gd name="T8" fmla="*/ 2361 w 2848"/>
              <a:gd name="T9" fmla="*/ 1434 h 2453"/>
              <a:gd name="T10" fmla="*/ 2363 w 2848"/>
              <a:gd name="T11" fmla="*/ 1438 h 2453"/>
              <a:gd name="T12" fmla="*/ 2366 w 2848"/>
              <a:gd name="T13" fmla="*/ 1442 h 2453"/>
              <a:gd name="T14" fmla="*/ 2361 w 2848"/>
              <a:gd name="T15" fmla="*/ 1434 h 2453"/>
              <a:gd name="T16" fmla="*/ 939 w 2848"/>
              <a:gd name="T17" fmla="*/ 692 h 2453"/>
              <a:gd name="T18" fmla="*/ 929 w 2848"/>
              <a:gd name="T19" fmla="*/ 709 h 2453"/>
              <a:gd name="T20" fmla="*/ 939 w 2848"/>
              <a:gd name="T21" fmla="*/ 692 h 2453"/>
              <a:gd name="T22" fmla="*/ 851 w 2848"/>
              <a:gd name="T23" fmla="*/ 2385 h 2453"/>
              <a:gd name="T24" fmla="*/ 851 w 2848"/>
              <a:gd name="T25" fmla="*/ 2384 h 2453"/>
              <a:gd name="T26" fmla="*/ 851 w 2848"/>
              <a:gd name="T27" fmla="*/ 2384 h 2453"/>
              <a:gd name="T28" fmla="*/ 851 w 2848"/>
              <a:gd name="T29" fmla="*/ 2385 h 2453"/>
              <a:gd name="T30" fmla="*/ 1424 w 2848"/>
              <a:gd name="T31" fmla="*/ 0 h 2453"/>
              <a:gd name="T32" fmla="*/ 1024 w 2848"/>
              <a:gd name="T33" fmla="*/ 670 h 2453"/>
              <a:gd name="T34" fmla="*/ 986 w 2848"/>
              <a:gd name="T35" fmla="*/ 660 h 2453"/>
              <a:gd name="T36" fmla="*/ 942 w 2848"/>
              <a:gd name="T37" fmla="*/ 688 h 2453"/>
              <a:gd name="T38" fmla="*/ 944 w 2848"/>
              <a:gd name="T39" fmla="*/ 684 h 2453"/>
              <a:gd name="T40" fmla="*/ 818 w 2848"/>
              <a:gd name="T41" fmla="*/ 908 h 2453"/>
              <a:gd name="T42" fmla="*/ 808 w 2848"/>
              <a:gd name="T43" fmla="*/ 926 h 2453"/>
              <a:gd name="T44" fmla="*/ 808 w 2848"/>
              <a:gd name="T45" fmla="*/ 926 h 2453"/>
              <a:gd name="T46" fmla="*/ 804 w 2848"/>
              <a:gd name="T47" fmla="*/ 934 h 2453"/>
              <a:gd name="T48" fmla="*/ 806 w 2848"/>
              <a:gd name="T49" fmla="*/ 930 h 2453"/>
              <a:gd name="T50" fmla="*/ 807 w 2848"/>
              <a:gd name="T51" fmla="*/ 929 h 2453"/>
              <a:gd name="T52" fmla="*/ 807 w 2848"/>
              <a:gd name="T53" fmla="*/ 929 h 2453"/>
              <a:gd name="T54" fmla="*/ 825 w 2848"/>
              <a:gd name="T55" fmla="*/ 1003 h 2453"/>
              <a:gd name="T56" fmla="*/ 712 w 2848"/>
              <a:gd name="T57" fmla="*/ 1192 h 2453"/>
              <a:gd name="T58" fmla="*/ 0 w 2848"/>
              <a:gd name="T59" fmla="*/ 2384 h 2453"/>
              <a:gd name="T60" fmla="*/ 739 w 2848"/>
              <a:gd name="T61" fmla="*/ 2384 h 2453"/>
              <a:gd name="T62" fmla="*/ 795 w 2848"/>
              <a:gd name="T63" fmla="*/ 2452 h 2453"/>
              <a:gd name="T64" fmla="*/ 791 w 2848"/>
              <a:gd name="T65" fmla="*/ 2452 h 2453"/>
              <a:gd name="T66" fmla="*/ 1048 w 2848"/>
              <a:gd name="T67" fmla="*/ 2453 h 2453"/>
              <a:gd name="T68" fmla="*/ 1061 w 2848"/>
              <a:gd name="T69" fmla="*/ 2453 h 2453"/>
              <a:gd name="T70" fmla="*/ 1068 w 2848"/>
              <a:gd name="T71" fmla="*/ 2453 h 2453"/>
              <a:gd name="T72" fmla="*/ 1068 w 2848"/>
              <a:gd name="T73" fmla="*/ 2453 h 2453"/>
              <a:gd name="T74" fmla="*/ 1068 w 2848"/>
              <a:gd name="T75" fmla="*/ 2453 h 2453"/>
              <a:gd name="T76" fmla="*/ 1068 w 2848"/>
              <a:gd name="T77" fmla="*/ 2453 h 2453"/>
              <a:gd name="T78" fmla="*/ 1077 w 2848"/>
              <a:gd name="T79" fmla="*/ 2453 h 2453"/>
              <a:gd name="T80" fmla="*/ 1073 w 2848"/>
              <a:gd name="T81" fmla="*/ 2452 h 2453"/>
              <a:gd name="T82" fmla="*/ 1072 w 2848"/>
              <a:gd name="T83" fmla="*/ 2452 h 2453"/>
              <a:gd name="T84" fmla="*/ 1129 w 2848"/>
              <a:gd name="T85" fmla="*/ 2384 h 2453"/>
              <a:gd name="T86" fmla="*/ 2848 w 2848"/>
              <a:gd name="T87" fmla="*/ 2384 h 2453"/>
              <a:gd name="T88" fmla="*/ 2466 w 2848"/>
              <a:gd name="T89" fmla="*/ 1745 h 2453"/>
              <a:gd name="T90" fmla="*/ 2499 w 2848"/>
              <a:gd name="T91" fmla="*/ 1657 h 2453"/>
              <a:gd name="T92" fmla="*/ 2501 w 2848"/>
              <a:gd name="T93" fmla="*/ 1661 h 2453"/>
              <a:gd name="T94" fmla="*/ 2363 w 2848"/>
              <a:gd name="T95" fmla="*/ 1444 h 2453"/>
              <a:gd name="T96" fmla="*/ 2307 w 2848"/>
              <a:gd name="T97" fmla="*/ 1398 h 2453"/>
              <a:gd name="T98" fmla="*/ 2266 w 2848"/>
              <a:gd name="T99" fmla="*/ 1410 h 2453"/>
              <a:gd name="T100" fmla="*/ 2136 w 2848"/>
              <a:gd name="T101" fmla="*/ 1192 h 2453"/>
              <a:gd name="T102" fmla="*/ 1424 w 2848"/>
              <a:gd name="T103" fmla="*/ 0 h 2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848" h="2453">
                <a:moveTo>
                  <a:pt x="800" y="2452"/>
                </a:moveTo>
                <a:cubicBezTo>
                  <a:pt x="802" y="2453"/>
                  <a:pt x="804" y="2453"/>
                  <a:pt x="807" y="2453"/>
                </a:cubicBezTo>
                <a:cubicBezTo>
                  <a:pt x="811" y="2453"/>
                  <a:pt x="816" y="2452"/>
                  <a:pt x="820" y="2452"/>
                </a:cubicBezTo>
                <a:cubicBezTo>
                  <a:pt x="800" y="2452"/>
                  <a:pt x="800" y="2452"/>
                  <a:pt x="800" y="2452"/>
                </a:cubicBezTo>
                <a:moveTo>
                  <a:pt x="2361" y="1434"/>
                </a:moveTo>
                <a:cubicBezTo>
                  <a:pt x="2362" y="1435"/>
                  <a:pt x="2362" y="1437"/>
                  <a:pt x="2363" y="1438"/>
                </a:cubicBezTo>
                <a:cubicBezTo>
                  <a:pt x="2364" y="1439"/>
                  <a:pt x="2365" y="1440"/>
                  <a:pt x="2366" y="1442"/>
                </a:cubicBezTo>
                <a:cubicBezTo>
                  <a:pt x="2361" y="1434"/>
                  <a:pt x="2361" y="1434"/>
                  <a:pt x="2361" y="1434"/>
                </a:cubicBezTo>
                <a:moveTo>
                  <a:pt x="939" y="692"/>
                </a:moveTo>
                <a:cubicBezTo>
                  <a:pt x="936" y="698"/>
                  <a:pt x="932" y="704"/>
                  <a:pt x="929" y="709"/>
                </a:cubicBezTo>
                <a:cubicBezTo>
                  <a:pt x="939" y="692"/>
                  <a:pt x="939" y="692"/>
                  <a:pt x="939" y="692"/>
                </a:cubicBezTo>
                <a:moveTo>
                  <a:pt x="851" y="2385"/>
                </a:moveTo>
                <a:cubicBezTo>
                  <a:pt x="851" y="2384"/>
                  <a:pt x="851" y="2384"/>
                  <a:pt x="851" y="2384"/>
                </a:cubicBezTo>
                <a:cubicBezTo>
                  <a:pt x="851" y="2384"/>
                  <a:pt x="851" y="2384"/>
                  <a:pt x="851" y="2384"/>
                </a:cubicBezTo>
                <a:cubicBezTo>
                  <a:pt x="851" y="2385"/>
                  <a:pt x="851" y="2385"/>
                  <a:pt x="851" y="2385"/>
                </a:cubicBezTo>
                <a:moveTo>
                  <a:pt x="1424" y="0"/>
                </a:moveTo>
                <a:cubicBezTo>
                  <a:pt x="1024" y="670"/>
                  <a:pt x="1024" y="670"/>
                  <a:pt x="1024" y="670"/>
                </a:cubicBezTo>
                <a:cubicBezTo>
                  <a:pt x="1009" y="663"/>
                  <a:pt x="996" y="660"/>
                  <a:pt x="986" y="660"/>
                </a:cubicBezTo>
                <a:cubicBezTo>
                  <a:pt x="964" y="660"/>
                  <a:pt x="951" y="673"/>
                  <a:pt x="942" y="688"/>
                </a:cubicBezTo>
                <a:cubicBezTo>
                  <a:pt x="942" y="686"/>
                  <a:pt x="943" y="685"/>
                  <a:pt x="944" y="684"/>
                </a:cubicBezTo>
                <a:cubicBezTo>
                  <a:pt x="818" y="908"/>
                  <a:pt x="818" y="908"/>
                  <a:pt x="818" y="908"/>
                </a:cubicBezTo>
                <a:cubicBezTo>
                  <a:pt x="815" y="914"/>
                  <a:pt x="811" y="920"/>
                  <a:pt x="808" y="926"/>
                </a:cubicBezTo>
                <a:cubicBezTo>
                  <a:pt x="808" y="926"/>
                  <a:pt x="808" y="926"/>
                  <a:pt x="808" y="926"/>
                </a:cubicBezTo>
                <a:cubicBezTo>
                  <a:pt x="804" y="934"/>
                  <a:pt x="804" y="934"/>
                  <a:pt x="804" y="934"/>
                </a:cubicBezTo>
                <a:cubicBezTo>
                  <a:pt x="805" y="933"/>
                  <a:pt x="806" y="931"/>
                  <a:pt x="806" y="930"/>
                </a:cubicBezTo>
                <a:cubicBezTo>
                  <a:pt x="807" y="929"/>
                  <a:pt x="807" y="929"/>
                  <a:pt x="807" y="929"/>
                </a:cubicBezTo>
                <a:cubicBezTo>
                  <a:pt x="807" y="929"/>
                  <a:pt x="807" y="929"/>
                  <a:pt x="807" y="929"/>
                </a:cubicBezTo>
                <a:cubicBezTo>
                  <a:pt x="796" y="951"/>
                  <a:pt x="792" y="976"/>
                  <a:pt x="825" y="1003"/>
                </a:cubicBezTo>
                <a:cubicBezTo>
                  <a:pt x="712" y="1192"/>
                  <a:pt x="712" y="1192"/>
                  <a:pt x="712" y="1192"/>
                </a:cubicBezTo>
                <a:cubicBezTo>
                  <a:pt x="0" y="2384"/>
                  <a:pt x="0" y="2384"/>
                  <a:pt x="0" y="2384"/>
                </a:cubicBezTo>
                <a:cubicBezTo>
                  <a:pt x="739" y="2384"/>
                  <a:pt x="739" y="2384"/>
                  <a:pt x="739" y="2384"/>
                </a:cubicBezTo>
                <a:cubicBezTo>
                  <a:pt x="743" y="2440"/>
                  <a:pt x="769" y="2450"/>
                  <a:pt x="795" y="2452"/>
                </a:cubicBezTo>
                <a:cubicBezTo>
                  <a:pt x="793" y="2452"/>
                  <a:pt x="792" y="2452"/>
                  <a:pt x="791" y="2452"/>
                </a:cubicBezTo>
                <a:cubicBezTo>
                  <a:pt x="1048" y="2453"/>
                  <a:pt x="1048" y="2453"/>
                  <a:pt x="1048" y="2453"/>
                </a:cubicBezTo>
                <a:cubicBezTo>
                  <a:pt x="1052" y="2453"/>
                  <a:pt x="1056" y="2453"/>
                  <a:pt x="1061" y="2453"/>
                </a:cubicBezTo>
                <a:cubicBezTo>
                  <a:pt x="1064" y="2453"/>
                  <a:pt x="1066" y="2453"/>
                  <a:pt x="1068" y="2453"/>
                </a:cubicBezTo>
                <a:cubicBezTo>
                  <a:pt x="1068" y="2453"/>
                  <a:pt x="1068" y="2453"/>
                  <a:pt x="1068" y="2453"/>
                </a:cubicBezTo>
                <a:cubicBezTo>
                  <a:pt x="1068" y="2453"/>
                  <a:pt x="1068" y="2453"/>
                  <a:pt x="1068" y="2453"/>
                </a:cubicBezTo>
                <a:cubicBezTo>
                  <a:pt x="1068" y="2453"/>
                  <a:pt x="1068" y="2453"/>
                  <a:pt x="1068" y="2453"/>
                </a:cubicBezTo>
                <a:cubicBezTo>
                  <a:pt x="1077" y="2453"/>
                  <a:pt x="1077" y="2453"/>
                  <a:pt x="1077" y="2453"/>
                </a:cubicBezTo>
                <a:cubicBezTo>
                  <a:pt x="1076" y="2453"/>
                  <a:pt x="1074" y="2452"/>
                  <a:pt x="1073" y="2452"/>
                </a:cubicBezTo>
                <a:cubicBezTo>
                  <a:pt x="1072" y="2452"/>
                  <a:pt x="1072" y="2452"/>
                  <a:pt x="1072" y="2452"/>
                </a:cubicBezTo>
                <a:cubicBezTo>
                  <a:pt x="1098" y="2451"/>
                  <a:pt x="1125" y="2441"/>
                  <a:pt x="1129" y="2384"/>
                </a:cubicBezTo>
                <a:cubicBezTo>
                  <a:pt x="2848" y="2384"/>
                  <a:pt x="2848" y="2384"/>
                  <a:pt x="2848" y="2384"/>
                </a:cubicBezTo>
                <a:cubicBezTo>
                  <a:pt x="2466" y="1745"/>
                  <a:pt x="2466" y="1745"/>
                  <a:pt x="2466" y="1745"/>
                </a:cubicBezTo>
                <a:cubicBezTo>
                  <a:pt x="2517" y="1710"/>
                  <a:pt x="2512" y="1681"/>
                  <a:pt x="2499" y="1657"/>
                </a:cubicBezTo>
                <a:cubicBezTo>
                  <a:pt x="2499" y="1658"/>
                  <a:pt x="2500" y="1660"/>
                  <a:pt x="2501" y="1661"/>
                </a:cubicBezTo>
                <a:cubicBezTo>
                  <a:pt x="2363" y="1444"/>
                  <a:pt x="2363" y="1444"/>
                  <a:pt x="2363" y="1444"/>
                </a:cubicBezTo>
                <a:cubicBezTo>
                  <a:pt x="2351" y="1425"/>
                  <a:pt x="2338" y="1398"/>
                  <a:pt x="2307" y="1398"/>
                </a:cubicBezTo>
                <a:cubicBezTo>
                  <a:pt x="2296" y="1398"/>
                  <a:pt x="2282" y="1401"/>
                  <a:pt x="2266" y="1410"/>
                </a:cubicBezTo>
                <a:cubicBezTo>
                  <a:pt x="2136" y="1192"/>
                  <a:pt x="2136" y="1192"/>
                  <a:pt x="2136" y="1192"/>
                </a:cubicBezTo>
                <a:cubicBezTo>
                  <a:pt x="1424" y="0"/>
                  <a:pt x="1424" y="0"/>
                  <a:pt x="1424" y="0"/>
                </a:cubicBezTo>
              </a:path>
            </a:pathLst>
          </a:custGeom>
          <a:gradFill flip="none" rotWithShape="1">
            <a:gsLst>
              <a:gs pos="65000">
                <a:srgbClr val="E3E3E3"/>
              </a:gs>
              <a:gs pos="0">
                <a:schemeClr val="bg1"/>
              </a:gs>
              <a:gs pos="27000">
                <a:schemeClr val="bg1"/>
              </a:gs>
              <a:gs pos="100000">
                <a:schemeClr val="bg1">
                  <a:lumMod val="6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8"/>
          <p:cNvSpPr/>
          <p:nvPr/>
        </p:nvSpPr>
        <p:spPr bwMode="auto">
          <a:xfrm>
            <a:off x="4814755" y="5444659"/>
            <a:ext cx="168275" cy="122237"/>
          </a:xfrm>
          <a:custGeom>
            <a:avLst/>
            <a:gdLst>
              <a:gd name="T0" fmla="*/ 0 w 112"/>
              <a:gd name="T1" fmla="*/ 0 h 81"/>
              <a:gd name="T2" fmla="*/ 56 w 112"/>
              <a:gd name="T3" fmla="*/ 81 h 81"/>
              <a:gd name="T4" fmla="*/ 112 w 112"/>
              <a:gd name="T5" fmla="*/ 0 h 81"/>
              <a:gd name="T6" fmla="*/ 0 w 112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81">
                <a:moveTo>
                  <a:pt x="0" y="0"/>
                </a:moveTo>
                <a:cubicBezTo>
                  <a:pt x="0" y="67"/>
                  <a:pt x="28" y="79"/>
                  <a:pt x="56" y="81"/>
                </a:cubicBezTo>
                <a:cubicBezTo>
                  <a:pt x="84" y="79"/>
                  <a:pt x="112" y="67"/>
                  <a:pt x="112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9"/>
          <p:cNvSpPr/>
          <p:nvPr/>
        </p:nvSpPr>
        <p:spPr bwMode="auto">
          <a:xfrm>
            <a:off x="7375751" y="4335787"/>
            <a:ext cx="174625" cy="196851"/>
          </a:xfrm>
          <a:custGeom>
            <a:avLst/>
            <a:gdLst>
              <a:gd name="T0" fmla="*/ 60 w 117"/>
              <a:gd name="T1" fmla="*/ 131 h 131"/>
              <a:gd name="T2" fmla="*/ 98 w 117"/>
              <a:gd name="T3" fmla="*/ 40 h 131"/>
              <a:gd name="T4" fmla="*/ 0 w 117"/>
              <a:gd name="T5" fmla="*/ 36 h 131"/>
              <a:gd name="T6" fmla="*/ 60 w 117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7" h="131">
                <a:moveTo>
                  <a:pt x="60" y="131"/>
                </a:moveTo>
                <a:cubicBezTo>
                  <a:pt x="117" y="95"/>
                  <a:pt x="112" y="65"/>
                  <a:pt x="98" y="40"/>
                </a:cubicBezTo>
                <a:cubicBezTo>
                  <a:pt x="82" y="17"/>
                  <a:pt x="56" y="0"/>
                  <a:pt x="0" y="36"/>
                </a:cubicBezTo>
                <a:cubicBezTo>
                  <a:pt x="60" y="131"/>
                  <a:pt x="60" y="131"/>
                  <a:pt x="60" y="13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0"/>
          <p:cNvSpPr/>
          <p:nvPr/>
        </p:nvSpPr>
        <p:spPr bwMode="auto">
          <a:xfrm>
            <a:off x="5077322" y="2885372"/>
            <a:ext cx="171451" cy="195263"/>
          </a:xfrm>
          <a:custGeom>
            <a:avLst/>
            <a:gdLst>
              <a:gd name="T0" fmla="*/ 113 w 113"/>
              <a:gd name="T1" fmla="*/ 32 h 130"/>
              <a:gd name="T2" fmla="*/ 16 w 113"/>
              <a:gd name="T3" fmla="*/ 42 h 130"/>
              <a:gd name="T4" fmla="*/ 59 w 113"/>
              <a:gd name="T5" fmla="*/ 130 h 130"/>
              <a:gd name="T6" fmla="*/ 113 w 113"/>
              <a:gd name="T7" fmla="*/ 3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" h="130">
                <a:moveTo>
                  <a:pt x="113" y="32"/>
                </a:moveTo>
                <a:cubicBezTo>
                  <a:pt x="55" y="0"/>
                  <a:pt x="31" y="18"/>
                  <a:pt x="16" y="42"/>
                </a:cubicBezTo>
                <a:cubicBezTo>
                  <a:pt x="4" y="67"/>
                  <a:pt x="0" y="98"/>
                  <a:pt x="59" y="130"/>
                </a:cubicBezTo>
                <a:cubicBezTo>
                  <a:pt x="113" y="32"/>
                  <a:pt x="113" y="32"/>
                  <a:pt x="113" y="32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11"/>
          <p:cNvSpPr/>
          <p:nvPr/>
        </p:nvSpPr>
        <p:spPr bwMode="auto">
          <a:xfrm>
            <a:off x="3752481" y="1879135"/>
            <a:ext cx="4259263" cy="3565525"/>
          </a:xfrm>
          <a:custGeom>
            <a:avLst/>
            <a:gdLst>
              <a:gd name="T0" fmla="*/ 1342 w 2683"/>
              <a:gd name="T1" fmla="*/ 0 h 2246"/>
              <a:gd name="T2" fmla="*/ 2012 w 2683"/>
              <a:gd name="T3" fmla="*/ 1122 h 2246"/>
              <a:gd name="T4" fmla="*/ 2683 w 2683"/>
              <a:gd name="T5" fmla="*/ 2246 h 2246"/>
              <a:gd name="T6" fmla="*/ 1342 w 2683"/>
              <a:gd name="T7" fmla="*/ 2246 h 2246"/>
              <a:gd name="T8" fmla="*/ 0 w 2683"/>
              <a:gd name="T9" fmla="*/ 2246 h 2246"/>
              <a:gd name="T10" fmla="*/ 671 w 2683"/>
              <a:gd name="T11" fmla="*/ 1122 h 2246"/>
              <a:gd name="T12" fmla="*/ 1342 w 2683"/>
              <a:gd name="T13" fmla="*/ 0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3" h="2246">
                <a:moveTo>
                  <a:pt x="1342" y="0"/>
                </a:moveTo>
                <a:lnTo>
                  <a:pt x="2012" y="1122"/>
                </a:lnTo>
                <a:lnTo>
                  <a:pt x="2683" y="2246"/>
                </a:lnTo>
                <a:lnTo>
                  <a:pt x="1342" y="2246"/>
                </a:lnTo>
                <a:lnTo>
                  <a:pt x="0" y="2246"/>
                </a:lnTo>
                <a:lnTo>
                  <a:pt x="671" y="1122"/>
                </a:lnTo>
                <a:lnTo>
                  <a:pt x="1342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90000">
                <a:schemeClr val="tx1">
                  <a:lumMod val="65000"/>
                  <a:lumOff val="3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12"/>
          <p:cNvSpPr/>
          <p:nvPr/>
        </p:nvSpPr>
        <p:spPr bwMode="auto">
          <a:xfrm>
            <a:off x="3752481" y="1879135"/>
            <a:ext cx="4259263" cy="3565525"/>
          </a:xfrm>
          <a:custGeom>
            <a:avLst/>
            <a:gdLst>
              <a:gd name="T0" fmla="*/ 1341 w 2683"/>
              <a:gd name="T1" fmla="*/ 0 h 2246"/>
              <a:gd name="T2" fmla="*/ 1388 w 2683"/>
              <a:gd name="T3" fmla="*/ 77 h 2246"/>
              <a:gd name="T4" fmla="*/ 1935 w 2683"/>
              <a:gd name="T5" fmla="*/ 1198 h 2246"/>
              <a:gd name="T6" fmla="*/ 2644 w 2683"/>
              <a:gd name="T7" fmla="*/ 2181 h 2246"/>
              <a:gd name="T8" fmla="*/ 2683 w 2683"/>
              <a:gd name="T9" fmla="*/ 2246 h 2246"/>
              <a:gd name="T10" fmla="*/ 2489 w 2683"/>
              <a:gd name="T11" fmla="*/ 2246 h 2246"/>
              <a:gd name="T12" fmla="*/ 1318 w 2683"/>
              <a:gd name="T13" fmla="*/ 2152 h 2246"/>
              <a:gd name="T14" fmla="*/ 187 w 2683"/>
              <a:gd name="T15" fmla="*/ 2246 h 2246"/>
              <a:gd name="T16" fmla="*/ 0 w 2683"/>
              <a:gd name="T17" fmla="*/ 2246 h 2246"/>
              <a:gd name="T18" fmla="*/ 40 w 2683"/>
              <a:gd name="T19" fmla="*/ 2178 h 2246"/>
              <a:gd name="T20" fmla="*/ 771 w 2683"/>
              <a:gd name="T21" fmla="*/ 1159 h 2246"/>
              <a:gd name="T22" fmla="*/ 1297 w 2683"/>
              <a:gd name="T23" fmla="*/ 74 h 2246"/>
              <a:gd name="T24" fmla="*/ 1341 w 2683"/>
              <a:gd name="T25" fmla="*/ 0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83" h="2246">
                <a:moveTo>
                  <a:pt x="1341" y="0"/>
                </a:moveTo>
                <a:lnTo>
                  <a:pt x="1388" y="77"/>
                </a:lnTo>
                <a:lnTo>
                  <a:pt x="1935" y="1198"/>
                </a:lnTo>
                <a:lnTo>
                  <a:pt x="2644" y="2181"/>
                </a:lnTo>
                <a:lnTo>
                  <a:pt x="2683" y="2246"/>
                </a:lnTo>
                <a:lnTo>
                  <a:pt x="2489" y="2246"/>
                </a:lnTo>
                <a:lnTo>
                  <a:pt x="1318" y="2152"/>
                </a:lnTo>
                <a:lnTo>
                  <a:pt x="187" y="2246"/>
                </a:lnTo>
                <a:lnTo>
                  <a:pt x="0" y="2246"/>
                </a:lnTo>
                <a:lnTo>
                  <a:pt x="40" y="2178"/>
                </a:lnTo>
                <a:lnTo>
                  <a:pt x="771" y="1159"/>
                </a:lnTo>
                <a:lnTo>
                  <a:pt x="1297" y="74"/>
                </a:lnTo>
                <a:lnTo>
                  <a:pt x="1341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90000">
                <a:schemeClr val="bg1">
                  <a:lumMod val="7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3"/>
          <p:cNvSpPr/>
          <p:nvPr/>
        </p:nvSpPr>
        <p:spPr bwMode="auto">
          <a:xfrm>
            <a:off x="6026649" y="3991240"/>
            <a:ext cx="1516063" cy="1089025"/>
          </a:xfrm>
          <a:custGeom>
            <a:avLst/>
            <a:gdLst>
              <a:gd name="T0" fmla="*/ 906 w 1007"/>
              <a:gd name="T1" fmla="*/ 280 h 724"/>
              <a:gd name="T2" fmla="*/ 905 w 1007"/>
              <a:gd name="T3" fmla="*/ 280 h 724"/>
              <a:gd name="T4" fmla="*/ 208 w 1007"/>
              <a:gd name="T5" fmla="*/ 724 h 724"/>
              <a:gd name="T6" fmla="*/ 0 w 1007"/>
              <a:gd name="T7" fmla="*/ 693 h 724"/>
              <a:gd name="T8" fmla="*/ 60 w 1007"/>
              <a:gd name="T9" fmla="*/ 490 h 724"/>
              <a:gd name="T10" fmla="*/ 568 w 1007"/>
              <a:gd name="T11" fmla="*/ 168 h 724"/>
              <a:gd name="T12" fmla="*/ 758 w 1007"/>
              <a:gd name="T13" fmla="*/ 47 h 724"/>
              <a:gd name="T14" fmla="*/ 870 w 1007"/>
              <a:gd name="T15" fmla="*/ 72 h 724"/>
              <a:gd name="T16" fmla="*/ 1007 w 1007"/>
              <a:gd name="T17" fmla="*/ 288 h 724"/>
              <a:gd name="T18" fmla="*/ 906 w 1007"/>
              <a:gd name="T19" fmla="*/ 280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7" h="724">
                <a:moveTo>
                  <a:pt x="906" y="280"/>
                </a:moveTo>
                <a:cubicBezTo>
                  <a:pt x="905" y="280"/>
                  <a:pt x="905" y="280"/>
                  <a:pt x="905" y="280"/>
                </a:cubicBezTo>
                <a:cubicBezTo>
                  <a:pt x="208" y="724"/>
                  <a:pt x="208" y="724"/>
                  <a:pt x="208" y="724"/>
                </a:cubicBezTo>
                <a:cubicBezTo>
                  <a:pt x="0" y="693"/>
                  <a:pt x="0" y="693"/>
                  <a:pt x="0" y="693"/>
                </a:cubicBezTo>
                <a:cubicBezTo>
                  <a:pt x="60" y="490"/>
                  <a:pt x="60" y="490"/>
                  <a:pt x="60" y="490"/>
                </a:cubicBezTo>
                <a:cubicBezTo>
                  <a:pt x="568" y="168"/>
                  <a:pt x="568" y="168"/>
                  <a:pt x="568" y="168"/>
                </a:cubicBezTo>
                <a:cubicBezTo>
                  <a:pt x="631" y="128"/>
                  <a:pt x="694" y="87"/>
                  <a:pt x="758" y="47"/>
                </a:cubicBezTo>
                <a:cubicBezTo>
                  <a:pt x="832" y="0"/>
                  <a:pt x="852" y="44"/>
                  <a:pt x="870" y="72"/>
                </a:cubicBezTo>
                <a:cubicBezTo>
                  <a:pt x="1007" y="288"/>
                  <a:pt x="1007" y="288"/>
                  <a:pt x="1007" y="288"/>
                </a:cubicBezTo>
                <a:cubicBezTo>
                  <a:pt x="990" y="263"/>
                  <a:pt x="966" y="242"/>
                  <a:pt x="906" y="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6021887" y="4084902"/>
            <a:ext cx="1520825" cy="1004887"/>
            <a:chOff x="-996950" y="2713038"/>
            <a:chExt cx="1520825" cy="1004887"/>
          </a:xfrm>
          <a:solidFill>
            <a:schemeClr val="bg1">
              <a:lumMod val="50000"/>
            </a:schemeClr>
          </a:solidFill>
        </p:grpSpPr>
        <p:sp>
          <p:nvSpPr>
            <p:cNvPr id="28" name="Freeform 14"/>
            <p:cNvSpPr>
              <a:spLocks noEditPoints="1"/>
            </p:cNvSpPr>
            <p:nvPr/>
          </p:nvSpPr>
          <p:spPr bwMode="auto">
            <a:xfrm>
              <a:off x="-996950" y="2743200"/>
              <a:ext cx="1503363" cy="974725"/>
            </a:xfrm>
            <a:custGeom>
              <a:avLst/>
              <a:gdLst>
                <a:gd name="T0" fmla="*/ 906 w 999"/>
                <a:gd name="T1" fmla="*/ 197 h 648"/>
                <a:gd name="T2" fmla="*/ 906 w 999"/>
                <a:gd name="T3" fmla="*/ 197 h 648"/>
                <a:gd name="T4" fmla="*/ 905 w 999"/>
                <a:gd name="T5" fmla="*/ 197 h 648"/>
                <a:gd name="T6" fmla="*/ 905 w 999"/>
                <a:gd name="T7" fmla="*/ 197 h 648"/>
                <a:gd name="T8" fmla="*/ 208 w 999"/>
                <a:gd name="T9" fmla="*/ 641 h 648"/>
                <a:gd name="T10" fmla="*/ 0 w 999"/>
                <a:gd name="T11" fmla="*/ 610 h 648"/>
                <a:gd name="T12" fmla="*/ 213 w 999"/>
                <a:gd name="T13" fmla="*/ 648 h 648"/>
                <a:gd name="T14" fmla="*/ 911 w 999"/>
                <a:gd name="T15" fmla="*/ 205 h 648"/>
                <a:gd name="T16" fmla="*/ 911 w 999"/>
                <a:gd name="T17" fmla="*/ 205 h 648"/>
                <a:gd name="T18" fmla="*/ 906 w 999"/>
                <a:gd name="T19" fmla="*/ 197 h 648"/>
                <a:gd name="T20" fmla="*/ 906 w 999"/>
                <a:gd name="T21" fmla="*/ 197 h 648"/>
                <a:gd name="T22" fmla="*/ 999 w 999"/>
                <a:gd name="T23" fmla="*/ 195 h 648"/>
                <a:gd name="T24" fmla="*/ 999 w 999"/>
                <a:gd name="T25" fmla="*/ 195 h 648"/>
                <a:gd name="T26" fmla="*/ 999 w 999"/>
                <a:gd name="T27" fmla="*/ 195 h 648"/>
                <a:gd name="T28" fmla="*/ 999 w 999"/>
                <a:gd name="T29" fmla="*/ 195 h 648"/>
                <a:gd name="T30" fmla="*/ 997 w 999"/>
                <a:gd name="T31" fmla="*/ 192 h 648"/>
                <a:gd name="T32" fmla="*/ 997 w 999"/>
                <a:gd name="T33" fmla="*/ 192 h 648"/>
                <a:gd name="T34" fmla="*/ 997 w 999"/>
                <a:gd name="T35" fmla="*/ 192 h 648"/>
                <a:gd name="T36" fmla="*/ 997 w 999"/>
                <a:gd name="T37" fmla="*/ 192 h 648"/>
                <a:gd name="T38" fmla="*/ 995 w 999"/>
                <a:gd name="T39" fmla="*/ 190 h 648"/>
                <a:gd name="T40" fmla="*/ 995 w 999"/>
                <a:gd name="T41" fmla="*/ 190 h 648"/>
                <a:gd name="T42" fmla="*/ 995 w 999"/>
                <a:gd name="T43" fmla="*/ 190 h 648"/>
                <a:gd name="T44" fmla="*/ 995 w 999"/>
                <a:gd name="T45" fmla="*/ 190 h 648"/>
                <a:gd name="T46" fmla="*/ 989 w 999"/>
                <a:gd name="T47" fmla="*/ 186 h 648"/>
                <a:gd name="T48" fmla="*/ 990 w 999"/>
                <a:gd name="T49" fmla="*/ 186 h 648"/>
                <a:gd name="T50" fmla="*/ 989 w 999"/>
                <a:gd name="T51" fmla="*/ 186 h 648"/>
                <a:gd name="T52" fmla="*/ 989 w 999"/>
                <a:gd name="T53" fmla="*/ 186 h 648"/>
                <a:gd name="T54" fmla="*/ 988 w 999"/>
                <a:gd name="T55" fmla="*/ 185 h 648"/>
                <a:gd name="T56" fmla="*/ 989 w 999"/>
                <a:gd name="T57" fmla="*/ 185 h 648"/>
                <a:gd name="T58" fmla="*/ 988 w 999"/>
                <a:gd name="T59" fmla="*/ 185 h 648"/>
                <a:gd name="T60" fmla="*/ 988 w 999"/>
                <a:gd name="T61" fmla="*/ 185 h 648"/>
                <a:gd name="T62" fmla="*/ 988 w 999"/>
                <a:gd name="T63" fmla="*/ 185 h 648"/>
                <a:gd name="T64" fmla="*/ 987 w 999"/>
                <a:gd name="T65" fmla="*/ 184 h 648"/>
                <a:gd name="T66" fmla="*/ 987 w 999"/>
                <a:gd name="T67" fmla="*/ 184 h 648"/>
                <a:gd name="T68" fmla="*/ 987 w 999"/>
                <a:gd name="T69" fmla="*/ 184 h 648"/>
                <a:gd name="T70" fmla="*/ 987 w 999"/>
                <a:gd name="T71" fmla="*/ 184 h 648"/>
                <a:gd name="T72" fmla="*/ 877 w 999"/>
                <a:gd name="T73" fmla="*/ 0 h 648"/>
                <a:gd name="T74" fmla="*/ 887 w 999"/>
                <a:gd name="T75" fmla="*/ 17 h 648"/>
                <a:gd name="T76" fmla="*/ 877 w 999"/>
                <a:gd name="T7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9" h="648">
                  <a:moveTo>
                    <a:pt x="906" y="197"/>
                  </a:moveTo>
                  <a:cubicBezTo>
                    <a:pt x="906" y="197"/>
                    <a:pt x="906" y="197"/>
                    <a:pt x="906" y="197"/>
                  </a:cubicBezTo>
                  <a:cubicBezTo>
                    <a:pt x="905" y="197"/>
                    <a:pt x="905" y="197"/>
                    <a:pt x="905" y="197"/>
                  </a:cubicBezTo>
                  <a:cubicBezTo>
                    <a:pt x="905" y="197"/>
                    <a:pt x="905" y="197"/>
                    <a:pt x="905" y="197"/>
                  </a:cubicBezTo>
                  <a:cubicBezTo>
                    <a:pt x="208" y="641"/>
                    <a:pt x="208" y="641"/>
                    <a:pt x="208" y="641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213" y="648"/>
                    <a:pt x="213" y="648"/>
                    <a:pt x="213" y="648"/>
                  </a:cubicBezTo>
                  <a:cubicBezTo>
                    <a:pt x="911" y="205"/>
                    <a:pt x="911" y="205"/>
                    <a:pt x="911" y="205"/>
                  </a:cubicBezTo>
                  <a:cubicBezTo>
                    <a:pt x="911" y="205"/>
                    <a:pt x="911" y="205"/>
                    <a:pt x="911" y="205"/>
                  </a:cubicBezTo>
                  <a:cubicBezTo>
                    <a:pt x="906" y="197"/>
                    <a:pt x="906" y="197"/>
                    <a:pt x="906" y="197"/>
                  </a:cubicBezTo>
                  <a:cubicBezTo>
                    <a:pt x="906" y="197"/>
                    <a:pt x="906" y="197"/>
                    <a:pt x="906" y="197"/>
                  </a:cubicBezTo>
                  <a:moveTo>
                    <a:pt x="999" y="195"/>
                  </a:moveTo>
                  <a:cubicBezTo>
                    <a:pt x="999" y="195"/>
                    <a:pt x="999" y="195"/>
                    <a:pt x="999" y="195"/>
                  </a:cubicBezTo>
                  <a:cubicBezTo>
                    <a:pt x="999" y="195"/>
                    <a:pt x="999" y="195"/>
                    <a:pt x="999" y="195"/>
                  </a:cubicBezTo>
                  <a:cubicBezTo>
                    <a:pt x="999" y="195"/>
                    <a:pt x="999" y="195"/>
                    <a:pt x="999" y="195"/>
                  </a:cubicBezTo>
                  <a:moveTo>
                    <a:pt x="997" y="192"/>
                  </a:moveTo>
                  <a:cubicBezTo>
                    <a:pt x="997" y="192"/>
                    <a:pt x="997" y="192"/>
                    <a:pt x="997" y="192"/>
                  </a:cubicBezTo>
                  <a:cubicBezTo>
                    <a:pt x="997" y="192"/>
                    <a:pt x="997" y="192"/>
                    <a:pt x="997" y="192"/>
                  </a:cubicBezTo>
                  <a:cubicBezTo>
                    <a:pt x="997" y="192"/>
                    <a:pt x="997" y="192"/>
                    <a:pt x="997" y="192"/>
                  </a:cubicBezTo>
                  <a:moveTo>
                    <a:pt x="995" y="190"/>
                  </a:moveTo>
                  <a:cubicBezTo>
                    <a:pt x="995" y="190"/>
                    <a:pt x="995" y="190"/>
                    <a:pt x="995" y="190"/>
                  </a:cubicBezTo>
                  <a:cubicBezTo>
                    <a:pt x="995" y="190"/>
                    <a:pt x="995" y="190"/>
                    <a:pt x="995" y="190"/>
                  </a:cubicBezTo>
                  <a:cubicBezTo>
                    <a:pt x="995" y="190"/>
                    <a:pt x="995" y="190"/>
                    <a:pt x="995" y="190"/>
                  </a:cubicBezTo>
                  <a:moveTo>
                    <a:pt x="989" y="186"/>
                  </a:moveTo>
                  <a:cubicBezTo>
                    <a:pt x="990" y="186"/>
                    <a:pt x="990" y="186"/>
                    <a:pt x="990" y="186"/>
                  </a:cubicBezTo>
                  <a:cubicBezTo>
                    <a:pt x="990" y="186"/>
                    <a:pt x="990" y="186"/>
                    <a:pt x="989" y="186"/>
                  </a:cubicBezTo>
                  <a:cubicBezTo>
                    <a:pt x="989" y="186"/>
                    <a:pt x="989" y="186"/>
                    <a:pt x="989" y="186"/>
                  </a:cubicBezTo>
                  <a:moveTo>
                    <a:pt x="988" y="185"/>
                  </a:moveTo>
                  <a:cubicBezTo>
                    <a:pt x="988" y="185"/>
                    <a:pt x="988" y="185"/>
                    <a:pt x="989" y="185"/>
                  </a:cubicBezTo>
                  <a:cubicBezTo>
                    <a:pt x="988" y="185"/>
                    <a:pt x="988" y="185"/>
                    <a:pt x="988" y="185"/>
                  </a:cubicBezTo>
                  <a:cubicBezTo>
                    <a:pt x="988" y="185"/>
                    <a:pt x="988" y="185"/>
                    <a:pt x="988" y="185"/>
                  </a:cubicBezTo>
                  <a:cubicBezTo>
                    <a:pt x="988" y="185"/>
                    <a:pt x="988" y="185"/>
                    <a:pt x="988" y="185"/>
                  </a:cubicBezTo>
                  <a:moveTo>
                    <a:pt x="987" y="184"/>
                  </a:moveTo>
                  <a:cubicBezTo>
                    <a:pt x="987" y="184"/>
                    <a:pt x="987" y="184"/>
                    <a:pt x="987" y="184"/>
                  </a:cubicBezTo>
                  <a:cubicBezTo>
                    <a:pt x="987" y="184"/>
                    <a:pt x="987" y="184"/>
                    <a:pt x="987" y="184"/>
                  </a:cubicBezTo>
                  <a:cubicBezTo>
                    <a:pt x="987" y="184"/>
                    <a:pt x="987" y="184"/>
                    <a:pt x="987" y="184"/>
                  </a:cubicBezTo>
                  <a:moveTo>
                    <a:pt x="877" y="0"/>
                  </a:moveTo>
                  <a:cubicBezTo>
                    <a:pt x="887" y="17"/>
                    <a:pt x="887" y="17"/>
                    <a:pt x="887" y="17"/>
                  </a:cubicBezTo>
                  <a:cubicBezTo>
                    <a:pt x="884" y="12"/>
                    <a:pt x="881" y="6"/>
                    <a:pt x="87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5"/>
            <p:cNvSpPr/>
            <p:nvPr/>
          </p:nvSpPr>
          <p:spPr bwMode="auto">
            <a:xfrm>
              <a:off x="366712" y="3008313"/>
              <a:ext cx="157163" cy="61912"/>
            </a:xfrm>
            <a:custGeom>
              <a:avLst/>
              <a:gdLst>
                <a:gd name="T0" fmla="*/ 56 w 105"/>
                <a:gd name="T1" fmla="*/ 0 h 41"/>
                <a:gd name="T2" fmla="*/ 6 w 105"/>
                <a:gd name="T3" fmla="*/ 17 h 41"/>
                <a:gd name="T4" fmla="*/ 6 w 105"/>
                <a:gd name="T5" fmla="*/ 17 h 41"/>
                <a:gd name="T6" fmla="*/ 0 w 105"/>
                <a:gd name="T7" fmla="*/ 21 h 41"/>
                <a:gd name="T8" fmla="*/ 0 w 105"/>
                <a:gd name="T9" fmla="*/ 21 h 41"/>
                <a:gd name="T10" fmla="*/ 5 w 105"/>
                <a:gd name="T11" fmla="*/ 29 h 41"/>
                <a:gd name="T12" fmla="*/ 57 w 105"/>
                <a:gd name="T13" fmla="*/ 11 h 41"/>
                <a:gd name="T14" fmla="*/ 105 w 105"/>
                <a:gd name="T15" fmla="*/ 41 h 41"/>
                <a:gd name="T16" fmla="*/ 98 w 105"/>
                <a:gd name="T17" fmla="*/ 25 h 41"/>
                <a:gd name="T18" fmla="*/ 98 w 105"/>
                <a:gd name="T19" fmla="*/ 25 h 41"/>
                <a:gd name="T20" fmla="*/ 94 w 105"/>
                <a:gd name="T21" fmla="*/ 19 h 41"/>
                <a:gd name="T22" fmla="*/ 93 w 105"/>
                <a:gd name="T23" fmla="*/ 19 h 41"/>
                <a:gd name="T24" fmla="*/ 93 w 105"/>
                <a:gd name="T25" fmla="*/ 19 h 41"/>
                <a:gd name="T26" fmla="*/ 93 w 105"/>
                <a:gd name="T27" fmla="*/ 18 h 41"/>
                <a:gd name="T28" fmla="*/ 92 w 105"/>
                <a:gd name="T29" fmla="*/ 18 h 41"/>
                <a:gd name="T30" fmla="*/ 92 w 105"/>
                <a:gd name="T31" fmla="*/ 17 h 41"/>
                <a:gd name="T32" fmla="*/ 92 w 105"/>
                <a:gd name="T33" fmla="*/ 17 h 41"/>
                <a:gd name="T34" fmla="*/ 91 w 105"/>
                <a:gd name="T35" fmla="*/ 16 h 41"/>
                <a:gd name="T36" fmla="*/ 91 w 105"/>
                <a:gd name="T37" fmla="*/ 16 h 41"/>
                <a:gd name="T38" fmla="*/ 91 w 105"/>
                <a:gd name="T39" fmla="*/ 16 h 41"/>
                <a:gd name="T40" fmla="*/ 90 w 105"/>
                <a:gd name="T41" fmla="*/ 15 h 41"/>
                <a:gd name="T42" fmla="*/ 90 w 105"/>
                <a:gd name="T43" fmla="*/ 15 h 41"/>
                <a:gd name="T44" fmla="*/ 89 w 105"/>
                <a:gd name="T45" fmla="*/ 15 h 41"/>
                <a:gd name="T46" fmla="*/ 89 w 105"/>
                <a:gd name="T47" fmla="*/ 14 h 41"/>
                <a:gd name="T48" fmla="*/ 89 w 105"/>
                <a:gd name="T49" fmla="*/ 14 h 41"/>
                <a:gd name="T50" fmla="*/ 84 w 105"/>
                <a:gd name="T51" fmla="*/ 10 h 41"/>
                <a:gd name="T52" fmla="*/ 83 w 105"/>
                <a:gd name="T53" fmla="*/ 10 h 41"/>
                <a:gd name="T54" fmla="*/ 83 w 105"/>
                <a:gd name="T55" fmla="*/ 10 h 41"/>
                <a:gd name="T56" fmla="*/ 83 w 105"/>
                <a:gd name="T57" fmla="*/ 9 h 41"/>
                <a:gd name="T58" fmla="*/ 82 w 105"/>
                <a:gd name="T59" fmla="*/ 9 h 41"/>
                <a:gd name="T60" fmla="*/ 81 w 105"/>
                <a:gd name="T61" fmla="*/ 8 h 41"/>
                <a:gd name="T62" fmla="*/ 81 w 105"/>
                <a:gd name="T63" fmla="*/ 8 h 41"/>
                <a:gd name="T64" fmla="*/ 81 w 105"/>
                <a:gd name="T65" fmla="*/ 8 h 41"/>
                <a:gd name="T66" fmla="*/ 80 w 105"/>
                <a:gd name="T67" fmla="*/ 7 h 41"/>
                <a:gd name="T68" fmla="*/ 80 w 105"/>
                <a:gd name="T69" fmla="*/ 7 h 41"/>
                <a:gd name="T70" fmla="*/ 79 w 105"/>
                <a:gd name="T71" fmla="*/ 7 h 41"/>
                <a:gd name="T72" fmla="*/ 79 w 105"/>
                <a:gd name="T73" fmla="*/ 7 h 41"/>
                <a:gd name="T74" fmla="*/ 78 w 105"/>
                <a:gd name="T75" fmla="*/ 6 h 41"/>
                <a:gd name="T76" fmla="*/ 78 w 105"/>
                <a:gd name="T77" fmla="*/ 6 h 41"/>
                <a:gd name="T78" fmla="*/ 56 w 105"/>
                <a:gd name="T7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5" h="41">
                  <a:moveTo>
                    <a:pt x="56" y="0"/>
                  </a:moveTo>
                  <a:cubicBezTo>
                    <a:pt x="43" y="0"/>
                    <a:pt x="27" y="5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4" y="18"/>
                    <a:pt x="2" y="19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20" y="18"/>
                    <a:pt x="39" y="11"/>
                    <a:pt x="57" y="11"/>
                  </a:cubicBezTo>
                  <a:cubicBezTo>
                    <a:pt x="75" y="11"/>
                    <a:pt x="93" y="19"/>
                    <a:pt x="105" y="41"/>
                  </a:cubicBezTo>
                  <a:cubicBezTo>
                    <a:pt x="103" y="35"/>
                    <a:pt x="101" y="30"/>
                    <a:pt x="98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7" y="23"/>
                    <a:pt x="95" y="21"/>
                    <a:pt x="94" y="19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7" y="13"/>
                    <a:pt x="86" y="11"/>
                    <a:pt x="84" y="10"/>
                  </a:cubicBezTo>
                  <a:cubicBezTo>
                    <a:pt x="84" y="10"/>
                    <a:pt x="84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2" y="3"/>
                    <a:pt x="64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6"/>
            <p:cNvSpPr/>
            <p:nvPr/>
          </p:nvSpPr>
          <p:spPr bwMode="auto">
            <a:xfrm>
              <a:off x="307975" y="2713038"/>
              <a:ext cx="6350" cy="11112"/>
            </a:xfrm>
            <a:custGeom>
              <a:avLst/>
              <a:gdLst>
                <a:gd name="T0" fmla="*/ 5 w 5"/>
                <a:gd name="T1" fmla="*/ 8 h 8"/>
                <a:gd name="T2" fmla="*/ 0 w 5"/>
                <a:gd name="T3" fmla="*/ 0 h 8"/>
                <a:gd name="T4" fmla="*/ 2 w 5"/>
                <a:gd name="T5" fmla="*/ 4 h 8"/>
                <a:gd name="T6" fmla="*/ 5 w 5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3"/>
                    <a:pt x="2" y="4"/>
                  </a:cubicBezTo>
                  <a:cubicBezTo>
                    <a:pt x="3" y="5"/>
                    <a:pt x="4" y="7"/>
                    <a:pt x="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1" name="Freeform 17"/>
          <p:cNvSpPr/>
          <p:nvPr/>
        </p:nvSpPr>
        <p:spPr bwMode="auto">
          <a:xfrm>
            <a:off x="4870464" y="3969238"/>
            <a:ext cx="508000" cy="1614487"/>
          </a:xfrm>
          <a:custGeom>
            <a:avLst/>
            <a:gdLst>
              <a:gd name="T0" fmla="*/ 61 w 338"/>
              <a:gd name="T1" fmla="*/ 985 h 1074"/>
              <a:gd name="T2" fmla="*/ 61 w 338"/>
              <a:gd name="T3" fmla="*/ 985 h 1074"/>
              <a:gd name="T4" fmla="*/ 62 w 338"/>
              <a:gd name="T5" fmla="*/ 159 h 1074"/>
              <a:gd name="T6" fmla="*/ 199 w 338"/>
              <a:gd name="T7" fmla="*/ 0 h 1074"/>
              <a:gd name="T8" fmla="*/ 338 w 338"/>
              <a:gd name="T9" fmla="*/ 160 h 1074"/>
              <a:gd name="T10" fmla="*/ 337 w 338"/>
              <a:gd name="T11" fmla="*/ 761 h 1074"/>
              <a:gd name="T12" fmla="*/ 337 w 338"/>
              <a:gd name="T13" fmla="*/ 986 h 1074"/>
              <a:gd name="T14" fmla="*/ 256 w 338"/>
              <a:gd name="T15" fmla="*/ 1067 h 1074"/>
              <a:gd name="T16" fmla="*/ 0 w 338"/>
              <a:gd name="T17" fmla="*/ 1067 h 1074"/>
              <a:gd name="T18" fmla="*/ 61 w 338"/>
              <a:gd name="T19" fmla="*/ 986 h 1074"/>
              <a:gd name="T20" fmla="*/ 61 w 338"/>
              <a:gd name="T21" fmla="*/ 985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8" h="1074">
                <a:moveTo>
                  <a:pt x="61" y="985"/>
                </a:moveTo>
                <a:cubicBezTo>
                  <a:pt x="61" y="985"/>
                  <a:pt x="61" y="985"/>
                  <a:pt x="61" y="985"/>
                </a:cubicBezTo>
                <a:cubicBezTo>
                  <a:pt x="62" y="159"/>
                  <a:pt x="62" y="159"/>
                  <a:pt x="62" y="159"/>
                </a:cubicBezTo>
                <a:cubicBezTo>
                  <a:pt x="199" y="0"/>
                  <a:pt x="199" y="0"/>
                  <a:pt x="199" y="0"/>
                </a:cubicBezTo>
                <a:cubicBezTo>
                  <a:pt x="338" y="160"/>
                  <a:pt x="338" y="160"/>
                  <a:pt x="338" y="160"/>
                </a:cubicBezTo>
                <a:cubicBezTo>
                  <a:pt x="337" y="761"/>
                  <a:pt x="337" y="761"/>
                  <a:pt x="337" y="761"/>
                </a:cubicBezTo>
                <a:cubicBezTo>
                  <a:pt x="337" y="836"/>
                  <a:pt x="337" y="911"/>
                  <a:pt x="337" y="986"/>
                </a:cubicBezTo>
                <a:cubicBezTo>
                  <a:pt x="337" y="1074"/>
                  <a:pt x="289" y="1067"/>
                  <a:pt x="256" y="1067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30" y="1066"/>
                  <a:pt x="61" y="1057"/>
                  <a:pt x="61" y="986"/>
                </a:cubicBezTo>
                <a:cubicBezTo>
                  <a:pt x="61" y="985"/>
                  <a:pt x="61" y="985"/>
                  <a:pt x="61" y="98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4858781" y="3946850"/>
            <a:ext cx="384175" cy="1604963"/>
            <a:chOff x="-2060575" y="2630488"/>
            <a:chExt cx="384175" cy="1604962"/>
          </a:xfrm>
          <a:solidFill>
            <a:schemeClr val="bg1">
              <a:lumMod val="50000"/>
            </a:schemeClr>
          </a:solidFill>
        </p:grpSpPr>
        <p:sp>
          <p:nvSpPr>
            <p:cNvPr id="33" name="Freeform 18"/>
            <p:cNvSpPr/>
            <p:nvPr/>
          </p:nvSpPr>
          <p:spPr bwMode="auto">
            <a:xfrm>
              <a:off x="-1963738" y="2811463"/>
              <a:ext cx="55563" cy="1301750"/>
            </a:xfrm>
            <a:custGeom>
              <a:avLst/>
              <a:gdLst>
                <a:gd name="T0" fmla="*/ 37 w 37"/>
                <a:gd name="T1" fmla="*/ 0 h 866"/>
                <a:gd name="T2" fmla="*/ 0 w 37"/>
                <a:gd name="T3" fmla="*/ 39 h 866"/>
                <a:gd name="T4" fmla="*/ 0 w 37"/>
                <a:gd name="T5" fmla="*/ 866 h 866"/>
                <a:gd name="T6" fmla="*/ 0 w 37"/>
                <a:gd name="T7" fmla="*/ 866 h 866"/>
                <a:gd name="T8" fmla="*/ 9 w 37"/>
                <a:gd name="T9" fmla="*/ 866 h 866"/>
                <a:gd name="T10" fmla="*/ 9 w 37"/>
                <a:gd name="T11" fmla="*/ 866 h 866"/>
                <a:gd name="T12" fmla="*/ 9 w 37"/>
                <a:gd name="T13" fmla="*/ 865 h 866"/>
                <a:gd name="T14" fmla="*/ 9 w 37"/>
                <a:gd name="T15" fmla="*/ 865 h 866"/>
                <a:gd name="T16" fmla="*/ 9 w 37"/>
                <a:gd name="T17" fmla="*/ 39 h 866"/>
                <a:gd name="T18" fmla="*/ 37 w 37"/>
                <a:gd name="T19" fmla="*/ 8 h 866"/>
                <a:gd name="T20" fmla="*/ 37 w 37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866">
                  <a:moveTo>
                    <a:pt x="37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866"/>
                    <a:pt x="0" y="866"/>
                    <a:pt x="0" y="866"/>
                  </a:cubicBezTo>
                  <a:cubicBezTo>
                    <a:pt x="0" y="866"/>
                    <a:pt x="0" y="866"/>
                    <a:pt x="0" y="866"/>
                  </a:cubicBezTo>
                  <a:cubicBezTo>
                    <a:pt x="9" y="866"/>
                    <a:pt x="9" y="866"/>
                    <a:pt x="9" y="866"/>
                  </a:cubicBezTo>
                  <a:cubicBezTo>
                    <a:pt x="9" y="866"/>
                    <a:pt x="9" y="866"/>
                    <a:pt x="9" y="866"/>
                  </a:cubicBezTo>
                  <a:cubicBezTo>
                    <a:pt x="9" y="865"/>
                    <a:pt x="9" y="865"/>
                    <a:pt x="9" y="865"/>
                  </a:cubicBezTo>
                  <a:cubicBezTo>
                    <a:pt x="9" y="865"/>
                    <a:pt x="9" y="865"/>
                    <a:pt x="9" y="865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9"/>
            <p:cNvSpPr/>
            <p:nvPr/>
          </p:nvSpPr>
          <p:spPr bwMode="auto">
            <a:xfrm>
              <a:off x="-1963738" y="4113213"/>
              <a:ext cx="12700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8 h 8"/>
                <a:gd name="T4" fmla="*/ 9 w 9"/>
                <a:gd name="T5" fmla="*/ 4 h 8"/>
                <a:gd name="T6" fmla="*/ 9 w 9"/>
                <a:gd name="T7" fmla="*/ 0 h 8"/>
                <a:gd name="T8" fmla="*/ 0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3"/>
                    <a:pt x="0" y="6"/>
                    <a:pt x="0" y="8"/>
                  </a:cubicBezTo>
                  <a:cubicBezTo>
                    <a:pt x="3" y="7"/>
                    <a:pt x="6" y="6"/>
                    <a:pt x="9" y="4"/>
                  </a:cubicBezTo>
                  <a:cubicBezTo>
                    <a:pt x="9" y="3"/>
                    <a:pt x="9" y="2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0"/>
            <p:cNvSpPr>
              <a:spLocks noEditPoints="1"/>
            </p:cNvSpPr>
            <p:nvPr/>
          </p:nvSpPr>
          <p:spPr bwMode="auto">
            <a:xfrm>
              <a:off x="-2060575" y="4225925"/>
              <a:ext cx="66675" cy="9525"/>
            </a:xfrm>
            <a:custGeom>
              <a:avLst/>
              <a:gdLst>
                <a:gd name="T0" fmla="*/ 25 w 44"/>
                <a:gd name="T1" fmla="*/ 6 h 7"/>
                <a:gd name="T2" fmla="*/ 17 w 44"/>
                <a:gd name="T3" fmla="*/ 7 h 7"/>
                <a:gd name="T4" fmla="*/ 17 w 44"/>
                <a:gd name="T5" fmla="*/ 7 h 7"/>
                <a:gd name="T6" fmla="*/ 24 w 44"/>
                <a:gd name="T7" fmla="*/ 6 h 7"/>
                <a:gd name="T8" fmla="*/ 25 w 44"/>
                <a:gd name="T9" fmla="*/ 6 h 7"/>
                <a:gd name="T10" fmla="*/ 25 w 44"/>
                <a:gd name="T11" fmla="*/ 6 h 7"/>
                <a:gd name="T12" fmla="*/ 32 w 44"/>
                <a:gd name="T13" fmla="*/ 5 h 7"/>
                <a:gd name="T14" fmla="*/ 30 w 44"/>
                <a:gd name="T15" fmla="*/ 5 h 7"/>
                <a:gd name="T16" fmla="*/ 31 w 44"/>
                <a:gd name="T17" fmla="*/ 5 h 7"/>
                <a:gd name="T18" fmla="*/ 31 w 44"/>
                <a:gd name="T19" fmla="*/ 5 h 7"/>
                <a:gd name="T20" fmla="*/ 32 w 44"/>
                <a:gd name="T21" fmla="*/ 5 h 7"/>
                <a:gd name="T22" fmla="*/ 0 w 44"/>
                <a:gd name="T23" fmla="*/ 4 h 7"/>
                <a:gd name="T24" fmla="*/ 17 w 44"/>
                <a:gd name="T25" fmla="*/ 7 h 7"/>
                <a:gd name="T26" fmla="*/ 17 w 44"/>
                <a:gd name="T27" fmla="*/ 7 h 7"/>
                <a:gd name="T28" fmla="*/ 0 w 44"/>
                <a:gd name="T29" fmla="*/ 4 h 7"/>
                <a:gd name="T30" fmla="*/ 0 w 44"/>
                <a:gd name="T31" fmla="*/ 4 h 7"/>
                <a:gd name="T32" fmla="*/ 38 w 44"/>
                <a:gd name="T33" fmla="*/ 3 h 7"/>
                <a:gd name="T34" fmla="*/ 38 w 44"/>
                <a:gd name="T35" fmla="*/ 3 h 7"/>
                <a:gd name="T36" fmla="*/ 38 w 44"/>
                <a:gd name="T37" fmla="*/ 3 h 7"/>
                <a:gd name="T38" fmla="*/ 38 w 44"/>
                <a:gd name="T39" fmla="*/ 3 h 7"/>
                <a:gd name="T40" fmla="*/ 40 w 44"/>
                <a:gd name="T41" fmla="*/ 2 h 7"/>
                <a:gd name="T42" fmla="*/ 40 w 44"/>
                <a:gd name="T43" fmla="*/ 2 h 7"/>
                <a:gd name="T44" fmla="*/ 40 w 44"/>
                <a:gd name="T45" fmla="*/ 2 h 7"/>
                <a:gd name="T46" fmla="*/ 40 w 44"/>
                <a:gd name="T47" fmla="*/ 2 h 7"/>
                <a:gd name="T48" fmla="*/ 41 w 44"/>
                <a:gd name="T49" fmla="*/ 1 h 7"/>
                <a:gd name="T50" fmla="*/ 41 w 44"/>
                <a:gd name="T51" fmla="*/ 1 h 7"/>
                <a:gd name="T52" fmla="*/ 41 w 44"/>
                <a:gd name="T53" fmla="*/ 1 h 7"/>
                <a:gd name="T54" fmla="*/ 41 w 44"/>
                <a:gd name="T55" fmla="*/ 1 h 7"/>
                <a:gd name="T56" fmla="*/ 43 w 44"/>
                <a:gd name="T57" fmla="*/ 1 h 7"/>
                <a:gd name="T58" fmla="*/ 42 w 44"/>
                <a:gd name="T59" fmla="*/ 1 h 7"/>
                <a:gd name="T60" fmla="*/ 42 w 44"/>
                <a:gd name="T61" fmla="*/ 1 h 7"/>
                <a:gd name="T62" fmla="*/ 43 w 44"/>
                <a:gd name="T63" fmla="*/ 1 h 7"/>
                <a:gd name="T64" fmla="*/ 44 w 44"/>
                <a:gd name="T65" fmla="*/ 0 h 7"/>
                <a:gd name="T66" fmla="*/ 44 w 44"/>
                <a:gd name="T67" fmla="*/ 0 h 7"/>
                <a:gd name="T68" fmla="*/ 44 w 44"/>
                <a:gd name="T69" fmla="*/ 0 h 7"/>
                <a:gd name="T70" fmla="*/ 44 w 44"/>
                <a:gd name="T71" fmla="*/ 0 h 7"/>
                <a:gd name="T72" fmla="*/ 44 w 44"/>
                <a:gd name="T73" fmla="*/ 0 h 7"/>
                <a:gd name="T74" fmla="*/ 44 w 44"/>
                <a:gd name="T75" fmla="*/ 0 h 7"/>
                <a:gd name="T76" fmla="*/ 44 w 44"/>
                <a:gd name="T77" fmla="*/ 0 h 7"/>
                <a:gd name="T78" fmla="*/ 44 w 44"/>
                <a:gd name="T79" fmla="*/ 0 h 7"/>
                <a:gd name="T80" fmla="*/ 44 w 44"/>
                <a:gd name="T81" fmla="*/ 0 h 7"/>
                <a:gd name="T82" fmla="*/ 44 w 44"/>
                <a:gd name="T8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4" h="7">
                  <a:moveTo>
                    <a:pt x="25" y="6"/>
                  </a:moveTo>
                  <a:cubicBezTo>
                    <a:pt x="22" y="6"/>
                    <a:pt x="20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2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moveTo>
                    <a:pt x="32" y="5"/>
                  </a:moveTo>
                  <a:cubicBezTo>
                    <a:pt x="31" y="5"/>
                    <a:pt x="31" y="5"/>
                    <a:pt x="30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2" y="5"/>
                  </a:cubicBezTo>
                  <a:moveTo>
                    <a:pt x="0" y="4"/>
                  </a:moveTo>
                  <a:cubicBezTo>
                    <a:pt x="6" y="6"/>
                    <a:pt x="11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1" y="6"/>
                    <a:pt x="6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38" y="3"/>
                  </a:move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moveTo>
                    <a:pt x="40" y="2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moveTo>
                    <a:pt x="41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moveTo>
                    <a:pt x="43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1"/>
            <p:cNvSpPr/>
            <p:nvPr/>
          </p:nvSpPr>
          <p:spPr bwMode="auto">
            <a:xfrm>
              <a:off x="-2060575" y="4132263"/>
              <a:ext cx="109538" cy="103187"/>
            </a:xfrm>
            <a:custGeom>
              <a:avLst/>
              <a:gdLst>
                <a:gd name="T0" fmla="*/ 64 w 73"/>
                <a:gd name="T1" fmla="*/ 0 h 69"/>
                <a:gd name="T2" fmla="*/ 5 w 73"/>
                <a:gd name="T3" fmla="*/ 66 h 69"/>
                <a:gd name="T4" fmla="*/ 0 w 73"/>
                <a:gd name="T5" fmla="*/ 66 h 69"/>
                <a:gd name="T6" fmla="*/ 17 w 73"/>
                <a:gd name="T7" fmla="*/ 69 h 69"/>
                <a:gd name="T8" fmla="*/ 17 w 73"/>
                <a:gd name="T9" fmla="*/ 69 h 69"/>
                <a:gd name="T10" fmla="*/ 25 w 73"/>
                <a:gd name="T11" fmla="*/ 68 h 69"/>
                <a:gd name="T12" fmla="*/ 25 w 73"/>
                <a:gd name="T13" fmla="*/ 68 h 69"/>
                <a:gd name="T14" fmla="*/ 26 w 73"/>
                <a:gd name="T15" fmla="*/ 68 h 69"/>
                <a:gd name="T16" fmla="*/ 27 w 73"/>
                <a:gd name="T17" fmla="*/ 68 h 69"/>
                <a:gd name="T18" fmla="*/ 27 w 73"/>
                <a:gd name="T19" fmla="*/ 68 h 69"/>
                <a:gd name="T20" fmla="*/ 28 w 73"/>
                <a:gd name="T21" fmla="*/ 67 h 69"/>
                <a:gd name="T22" fmla="*/ 28 w 73"/>
                <a:gd name="T23" fmla="*/ 67 h 69"/>
                <a:gd name="T24" fmla="*/ 29 w 73"/>
                <a:gd name="T25" fmla="*/ 67 h 69"/>
                <a:gd name="T26" fmla="*/ 30 w 73"/>
                <a:gd name="T27" fmla="*/ 67 h 69"/>
                <a:gd name="T28" fmla="*/ 30 w 73"/>
                <a:gd name="T29" fmla="*/ 67 h 69"/>
                <a:gd name="T30" fmla="*/ 32 w 73"/>
                <a:gd name="T31" fmla="*/ 67 h 69"/>
                <a:gd name="T32" fmla="*/ 38 w 73"/>
                <a:gd name="T33" fmla="*/ 65 h 69"/>
                <a:gd name="T34" fmla="*/ 38 w 73"/>
                <a:gd name="T35" fmla="*/ 65 h 69"/>
                <a:gd name="T36" fmla="*/ 38 w 73"/>
                <a:gd name="T37" fmla="*/ 65 h 69"/>
                <a:gd name="T38" fmla="*/ 39 w 73"/>
                <a:gd name="T39" fmla="*/ 64 h 69"/>
                <a:gd name="T40" fmla="*/ 39 w 73"/>
                <a:gd name="T41" fmla="*/ 64 h 69"/>
                <a:gd name="T42" fmla="*/ 40 w 73"/>
                <a:gd name="T43" fmla="*/ 64 h 69"/>
                <a:gd name="T44" fmla="*/ 40 w 73"/>
                <a:gd name="T45" fmla="*/ 64 h 69"/>
                <a:gd name="T46" fmla="*/ 40 w 73"/>
                <a:gd name="T47" fmla="*/ 64 h 69"/>
                <a:gd name="T48" fmla="*/ 41 w 73"/>
                <a:gd name="T49" fmla="*/ 63 h 69"/>
                <a:gd name="T50" fmla="*/ 41 w 73"/>
                <a:gd name="T51" fmla="*/ 63 h 69"/>
                <a:gd name="T52" fmla="*/ 41 w 73"/>
                <a:gd name="T53" fmla="*/ 63 h 69"/>
                <a:gd name="T54" fmla="*/ 42 w 73"/>
                <a:gd name="T55" fmla="*/ 63 h 69"/>
                <a:gd name="T56" fmla="*/ 43 w 73"/>
                <a:gd name="T57" fmla="*/ 63 h 69"/>
                <a:gd name="T58" fmla="*/ 43 w 73"/>
                <a:gd name="T59" fmla="*/ 63 h 69"/>
                <a:gd name="T60" fmla="*/ 44 w 73"/>
                <a:gd name="T61" fmla="*/ 62 h 69"/>
                <a:gd name="T62" fmla="*/ 44 w 73"/>
                <a:gd name="T63" fmla="*/ 62 h 69"/>
                <a:gd name="T64" fmla="*/ 44 w 73"/>
                <a:gd name="T65" fmla="*/ 62 h 69"/>
                <a:gd name="T66" fmla="*/ 44 w 73"/>
                <a:gd name="T67" fmla="*/ 62 h 69"/>
                <a:gd name="T68" fmla="*/ 44 w 73"/>
                <a:gd name="T69" fmla="*/ 62 h 69"/>
                <a:gd name="T70" fmla="*/ 44 w 73"/>
                <a:gd name="T71" fmla="*/ 62 h 69"/>
                <a:gd name="T72" fmla="*/ 44 w 73"/>
                <a:gd name="T73" fmla="*/ 62 h 69"/>
                <a:gd name="T74" fmla="*/ 73 w 73"/>
                <a:gd name="T75" fmla="*/ 0 h 69"/>
                <a:gd name="T76" fmla="*/ 64 w 73"/>
                <a:gd name="T7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9">
                  <a:moveTo>
                    <a:pt x="64" y="0"/>
                  </a:moveTo>
                  <a:cubicBezTo>
                    <a:pt x="61" y="33"/>
                    <a:pt x="46" y="66"/>
                    <a:pt x="5" y="66"/>
                  </a:cubicBezTo>
                  <a:cubicBezTo>
                    <a:pt x="3" y="66"/>
                    <a:pt x="2" y="66"/>
                    <a:pt x="0" y="66"/>
                  </a:cubicBezTo>
                  <a:cubicBezTo>
                    <a:pt x="6" y="68"/>
                    <a:pt x="11" y="68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20" y="69"/>
                    <a:pt x="22" y="68"/>
                    <a:pt x="25" y="68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1" y="67"/>
                    <a:pt x="31" y="67"/>
                    <a:pt x="32" y="67"/>
                  </a:cubicBezTo>
                  <a:cubicBezTo>
                    <a:pt x="34" y="66"/>
                    <a:pt x="36" y="66"/>
                    <a:pt x="38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2" y="63"/>
                    <a:pt x="42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59" y="53"/>
                    <a:pt x="71" y="36"/>
                    <a:pt x="73" y="0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2"/>
            <p:cNvSpPr/>
            <p:nvPr/>
          </p:nvSpPr>
          <p:spPr bwMode="auto">
            <a:xfrm>
              <a:off x="-1706563" y="4235450"/>
              <a:ext cx="30163" cy="0"/>
            </a:xfrm>
            <a:custGeom>
              <a:avLst/>
              <a:gdLst>
                <a:gd name="T0" fmla="*/ 0 w 20"/>
                <a:gd name="T1" fmla="*/ 13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cubicBezTo>
                    <a:pt x="4" y="0"/>
                    <a:pt x="9" y="0"/>
                    <a:pt x="13" y="0"/>
                  </a:cubicBezTo>
                  <a:cubicBezTo>
                    <a:pt x="15" y="0"/>
                    <a:pt x="18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3"/>
            <p:cNvSpPr>
              <a:spLocks noEditPoints="1"/>
            </p:cNvSpPr>
            <p:nvPr/>
          </p:nvSpPr>
          <p:spPr bwMode="auto">
            <a:xfrm>
              <a:off x="-1963738" y="2630488"/>
              <a:ext cx="220663" cy="1501775"/>
            </a:xfrm>
            <a:custGeom>
              <a:avLst/>
              <a:gdLst>
                <a:gd name="T0" fmla="*/ 9 w 147"/>
                <a:gd name="T1" fmla="*/ 990 h 998"/>
                <a:gd name="T2" fmla="*/ 0 w 147"/>
                <a:gd name="T3" fmla="*/ 994 h 998"/>
                <a:gd name="T4" fmla="*/ 0 w 147"/>
                <a:gd name="T5" fmla="*/ 998 h 998"/>
                <a:gd name="T6" fmla="*/ 9 w 147"/>
                <a:gd name="T7" fmla="*/ 998 h 998"/>
                <a:gd name="T8" fmla="*/ 9 w 147"/>
                <a:gd name="T9" fmla="*/ 994 h 998"/>
                <a:gd name="T10" fmla="*/ 9 w 147"/>
                <a:gd name="T11" fmla="*/ 994 h 998"/>
                <a:gd name="T12" fmla="*/ 9 w 147"/>
                <a:gd name="T13" fmla="*/ 990 h 998"/>
                <a:gd name="T14" fmla="*/ 147 w 147"/>
                <a:gd name="T15" fmla="*/ 0 h 998"/>
                <a:gd name="T16" fmla="*/ 37 w 147"/>
                <a:gd name="T17" fmla="*/ 120 h 998"/>
                <a:gd name="T18" fmla="*/ 37 w 147"/>
                <a:gd name="T19" fmla="*/ 128 h 998"/>
                <a:gd name="T20" fmla="*/ 147 w 147"/>
                <a:gd name="T21" fmla="*/ 0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998">
                  <a:moveTo>
                    <a:pt x="9" y="990"/>
                  </a:moveTo>
                  <a:cubicBezTo>
                    <a:pt x="6" y="992"/>
                    <a:pt x="3" y="993"/>
                    <a:pt x="0" y="994"/>
                  </a:cubicBezTo>
                  <a:cubicBezTo>
                    <a:pt x="0" y="996"/>
                    <a:pt x="0" y="997"/>
                    <a:pt x="0" y="998"/>
                  </a:cubicBezTo>
                  <a:cubicBezTo>
                    <a:pt x="9" y="998"/>
                    <a:pt x="9" y="998"/>
                    <a:pt x="9" y="998"/>
                  </a:cubicBezTo>
                  <a:cubicBezTo>
                    <a:pt x="9" y="997"/>
                    <a:pt x="9" y="995"/>
                    <a:pt x="9" y="994"/>
                  </a:cubicBezTo>
                  <a:cubicBezTo>
                    <a:pt x="9" y="994"/>
                    <a:pt x="9" y="994"/>
                    <a:pt x="9" y="994"/>
                  </a:cubicBezTo>
                  <a:cubicBezTo>
                    <a:pt x="9" y="992"/>
                    <a:pt x="9" y="991"/>
                    <a:pt x="9" y="990"/>
                  </a:cubicBezTo>
                  <a:moveTo>
                    <a:pt x="147" y="0"/>
                  </a:moveTo>
                  <a:cubicBezTo>
                    <a:pt x="37" y="120"/>
                    <a:pt x="37" y="120"/>
                    <a:pt x="37" y="120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Freeform 24"/>
          <p:cNvSpPr/>
          <p:nvPr/>
        </p:nvSpPr>
        <p:spPr bwMode="auto">
          <a:xfrm>
            <a:off x="4852371" y="2937436"/>
            <a:ext cx="1514475" cy="1109663"/>
          </a:xfrm>
          <a:custGeom>
            <a:avLst/>
            <a:gdLst>
              <a:gd name="T0" fmla="*/ 212 w 1006"/>
              <a:gd name="T1" fmla="*/ 93 h 737"/>
              <a:gd name="T2" fmla="*/ 212 w 1006"/>
              <a:gd name="T3" fmla="*/ 93 h 737"/>
              <a:gd name="T4" fmla="*/ 934 w 1006"/>
              <a:gd name="T5" fmla="*/ 496 h 737"/>
              <a:gd name="T6" fmla="*/ 1006 w 1006"/>
              <a:gd name="T7" fmla="*/ 693 h 737"/>
              <a:gd name="T8" fmla="*/ 799 w 1006"/>
              <a:gd name="T9" fmla="*/ 737 h 737"/>
              <a:gd name="T10" fmla="*/ 274 w 1006"/>
              <a:gd name="T11" fmla="*/ 444 h 737"/>
              <a:gd name="T12" fmla="*/ 77 w 1006"/>
              <a:gd name="T13" fmla="*/ 334 h 737"/>
              <a:gd name="T14" fmla="*/ 46 w 1006"/>
              <a:gd name="T15" fmla="*/ 223 h 737"/>
              <a:gd name="T16" fmla="*/ 170 w 1006"/>
              <a:gd name="T17" fmla="*/ 0 h 737"/>
              <a:gd name="T18" fmla="*/ 212 w 1006"/>
              <a:gd name="T19" fmla="*/ 93 h 737"/>
              <a:gd name="T20" fmla="*/ 212 w 1006"/>
              <a:gd name="T21" fmla="*/ 93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06" h="737">
                <a:moveTo>
                  <a:pt x="212" y="93"/>
                </a:moveTo>
                <a:cubicBezTo>
                  <a:pt x="212" y="93"/>
                  <a:pt x="212" y="93"/>
                  <a:pt x="212" y="93"/>
                </a:cubicBezTo>
                <a:cubicBezTo>
                  <a:pt x="934" y="496"/>
                  <a:pt x="934" y="496"/>
                  <a:pt x="934" y="496"/>
                </a:cubicBezTo>
                <a:cubicBezTo>
                  <a:pt x="1006" y="693"/>
                  <a:pt x="1006" y="693"/>
                  <a:pt x="1006" y="693"/>
                </a:cubicBezTo>
                <a:cubicBezTo>
                  <a:pt x="799" y="737"/>
                  <a:pt x="799" y="737"/>
                  <a:pt x="799" y="737"/>
                </a:cubicBezTo>
                <a:cubicBezTo>
                  <a:pt x="274" y="444"/>
                  <a:pt x="274" y="444"/>
                  <a:pt x="274" y="444"/>
                </a:cubicBezTo>
                <a:cubicBezTo>
                  <a:pt x="208" y="407"/>
                  <a:pt x="143" y="370"/>
                  <a:pt x="77" y="334"/>
                </a:cubicBezTo>
                <a:cubicBezTo>
                  <a:pt x="0" y="291"/>
                  <a:pt x="29" y="252"/>
                  <a:pt x="46" y="223"/>
                </a:cubicBezTo>
                <a:cubicBezTo>
                  <a:pt x="170" y="0"/>
                  <a:pt x="170" y="0"/>
                  <a:pt x="170" y="0"/>
                </a:cubicBezTo>
                <a:cubicBezTo>
                  <a:pt x="157" y="26"/>
                  <a:pt x="150" y="58"/>
                  <a:pt x="212" y="93"/>
                </a:cubicBezTo>
                <a:cubicBezTo>
                  <a:pt x="212" y="93"/>
                  <a:pt x="212" y="93"/>
                  <a:pt x="212" y="9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25"/>
          <p:cNvSpPr>
            <a:spLocks noEditPoints="1"/>
          </p:cNvSpPr>
          <p:nvPr/>
        </p:nvSpPr>
        <p:spPr bwMode="auto">
          <a:xfrm>
            <a:off x="5087627" y="2930853"/>
            <a:ext cx="1270000" cy="1055687"/>
          </a:xfrm>
          <a:custGeom>
            <a:avLst/>
            <a:gdLst>
              <a:gd name="T0" fmla="*/ 54 w 844"/>
              <a:gd name="T1" fmla="*/ 93 h 702"/>
              <a:gd name="T2" fmla="*/ 50 w 844"/>
              <a:gd name="T3" fmla="*/ 101 h 702"/>
              <a:gd name="T4" fmla="*/ 50 w 844"/>
              <a:gd name="T5" fmla="*/ 101 h 702"/>
              <a:gd name="T6" fmla="*/ 51 w 844"/>
              <a:gd name="T7" fmla="*/ 102 h 702"/>
              <a:gd name="T8" fmla="*/ 51 w 844"/>
              <a:gd name="T9" fmla="*/ 102 h 702"/>
              <a:gd name="T10" fmla="*/ 772 w 844"/>
              <a:gd name="T11" fmla="*/ 505 h 702"/>
              <a:gd name="T12" fmla="*/ 844 w 844"/>
              <a:gd name="T13" fmla="*/ 702 h 702"/>
              <a:gd name="T14" fmla="*/ 777 w 844"/>
              <a:gd name="T15" fmla="*/ 497 h 702"/>
              <a:gd name="T16" fmla="*/ 54 w 844"/>
              <a:gd name="T17" fmla="*/ 93 h 702"/>
              <a:gd name="T18" fmla="*/ 54 w 844"/>
              <a:gd name="T19" fmla="*/ 93 h 702"/>
              <a:gd name="T20" fmla="*/ 0 w 844"/>
              <a:gd name="T21" fmla="*/ 36 h 702"/>
              <a:gd name="T22" fmla="*/ 0 w 844"/>
              <a:gd name="T23" fmla="*/ 36 h 702"/>
              <a:gd name="T24" fmla="*/ 0 w 844"/>
              <a:gd name="T25" fmla="*/ 36 h 702"/>
              <a:gd name="T26" fmla="*/ 0 w 844"/>
              <a:gd name="T27" fmla="*/ 36 h 702"/>
              <a:gd name="T28" fmla="*/ 3 w 844"/>
              <a:gd name="T29" fmla="*/ 22 h 702"/>
              <a:gd name="T30" fmla="*/ 3 w 844"/>
              <a:gd name="T31" fmla="*/ 22 h 702"/>
              <a:gd name="T32" fmla="*/ 3 w 844"/>
              <a:gd name="T33" fmla="*/ 22 h 702"/>
              <a:gd name="T34" fmla="*/ 3 w 844"/>
              <a:gd name="T35" fmla="*/ 23 h 702"/>
              <a:gd name="T36" fmla="*/ 3 w 844"/>
              <a:gd name="T37" fmla="*/ 22 h 702"/>
              <a:gd name="T38" fmla="*/ 4 w 844"/>
              <a:gd name="T39" fmla="*/ 20 h 702"/>
              <a:gd name="T40" fmla="*/ 4 w 844"/>
              <a:gd name="T41" fmla="*/ 20 h 702"/>
              <a:gd name="T42" fmla="*/ 4 w 844"/>
              <a:gd name="T43" fmla="*/ 20 h 702"/>
              <a:gd name="T44" fmla="*/ 4 w 844"/>
              <a:gd name="T45" fmla="*/ 20 h 702"/>
              <a:gd name="T46" fmla="*/ 6 w 844"/>
              <a:gd name="T47" fmla="*/ 14 h 702"/>
              <a:gd name="T48" fmla="*/ 5 w 844"/>
              <a:gd name="T49" fmla="*/ 17 h 702"/>
              <a:gd name="T50" fmla="*/ 6 w 844"/>
              <a:gd name="T51" fmla="*/ 14 h 702"/>
              <a:gd name="T52" fmla="*/ 17 w 844"/>
              <a:gd name="T53" fmla="*/ 0 h 702"/>
              <a:gd name="T54" fmla="*/ 7 w 844"/>
              <a:gd name="T55" fmla="*/ 13 h 702"/>
              <a:gd name="T56" fmla="*/ 7 w 844"/>
              <a:gd name="T57" fmla="*/ 13 h 702"/>
              <a:gd name="T58" fmla="*/ 7 w 844"/>
              <a:gd name="T59" fmla="*/ 13 h 702"/>
              <a:gd name="T60" fmla="*/ 17 w 844"/>
              <a:gd name="T61" fmla="*/ 0 h 702"/>
              <a:gd name="T62" fmla="*/ 17 w 844"/>
              <a:gd name="T63" fmla="*/ 0 h 702"/>
              <a:gd name="T64" fmla="*/ 17 w 844"/>
              <a:gd name="T65" fmla="*/ 0 h 702"/>
              <a:gd name="T66" fmla="*/ 17 w 844"/>
              <a:gd name="T67" fmla="*/ 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44" h="702">
                <a:moveTo>
                  <a:pt x="54" y="93"/>
                </a:moveTo>
                <a:cubicBezTo>
                  <a:pt x="50" y="101"/>
                  <a:pt x="50" y="101"/>
                  <a:pt x="50" y="101"/>
                </a:cubicBezTo>
                <a:cubicBezTo>
                  <a:pt x="50" y="101"/>
                  <a:pt x="50" y="101"/>
                  <a:pt x="50" y="101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772" y="505"/>
                  <a:pt x="772" y="505"/>
                  <a:pt x="772" y="505"/>
                </a:cubicBezTo>
                <a:cubicBezTo>
                  <a:pt x="844" y="702"/>
                  <a:pt x="844" y="702"/>
                  <a:pt x="844" y="702"/>
                </a:cubicBezTo>
                <a:cubicBezTo>
                  <a:pt x="777" y="497"/>
                  <a:pt x="777" y="497"/>
                  <a:pt x="777" y="497"/>
                </a:cubicBezTo>
                <a:cubicBezTo>
                  <a:pt x="54" y="93"/>
                  <a:pt x="54" y="93"/>
                  <a:pt x="54" y="93"/>
                </a:cubicBezTo>
                <a:cubicBezTo>
                  <a:pt x="54" y="93"/>
                  <a:pt x="54" y="93"/>
                  <a:pt x="54" y="93"/>
                </a:cubicBezTo>
                <a:moveTo>
                  <a:pt x="0" y="36"/>
                </a:move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moveTo>
                  <a:pt x="3" y="22"/>
                </a:move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2"/>
                  <a:pt x="3" y="22"/>
                  <a:pt x="3" y="22"/>
                </a:cubicBezTo>
                <a:moveTo>
                  <a:pt x="4" y="20"/>
                </a:move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moveTo>
                  <a:pt x="6" y="14"/>
                </a:moveTo>
                <a:cubicBezTo>
                  <a:pt x="6" y="15"/>
                  <a:pt x="6" y="16"/>
                  <a:pt x="5" y="17"/>
                </a:cubicBezTo>
                <a:cubicBezTo>
                  <a:pt x="6" y="16"/>
                  <a:pt x="6" y="15"/>
                  <a:pt x="6" y="14"/>
                </a:cubicBezTo>
                <a:moveTo>
                  <a:pt x="17" y="0"/>
                </a:moveTo>
                <a:cubicBezTo>
                  <a:pt x="13" y="4"/>
                  <a:pt x="10" y="8"/>
                  <a:pt x="7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10" y="8"/>
                  <a:pt x="13" y="4"/>
                  <a:pt x="17" y="0"/>
                </a:cubicBezTo>
                <a:moveTo>
                  <a:pt x="17" y="0"/>
                </a:move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26"/>
          <p:cNvSpPr/>
          <p:nvPr/>
        </p:nvSpPr>
        <p:spPr bwMode="auto">
          <a:xfrm>
            <a:off x="5077434" y="2929187"/>
            <a:ext cx="95251" cy="152400"/>
          </a:xfrm>
          <a:custGeom>
            <a:avLst/>
            <a:gdLst>
              <a:gd name="T0" fmla="*/ 26 w 63"/>
              <a:gd name="T1" fmla="*/ 0 h 101"/>
              <a:gd name="T2" fmla="*/ 26 w 63"/>
              <a:gd name="T3" fmla="*/ 0 h 101"/>
              <a:gd name="T4" fmla="*/ 26 w 63"/>
              <a:gd name="T5" fmla="*/ 0 h 101"/>
              <a:gd name="T6" fmla="*/ 26 w 63"/>
              <a:gd name="T7" fmla="*/ 0 h 101"/>
              <a:gd name="T8" fmla="*/ 16 w 63"/>
              <a:gd name="T9" fmla="*/ 13 h 101"/>
              <a:gd name="T10" fmla="*/ 16 w 63"/>
              <a:gd name="T11" fmla="*/ 13 h 101"/>
              <a:gd name="T12" fmla="*/ 16 w 63"/>
              <a:gd name="T13" fmla="*/ 13 h 101"/>
              <a:gd name="T14" fmla="*/ 15 w 63"/>
              <a:gd name="T15" fmla="*/ 14 h 101"/>
              <a:gd name="T16" fmla="*/ 14 w 63"/>
              <a:gd name="T17" fmla="*/ 17 h 101"/>
              <a:gd name="T18" fmla="*/ 13 w 63"/>
              <a:gd name="T19" fmla="*/ 20 h 101"/>
              <a:gd name="T20" fmla="*/ 13 w 63"/>
              <a:gd name="T21" fmla="*/ 20 h 101"/>
              <a:gd name="T22" fmla="*/ 13 w 63"/>
              <a:gd name="T23" fmla="*/ 20 h 101"/>
              <a:gd name="T24" fmla="*/ 12 w 63"/>
              <a:gd name="T25" fmla="*/ 21 h 101"/>
              <a:gd name="T26" fmla="*/ 12 w 63"/>
              <a:gd name="T27" fmla="*/ 21 h 101"/>
              <a:gd name="T28" fmla="*/ 12 w 63"/>
              <a:gd name="T29" fmla="*/ 22 h 101"/>
              <a:gd name="T30" fmla="*/ 12 w 63"/>
              <a:gd name="T31" fmla="*/ 23 h 101"/>
              <a:gd name="T32" fmla="*/ 12 w 63"/>
              <a:gd name="T33" fmla="*/ 23 h 101"/>
              <a:gd name="T34" fmla="*/ 11 w 63"/>
              <a:gd name="T35" fmla="*/ 24 h 101"/>
              <a:gd name="T36" fmla="*/ 11 w 63"/>
              <a:gd name="T37" fmla="*/ 25 h 101"/>
              <a:gd name="T38" fmla="*/ 11 w 63"/>
              <a:gd name="T39" fmla="*/ 25 h 101"/>
              <a:gd name="T40" fmla="*/ 11 w 63"/>
              <a:gd name="T41" fmla="*/ 26 h 101"/>
              <a:gd name="T42" fmla="*/ 11 w 63"/>
              <a:gd name="T43" fmla="*/ 26 h 101"/>
              <a:gd name="T44" fmla="*/ 9 w 63"/>
              <a:gd name="T45" fmla="*/ 33 h 101"/>
              <a:gd name="T46" fmla="*/ 9 w 63"/>
              <a:gd name="T47" fmla="*/ 33 h 101"/>
              <a:gd name="T48" fmla="*/ 9 w 63"/>
              <a:gd name="T49" fmla="*/ 34 h 101"/>
              <a:gd name="T50" fmla="*/ 9 w 63"/>
              <a:gd name="T51" fmla="*/ 35 h 101"/>
              <a:gd name="T52" fmla="*/ 9 w 63"/>
              <a:gd name="T53" fmla="*/ 36 h 101"/>
              <a:gd name="T54" fmla="*/ 9 w 63"/>
              <a:gd name="T55" fmla="*/ 36 h 101"/>
              <a:gd name="T56" fmla="*/ 9 w 63"/>
              <a:gd name="T57" fmla="*/ 36 h 101"/>
              <a:gd name="T58" fmla="*/ 9 w 63"/>
              <a:gd name="T59" fmla="*/ 37 h 101"/>
              <a:gd name="T60" fmla="*/ 9 w 63"/>
              <a:gd name="T61" fmla="*/ 37 h 101"/>
              <a:gd name="T62" fmla="*/ 9 w 63"/>
              <a:gd name="T63" fmla="*/ 38 h 101"/>
              <a:gd name="T64" fmla="*/ 9 w 63"/>
              <a:gd name="T65" fmla="*/ 38 h 101"/>
              <a:gd name="T66" fmla="*/ 9 w 63"/>
              <a:gd name="T67" fmla="*/ 40 h 101"/>
              <a:gd name="T68" fmla="*/ 9 w 63"/>
              <a:gd name="T69" fmla="*/ 40 h 101"/>
              <a:gd name="T70" fmla="*/ 52 w 63"/>
              <a:gd name="T71" fmla="*/ 98 h 101"/>
              <a:gd name="T72" fmla="*/ 52 w 63"/>
              <a:gd name="T73" fmla="*/ 98 h 101"/>
              <a:gd name="T74" fmla="*/ 59 w 63"/>
              <a:gd name="T75" fmla="*/ 101 h 101"/>
              <a:gd name="T76" fmla="*/ 63 w 63"/>
              <a:gd name="T77" fmla="*/ 93 h 101"/>
              <a:gd name="T78" fmla="*/ 26 w 63"/>
              <a:gd name="T79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" h="101"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2" y="4"/>
                  <a:pt x="19" y="8"/>
                  <a:pt x="16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3"/>
                  <a:pt x="15" y="13"/>
                  <a:pt x="15" y="14"/>
                </a:cubicBezTo>
                <a:cubicBezTo>
                  <a:pt x="15" y="15"/>
                  <a:pt x="15" y="16"/>
                  <a:pt x="14" y="17"/>
                </a:cubicBezTo>
                <a:cubicBezTo>
                  <a:pt x="14" y="18"/>
                  <a:pt x="13" y="19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8"/>
                  <a:pt x="10" y="31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9" y="39"/>
                  <a:pt x="9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58"/>
                  <a:pt x="19" y="77"/>
                  <a:pt x="52" y="98"/>
                </a:cubicBezTo>
                <a:cubicBezTo>
                  <a:pt x="52" y="98"/>
                  <a:pt x="52" y="98"/>
                  <a:pt x="52" y="98"/>
                </a:cubicBezTo>
                <a:cubicBezTo>
                  <a:pt x="54" y="99"/>
                  <a:pt x="57" y="100"/>
                  <a:pt x="59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30" y="75"/>
                  <a:pt x="0" y="41"/>
                  <a:pt x="26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TextBox 51"/>
          <p:cNvSpPr txBox="1"/>
          <p:nvPr/>
        </p:nvSpPr>
        <p:spPr>
          <a:xfrm rot="1649371">
            <a:off x="5192434" y="340586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rPr>
              <a:t>优点</a:t>
            </a:r>
            <a:r>
              <a:rPr lang="zh-CN" altLang="en-US" sz="1600" dirty="0"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rPr>
              <a:t>一</a:t>
            </a:r>
            <a:endParaRPr lang="zh-CN" altLang="en-US" sz="1600" dirty="0">
              <a:solidFill>
                <a:schemeClr val="bg1"/>
              </a:solidFill>
              <a:latin typeface="Kozuka Gothic Pro B" pitchFamily="34" charset="-128"/>
              <a:ea typeface="Kozuka Gothic Pro B" pitchFamily="34" charset="-128"/>
            </a:endParaRPr>
          </a:p>
        </p:txBody>
      </p:sp>
      <p:sp>
        <p:nvSpPr>
          <p:cNvPr id="43" name="TextBox 52"/>
          <p:cNvSpPr txBox="1"/>
          <p:nvPr/>
        </p:nvSpPr>
        <p:spPr>
          <a:xfrm rot="16200000">
            <a:off x="4787800" y="46127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defRPr>
            </a:lvl1pPr>
          </a:lstStyle>
          <a:p>
            <a:r>
              <a:rPr lang="zh-CN" altLang="en-US" sz="1600" dirty="0" smtClean="0"/>
              <a:t>优点二</a:t>
            </a:r>
            <a:endParaRPr lang="zh-CN" altLang="en-US" sz="1600" dirty="0"/>
          </a:p>
        </p:txBody>
      </p:sp>
      <p:sp>
        <p:nvSpPr>
          <p:cNvPr id="44" name="TextBox 100"/>
          <p:cNvSpPr txBox="1"/>
          <p:nvPr/>
        </p:nvSpPr>
        <p:spPr>
          <a:xfrm rot="19652838">
            <a:off x="6390620" y="442340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defRPr>
            </a:lvl1pPr>
          </a:lstStyle>
          <a:p>
            <a:r>
              <a:rPr lang="zh-CN" altLang="en-US" sz="1600" dirty="0" smtClean="0"/>
              <a:t>优点三</a:t>
            </a:r>
            <a:endParaRPr lang="zh-CN" altLang="en-US" sz="1600" dirty="0"/>
          </a:p>
        </p:txBody>
      </p:sp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平行四边形 62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模式优点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66136" y="2429958"/>
            <a:ext cx="3389909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它支持以不同的方式遍历一个聚合对象。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5468" y="5448626"/>
            <a:ext cx="3717230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迭代器简化了聚合类，满足</a:t>
            </a:r>
            <a:r>
              <a:rPr lang="zh-CN" altLang="en-US" sz="2400" b="1" dirty="0">
                <a:solidFill>
                  <a:schemeClr val="accent1"/>
                </a:solidFill>
                <a:cs typeface="Arial" panose="020B0604020202020204" pitchFamily="34" charset="0"/>
              </a:rPr>
              <a:t>“单一职责原则”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。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19191" y="2983003"/>
            <a:ext cx="48941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在迭代器模式中，增加新的聚合类和迭代器类都很方便，无须修改原有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代码。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模式缺点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158567" y="2401908"/>
            <a:ext cx="7981625" cy="2245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迭代模式的缺点：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由于迭代器模式将存储数据和遍历数据的职责分离，</a:t>
            </a:r>
            <a:r>
              <a:rPr lang="zh-CN" altLang="en-US" sz="2400" b="1" dirty="0">
                <a:solidFill>
                  <a:schemeClr val="accent1"/>
                </a:solidFill>
                <a:cs typeface="Arial" panose="020B0604020202020204" pitchFamily="34" charset="0"/>
              </a:rPr>
              <a:t>增加新的聚合类需要对应增加新的迭代器类，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类的个数</a:t>
            </a:r>
            <a:r>
              <a:rPr lang="zh-CN" altLang="en-US" sz="2400" b="1" dirty="0">
                <a:solidFill>
                  <a:schemeClr val="accent1"/>
                </a:solidFill>
                <a:cs typeface="Arial" panose="020B0604020202020204" pitchFamily="34" charset="0"/>
              </a:rPr>
              <a:t>成对增加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，这在一定程度上增加了系统的复杂性。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5874559" y="-685186"/>
            <a:ext cx="6781080" cy="8387873"/>
            <a:chOff x="-1344978" y="-685187"/>
            <a:chExt cx="6781080" cy="8387873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42802" y="2512764"/>
            <a:ext cx="3456299" cy="11079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42800" y="3588903"/>
            <a:ext cx="2060308" cy="1107996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YOU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模式动机与定义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模式动机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6" descr="http://img5.imgtn.bdimg.com/it/u=553519622,110434191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AutoShape 8" descr="http://img5.imgtn.bdimg.com/it/u=553519622,110434191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34" name="Picture 10" descr="http://ec4.images-amazon.com/images/I/41ODAUmO1%2BL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15" y="2514715"/>
            <a:ext cx="2016202" cy="201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椭圆 26"/>
          <p:cNvSpPr>
            <a:spLocks noChangeAspect="1"/>
          </p:cNvSpPr>
          <p:nvPr/>
        </p:nvSpPr>
        <p:spPr>
          <a:xfrm>
            <a:off x="3330176" y="2669211"/>
            <a:ext cx="1837670" cy="559515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遍历频道</a:t>
            </a:r>
            <a:endParaRPr lang="zh-CN" altLang="en-US" sz="2000" dirty="0"/>
          </a:p>
        </p:txBody>
      </p:sp>
      <p:sp>
        <p:nvSpPr>
          <p:cNvPr id="24" name="矩形 23"/>
          <p:cNvSpPr/>
          <p:nvPr/>
        </p:nvSpPr>
        <p:spPr>
          <a:xfrm>
            <a:off x="1226272" y="5422075"/>
            <a:ext cx="1863306" cy="37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5" name="文本框 24"/>
          <p:cNvSpPr txBox="1"/>
          <p:nvPr/>
        </p:nvSpPr>
        <p:spPr>
          <a:xfrm>
            <a:off x="1359408" y="5432306"/>
            <a:ext cx="176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电视机遥控器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82662" y="5239109"/>
            <a:ext cx="2429105" cy="854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570480" y="5343204"/>
            <a:ext cx="2114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电视机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（电视频道的集合）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5" name="上箭头 34"/>
          <p:cNvSpPr/>
          <p:nvPr/>
        </p:nvSpPr>
        <p:spPr>
          <a:xfrm rot="5400000">
            <a:off x="4077088" y="2499943"/>
            <a:ext cx="574914" cy="2157069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215" y="1055680"/>
            <a:ext cx="2629452" cy="203748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831" y="3093161"/>
            <a:ext cx="2538219" cy="202011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781" y="3125194"/>
            <a:ext cx="2512932" cy="208188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765" y="1073630"/>
            <a:ext cx="2693833" cy="2035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模式动机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027775" y="3574225"/>
            <a:ext cx="8187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一个聚合对象，如一个列表（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List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）或者一个集合（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Set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），应该</a:t>
            </a:r>
            <a:r>
              <a:rPr lang="zh-CN" altLang="en-US" sz="2400" b="1" dirty="0">
                <a:solidFill>
                  <a:schemeClr val="accent1"/>
                </a:solidFill>
                <a:cs typeface="Arial" panose="020B0604020202020204" pitchFamily="34" charset="0"/>
              </a:rPr>
              <a:t>提供一种方法来让别人可以访问它的元素，而又不需要暴露它的内部结构。</a:t>
            </a:r>
            <a:r>
              <a:rPr lang="en-US" altLang="zh-CN" sz="2400" b="1" dirty="0">
                <a:solidFill>
                  <a:schemeClr val="accent1"/>
                </a:solidFill>
                <a:cs typeface="Arial" panose="020B0604020202020204" pitchFamily="34" charset="0"/>
              </a:rPr>
              <a:t> </a:t>
            </a:r>
            <a:endParaRPr lang="en-US" altLang="zh-CN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027775" y="2032311"/>
            <a:ext cx="8187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对于同一个聚合对象，针对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不同的需要，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可能要</a:t>
            </a:r>
            <a:r>
              <a:rPr lang="zh-CN" altLang="en-US" sz="2400" b="1" dirty="0">
                <a:solidFill>
                  <a:schemeClr val="accent1"/>
                </a:solidFill>
                <a:cs typeface="Arial" panose="020B0604020202020204" pitchFamily="34" charset="0"/>
              </a:rPr>
              <a:t>以不同的方式遍历整个聚合</a:t>
            </a:r>
            <a:r>
              <a:rPr lang="zh-CN" altLang="en-US" sz="24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对象。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模式定义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944675" y="2452419"/>
            <a:ext cx="7981625" cy="222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迭代器模式（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Iterator Pattern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）：提供一种方法来</a:t>
            </a:r>
            <a:r>
              <a:rPr lang="zh-CN" altLang="en-US" sz="3200" b="1" dirty="0">
                <a:solidFill>
                  <a:schemeClr val="accent1"/>
                </a:solidFill>
                <a:cs typeface="Arial" panose="020B0604020202020204" pitchFamily="34" charset="0"/>
              </a:rPr>
              <a:t>访问聚合对象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，</a:t>
            </a:r>
            <a:r>
              <a:rPr lang="zh-CN" altLang="en-US" sz="3200" b="1" dirty="0">
                <a:solidFill>
                  <a:schemeClr val="accent1"/>
                </a:solidFill>
                <a:cs typeface="Arial" panose="020B0604020202020204" pitchFamily="34" charset="0"/>
              </a:rPr>
              <a:t>而不用暴露这个对象的内部表示</a:t>
            </a:r>
            <a:r>
              <a:rPr lang="zh-CN" altLang="en-US" sz="32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。</a:t>
            </a:r>
            <a:endParaRPr lang="en-US" altLang="zh-CN" sz="32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适用场景及模式结构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适用场景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58567" y="2219219"/>
            <a:ext cx="7639951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在以下情况下可以使用迭代器模式：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当需要为聚合对象提供多种遍历方式时。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当访问一个聚合对象的内容而无须暴露其内部细节的表示。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当需要为遍历不同的聚合结构提供一个统一的接口时。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模式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16682" y="1863883"/>
            <a:ext cx="4977873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迭代器模式的结构：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抽象</a:t>
            </a:r>
            <a:r>
              <a:rPr lang="zh-CN" alt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聚合（</a:t>
            </a:r>
            <a:r>
              <a:rPr lang="en-US" altLang="zh-CN" b="1" dirty="0">
                <a:solidFill>
                  <a:schemeClr val="accent1"/>
                </a:solidFill>
                <a:cs typeface="Arial" panose="020B0604020202020204" pitchFamily="34" charset="0"/>
              </a:rPr>
              <a:t>Aggregate</a:t>
            </a:r>
            <a:r>
              <a:rPr lang="zh-CN" alt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）角色：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定义添加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、删除聚合对象以及创建迭代器对象的接口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具体聚合（</a:t>
            </a:r>
            <a:r>
              <a:rPr lang="en-US" altLang="zh-CN" b="1" dirty="0">
                <a:solidFill>
                  <a:schemeClr val="accent1"/>
                </a:solidFill>
                <a:cs typeface="Arial" panose="020B0604020202020204" pitchFamily="34" charset="0"/>
              </a:rPr>
              <a:t>ConcreteAggregate</a:t>
            </a:r>
            <a:r>
              <a:rPr lang="zh-CN" alt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）角色：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实现抽象聚合类，返回一个具体迭代器的实例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抽象迭代器（</a:t>
            </a:r>
            <a:r>
              <a:rPr lang="en-US" altLang="zh-CN" b="1" dirty="0">
                <a:solidFill>
                  <a:schemeClr val="accent1"/>
                </a:solidFill>
                <a:cs typeface="Arial" panose="020B0604020202020204" pitchFamily="34" charset="0"/>
              </a:rPr>
              <a:t>Iterator</a:t>
            </a:r>
            <a:r>
              <a:rPr lang="zh-CN" alt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）角色：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定义访问和遍历聚合元素的接口，通常包含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hasNext()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first()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next()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等方法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具体迭代器（</a:t>
            </a:r>
            <a:r>
              <a:rPr lang="en-US" altLang="zh-CN" b="1" dirty="0">
                <a:solidFill>
                  <a:schemeClr val="accent1"/>
                </a:solidFill>
                <a:cs typeface="Arial" panose="020B0604020202020204" pitchFamily="34" charset="0"/>
              </a:rPr>
              <a:t>Concretelterator</a:t>
            </a:r>
            <a:r>
              <a:rPr lang="zh-CN" alt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）角色：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实现抽象迭代器接口中所定义的方法，完成对聚合对象的遍历，记录遍历的当前位置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1436" y="2022248"/>
            <a:ext cx="6441516" cy="4346083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5551436" y="1623394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UML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类图：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MOMODA1">
      <a:dk1>
        <a:sysClr val="windowText" lastClr="000000"/>
      </a:dk1>
      <a:lt1>
        <a:sysClr val="window" lastClr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3812</Words>
  <Application>WPS 演示</Application>
  <PresentationFormat>宽屏</PresentationFormat>
  <Paragraphs>260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Calibri Light</vt:lpstr>
      <vt:lpstr>Kozuka Gothic Pro B</vt:lpstr>
      <vt:lpstr>MS Mincho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彩色气泡</dc:title>
  <dc:creator>第一PPT</dc:creator>
  <cp:keywords>www.1ppt.com</cp:keywords>
  <cp:lastModifiedBy>慢慢</cp:lastModifiedBy>
  <cp:revision>135</cp:revision>
  <dcterms:created xsi:type="dcterms:W3CDTF">2015-01-07T12:23:00Z</dcterms:created>
  <dcterms:modified xsi:type="dcterms:W3CDTF">2019-04-28T09:08:53Z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