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1" r:id="rId4"/>
    <p:sldId id="262" r:id="rId5"/>
    <p:sldId id="268" r:id="rId6"/>
    <p:sldId id="269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冠瑋" initials="丁冠瑋" lastIdx="1" clrIdx="0">
    <p:extLst>
      <p:ext uri="{19B8F6BF-5375-455C-9EA6-DF929625EA0E}">
        <p15:presenceInfo xmlns:p15="http://schemas.microsoft.com/office/powerpoint/2012/main" userId="S::s1110932010@ad1.nutc.edu.tw::bb2c5951-9f6e-416e-955c-21628631a8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n Rac" userId="a4ff57f6973346c9" providerId="LiveId" clId="{5D6C8609-F687-4FB2-B5C4-A5BCF2485014}"/>
    <pc:docChg chg="custSel modSld">
      <pc:chgData name="coon Rac" userId="a4ff57f6973346c9" providerId="LiveId" clId="{5D6C8609-F687-4FB2-B5C4-A5BCF2485014}" dt="2022-01-10T18:15:30.746" v="14" actId="20577"/>
      <pc:docMkLst>
        <pc:docMk/>
      </pc:docMkLst>
      <pc:sldChg chg="modSp mod">
        <pc:chgData name="coon Rac" userId="a4ff57f6973346c9" providerId="LiveId" clId="{5D6C8609-F687-4FB2-B5C4-A5BCF2485014}" dt="2022-01-10T18:15:30.746" v="14" actId="20577"/>
        <pc:sldMkLst>
          <pc:docMk/>
          <pc:sldMk cId="3951657482" sldId="256"/>
        </pc:sldMkLst>
        <pc:spChg chg="mod">
          <ac:chgData name="coon Rac" userId="a4ff57f6973346c9" providerId="LiveId" clId="{5D6C8609-F687-4FB2-B5C4-A5BCF2485014}" dt="2022-01-10T18:15:30.746" v="14" actId="20577"/>
          <ac:spMkLst>
            <pc:docMk/>
            <pc:sldMk cId="3951657482" sldId="256"/>
            <ac:spMk id="2" creationId="{85E5BAB0-B72A-419E-91F0-7A20AC3B0FD7}"/>
          </ac:spMkLst>
        </pc:spChg>
      </pc:sldChg>
      <pc:sldChg chg="delSp mod">
        <pc:chgData name="coon Rac" userId="a4ff57f6973346c9" providerId="LiveId" clId="{5D6C8609-F687-4FB2-B5C4-A5BCF2485014}" dt="2022-01-10T18:15:20.205" v="0" actId="478"/>
        <pc:sldMkLst>
          <pc:docMk/>
          <pc:sldMk cId="2210171862" sldId="267"/>
        </pc:sldMkLst>
        <pc:spChg chg="del">
          <ac:chgData name="coon Rac" userId="a4ff57f6973346c9" providerId="LiveId" clId="{5D6C8609-F687-4FB2-B5C4-A5BCF2485014}" dt="2022-01-10T18:15:20.205" v="0" actId="478"/>
          <ac:spMkLst>
            <pc:docMk/>
            <pc:sldMk cId="2210171862" sldId="267"/>
            <ac:spMk id="3" creationId="{1527FEDB-BC39-4361-A232-C66F420CF2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5BAB0-B72A-419E-91F0-7A20AC3B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31311"/>
            <a:ext cx="8991600" cy="1645920"/>
          </a:xfrm>
        </p:spPr>
        <p:txBody>
          <a:bodyPr/>
          <a:lstStyle/>
          <a:p>
            <a:r>
              <a:rPr lang="en-US" altLang="zh-TW" dirty="0"/>
              <a:t>IPHONE8</a:t>
            </a:r>
            <a:r>
              <a:rPr lang="zh-TW" altLang="en-US" dirty="0"/>
              <a:t>到</a:t>
            </a:r>
            <a:r>
              <a:rPr lang="en-US" altLang="zh-TW" dirty="0"/>
              <a:t>IPHONE13</a:t>
            </a:r>
            <a:r>
              <a:rPr lang="zh-TW" altLang="en-US" dirty="0"/>
              <a:t> 的比較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86873B-699B-4139-80C2-4D1133E96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505988"/>
            <a:ext cx="8991599" cy="3681747"/>
          </a:xfrm>
        </p:spPr>
        <p:txBody>
          <a:bodyPr/>
          <a:lstStyle/>
          <a:p>
            <a:pPr algn="l"/>
            <a:r>
              <a:rPr lang="zh-TW" altLang="en-US" sz="3200" dirty="0"/>
              <a:t>組員名單：</a:t>
            </a:r>
            <a:endParaRPr lang="en-US" altLang="zh-TW" sz="32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1110932010</a:t>
            </a:r>
            <a:r>
              <a:rPr lang="zh-TW" altLang="en-US" sz="3600" dirty="0"/>
              <a:t>丁冠瑋</a:t>
            </a:r>
            <a:endParaRPr lang="en-US" altLang="zh-TW" sz="36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1110932024</a:t>
            </a:r>
            <a:r>
              <a:rPr lang="zh-TW" altLang="en-US" sz="3600" dirty="0"/>
              <a:t>郭柏巖</a:t>
            </a:r>
            <a:endParaRPr lang="en-US" altLang="zh-TW" sz="36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1110932030</a:t>
            </a:r>
            <a:r>
              <a:rPr lang="zh-TW" altLang="en-US" sz="3600" dirty="0"/>
              <a:t>黃俊翔</a:t>
            </a:r>
            <a:endParaRPr lang="en-US" altLang="zh-TW" sz="36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1110932032</a:t>
            </a:r>
            <a:r>
              <a:rPr lang="zh-TW" altLang="en-US" sz="3600" dirty="0"/>
              <a:t>廖朝楷</a:t>
            </a:r>
            <a:r>
              <a:rPr lang="en-US" altLang="zh-TW" sz="3600" dirty="0"/>
              <a:t>(</a:t>
            </a:r>
            <a:r>
              <a:rPr lang="zh-TW" altLang="en-US" sz="3600" dirty="0"/>
              <a:t>組長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165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45A7A-63E8-431F-8C33-EC52C13B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67" y="1599321"/>
            <a:ext cx="9007995" cy="3101983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我們這組的報告到這邊結束</a:t>
            </a:r>
            <a:r>
              <a:rPr lang="en-US" altLang="zh-TW" sz="5400" dirty="0"/>
              <a:t>!</a:t>
            </a:r>
            <a:br>
              <a:rPr lang="en-US" altLang="zh-TW" sz="5400" dirty="0"/>
            </a:br>
            <a:r>
              <a:rPr lang="zh-TW" altLang="en-US" sz="5400" dirty="0"/>
              <a:t>謝謝大家</a:t>
            </a:r>
            <a:r>
              <a:rPr lang="en-US" altLang="zh-TW" sz="5400" dirty="0"/>
              <a:t>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101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A7319-2F95-42FB-9D19-8076899BC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843" y="566889"/>
            <a:ext cx="3753035" cy="16459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網站介紹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D75430-D955-47F3-BAEE-1E62542D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3545" y="2851953"/>
            <a:ext cx="9513082" cy="230597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2800" dirty="0"/>
              <a:t>我們這組想做的網站是</a:t>
            </a:r>
            <a:r>
              <a:rPr lang="en-US" altLang="zh-TW" sz="2800" dirty="0"/>
              <a:t>IPHONE 8(2017</a:t>
            </a:r>
            <a:r>
              <a:rPr lang="zh-TW" altLang="en-US" sz="2800" dirty="0"/>
              <a:t>出產</a:t>
            </a:r>
            <a:r>
              <a:rPr lang="en-US" altLang="zh-TW" sz="2800" dirty="0"/>
              <a:t>)</a:t>
            </a:r>
            <a:r>
              <a:rPr lang="zh-TW" altLang="en-US" sz="2800" dirty="0"/>
              <a:t> 以及</a:t>
            </a:r>
            <a:r>
              <a:rPr lang="en-US" altLang="zh-TW" sz="2800" dirty="0"/>
              <a:t>IPHONE 13</a:t>
            </a:r>
            <a:r>
              <a:rPr lang="zh-TW" altLang="en-US" sz="2800" dirty="0"/>
              <a:t> </a:t>
            </a:r>
            <a:r>
              <a:rPr lang="en-US" altLang="zh-TW" sz="2800" dirty="0"/>
              <a:t>(2021</a:t>
            </a:r>
            <a:r>
              <a:rPr lang="zh-TW" altLang="en-US" sz="2800" dirty="0"/>
              <a:t>出產</a:t>
            </a:r>
            <a:r>
              <a:rPr lang="en-US" altLang="zh-TW" sz="2800" dirty="0"/>
              <a:t>)</a:t>
            </a:r>
            <a:r>
              <a:rPr lang="zh-TW" altLang="en-US" sz="2800" dirty="0"/>
              <a:t>的比較</a:t>
            </a:r>
            <a:r>
              <a:rPr lang="zh-TW" altLang="en-US" sz="2800" dirty="0">
                <a:ea typeface="PMingLiU" panose="02020500000000000000" pitchFamily="18" charset="-120"/>
              </a:rPr>
              <a:t>，以探討</a:t>
            </a:r>
            <a:r>
              <a:rPr lang="en-US" altLang="zh-TW" sz="2800" dirty="0">
                <a:ea typeface="PMingLiU" panose="02020500000000000000" pitchFamily="18" charset="-120"/>
              </a:rPr>
              <a:t>IOS</a:t>
            </a:r>
            <a:r>
              <a:rPr lang="zh-TW" altLang="en-US" sz="2800" dirty="0">
                <a:ea typeface="PMingLiU" panose="02020500000000000000" pitchFamily="18" charset="-120"/>
              </a:rPr>
              <a:t>新舊版的功能比較和性能變化，先將兩者分開列出，在第三頁的部分以表格式的方式統整，內容會以較為重要的大方向</a:t>
            </a:r>
            <a:r>
              <a:rPr lang="en-US" altLang="zh-TW" sz="2800" dirty="0">
                <a:ea typeface="PMingLiU" panose="02020500000000000000" pitchFamily="18" charset="-120"/>
              </a:rPr>
              <a:t>(</a:t>
            </a:r>
            <a:r>
              <a:rPr lang="zh-TW" altLang="en-US" sz="2800" dirty="0">
                <a:ea typeface="PMingLiU" panose="02020500000000000000" pitchFamily="18" charset="-120"/>
              </a:rPr>
              <a:t>如</a:t>
            </a:r>
            <a:r>
              <a:rPr lang="en-US" altLang="zh-TW" sz="2800" dirty="0">
                <a:ea typeface="PMingLiU" panose="02020500000000000000" pitchFamily="18" charset="-120"/>
              </a:rPr>
              <a:t>：</a:t>
            </a:r>
            <a:r>
              <a:rPr lang="zh-TW" altLang="en-US" sz="2800" dirty="0">
                <a:ea typeface="PMingLiU" panose="02020500000000000000" pitchFamily="18" charset="-120"/>
              </a:rPr>
              <a:t>容量、處理器、螢幕大小和整體重量</a:t>
            </a:r>
            <a:r>
              <a:rPr lang="en-US" altLang="zh-TW" sz="2800" dirty="0">
                <a:ea typeface="PMingLiU" panose="02020500000000000000" pitchFamily="18" charset="-120"/>
              </a:rPr>
              <a:t>)</a:t>
            </a:r>
            <a:r>
              <a:rPr lang="zh-TW" altLang="en-US" sz="2800" dirty="0">
                <a:ea typeface="PMingLiU" panose="02020500000000000000" pitchFamily="18" charset="-120"/>
              </a:rPr>
              <a:t>的部分一一列出加以比較。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47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69485-A1EF-40B6-8B4B-7838343F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332" y="602331"/>
            <a:ext cx="3797423" cy="15283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網站架構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F8F959-54B7-4A0E-916D-FFA2D815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043" y="3151410"/>
            <a:ext cx="8290223" cy="191165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zh-TW" altLang="en-US" sz="2800" dirty="0"/>
              <a:t>我們將在第一頁的部分介紹</a:t>
            </a:r>
            <a:r>
              <a:rPr lang="en-US" altLang="zh-TW" sz="2800" dirty="0"/>
              <a:t>IPHONE8</a:t>
            </a:r>
            <a:r>
              <a:rPr lang="zh-TW" altLang="en-US" sz="2800" dirty="0"/>
              <a:t>的基本介紹</a:t>
            </a:r>
            <a:endParaRPr lang="en-US" altLang="zh-TW" sz="28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zh-TW" altLang="en-US" sz="2800" dirty="0"/>
              <a:t>第二頁的部分則是介紹</a:t>
            </a:r>
            <a:r>
              <a:rPr lang="en-US" altLang="zh-TW" sz="2800" dirty="0"/>
              <a:t>IPHONE13</a:t>
            </a:r>
            <a:r>
              <a:rPr lang="zh-TW" altLang="en-US" sz="2800" dirty="0"/>
              <a:t>的基本介紹</a:t>
            </a:r>
            <a:endParaRPr lang="en-US" altLang="zh-TW" sz="28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zh-TW" altLang="en-US" sz="2800" dirty="0"/>
              <a:t>第三頁則是兩者的比較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683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EE58E-4A24-411D-8364-1E6D7D20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018" y="769405"/>
            <a:ext cx="6427521" cy="2356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Demo</a:t>
            </a:r>
            <a:r>
              <a:rPr lang="zh-TW" altLang="en-US" dirty="0"/>
              <a:t>各頁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044204-2B29-467B-AC43-C88044FAA1CE}"/>
              </a:ext>
            </a:extLst>
          </p:cNvPr>
          <p:cNvSpPr txBox="1"/>
          <p:nvPr/>
        </p:nvSpPr>
        <p:spPr>
          <a:xfrm>
            <a:off x="1828798" y="4064207"/>
            <a:ext cx="873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接下來兩頁投影片會用來大概介紹一下我們的主功能</a:t>
            </a:r>
          </a:p>
        </p:txBody>
      </p:sp>
    </p:spTree>
    <p:extLst>
      <p:ext uri="{BB962C8B-B14F-4D97-AF65-F5344CB8AC3E}">
        <p14:creationId xmlns:p14="http://schemas.microsoft.com/office/powerpoint/2010/main" val="7581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B9393-1E47-4C9A-9AE7-04C3961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53" y="636218"/>
            <a:ext cx="7729728" cy="1188720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F98B9D0-BD31-4E2A-A1B1-1A4722DA3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53994"/>
              </p:ext>
            </p:extLst>
          </p:nvPr>
        </p:nvGraphicFramePr>
        <p:xfrm>
          <a:off x="47926" y="-10364"/>
          <a:ext cx="12144074" cy="7378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7120">
                  <a:extLst>
                    <a:ext uri="{9D8B030D-6E8A-4147-A177-3AD203B41FA5}">
                      <a16:colId xmlns:a16="http://schemas.microsoft.com/office/drawing/2014/main" val="4109211613"/>
                    </a:ext>
                  </a:extLst>
                </a:gridCol>
                <a:gridCol w="2192216">
                  <a:extLst>
                    <a:ext uri="{9D8B030D-6E8A-4147-A177-3AD203B41FA5}">
                      <a16:colId xmlns:a16="http://schemas.microsoft.com/office/drawing/2014/main" val="1829595377"/>
                    </a:ext>
                  </a:extLst>
                </a:gridCol>
                <a:gridCol w="2414953">
                  <a:extLst>
                    <a:ext uri="{9D8B030D-6E8A-4147-A177-3AD203B41FA5}">
                      <a16:colId xmlns:a16="http://schemas.microsoft.com/office/drawing/2014/main" val="354512776"/>
                    </a:ext>
                  </a:extLst>
                </a:gridCol>
                <a:gridCol w="2121877">
                  <a:extLst>
                    <a:ext uri="{9D8B030D-6E8A-4147-A177-3AD203B41FA5}">
                      <a16:colId xmlns:a16="http://schemas.microsoft.com/office/drawing/2014/main" val="3165917111"/>
                    </a:ext>
                  </a:extLst>
                </a:gridCol>
                <a:gridCol w="1863970">
                  <a:extLst>
                    <a:ext uri="{9D8B030D-6E8A-4147-A177-3AD203B41FA5}">
                      <a16:colId xmlns:a16="http://schemas.microsoft.com/office/drawing/2014/main" val="3081662507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2463748412"/>
                    </a:ext>
                  </a:extLst>
                </a:gridCol>
              </a:tblGrid>
              <a:tr h="243054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商品照片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37120"/>
                  </a:ext>
                </a:extLst>
              </a:tr>
              <a:tr h="9311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商品名稱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iPhone 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iPhone SE(</a:t>
                      </a:r>
                      <a:r>
                        <a:rPr lang="zh-TW" altLang="en-US" dirty="0"/>
                        <a:t>第二代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 8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 X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 XR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629743"/>
                  </a:ext>
                </a:extLst>
              </a:tr>
              <a:tr h="12071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顏色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黑色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白色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(PRODUCT)</a:t>
                      </a:r>
                      <a:r>
                        <a:rPr lang="en-US" altLang="zh-TW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黑色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白色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(PRODUCT)</a:t>
                      </a:r>
                      <a:r>
                        <a:rPr lang="en-US" altLang="zh-TW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金色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銀色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太空灰色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(PRODUCT)</a:t>
                      </a:r>
                      <a:r>
                        <a:rPr lang="en-US" altLang="zh-TW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RED™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太空灰色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銀色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(PRODUCT)RED™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黃色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白色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珊瑚色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黑色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64655"/>
                  </a:ext>
                </a:extLst>
              </a:tr>
              <a:tr h="8241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容量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64GB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128GB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64GB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128GB 256GB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64GB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128GB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64GB 256GB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64GB 128GB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51274"/>
                  </a:ext>
                </a:extLst>
              </a:tr>
              <a:tr h="14857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尺寸與重量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  <a:r>
                        <a:rPr lang="en-US" altLang="zh-TW" dirty="0"/>
                        <a:t>:5.45</a:t>
                      </a:r>
                      <a:r>
                        <a:rPr lang="zh-TW" altLang="en-US" dirty="0"/>
                        <a:t>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寬</a:t>
                      </a:r>
                      <a:r>
                        <a:rPr lang="en-US" altLang="zh-TW" dirty="0"/>
                        <a:t>:2.65</a:t>
                      </a:r>
                      <a:r>
                        <a:rPr lang="zh-TW" altLang="en-US" dirty="0"/>
                        <a:t>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厚</a:t>
                      </a:r>
                      <a:r>
                        <a:rPr lang="en-US" altLang="zh-TW" dirty="0"/>
                        <a:t>:0.29</a:t>
                      </a:r>
                      <a:r>
                        <a:rPr lang="zh-TW" altLang="en-US" dirty="0"/>
                        <a:t>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重量</a:t>
                      </a:r>
                      <a:r>
                        <a:rPr lang="en-US" altLang="zh-TW" dirty="0"/>
                        <a:t>:5.22</a:t>
                      </a:r>
                      <a:r>
                        <a:rPr lang="zh-TW" altLang="en-US" dirty="0"/>
                        <a:t>盎司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  <a:r>
                        <a:rPr lang="en-US" altLang="zh-TW" dirty="0"/>
                        <a:t>:5.45</a:t>
                      </a:r>
                      <a:r>
                        <a:rPr lang="zh-TW" altLang="en-US" dirty="0"/>
                        <a:t>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寬</a:t>
                      </a:r>
                      <a:r>
                        <a:rPr lang="en-US" altLang="zh-TW" dirty="0"/>
                        <a:t>:2.65</a:t>
                      </a:r>
                      <a:r>
                        <a:rPr lang="zh-TW" altLang="en-US" dirty="0"/>
                        <a:t>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厚</a:t>
                      </a:r>
                      <a:r>
                        <a:rPr lang="en-US" altLang="zh-TW" dirty="0"/>
                        <a:t>:0.29</a:t>
                      </a:r>
                      <a:r>
                        <a:rPr lang="zh-TW" altLang="en-US" dirty="0"/>
                        <a:t>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重量</a:t>
                      </a:r>
                      <a:r>
                        <a:rPr lang="en-US" altLang="zh-TW" dirty="0"/>
                        <a:t>:5.22</a:t>
                      </a:r>
                      <a:r>
                        <a:rPr lang="zh-TW" altLang="en-US" dirty="0"/>
                        <a:t>盎司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寬度：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厚度：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重量：</a:t>
                      </a: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5.22 </a:t>
                      </a:r>
                      <a:r>
                        <a:rPr lang="zh-TW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盎司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5.65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寬度：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2.79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厚度：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重量：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盎司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寬度：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2.98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厚度：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重量：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盎司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5788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5220B4B-6580-4B60-9820-7F2A2789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42" y="245399"/>
            <a:ext cx="1742246" cy="19703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4CEF453-1321-4556-98DE-41071B8CD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4" b="3938"/>
          <a:stretch/>
        </p:blipFill>
        <p:spPr>
          <a:xfrm>
            <a:off x="3872897" y="184640"/>
            <a:ext cx="1742246" cy="207903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4002D55-3AD9-4D6A-8365-12EC8A277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7" t="7114" r="3356" b="2757"/>
          <a:stretch/>
        </p:blipFill>
        <p:spPr>
          <a:xfrm>
            <a:off x="6424889" y="141207"/>
            <a:ext cx="1405755" cy="216590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D082E54-54F9-4412-AB3B-DA7C6359D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218" y="122698"/>
            <a:ext cx="1482317" cy="221575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AAD302C-2C92-438C-B51D-6F07B1FEC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5562" y="141207"/>
            <a:ext cx="1339813" cy="20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5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D0C72-C71B-472B-A2B9-DC71A863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773F0EE-D29D-49D9-90F4-7D61D39C8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727615"/>
              </p:ext>
            </p:extLst>
          </p:nvPr>
        </p:nvGraphicFramePr>
        <p:xfrm>
          <a:off x="0" y="1"/>
          <a:ext cx="12192000" cy="7131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45198960"/>
                    </a:ext>
                  </a:extLst>
                </a:gridCol>
                <a:gridCol w="2473569">
                  <a:extLst>
                    <a:ext uri="{9D8B030D-6E8A-4147-A177-3AD203B41FA5}">
                      <a16:colId xmlns:a16="http://schemas.microsoft.com/office/drawing/2014/main" val="441168483"/>
                    </a:ext>
                  </a:extLst>
                </a:gridCol>
                <a:gridCol w="2813539">
                  <a:extLst>
                    <a:ext uri="{9D8B030D-6E8A-4147-A177-3AD203B41FA5}">
                      <a16:colId xmlns:a16="http://schemas.microsoft.com/office/drawing/2014/main" val="492797142"/>
                    </a:ext>
                  </a:extLst>
                </a:gridCol>
                <a:gridCol w="2192215">
                  <a:extLst>
                    <a:ext uri="{9D8B030D-6E8A-4147-A177-3AD203B41FA5}">
                      <a16:colId xmlns:a16="http://schemas.microsoft.com/office/drawing/2014/main" val="1266759270"/>
                    </a:ext>
                  </a:extLst>
                </a:gridCol>
                <a:gridCol w="2274277">
                  <a:extLst>
                    <a:ext uri="{9D8B030D-6E8A-4147-A177-3AD203B41FA5}">
                      <a16:colId xmlns:a16="http://schemas.microsoft.com/office/drawing/2014/main" val="708290732"/>
                    </a:ext>
                  </a:extLst>
                </a:gridCol>
              </a:tblGrid>
              <a:tr h="282480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i="0" dirty="0">
                          <a:latin typeface="+mj-ea"/>
                          <a:ea typeface="+mj-ea"/>
                        </a:rPr>
                        <a:t>商品照片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411798"/>
                  </a:ext>
                </a:extLst>
              </a:tr>
              <a:tr h="457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i="0" dirty="0">
                          <a:latin typeface="+mj-ea"/>
                          <a:ea typeface="+mj-ea"/>
                        </a:rPr>
                        <a:t>商品名稱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iPhone XS Max</a:t>
                      </a:r>
                    </a:p>
                    <a:p>
                      <a:pPr algn="ctr"/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iPhone 11</a:t>
                      </a:r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iPhone 12</a:t>
                      </a:r>
                    </a:p>
                    <a:p>
                      <a:pPr algn="ctr"/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iPhone 13</a:t>
                      </a:r>
                      <a:endParaRPr lang="zh-TW" altLang="en-US" b="0" i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041489"/>
                  </a:ext>
                </a:extLst>
              </a:tr>
              <a:tr h="1677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i="0" dirty="0">
                          <a:latin typeface="+mj-ea"/>
                          <a:ea typeface="+mj-ea"/>
                        </a:rPr>
                        <a:t>顏色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金色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太空灰色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銀色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黑色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綠色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黃色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紫色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(PRODUCT)RED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白色</a:t>
                      </a:r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黑色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白色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(PRODUCT)</a:t>
                      </a:r>
                      <a:r>
                        <a:rPr lang="en-US" altLang="zh-TW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RED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綠色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藍色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紫色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(PRODUCT)RED </a:t>
                      </a: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星光色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午夜色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藍色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粉紅色</a:t>
                      </a:r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334278"/>
                  </a:ext>
                </a:extLst>
              </a:tr>
              <a:tr h="39318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i="0" dirty="0">
                          <a:latin typeface="+mj-ea"/>
                          <a:ea typeface="+mj-ea"/>
                        </a:rPr>
                        <a:t>容量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64GB 256GB 512GB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64GB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128GB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b="0" i="0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64GB</a:t>
                      </a:r>
                      <a:r>
                        <a:rPr lang="zh-TW" altLang="en-US" b="0" i="0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128GB</a:t>
                      </a:r>
                      <a:r>
                        <a:rPr lang="zh-TW" altLang="en-US" b="0" i="0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256GB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128GB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256GB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01465"/>
                  </a:ext>
                </a:extLst>
              </a:tr>
              <a:tr h="12890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i="0" dirty="0">
                          <a:latin typeface="+mj-ea"/>
                          <a:ea typeface="+mj-ea"/>
                        </a:rPr>
                        <a:t>尺寸與重量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寬度：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3.05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高度：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6.20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厚度：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0.30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重量：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7.34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盎司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寬度：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2.98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高度：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5.94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厚度：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0.33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重量：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6.84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盎司</a:t>
                      </a:r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寬度：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2.82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高度：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5.78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厚度：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0.29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重量：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5.73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盎司</a:t>
                      </a:r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寬度：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2.82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高度：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5.78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厚度：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0.3.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吋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重量：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6.10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盎司</a:t>
                      </a:r>
                      <a:endParaRPr lang="zh-TW" altLang="en-US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610380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AABB07CE-ED76-4728-AF68-D4C9FCB6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94" y="46794"/>
            <a:ext cx="1714718" cy="26975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34AA48-919D-4AD9-80B8-D21D143C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46" y="161371"/>
            <a:ext cx="1832305" cy="250019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34D9983-472A-4937-A83E-09A84880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456" y="161371"/>
            <a:ext cx="1747231" cy="253200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25B1B31-0FD7-4D6A-B637-3C5E90FFA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725" y="161371"/>
            <a:ext cx="1872553" cy="25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9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BAD2F-7AB9-49D8-A874-21C8D0A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4" y="238347"/>
            <a:ext cx="4880499" cy="16459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預估網頁效果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C9FEB5-007F-492E-9A2B-4D6839327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839" y="3501512"/>
            <a:ext cx="7067284" cy="1177020"/>
          </a:xfrm>
        </p:spPr>
        <p:txBody>
          <a:bodyPr>
            <a:normAutofit/>
          </a:bodyPr>
          <a:lstStyle/>
          <a:p>
            <a:r>
              <a:rPr lang="zh-TW" altLang="en-US" dirty="0"/>
              <a:t>期末考的完成版</a:t>
            </a:r>
            <a:r>
              <a:rPr lang="zh-TW" altLang="en-US" sz="2000" dirty="0">
                <a:ea typeface="PMingLiU" panose="02020500000000000000" pitchFamily="18" charset="-120"/>
              </a:rPr>
              <a:t>，我們會把網頁加以美編，手機介紹頁面下的圖片也會將他打成文字，接下來將</a:t>
            </a:r>
            <a:r>
              <a:rPr lang="en-US" altLang="zh-TW" sz="2000" dirty="0">
                <a:ea typeface="PMingLiU" panose="02020500000000000000" pitchFamily="18" charset="-120"/>
              </a:rPr>
              <a:t>IPHONE</a:t>
            </a:r>
            <a:r>
              <a:rPr lang="zh-TW" altLang="en-US" sz="2000" dirty="0">
                <a:ea typeface="PMingLiU" panose="02020500000000000000" pitchFamily="18" charset="-120"/>
              </a:rPr>
              <a:t>系列</a:t>
            </a:r>
            <a:r>
              <a:rPr lang="en-US" altLang="zh-TW" dirty="0">
                <a:ea typeface="PMingLiU" panose="02020500000000000000" pitchFamily="18" charset="-120"/>
              </a:rPr>
              <a:t>8</a:t>
            </a:r>
            <a:r>
              <a:rPr lang="en-US" altLang="zh-TW" sz="2000" dirty="0">
                <a:ea typeface="PMingLiU" panose="02020500000000000000" pitchFamily="18" charset="-120"/>
              </a:rPr>
              <a:t>-13</a:t>
            </a:r>
            <a:r>
              <a:rPr lang="zh-TW" altLang="en-US" sz="2000" dirty="0">
                <a:ea typeface="PMingLiU" panose="02020500000000000000" pitchFamily="18" charset="-120"/>
              </a:rPr>
              <a:t>補齊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！</a:t>
            </a:r>
          </a:p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評估期末是否能如期完成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可以的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9345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BAD2F-7AB9-49D8-A874-21C8D0AE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老師期望修改項目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D9AE990-DFDB-42DF-B49D-30A2E43C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01" y="2627790"/>
            <a:ext cx="6593268" cy="2544066"/>
          </a:xfrm>
        </p:spPr>
        <p:txBody>
          <a:bodyPr/>
          <a:lstStyle/>
          <a:p>
            <a:pPr marL="1997075" lvl="8" indent="-342900">
              <a:buClr>
                <a:schemeClr val="tx1"/>
              </a:buClr>
              <a:buFont typeface="+mj-lt"/>
              <a:buAutoNum type="arabicPeriod"/>
            </a:pPr>
            <a:r>
              <a:rPr lang="zh-TW" altLang="en-US" sz="2800" b="1" u="sng" dirty="0"/>
              <a:t>將內容補齊</a:t>
            </a:r>
            <a:endParaRPr lang="en-US" altLang="zh-TW" sz="2800" b="1" u="sng" dirty="0"/>
          </a:p>
          <a:p>
            <a:pPr marL="1997075" lvl="8" indent="-342900">
              <a:buClr>
                <a:schemeClr val="tx1"/>
              </a:buClr>
              <a:buFont typeface="+mj-lt"/>
              <a:buAutoNum type="arabicPeriod"/>
            </a:pPr>
            <a:r>
              <a:rPr lang="zh-TW" altLang="en-US" sz="2800" b="1" u="sng" dirty="0"/>
              <a:t>新增一些動畫加以美觀</a:t>
            </a:r>
            <a:endParaRPr lang="en-US" altLang="zh-TW" sz="2800" b="1" u="sng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0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674E4-5920-4948-A458-133CB93D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此堂課的心得</a:t>
            </a:r>
            <a:r>
              <a:rPr lang="en-US" altLang="zh-TW" dirty="0"/>
              <a:t>&amp;</a:t>
            </a:r>
            <a:r>
              <a:rPr lang="zh-TW" altLang="en-US" dirty="0"/>
              <a:t>完成此網站架構的心得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BC5BA-2397-411D-9EB8-BBEC1FA2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151" y="2638044"/>
            <a:ext cx="7794713" cy="3101983"/>
          </a:xfrm>
        </p:spPr>
        <p:txBody>
          <a:bodyPr/>
          <a:lstStyle/>
          <a:p>
            <a:r>
              <a:rPr lang="zh-TW" altLang="en-US" dirty="0"/>
              <a:t>上了這堂課之後學到很多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，不管是寫表格，還是排色塊，以及最後一次作業的架設部落格，雖然是第一次寫程式，寫的東西也都較為基礎，但也是收穫滿滿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!</a:t>
            </a:r>
          </a:p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我們這組架設的網站雖較為基礎，但是運用了很多老師上課所教導的內容，因此也讓我們複習老師上課講過的內容，並且更加熟悉且能活用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!</a:t>
            </a:r>
          </a:p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這學期也謝謝老師的教導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833416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240</TotalTime>
  <Words>614</Words>
  <Application>Microsoft Office PowerPoint</Application>
  <PresentationFormat>寬螢幕</PresentationFormat>
  <Paragraphs>127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PMingLiU</vt:lpstr>
      <vt:lpstr>Arial</vt:lpstr>
      <vt:lpstr>Gill Sans MT</vt:lpstr>
      <vt:lpstr>包裹</vt:lpstr>
      <vt:lpstr>IPHONE8到IPHONE13 的比較</vt:lpstr>
      <vt:lpstr>網站介紹</vt:lpstr>
      <vt:lpstr>網站架構</vt:lpstr>
      <vt:lpstr>Demo各頁</vt:lpstr>
      <vt:lpstr>PowerPoint 簡報</vt:lpstr>
      <vt:lpstr>PowerPoint 簡報</vt:lpstr>
      <vt:lpstr>預估網頁效果</vt:lpstr>
      <vt:lpstr>老師期望修改項目</vt:lpstr>
      <vt:lpstr>此堂課的心得&amp;完成此網站架構的心得</vt:lpstr>
      <vt:lpstr>我們這組的報告到這邊結束! 謝謝大家!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IPHONE6、IPHONE13 的比較</dc:title>
  <dc:creator>丁冠瑋</dc:creator>
  <cp:lastModifiedBy>coon Rac</cp:lastModifiedBy>
  <cp:revision>28</cp:revision>
  <dcterms:created xsi:type="dcterms:W3CDTF">2021-11-08T13:17:01Z</dcterms:created>
  <dcterms:modified xsi:type="dcterms:W3CDTF">2022-01-10T18:15:35Z</dcterms:modified>
</cp:coreProperties>
</file>