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7"/>
  </p:handoutMasterIdLst>
  <p:sldIdLst>
    <p:sldId id="257" r:id="rId2"/>
    <p:sldId id="283" r:id="rId3"/>
    <p:sldId id="373" r:id="rId4"/>
    <p:sldId id="378" r:id="rId5"/>
    <p:sldId id="377" r:id="rId6"/>
    <p:sldId id="379" r:id="rId7"/>
    <p:sldId id="380" r:id="rId8"/>
    <p:sldId id="281" r:id="rId9"/>
    <p:sldId id="356" r:id="rId10"/>
    <p:sldId id="375" r:id="rId11"/>
    <p:sldId id="353" r:id="rId12"/>
    <p:sldId id="354" r:id="rId13"/>
    <p:sldId id="374" r:id="rId14"/>
    <p:sldId id="349" r:id="rId15"/>
    <p:sldId id="337" r:id="rId16"/>
    <p:sldId id="258" r:id="rId17"/>
    <p:sldId id="284" r:id="rId18"/>
    <p:sldId id="334" r:id="rId19"/>
    <p:sldId id="335" r:id="rId20"/>
    <p:sldId id="338" r:id="rId21"/>
    <p:sldId id="315" r:id="rId22"/>
    <p:sldId id="339" r:id="rId23"/>
    <p:sldId id="340" r:id="rId24"/>
    <p:sldId id="342" r:id="rId25"/>
    <p:sldId id="343" r:id="rId26"/>
    <p:sldId id="345" r:id="rId27"/>
    <p:sldId id="344" r:id="rId28"/>
    <p:sldId id="350" r:id="rId29"/>
    <p:sldId id="355" r:id="rId30"/>
    <p:sldId id="346" r:id="rId31"/>
    <p:sldId id="348" r:id="rId32"/>
    <p:sldId id="347" r:id="rId33"/>
    <p:sldId id="351" r:id="rId34"/>
    <p:sldId id="376" r:id="rId35"/>
    <p:sldId id="280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08/07/2021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coreutils/date" TargetMode="External"/><Relationship Id="rId2" Type="http://schemas.openxmlformats.org/officeDocument/2006/relationships/hyperlink" Target="https://wiki.debian.org/pt_BR/Postfi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2105480"/>
            <a:ext cx="7167978" cy="707886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POSTFIX – SERVIDOR E-MAIL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2923854"/>
            <a:ext cx="6636216" cy="123884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INSTALAÇÃO DO SERVIÇO POSTFIX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5417577"/>
            <a:ext cx="4300401" cy="1238843"/>
          </a:xfrm>
        </p:spPr>
        <p:txBody>
          <a:bodyPr>
            <a:normAutofit/>
          </a:bodyPr>
          <a:lstStyle/>
          <a:p>
            <a:r>
              <a:rPr lang="pt-BR" dirty="0" err="1"/>
              <a:t>Profº</a:t>
            </a:r>
            <a:r>
              <a:rPr lang="pt-BR" dirty="0"/>
              <a:t> Danilo Sibov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ESTAÇÃO CLIENTE</a:t>
            </a:r>
            <a:r>
              <a:rPr lang="pt-BR" dirty="0"/>
              <a:t> DNS</a:t>
            </a:r>
          </a:p>
        </p:txBody>
      </p:sp>
      <p:sp>
        <p:nvSpPr>
          <p:cNvPr id="3" name="Retângulo 2"/>
          <p:cNvSpPr/>
          <p:nvPr/>
        </p:nvSpPr>
        <p:spPr>
          <a:xfrm>
            <a:off x="717259" y="2040282"/>
            <a:ext cx="7709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Teste de </a:t>
            </a:r>
            <a:r>
              <a:rPr lang="pt-BR" dirty="0" err="1">
                <a:solidFill>
                  <a:srgbClr val="FF0000"/>
                </a:solidFill>
              </a:rPr>
              <a:t>ping</a:t>
            </a:r>
            <a:r>
              <a:rPr lang="pt-BR" dirty="0">
                <a:solidFill>
                  <a:srgbClr val="FF0000"/>
                </a:solidFill>
              </a:rPr>
              <a:t>: </a:t>
            </a:r>
            <a:r>
              <a:rPr lang="pt-BR" dirty="0" err="1"/>
              <a:t>ping</a:t>
            </a:r>
            <a:r>
              <a:rPr lang="pt-BR" dirty="0"/>
              <a:t> mail.empresa123.com.br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652851-AD6C-435C-906D-C8DFF4FF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60" y="2560467"/>
            <a:ext cx="8030055" cy="388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0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/>
          </a:bodyPr>
          <a:lstStyle/>
          <a:p>
            <a:r>
              <a:rPr lang="pt-BR" dirty="0"/>
              <a:t>SERVIDOR DNS</a:t>
            </a:r>
          </a:p>
        </p:txBody>
      </p:sp>
      <p:pic>
        <p:nvPicPr>
          <p:cNvPr id="5" name="Picture 2" descr="New BIND 9 logo">
            <a:extLst>
              <a:ext uri="{FF2B5EF4-FFF2-40B4-BE49-F238E27FC236}">
                <a16:creationId xmlns:a16="http://schemas.microsoft.com/office/drawing/2014/main" id="{D3B11F64-B86B-41C9-9BDF-A7A30AB76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349" y="2665142"/>
            <a:ext cx="3048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90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140823"/>
            <a:ext cx="8310813" cy="527739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; Arquivo com conteúdo do domínio Empresa123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$TTL	604800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@	IN	SOA	empresa123.com.br. root.empresa123.com.br. (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	</a:t>
            </a:r>
            <a:r>
              <a:rPr lang="pt-BR" sz="3200" dirty="0">
                <a:solidFill>
                  <a:srgbClr val="FF0000"/>
                </a:solidFill>
              </a:rPr>
              <a:t>202105</a:t>
            </a:r>
            <a:r>
              <a:rPr lang="pt-BR" sz="3200" dirty="0">
                <a:solidFill>
                  <a:srgbClr val="7030A0"/>
                </a:solidFill>
              </a:rPr>
              <a:t>	; Serial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	604800	; </a:t>
            </a:r>
            <a:r>
              <a:rPr lang="pt-BR" sz="3200" dirty="0" err="1">
                <a:solidFill>
                  <a:srgbClr val="7030A0"/>
                </a:solidFill>
              </a:rPr>
              <a:t>Refresh</a:t>
            </a:r>
            <a:endParaRPr lang="pt-BR" sz="32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	86400	; </a:t>
            </a:r>
            <a:r>
              <a:rPr lang="pt-BR" sz="3200" dirty="0" err="1">
                <a:solidFill>
                  <a:srgbClr val="7030A0"/>
                </a:solidFill>
              </a:rPr>
              <a:t>Retry</a:t>
            </a:r>
            <a:endParaRPr lang="pt-BR" sz="32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	2419200	; Expire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	604800 )	; Negative Cache TTL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@	IN	NS	srvdns.empresa123.com.br.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FF0000"/>
                </a:solidFill>
              </a:rPr>
              <a:t>@	IN	MX	5	mail.empresa123.com.br.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@	IN	A	192.168.0.30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@	IN 	AAAA	::1</a:t>
            </a:r>
          </a:p>
          <a:p>
            <a:pPr marL="0" indent="0">
              <a:buNone/>
            </a:pPr>
            <a:r>
              <a:rPr lang="pt-BR" sz="3200" dirty="0" err="1">
                <a:solidFill>
                  <a:srgbClr val="7030A0"/>
                </a:solidFill>
              </a:rPr>
              <a:t>srvdns</a:t>
            </a:r>
            <a:r>
              <a:rPr lang="pt-BR" sz="3200" dirty="0">
                <a:solidFill>
                  <a:srgbClr val="7030A0"/>
                </a:solidFill>
              </a:rPr>
              <a:t> 	IN	A	192.168.0.30</a:t>
            </a:r>
          </a:p>
          <a:p>
            <a:pPr marL="0" indent="0">
              <a:buNone/>
            </a:pPr>
            <a:r>
              <a:rPr lang="pt-BR" sz="3200" dirty="0" err="1">
                <a:solidFill>
                  <a:srgbClr val="7030A0"/>
                </a:solidFill>
              </a:rPr>
              <a:t>srvweb</a:t>
            </a:r>
            <a:r>
              <a:rPr lang="pt-BR" sz="3200" dirty="0">
                <a:solidFill>
                  <a:srgbClr val="7030A0"/>
                </a:solidFill>
              </a:rPr>
              <a:t> 	IN	A	192.168.0.60</a:t>
            </a:r>
          </a:p>
          <a:p>
            <a:pPr marL="0" indent="0">
              <a:buNone/>
            </a:pPr>
            <a:r>
              <a:rPr lang="pt-BR" sz="3200" dirty="0" err="1">
                <a:solidFill>
                  <a:srgbClr val="7030A0"/>
                </a:solidFill>
              </a:rPr>
              <a:t>www</a:t>
            </a:r>
            <a:r>
              <a:rPr lang="pt-BR" sz="3200" dirty="0">
                <a:solidFill>
                  <a:srgbClr val="7030A0"/>
                </a:solidFill>
              </a:rPr>
              <a:t>	IN	CNAME	</a:t>
            </a:r>
            <a:r>
              <a:rPr lang="pt-BR" sz="3200" dirty="0" err="1">
                <a:solidFill>
                  <a:srgbClr val="7030A0"/>
                </a:solidFill>
              </a:rPr>
              <a:t>srvweb</a:t>
            </a:r>
            <a:endParaRPr lang="pt-BR" sz="32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3200" dirty="0" err="1">
                <a:solidFill>
                  <a:srgbClr val="7030A0"/>
                </a:solidFill>
              </a:rPr>
              <a:t>ftp</a:t>
            </a:r>
            <a:r>
              <a:rPr lang="pt-BR" sz="3200" dirty="0">
                <a:solidFill>
                  <a:srgbClr val="7030A0"/>
                </a:solidFill>
              </a:rPr>
              <a:t>	IN	CNAME	</a:t>
            </a:r>
            <a:r>
              <a:rPr lang="pt-BR" sz="3200" dirty="0" err="1">
                <a:solidFill>
                  <a:srgbClr val="7030A0"/>
                </a:solidFill>
              </a:rPr>
              <a:t>srvweb</a:t>
            </a:r>
            <a:endParaRPr lang="pt-BR" sz="32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FF0000"/>
                </a:solidFill>
              </a:rPr>
              <a:t>mail	IN	A	192.168.0.90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550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SRVDNS -</a:t>
            </a:r>
            <a:r>
              <a:rPr lang="pt-BR" dirty="0"/>
              <a:t> BIND9 – CRIANDO DNS EMPRESA123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BE2AED-B3F4-4D27-B3B3-F394C924723B}"/>
              </a:ext>
            </a:extLst>
          </p:cNvPr>
          <p:cNvSpPr/>
          <p:nvPr/>
        </p:nvSpPr>
        <p:spPr>
          <a:xfrm>
            <a:off x="1095969" y="924067"/>
            <a:ext cx="395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# </a:t>
            </a:r>
            <a:r>
              <a:rPr lang="pt-BR" dirty="0">
                <a:solidFill>
                  <a:srgbClr val="FF0000"/>
                </a:solidFill>
              </a:rPr>
              <a:t>vim /etc/bind/db.empresa123-com-br</a:t>
            </a:r>
          </a:p>
        </p:txBody>
      </p:sp>
    </p:spTree>
    <p:extLst>
      <p:ext uri="{BB962C8B-B14F-4D97-AF65-F5344CB8AC3E}">
        <p14:creationId xmlns:p14="http://schemas.microsoft.com/office/powerpoint/2010/main" val="35537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/>
          </a:bodyPr>
          <a:lstStyle/>
          <a:p>
            <a:r>
              <a:rPr lang="pt-BR" dirty="0"/>
              <a:t>SERVIDOR DNS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BA95D0A-4107-49CA-83CD-0AE73FD629F2}"/>
              </a:ext>
            </a:extLst>
          </p:cNvPr>
          <p:cNvSpPr/>
          <p:nvPr/>
        </p:nvSpPr>
        <p:spPr>
          <a:xfrm>
            <a:off x="1619942" y="2478616"/>
            <a:ext cx="503080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/>
              <a:t>Reiniciar serviço:</a:t>
            </a:r>
          </a:p>
          <a:p>
            <a:r>
              <a:rPr lang="pt-BR" sz="3200" dirty="0"/>
              <a:t>#</a:t>
            </a:r>
            <a:r>
              <a:rPr lang="pt-BR" sz="3200" dirty="0">
                <a:solidFill>
                  <a:srgbClr val="FF0000"/>
                </a:solidFill>
              </a:rPr>
              <a:t> /</a:t>
            </a:r>
            <a:r>
              <a:rPr lang="pt-BR" sz="3200" dirty="0" err="1">
                <a:solidFill>
                  <a:srgbClr val="FF0000"/>
                </a:solidFill>
              </a:rPr>
              <a:t>etc</a:t>
            </a:r>
            <a:r>
              <a:rPr lang="pt-BR" sz="3200" dirty="0">
                <a:solidFill>
                  <a:srgbClr val="FF0000"/>
                </a:solidFill>
              </a:rPr>
              <a:t>/</a:t>
            </a:r>
            <a:r>
              <a:rPr lang="pt-BR" sz="3200" dirty="0" err="1">
                <a:solidFill>
                  <a:srgbClr val="FF0000"/>
                </a:solidFill>
              </a:rPr>
              <a:t>init.d</a:t>
            </a:r>
            <a:r>
              <a:rPr lang="pt-BR" sz="3200" dirty="0">
                <a:solidFill>
                  <a:srgbClr val="FF0000"/>
                </a:solidFill>
              </a:rPr>
              <a:t>/</a:t>
            </a:r>
            <a:r>
              <a:rPr lang="pt-BR" sz="3200" dirty="0" err="1">
                <a:solidFill>
                  <a:srgbClr val="FF0000"/>
                </a:solidFill>
              </a:rPr>
              <a:t>named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err="1">
                <a:solidFill>
                  <a:srgbClr val="FF0000"/>
                </a:solidFill>
              </a:rPr>
              <a:t>restart</a:t>
            </a:r>
            <a:endParaRPr lang="pt-BR" sz="3200" dirty="0">
              <a:solidFill>
                <a:srgbClr val="FF0000"/>
              </a:solidFill>
            </a:endParaRPr>
          </a:p>
          <a:p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/>
              <a:t>Consultar MX:</a:t>
            </a:r>
          </a:p>
          <a:p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/>
              <a:t>#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err="1">
                <a:solidFill>
                  <a:srgbClr val="FF0000"/>
                </a:solidFill>
              </a:rPr>
              <a:t>dig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err="1">
                <a:solidFill>
                  <a:srgbClr val="FF0000"/>
                </a:solidFill>
              </a:rPr>
              <a:t>mx</a:t>
            </a:r>
            <a:r>
              <a:rPr lang="pt-BR" sz="3200" dirty="0">
                <a:solidFill>
                  <a:srgbClr val="FF0000"/>
                </a:solidFill>
              </a:rPr>
              <a:t> empresa123.com.br</a:t>
            </a:r>
          </a:p>
        </p:txBody>
      </p:sp>
    </p:spTree>
    <p:extLst>
      <p:ext uri="{BB962C8B-B14F-4D97-AF65-F5344CB8AC3E}">
        <p14:creationId xmlns:p14="http://schemas.microsoft.com/office/powerpoint/2010/main" val="409813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4752901"/>
          </a:xfrm>
        </p:spPr>
        <p:txBody>
          <a:bodyPr>
            <a:normAutofit fontScale="55000" lnSpcReduction="20000"/>
          </a:bodyPr>
          <a:lstStyle/>
          <a:p>
            <a:r>
              <a:rPr lang="pt-BR" sz="3600" dirty="0"/>
              <a:t>Verificar s</a:t>
            </a:r>
            <a:r>
              <a:rPr lang="pt-BR" sz="3200" dirty="0"/>
              <a:t>e o DNS esta configurado para o Domínio escolhido, verificar os arquivos:</a:t>
            </a:r>
          </a:p>
          <a:p>
            <a:pPr marL="0" indent="0">
              <a:buNone/>
            </a:pPr>
            <a:r>
              <a:rPr lang="pt-BR" sz="3200" dirty="0"/>
              <a:t># </a:t>
            </a:r>
            <a:r>
              <a:rPr lang="pt-BR" sz="3200" dirty="0">
                <a:solidFill>
                  <a:srgbClr val="FF0000"/>
                </a:solidFill>
              </a:rPr>
              <a:t>vim /</a:t>
            </a:r>
            <a:r>
              <a:rPr lang="pt-BR" sz="3200" dirty="0" err="1">
                <a:solidFill>
                  <a:srgbClr val="FF0000"/>
                </a:solidFill>
              </a:rPr>
              <a:t>etc</a:t>
            </a:r>
            <a:r>
              <a:rPr lang="pt-BR" sz="3200" dirty="0">
                <a:solidFill>
                  <a:srgbClr val="FF0000"/>
                </a:solidFill>
              </a:rPr>
              <a:t>/hosts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127.0.0.1       </a:t>
            </a:r>
            <a:r>
              <a:rPr lang="pt-BR" sz="3200" dirty="0" err="1">
                <a:solidFill>
                  <a:srgbClr val="7030A0"/>
                </a:solidFill>
              </a:rPr>
              <a:t>localhost</a:t>
            </a:r>
            <a:endParaRPr lang="pt-BR" sz="32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192.168.0.90	mail.empresa123.com.br	mail</a:t>
            </a:r>
          </a:p>
          <a:p>
            <a:pPr marL="0" indent="0">
              <a:buNone/>
            </a:pPr>
            <a:endParaRPr lang="pt-BR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3200" dirty="0"/>
              <a:t># </a:t>
            </a:r>
            <a:r>
              <a:rPr lang="pt-BR" sz="3200" dirty="0">
                <a:solidFill>
                  <a:srgbClr val="FF0000"/>
                </a:solidFill>
              </a:rPr>
              <a:t>vim /</a:t>
            </a:r>
            <a:r>
              <a:rPr lang="pt-BR" sz="3200" dirty="0" err="1">
                <a:solidFill>
                  <a:srgbClr val="FF0000"/>
                </a:solidFill>
              </a:rPr>
              <a:t>etc</a:t>
            </a:r>
            <a:r>
              <a:rPr lang="pt-BR" sz="3200" dirty="0">
                <a:solidFill>
                  <a:srgbClr val="FF0000"/>
                </a:solidFill>
              </a:rPr>
              <a:t>/</a:t>
            </a:r>
            <a:r>
              <a:rPr lang="pt-BR" sz="3200" dirty="0" err="1">
                <a:solidFill>
                  <a:srgbClr val="FF0000"/>
                </a:solidFill>
              </a:rPr>
              <a:t>hostname</a:t>
            </a:r>
            <a:endParaRPr lang="pt-BR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7030A0"/>
                </a:solidFill>
              </a:rPr>
              <a:t>mail</a:t>
            </a:r>
          </a:p>
          <a:p>
            <a:pPr marL="0" indent="0">
              <a:buNone/>
            </a:pPr>
            <a:endParaRPr lang="pt-BR" sz="32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3200" dirty="0"/>
              <a:t># </a:t>
            </a:r>
            <a:r>
              <a:rPr lang="pt-BR" sz="3200" dirty="0" err="1">
                <a:solidFill>
                  <a:srgbClr val="FF0000"/>
                </a:solidFill>
              </a:rPr>
              <a:t>hostname</a:t>
            </a:r>
            <a:r>
              <a:rPr lang="pt-BR" sz="3200" dirty="0">
                <a:solidFill>
                  <a:srgbClr val="FF0000"/>
                </a:solidFill>
              </a:rPr>
              <a:t> mail</a:t>
            </a:r>
          </a:p>
          <a:p>
            <a:pPr marL="0" indent="0">
              <a:buNone/>
            </a:pPr>
            <a:endParaRPr lang="pt-BR" sz="32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3200" dirty="0"/>
              <a:t>Verificar se o Servidor de DNS está para o IP 127.0.0.53</a:t>
            </a:r>
          </a:p>
          <a:p>
            <a:pPr marL="0" indent="0">
              <a:buNone/>
            </a:pPr>
            <a:r>
              <a:rPr lang="pt-BR" sz="3200" dirty="0"/>
              <a:t># </a:t>
            </a:r>
            <a:r>
              <a:rPr lang="pt-BR" sz="3200" dirty="0" err="1">
                <a:solidFill>
                  <a:srgbClr val="FF0000"/>
                </a:solidFill>
              </a:rPr>
              <a:t>cat</a:t>
            </a:r>
            <a:r>
              <a:rPr lang="pt-BR" sz="3200" dirty="0">
                <a:solidFill>
                  <a:srgbClr val="FF0000"/>
                </a:solidFill>
              </a:rPr>
              <a:t> /</a:t>
            </a:r>
            <a:r>
              <a:rPr lang="pt-BR" sz="3200" dirty="0" err="1">
                <a:solidFill>
                  <a:srgbClr val="FF0000"/>
                </a:solidFill>
              </a:rPr>
              <a:t>etc</a:t>
            </a:r>
            <a:r>
              <a:rPr lang="pt-BR" sz="3200" dirty="0">
                <a:solidFill>
                  <a:srgbClr val="FF0000"/>
                </a:solidFill>
              </a:rPr>
              <a:t>/</a:t>
            </a:r>
            <a:r>
              <a:rPr lang="pt-BR" sz="3200" dirty="0" err="1">
                <a:solidFill>
                  <a:srgbClr val="FF0000"/>
                </a:solidFill>
              </a:rPr>
              <a:t>resolv.conf</a:t>
            </a:r>
            <a:endParaRPr lang="pt-BR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3200" dirty="0" err="1">
                <a:solidFill>
                  <a:srgbClr val="7030A0"/>
                </a:solidFill>
              </a:rPr>
              <a:t>search</a:t>
            </a:r>
            <a:r>
              <a:rPr lang="pt-BR" sz="3200" dirty="0">
                <a:solidFill>
                  <a:srgbClr val="7030A0"/>
                </a:solidFill>
              </a:rPr>
              <a:t> redes.br </a:t>
            </a:r>
          </a:p>
          <a:p>
            <a:pPr marL="0" indent="0">
              <a:buNone/>
            </a:pPr>
            <a:r>
              <a:rPr lang="pt-BR" sz="3200" dirty="0" err="1">
                <a:solidFill>
                  <a:srgbClr val="7030A0"/>
                </a:solidFill>
              </a:rPr>
              <a:t>nameserver</a:t>
            </a:r>
            <a:r>
              <a:rPr lang="pt-BR" sz="3200" dirty="0">
                <a:solidFill>
                  <a:srgbClr val="7030A0"/>
                </a:solidFill>
              </a:rPr>
              <a:t> 127.0.0.53 </a:t>
            </a:r>
            <a:r>
              <a:rPr lang="pt-BR" sz="3200" dirty="0">
                <a:solidFill>
                  <a:srgbClr val="FF0000"/>
                </a:solidFill>
              </a:rPr>
              <a:t># IP DO SERVIDOR DNS AWS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MAIL </a:t>
            </a:r>
            <a:r>
              <a:rPr lang="pt-BR" dirty="0"/>
              <a:t>– VERIFICAÇÃO DO DNS</a:t>
            </a:r>
          </a:p>
        </p:txBody>
      </p:sp>
    </p:spTree>
    <p:extLst>
      <p:ext uri="{BB962C8B-B14F-4D97-AF65-F5344CB8AC3E}">
        <p14:creationId xmlns:p14="http://schemas.microsoft.com/office/powerpoint/2010/main" val="154510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/>
          </a:bodyPr>
          <a:lstStyle/>
          <a:p>
            <a:r>
              <a:rPr lang="pt-BR" dirty="0"/>
              <a:t>POSTFIX – DEFINIÇÃO</a:t>
            </a:r>
          </a:p>
        </p:txBody>
      </p:sp>
      <p:pic>
        <p:nvPicPr>
          <p:cNvPr id="1026" name="Picture 2" descr="Postfix Logo">
            <a:extLst>
              <a:ext uri="{FF2B5EF4-FFF2-40B4-BE49-F238E27FC236}">
                <a16:creationId xmlns:a16="http://schemas.microsoft.com/office/drawing/2014/main" id="{E49AF5B1-0338-4CAB-9FBF-040401B30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70" y="2223212"/>
            <a:ext cx="5698958" cy="317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66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889708" cy="5352051"/>
          </a:xfrm>
        </p:spPr>
        <p:txBody>
          <a:bodyPr>
            <a:normAutofit fontScale="70000" lnSpcReduction="20000"/>
          </a:bodyPr>
          <a:lstStyle/>
          <a:p>
            <a:pPr marL="0" indent="355600"/>
            <a:r>
              <a:rPr lang="pt-BR" dirty="0"/>
              <a:t>O </a:t>
            </a:r>
            <a:r>
              <a:rPr lang="pt-BR" b="1" dirty="0" err="1">
                <a:solidFill>
                  <a:srgbClr val="00B050"/>
                </a:solidFill>
              </a:rPr>
              <a:t>Postfix</a:t>
            </a:r>
            <a:r>
              <a:rPr lang="pt-BR" dirty="0"/>
              <a:t> é um agente de transferência de e-mails (</a:t>
            </a:r>
            <a:r>
              <a:rPr lang="pt-BR" dirty="0">
                <a:solidFill>
                  <a:srgbClr val="FF0000"/>
                </a:solidFill>
              </a:rPr>
              <a:t>MTA</a:t>
            </a:r>
            <a:r>
              <a:rPr lang="pt-BR" dirty="0"/>
              <a:t> - Mail </a:t>
            </a:r>
            <a:r>
              <a:rPr lang="pt-BR" dirty="0" err="1"/>
              <a:t>Transfer</a:t>
            </a:r>
            <a:r>
              <a:rPr lang="pt-BR" dirty="0"/>
              <a:t> Agent).</a:t>
            </a:r>
          </a:p>
          <a:p>
            <a:pPr marL="0" indent="355600"/>
            <a:r>
              <a:rPr lang="pt-BR" dirty="0"/>
              <a:t>Software responsável por transferências de mensagens de </a:t>
            </a:r>
            <a:r>
              <a:rPr lang="pt-BR" dirty="0">
                <a:solidFill>
                  <a:srgbClr val="7030A0"/>
                </a:solidFill>
              </a:rPr>
              <a:t>correio eletrônico </a:t>
            </a:r>
            <a:r>
              <a:rPr lang="pt-BR" dirty="0"/>
              <a:t>entre computadores.</a:t>
            </a:r>
          </a:p>
          <a:p>
            <a:pPr marL="0" indent="355600"/>
            <a:r>
              <a:rPr lang="pt-BR" dirty="0"/>
              <a:t>É um software livre para </a:t>
            </a:r>
            <a:r>
              <a:rPr lang="pt-BR" dirty="0">
                <a:solidFill>
                  <a:srgbClr val="0070C0"/>
                </a:solidFill>
              </a:rPr>
              <a:t>envio</a:t>
            </a:r>
            <a:r>
              <a:rPr lang="pt-BR" dirty="0"/>
              <a:t> e </a:t>
            </a:r>
            <a:r>
              <a:rPr lang="pt-BR" dirty="0">
                <a:solidFill>
                  <a:srgbClr val="0070C0"/>
                </a:solidFill>
              </a:rPr>
              <a:t>entrega</a:t>
            </a:r>
            <a:r>
              <a:rPr lang="pt-BR" dirty="0"/>
              <a:t> de e-mails.</a:t>
            </a:r>
          </a:p>
          <a:p>
            <a:pPr marL="0" indent="355600"/>
            <a:r>
              <a:rPr lang="pt-BR" dirty="0"/>
              <a:t>Suporte:</a:t>
            </a:r>
          </a:p>
          <a:p>
            <a:pPr marL="457200" lvl="1" indent="355600"/>
            <a:r>
              <a:rPr lang="pt-BR" dirty="0"/>
              <a:t>IPv6;</a:t>
            </a:r>
          </a:p>
          <a:p>
            <a:pPr marL="457200" lvl="1" indent="355600"/>
            <a:r>
              <a:rPr lang="pt-BR" dirty="0"/>
              <a:t>MIME - </a:t>
            </a:r>
            <a:r>
              <a:rPr lang="pt-BR" dirty="0" err="1"/>
              <a:t>Multipurpose</a:t>
            </a:r>
            <a:r>
              <a:rPr lang="pt-BR" dirty="0"/>
              <a:t> Internet Mail </a:t>
            </a:r>
            <a:r>
              <a:rPr lang="pt-BR" dirty="0" err="1"/>
              <a:t>Extensions</a:t>
            </a:r>
            <a:r>
              <a:rPr lang="pt-BR" dirty="0"/>
              <a:t> (padrão da internet para o formato das mensagens de correio eletrônico);</a:t>
            </a:r>
          </a:p>
          <a:p>
            <a:pPr marL="457200" lvl="1" indent="355600"/>
            <a:r>
              <a:rPr lang="pt-BR" dirty="0"/>
              <a:t>Autenticação SASL, canal seguro utilizando TLS;</a:t>
            </a:r>
          </a:p>
          <a:p>
            <a:pPr marL="457200" lvl="1" indent="355600"/>
            <a:r>
              <a:rPr lang="pt-BR" dirty="0"/>
              <a:t>Bancos de dados MySQL, </a:t>
            </a:r>
            <a:r>
              <a:rPr lang="pt-BR" sz="2800" dirty="0"/>
              <a:t>PostgreSQL, </a:t>
            </a:r>
            <a:r>
              <a:rPr lang="pt-BR" sz="2800" dirty="0" err="1">
                <a:solidFill>
                  <a:schemeClr val="accent2"/>
                </a:solidFill>
              </a:rPr>
              <a:t>MariaDB</a:t>
            </a:r>
            <a:r>
              <a:rPr lang="pt-BR" sz="2800" dirty="0"/>
              <a:t> ou </a:t>
            </a:r>
            <a:r>
              <a:rPr lang="pt-BR" dirty="0"/>
              <a:t>LDAP;</a:t>
            </a:r>
          </a:p>
          <a:p>
            <a:pPr marL="0" indent="355600"/>
            <a:r>
              <a:rPr lang="pt-BR" dirty="0"/>
              <a:t>Verifica a listas RBL – Real-time Black </a:t>
            </a:r>
            <a:r>
              <a:rPr lang="pt-BR" dirty="0" err="1"/>
              <a:t>List</a:t>
            </a:r>
            <a:r>
              <a:rPr lang="pt-BR" dirty="0"/>
              <a:t>;</a:t>
            </a:r>
          </a:p>
          <a:p>
            <a:pPr marL="0" indent="355600"/>
            <a:r>
              <a:rPr lang="pt-BR" dirty="0"/>
              <a:t>Checagem de cabeçalho e corpo de mensagem;</a:t>
            </a:r>
          </a:p>
          <a:p>
            <a:pPr marL="0" indent="355600"/>
            <a:r>
              <a:rPr lang="pt-BR" dirty="0"/>
              <a:t>Suporte a </a:t>
            </a:r>
            <a:r>
              <a:rPr lang="pt-BR" dirty="0" err="1"/>
              <a:t>Greylisting</a:t>
            </a:r>
            <a:r>
              <a:rPr lang="pt-BR" dirty="0"/>
              <a:t> – Checagem de recebimento de SPAM;</a:t>
            </a:r>
          </a:p>
          <a:p>
            <a:pPr marL="0" indent="355600"/>
            <a:r>
              <a:rPr lang="pt-BR" dirty="0"/>
              <a:t>SPF - </a:t>
            </a:r>
            <a:r>
              <a:rPr lang="pt-BR" dirty="0" err="1"/>
              <a:t>Sender</a:t>
            </a:r>
            <a:r>
              <a:rPr lang="pt-BR" dirty="0"/>
              <a:t> </a:t>
            </a:r>
            <a:r>
              <a:rPr lang="pt-BR" dirty="0" err="1"/>
              <a:t>Policy</a:t>
            </a:r>
            <a:r>
              <a:rPr lang="pt-BR" dirty="0"/>
              <a:t> Framework, sistema que evita que outros domínios </a:t>
            </a:r>
            <a:r>
              <a:rPr lang="pt-BR" dirty="0">
                <a:solidFill>
                  <a:srgbClr val="FF0000"/>
                </a:solidFill>
              </a:rPr>
              <a:t>enviem</a:t>
            </a:r>
            <a:r>
              <a:rPr lang="pt-BR" dirty="0"/>
              <a:t> e-mails não autorizados em nome de um domínio.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POSFIX - DEFINIÇÃO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E-MAIL – LAYOUT</a:t>
            </a:r>
          </a:p>
        </p:txBody>
      </p:sp>
      <p:pic>
        <p:nvPicPr>
          <p:cNvPr id="26" name="Espaço Reservado para Conteúdo 4" descr="Estrutura_e-mail.jpg">
            <a:extLst>
              <a:ext uri="{FF2B5EF4-FFF2-40B4-BE49-F238E27FC236}">
                <a16:creationId xmlns:a16="http://schemas.microsoft.com/office/drawing/2014/main" id="{5D467B06-B71E-4627-B804-DDB0BD979F2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6043" y="742443"/>
            <a:ext cx="5857915" cy="575043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6817941-4747-4C4F-9727-DD66B651135F}"/>
              </a:ext>
            </a:extLst>
          </p:cNvPr>
          <p:cNvSpPr/>
          <p:nvPr/>
        </p:nvSpPr>
        <p:spPr>
          <a:xfrm>
            <a:off x="500042" y="2233347"/>
            <a:ext cx="29618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Tudo isso pode estar instalado em um único servidor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D210336-0C38-463F-9E33-33899135026A}"/>
              </a:ext>
            </a:extLst>
          </p:cNvPr>
          <p:cNvSpPr/>
          <p:nvPr/>
        </p:nvSpPr>
        <p:spPr>
          <a:xfrm>
            <a:off x="5501879" y="3617658"/>
            <a:ext cx="807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Postfix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BBDEABF-79AB-4366-9E0D-042F348E70B8}"/>
              </a:ext>
            </a:extLst>
          </p:cNvPr>
          <p:cNvSpPr/>
          <p:nvPr/>
        </p:nvSpPr>
        <p:spPr>
          <a:xfrm>
            <a:off x="3773110" y="3679897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SpamAssassin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0E2FD5C-C26B-4C7F-9CB4-965A0F3FACFE}"/>
              </a:ext>
            </a:extLst>
          </p:cNvPr>
          <p:cNvSpPr/>
          <p:nvPr/>
        </p:nvSpPr>
        <p:spPr>
          <a:xfrm>
            <a:off x="7838902" y="2233347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MariaDB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5C3EDA-0DA2-428E-98A3-FA20ED63F8A3}"/>
              </a:ext>
            </a:extLst>
          </p:cNvPr>
          <p:cNvSpPr/>
          <p:nvPr/>
        </p:nvSpPr>
        <p:spPr>
          <a:xfrm>
            <a:off x="7435169" y="4634124"/>
            <a:ext cx="807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Postfix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5FE23AB-20EC-46BA-96FB-E0C7D510C1EA}"/>
              </a:ext>
            </a:extLst>
          </p:cNvPr>
          <p:cNvSpPr/>
          <p:nvPr/>
        </p:nvSpPr>
        <p:spPr>
          <a:xfrm>
            <a:off x="6597667" y="5762986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Basic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CBF045-0E40-4BC8-AA25-AB1BD462917E}"/>
              </a:ext>
            </a:extLst>
          </p:cNvPr>
          <p:cNvSpPr/>
          <p:nvPr/>
        </p:nvSpPr>
        <p:spPr>
          <a:xfrm>
            <a:off x="4358475" y="5746225"/>
            <a:ext cx="135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ThunderBird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7516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889708" cy="5352051"/>
          </a:xfrm>
        </p:spPr>
        <p:txBody>
          <a:bodyPr>
            <a:normAutofit fontScale="92500"/>
          </a:bodyPr>
          <a:lstStyle/>
          <a:p>
            <a:pPr marL="0" indent="355600"/>
            <a:r>
              <a:rPr lang="pt-BR" dirty="0"/>
              <a:t>O</a:t>
            </a:r>
            <a:r>
              <a:rPr lang="pt-BR" b="1" dirty="0"/>
              <a:t> </a:t>
            </a:r>
            <a:r>
              <a:rPr lang="pt-BR" b="1" dirty="0">
                <a:solidFill>
                  <a:srgbClr val="FF0000"/>
                </a:solidFill>
              </a:rPr>
              <a:t>MX Mail </a:t>
            </a:r>
            <a:r>
              <a:rPr lang="pt-BR" b="1" dirty="0" err="1">
                <a:solidFill>
                  <a:srgbClr val="FF0000"/>
                </a:solidFill>
              </a:rPr>
              <a:t>eXchange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dirty="0"/>
              <a:t>pode ser um servidor de </a:t>
            </a:r>
            <a:r>
              <a:rPr lang="pt-BR" dirty="0" err="1">
                <a:solidFill>
                  <a:srgbClr val="FF0000"/>
                </a:solidFill>
              </a:rPr>
              <a:t>Anti-Spam</a:t>
            </a:r>
            <a:r>
              <a:rPr lang="pt-BR" dirty="0"/>
              <a:t> local ou remoto (nuvem), que trata as mensagens e encaminha para o </a:t>
            </a:r>
            <a:r>
              <a:rPr lang="pt-BR" dirty="0">
                <a:solidFill>
                  <a:srgbClr val="7030A0"/>
                </a:solidFill>
              </a:rPr>
              <a:t>MTA</a:t>
            </a:r>
            <a:r>
              <a:rPr lang="pt-BR" dirty="0"/>
              <a:t>.</a:t>
            </a:r>
          </a:p>
          <a:p>
            <a:pPr marL="0" indent="355600"/>
            <a:r>
              <a:rPr lang="pt-BR" dirty="0"/>
              <a:t>O </a:t>
            </a:r>
            <a:r>
              <a:rPr lang="pt-BR" b="1" dirty="0">
                <a:solidFill>
                  <a:srgbClr val="FF0000"/>
                </a:solidFill>
              </a:rPr>
              <a:t>MTA</a:t>
            </a:r>
            <a:r>
              <a:rPr lang="pt-BR" dirty="0"/>
              <a:t> </a:t>
            </a:r>
            <a:r>
              <a:rPr lang="pt-BR" dirty="0">
                <a:solidFill>
                  <a:srgbClr val="7030A0"/>
                </a:solidFill>
              </a:rPr>
              <a:t>pode</a:t>
            </a:r>
            <a:r>
              <a:rPr lang="pt-BR" dirty="0"/>
              <a:t> armazenar em um </a:t>
            </a:r>
            <a:r>
              <a:rPr lang="pt-BR" dirty="0">
                <a:solidFill>
                  <a:srgbClr val="7030A0"/>
                </a:solidFill>
              </a:rPr>
              <a:t>banco de dados</a:t>
            </a:r>
            <a:r>
              <a:rPr lang="pt-BR" dirty="0"/>
              <a:t> uma cópia/relatório de todos os e-mail enviados e recebido, para que se necessário, possamos realizar uma consulta.</a:t>
            </a:r>
          </a:p>
          <a:p>
            <a:pPr marL="0" indent="355600"/>
            <a:r>
              <a:rPr lang="pt-BR" dirty="0"/>
              <a:t>O </a:t>
            </a:r>
            <a:r>
              <a:rPr lang="pt-BR" b="1" dirty="0">
                <a:solidFill>
                  <a:srgbClr val="FF0000"/>
                </a:solidFill>
              </a:rPr>
              <a:t>MTA</a:t>
            </a:r>
            <a:r>
              <a:rPr lang="pt-BR" dirty="0"/>
              <a:t> também pode autenticar os usuário em um serviço </a:t>
            </a:r>
            <a:r>
              <a:rPr lang="pt-BR" b="1" dirty="0">
                <a:solidFill>
                  <a:srgbClr val="7030A0"/>
                </a:solidFill>
              </a:rPr>
              <a:t>LDAP</a:t>
            </a:r>
            <a:r>
              <a:rPr lang="pt-BR" dirty="0"/>
              <a:t> (Linux) ou </a:t>
            </a:r>
            <a:r>
              <a:rPr lang="pt-BR" b="1" dirty="0">
                <a:solidFill>
                  <a:srgbClr val="7030A0"/>
                </a:solidFill>
              </a:rPr>
              <a:t>AD</a:t>
            </a:r>
            <a:r>
              <a:rPr lang="pt-BR" b="1" dirty="0"/>
              <a:t> </a:t>
            </a:r>
            <a:r>
              <a:rPr lang="pt-BR" dirty="0"/>
              <a:t>(Windows), mas por padrão utiliza a </a:t>
            </a:r>
            <a:r>
              <a:rPr lang="pt-BR" dirty="0">
                <a:solidFill>
                  <a:srgbClr val="0070C0"/>
                </a:solidFill>
              </a:rPr>
              <a:t>autenticação Basic </a:t>
            </a:r>
            <a:r>
              <a:rPr lang="pt-BR" dirty="0"/>
              <a:t>do Linux que são os usuários contidos no </a:t>
            </a:r>
            <a:r>
              <a:rPr lang="pt-BR" dirty="0">
                <a:solidFill>
                  <a:srgbClr val="0070C0"/>
                </a:solidFill>
              </a:rPr>
              <a:t>/</a:t>
            </a:r>
            <a:r>
              <a:rPr lang="pt-BR" dirty="0" err="1">
                <a:solidFill>
                  <a:srgbClr val="0070C0"/>
                </a:solidFill>
              </a:rPr>
              <a:t>etc</a:t>
            </a:r>
            <a:r>
              <a:rPr lang="pt-BR" dirty="0">
                <a:solidFill>
                  <a:srgbClr val="0070C0"/>
                </a:solidFill>
              </a:rPr>
              <a:t>/</a:t>
            </a:r>
            <a:r>
              <a:rPr lang="pt-BR" dirty="0" err="1">
                <a:solidFill>
                  <a:srgbClr val="0070C0"/>
                </a:solidFill>
              </a:rPr>
              <a:t>passwd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e as senhas do </a:t>
            </a:r>
            <a:r>
              <a:rPr lang="pt-BR" dirty="0">
                <a:solidFill>
                  <a:srgbClr val="0070C0"/>
                </a:solidFill>
              </a:rPr>
              <a:t>/</a:t>
            </a:r>
            <a:r>
              <a:rPr lang="pt-BR" dirty="0" err="1">
                <a:solidFill>
                  <a:srgbClr val="0070C0"/>
                </a:solidFill>
              </a:rPr>
              <a:t>etc</a:t>
            </a:r>
            <a:r>
              <a:rPr lang="pt-BR" dirty="0">
                <a:solidFill>
                  <a:srgbClr val="0070C0"/>
                </a:solidFill>
              </a:rPr>
              <a:t>/</a:t>
            </a:r>
            <a:r>
              <a:rPr lang="pt-BR" dirty="0" err="1">
                <a:solidFill>
                  <a:srgbClr val="0070C0"/>
                </a:solidFill>
              </a:rPr>
              <a:t>shadow</a:t>
            </a:r>
            <a:r>
              <a:rPr lang="pt-BR" dirty="0"/>
              <a:t>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POSFIX - DEFINIÇÃO</a:t>
            </a:r>
          </a:p>
        </p:txBody>
      </p:sp>
    </p:spTree>
    <p:extLst>
      <p:ext uri="{BB962C8B-B14F-4D97-AF65-F5344CB8AC3E}">
        <p14:creationId xmlns:p14="http://schemas.microsoft.com/office/powerpoint/2010/main" val="1377432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4"/>
            <a:ext cx="7889708" cy="5199818"/>
          </a:xfrm>
        </p:spPr>
        <p:txBody>
          <a:bodyPr>
            <a:normAutofit/>
          </a:bodyPr>
          <a:lstStyle/>
          <a:p>
            <a:pPr marL="0" indent="355600"/>
            <a:r>
              <a:rPr lang="pt-BR" b="1" dirty="0">
                <a:solidFill>
                  <a:srgbClr val="FF0000"/>
                </a:solidFill>
              </a:rPr>
              <a:t>Mailbox</a:t>
            </a:r>
            <a:r>
              <a:rPr lang="pt-BR" dirty="0"/>
              <a:t> é o armazenamento em um único local/arquivo exemplo </a:t>
            </a:r>
            <a:r>
              <a:rPr lang="pt-BR" dirty="0">
                <a:solidFill>
                  <a:srgbClr val="0070C0"/>
                </a:solidFill>
              </a:rPr>
              <a:t>/var/mail/</a:t>
            </a:r>
            <a:r>
              <a:rPr lang="pt-BR" dirty="0" err="1">
                <a:solidFill>
                  <a:srgbClr val="7030A0"/>
                </a:solidFill>
              </a:rPr>
              <a:t>user</a:t>
            </a:r>
            <a:r>
              <a:rPr lang="pt-BR" dirty="0"/>
              <a:t>, que é </a:t>
            </a:r>
            <a:r>
              <a:rPr lang="pt-BR" dirty="0">
                <a:solidFill>
                  <a:schemeClr val="accent2"/>
                </a:solidFill>
              </a:rPr>
              <a:t>um arquivo </a:t>
            </a:r>
            <a:r>
              <a:rPr lang="pt-BR" dirty="0"/>
              <a:t>que contempla todas as mensagens que foram enviada ao usuário (</a:t>
            </a:r>
            <a:r>
              <a:rPr lang="pt-BR" dirty="0">
                <a:solidFill>
                  <a:srgbClr val="FF0000"/>
                </a:solidFill>
              </a:rPr>
              <a:t>Limite 2GB</a:t>
            </a:r>
            <a:r>
              <a:rPr lang="pt-BR" dirty="0"/>
              <a:t>).</a:t>
            </a:r>
          </a:p>
          <a:p>
            <a:pPr marL="0" indent="355600"/>
            <a:r>
              <a:rPr lang="pt-BR" b="1" dirty="0" err="1">
                <a:solidFill>
                  <a:srgbClr val="FF0000"/>
                </a:solidFill>
              </a:rPr>
              <a:t>Maildir</a:t>
            </a:r>
            <a:r>
              <a:rPr lang="pt-BR" dirty="0"/>
              <a:t> é o armazenamento os e-mail </a:t>
            </a:r>
            <a:r>
              <a:rPr lang="pt-BR" dirty="0">
                <a:solidFill>
                  <a:schemeClr val="accent2"/>
                </a:solidFill>
              </a:rPr>
              <a:t>separados</a:t>
            </a:r>
            <a:r>
              <a:rPr lang="pt-BR" dirty="0"/>
              <a:t> em cada arquivo em </a:t>
            </a:r>
            <a:r>
              <a:rPr lang="pt-BR" dirty="0">
                <a:solidFill>
                  <a:srgbClr val="0070C0"/>
                </a:solidFill>
              </a:rPr>
              <a:t>/home/</a:t>
            </a:r>
            <a:r>
              <a:rPr lang="pt-BR" dirty="0">
                <a:solidFill>
                  <a:srgbClr val="7030A0"/>
                </a:solidFill>
              </a:rPr>
              <a:t>USUÁRIO</a:t>
            </a:r>
            <a:r>
              <a:rPr lang="pt-BR" dirty="0">
                <a:solidFill>
                  <a:srgbClr val="0070C0"/>
                </a:solidFill>
              </a:rPr>
              <a:t>/</a:t>
            </a:r>
            <a:r>
              <a:rPr lang="pt-BR" dirty="0" err="1">
                <a:solidFill>
                  <a:srgbClr val="0070C0"/>
                </a:solidFill>
              </a:rPr>
              <a:t>Maildir</a:t>
            </a:r>
            <a:r>
              <a:rPr lang="pt-BR" dirty="0">
                <a:solidFill>
                  <a:srgbClr val="0070C0"/>
                </a:solidFill>
              </a:rPr>
              <a:t>/</a:t>
            </a:r>
            <a:r>
              <a:rPr lang="pt-BR" dirty="0">
                <a:solidFill>
                  <a:srgbClr val="FF0000"/>
                </a:solidFill>
              </a:rPr>
              <a:t>email-1</a:t>
            </a: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/home/</a:t>
            </a:r>
            <a:r>
              <a:rPr lang="pt-BR" dirty="0">
                <a:solidFill>
                  <a:srgbClr val="7030A0"/>
                </a:solidFill>
              </a:rPr>
              <a:t>USUÁRIO</a:t>
            </a:r>
            <a:r>
              <a:rPr lang="pt-BR" dirty="0">
                <a:solidFill>
                  <a:srgbClr val="0070C0"/>
                </a:solidFill>
              </a:rPr>
              <a:t>/</a:t>
            </a:r>
            <a:r>
              <a:rPr lang="pt-BR" dirty="0" err="1">
                <a:solidFill>
                  <a:srgbClr val="0070C0"/>
                </a:solidFill>
              </a:rPr>
              <a:t>Maildir</a:t>
            </a:r>
            <a:r>
              <a:rPr lang="pt-BR" dirty="0">
                <a:solidFill>
                  <a:srgbClr val="0070C0"/>
                </a:solidFill>
              </a:rPr>
              <a:t>/</a:t>
            </a:r>
            <a:r>
              <a:rPr lang="pt-BR" dirty="0">
                <a:solidFill>
                  <a:srgbClr val="FF0000"/>
                </a:solidFill>
              </a:rPr>
              <a:t>email-2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355600"/>
            <a:r>
              <a:rPr lang="pt-BR" dirty="0">
                <a:solidFill>
                  <a:srgbClr val="FF0000"/>
                </a:solidFill>
              </a:rPr>
              <a:t>Vamos usar o Mailbox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POSFIX - ARMAZENAMENTO</a:t>
            </a:r>
          </a:p>
        </p:txBody>
      </p:sp>
    </p:spTree>
    <p:extLst>
      <p:ext uri="{BB962C8B-B14F-4D97-AF65-F5344CB8AC3E}">
        <p14:creationId xmlns:p14="http://schemas.microsoft.com/office/powerpoint/2010/main" val="53945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PLANO DE AULA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C1E8C7-0537-42C7-BF67-BEB19EB12117}"/>
              </a:ext>
            </a:extLst>
          </p:cNvPr>
          <p:cNvSpPr/>
          <p:nvPr/>
        </p:nvSpPr>
        <p:spPr>
          <a:xfrm>
            <a:off x="628648" y="1171712"/>
            <a:ext cx="7886178" cy="2101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Aprender sobre serviço de E-mail.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dirty="0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Assunto: Servidor de E-mail no Linux.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dirty="0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Objetivo: Saber como instalar o serviço de E-mail </a:t>
            </a:r>
            <a:r>
              <a:rPr lang="pt-BR" altLang="pt-BR" dirty="0" err="1">
                <a:latin typeface="Montserrat" panose="00000500000000000000" pitchFamily="2" charset="0"/>
              </a:rPr>
              <a:t>PostFix</a:t>
            </a:r>
            <a:r>
              <a:rPr lang="pt-BR" altLang="pt-BR" dirty="0">
                <a:latin typeface="Montserrat" panose="00000500000000000000" pitchFamily="2" charset="0"/>
              </a:rPr>
              <a:t> no Ubuntu 20.04 LTS.</a:t>
            </a:r>
          </a:p>
        </p:txBody>
      </p:sp>
    </p:spTree>
    <p:extLst>
      <p:ext uri="{BB962C8B-B14F-4D97-AF65-F5344CB8AC3E}">
        <p14:creationId xmlns:p14="http://schemas.microsoft.com/office/powerpoint/2010/main" val="100022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/>
          </a:bodyPr>
          <a:lstStyle/>
          <a:p>
            <a:r>
              <a:rPr lang="pt-BR" dirty="0"/>
              <a:t>POSTFIX – INSTALAÇÃO</a:t>
            </a:r>
          </a:p>
        </p:txBody>
      </p:sp>
      <p:pic>
        <p:nvPicPr>
          <p:cNvPr id="1026" name="Picture 2" descr="Postfix Logo">
            <a:extLst>
              <a:ext uri="{FF2B5EF4-FFF2-40B4-BE49-F238E27FC236}">
                <a16:creationId xmlns:a16="http://schemas.microsoft.com/office/drawing/2014/main" id="{E49AF5B1-0338-4CAB-9FBF-040401B30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70" y="2223212"/>
            <a:ext cx="5698958" cy="317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406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4752901"/>
          </a:xfrm>
        </p:spPr>
        <p:txBody>
          <a:bodyPr>
            <a:normAutofit/>
          </a:bodyPr>
          <a:lstStyle/>
          <a:p>
            <a:r>
              <a:rPr lang="pt-BR" dirty="0"/>
              <a:t>Atualizar lista:</a:t>
            </a: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b="1" dirty="0"/>
              <a:t># </a:t>
            </a:r>
            <a:r>
              <a:rPr lang="pt-BR" b="1" dirty="0" err="1">
                <a:solidFill>
                  <a:srgbClr val="FF0000"/>
                </a:solidFill>
              </a:rPr>
              <a:t>apt-get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update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dirty="0"/>
          </a:p>
          <a:p>
            <a:r>
              <a:rPr lang="pt-BR" dirty="0"/>
              <a:t>Ferramenta de teste de e-mail:</a:t>
            </a: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b="1" dirty="0"/>
              <a:t># </a:t>
            </a:r>
            <a:r>
              <a:rPr lang="pt-BR" b="1" dirty="0" err="1">
                <a:solidFill>
                  <a:srgbClr val="FF0000"/>
                </a:solidFill>
              </a:rPr>
              <a:t>apt-get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install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mailutils</a:t>
            </a: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Comando para a instalação do </a:t>
            </a:r>
            <a:r>
              <a:rPr lang="pt-BR" dirty="0" err="1"/>
              <a:t>Postfix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b="1" dirty="0"/>
              <a:t># </a:t>
            </a:r>
            <a:r>
              <a:rPr lang="pt-BR" b="1" dirty="0" err="1">
                <a:solidFill>
                  <a:srgbClr val="FF0000"/>
                </a:solidFill>
              </a:rPr>
              <a:t>apt-get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install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postfix</a:t>
            </a: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POSTFIX – INSTALAÇÃO</a:t>
            </a:r>
          </a:p>
        </p:txBody>
      </p:sp>
    </p:spTree>
    <p:extLst>
      <p:ext uri="{BB962C8B-B14F-4D97-AF65-F5344CB8AC3E}">
        <p14:creationId xmlns:p14="http://schemas.microsoft.com/office/powerpoint/2010/main" val="3944055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5EDE7970-05C0-40F2-BD60-8F13572E4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19861"/>
            <a:ext cx="7886700" cy="4244739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POSTFIX – INSTALAÇÃO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7083864-72FB-4D11-A41D-0E55AF9A29DC}"/>
              </a:ext>
            </a:extLst>
          </p:cNvPr>
          <p:cNvSpPr/>
          <p:nvPr/>
        </p:nvSpPr>
        <p:spPr>
          <a:xfrm>
            <a:off x="2490597" y="5408307"/>
            <a:ext cx="3852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Selecione com TAB OK e Aparte ENTER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D554085-2810-4537-B459-0A8A550E0DA8}"/>
              </a:ext>
            </a:extLst>
          </p:cNvPr>
          <p:cNvSpPr/>
          <p:nvPr/>
        </p:nvSpPr>
        <p:spPr>
          <a:xfrm>
            <a:off x="4001794" y="4428339"/>
            <a:ext cx="830265" cy="29466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17568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A1F87A0-73D9-4685-B7C7-132DE53EC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97597"/>
            <a:ext cx="7886700" cy="345069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POSTFIX – INSTALAÇÃO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F5D606F-D1B4-43BE-973F-AAA35C371A3E}"/>
              </a:ext>
            </a:extLst>
          </p:cNvPr>
          <p:cNvSpPr/>
          <p:nvPr/>
        </p:nvSpPr>
        <p:spPr>
          <a:xfrm>
            <a:off x="1781951" y="5175737"/>
            <a:ext cx="556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Selecione Site da Internet, com o TAB OK e Aparte ENTER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4F6A23-CC3C-411B-B902-0B9BCAD40F79}"/>
              </a:ext>
            </a:extLst>
          </p:cNvPr>
          <p:cNvSpPr/>
          <p:nvPr/>
        </p:nvSpPr>
        <p:spPr>
          <a:xfrm>
            <a:off x="3129216" y="3042056"/>
            <a:ext cx="2868789" cy="29466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18504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78DD398-476D-460A-AB5E-3468414AB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24527"/>
            <a:ext cx="7886700" cy="3968654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POSTFIX – INSTALAÇÃO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013A81C-043C-4585-AD77-2CD10445FE80}"/>
              </a:ext>
            </a:extLst>
          </p:cNvPr>
          <p:cNvSpPr/>
          <p:nvPr/>
        </p:nvSpPr>
        <p:spPr>
          <a:xfrm>
            <a:off x="2117811" y="5774941"/>
            <a:ext cx="41858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Preencha o domínio: empresa123.com.br</a:t>
            </a:r>
          </a:p>
          <a:p>
            <a:r>
              <a:rPr lang="pt-BR" b="1" dirty="0">
                <a:solidFill>
                  <a:srgbClr val="FF0000"/>
                </a:solidFill>
              </a:rPr>
              <a:t>Selecione OK com o TAB e aparte ENTER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242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4752901"/>
          </a:xfrm>
        </p:spPr>
        <p:txBody>
          <a:bodyPr>
            <a:normAutofit fontScale="92500" lnSpcReduction="20000"/>
          </a:bodyPr>
          <a:lstStyle/>
          <a:p>
            <a:r>
              <a:rPr lang="pt-BR" sz="3200" dirty="0"/>
              <a:t>O arquivo principal do </a:t>
            </a:r>
            <a:r>
              <a:rPr lang="pt-BR" sz="3200" dirty="0" err="1"/>
              <a:t>Postfix</a:t>
            </a:r>
            <a:r>
              <a:rPr lang="pt-BR" sz="3200" dirty="0"/>
              <a:t> é o main.cf: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b="1" dirty="0"/>
              <a:t># </a:t>
            </a:r>
            <a:r>
              <a:rPr lang="pt-BR" b="1" dirty="0">
                <a:solidFill>
                  <a:srgbClr val="FF0000"/>
                </a:solidFill>
              </a:rPr>
              <a:t>vim /etc/postfix/main.cf</a:t>
            </a:r>
          </a:p>
          <a:p>
            <a:r>
              <a:rPr lang="pt-BR" dirty="0"/>
              <a:t>Alterar , linha 43: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Alterar De: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mynetworks</a:t>
            </a:r>
            <a:r>
              <a:rPr lang="en-US" dirty="0">
                <a:solidFill>
                  <a:srgbClr val="7030A0"/>
                </a:solidFill>
              </a:rPr>
              <a:t> = 127.0.0.0/8 [::ffff:127.0.0.0]/104 [::1]/128 </a:t>
            </a:r>
          </a:p>
          <a:p>
            <a:pPr marL="0" indent="0">
              <a:buNone/>
            </a:pPr>
            <a:r>
              <a:rPr lang="en-US" dirty="0"/>
              <a:t>Para: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mynetworks</a:t>
            </a:r>
            <a:r>
              <a:rPr lang="en-US" dirty="0">
                <a:solidFill>
                  <a:srgbClr val="7030A0"/>
                </a:solidFill>
              </a:rPr>
              <a:t> = 127.0.0.0/8 [::ffff:127.0.0.0]/104 [::1]/128 </a:t>
            </a:r>
            <a:r>
              <a:rPr lang="en-US" dirty="0">
                <a:solidFill>
                  <a:srgbClr val="FF0000"/>
                </a:solidFill>
              </a:rPr>
              <a:t>0.0.0.0/0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POSTFIX – AJUSTES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920CB95-D4C5-4C6A-9548-D42F8A095DF9}"/>
              </a:ext>
            </a:extLst>
          </p:cNvPr>
          <p:cNvSpPr/>
          <p:nvPr/>
        </p:nvSpPr>
        <p:spPr>
          <a:xfrm>
            <a:off x="5564181" y="2782669"/>
            <a:ext cx="3036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Dica: 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exibir linhas no </a:t>
            </a:r>
            <a:r>
              <a:rPr lang="pt-BR" b="1" dirty="0">
                <a:solidFill>
                  <a:srgbClr val="7030A0"/>
                </a:solidFill>
              </a:rPr>
              <a:t>vim</a:t>
            </a:r>
          </a:p>
          <a:p>
            <a:r>
              <a:rPr lang="pt-BR" b="1" dirty="0">
                <a:solidFill>
                  <a:srgbClr val="FF0000"/>
                </a:solidFill>
              </a:rPr>
              <a:t>:set </a:t>
            </a:r>
            <a:r>
              <a:rPr lang="pt-BR" b="1" dirty="0" err="1">
                <a:solidFill>
                  <a:srgbClr val="FF0000"/>
                </a:solidFill>
              </a:rPr>
              <a:t>number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1129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4752901"/>
          </a:xfrm>
        </p:spPr>
        <p:txBody>
          <a:bodyPr>
            <a:normAutofit/>
          </a:bodyPr>
          <a:lstStyle/>
          <a:p>
            <a:r>
              <a:rPr lang="pt-BR" sz="2400" dirty="0"/>
              <a:t>Alteração na linha do comando:</a:t>
            </a:r>
          </a:p>
          <a:p>
            <a:endParaRPr lang="pt-BR" sz="1800" dirty="0"/>
          </a:p>
          <a:p>
            <a:pPr marL="0" indent="0">
              <a:buNone/>
            </a:pPr>
            <a:r>
              <a:rPr lang="pt-BR" sz="2000" b="1" dirty="0"/>
              <a:t># </a:t>
            </a:r>
            <a:r>
              <a:rPr lang="pt-BR" sz="2000" b="1" dirty="0" err="1">
                <a:solidFill>
                  <a:srgbClr val="FF0000"/>
                </a:solidFill>
              </a:rPr>
              <a:t>postconf</a:t>
            </a:r>
            <a:r>
              <a:rPr lang="pt-BR" sz="2000" b="1" dirty="0">
                <a:solidFill>
                  <a:srgbClr val="FF0000"/>
                </a:solidFill>
              </a:rPr>
              <a:t> -e '</a:t>
            </a:r>
            <a:r>
              <a:rPr lang="pt-BR" sz="2000" b="1" dirty="0" err="1">
                <a:solidFill>
                  <a:srgbClr val="FF0000"/>
                </a:solidFill>
              </a:rPr>
              <a:t>mydomain</a:t>
            </a:r>
            <a:r>
              <a:rPr lang="pt-BR" sz="2000" b="1" dirty="0">
                <a:solidFill>
                  <a:srgbClr val="FF0000"/>
                </a:solidFill>
              </a:rPr>
              <a:t> = empresa123.com.br'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# </a:t>
            </a:r>
            <a:r>
              <a:rPr lang="pt-BR" sz="2000" b="1" dirty="0" err="1">
                <a:solidFill>
                  <a:srgbClr val="FF0000"/>
                </a:solidFill>
              </a:rPr>
              <a:t>postconf</a:t>
            </a:r>
            <a:r>
              <a:rPr lang="pt-BR" sz="2000" b="1" dirty="0">
                <a:solidFill>
                  <a:srgbClr val="FF0000"/>
                </a:solidFill>
              </a:rPr>
              <a:t> -e '</a:t>
            </a:r>
            <a:r>
              <a:rPr lang="pt-BR" sz="2000" b="1" dirty="0" err="1">
                <a:solidFill>
                  <a:srgbClr val="FF0000"/>
                </a:solidFill>
              </a:rPr>
              <a:t>myorigin</a:t>
            </a:r>
            <a:r>
              <a:rPr lang="pt-BR" sz="2000" b="1" dirty="0">
                <a:solidFill>
                  <a:srgbClr val="FF0000"/>
                </a:solidFill>
              </a:rPr>
              <a:t> = empresa123.com.br'</a:t>
            </a:r>
          </a:p>
          <a:p>
            <a:pPr marL="0" indent="0">
              <a:buNone/>
            </a:pPr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b="1" dirty="0"/>
              <a:t>Reiniciar serviço </a:t>
            </a:r>
            <a:r>
              <a:rPr lang="pt-BR" sz="2000" b="1" dirty="0" err="1"/>
              <a:t>postfix</a:t>
            </a: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#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fr-FR" sz="2000" b="1" dirty="0">
                <a:solidFill>
                  <a:srgbClr val="FF0000"/>
                </a:solidFill>
              </a:rPr>
              <a:t>/etc/init.d/postfix restart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000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POSTFIX – AJUSTES</a:t>
            </a:r>
          </a:p>
        </p:txBody>
      </p:sp>
    </p:spTree>
    <p:extLst>
      <p:ext uri="{BB962C8B-B14F-4D97-AF65-F5344CB8AC3E}">
        <p14:creationId xmlns:p14="http://schemas.microsoft.com/office/powerpoint/2010/main" val="2062489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4752901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Importantíssimo o horário do servidor estar certo, ver com o comando:</a:t>
            </a:r>
            <a:endParaRPr lang="pt-BR" sz="1800" dirty="0"/>
          </a:p>
          <a:p>
            <a:pPr marL="0" indent="0">
              <a:buNone/>
            </a:pPr>
            <a:r>
              <a:rPr lang="pt-BR" sz="2000" b="1" dirty="0"/>
              <a:t># </a:t>
            </a:r>
            <a:r>
              <a:rPr lang="pt-BR" sz="2000" b="1" dirty="0">
                <a:solidFill>
                  <a:srgbClr val="FF0000"/>
                </a:solidFill>
              </a:rPr>
              <a:t>date</a:t>
            </a:r>
          </a:p>
          <a:p>
            <a:pPr marL="0" indent="0">
              <a:buNone/>
            </a:pPr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b="1" dirty="0"/>
              <a:t>Retorno do comando:</a:t>
            </a:r>
          </a:p>
          <a:p>
            <a:pPr marL="0" indent="0">
              <a:buNone/>
            </a:pPr>
            <a:r>
              <a:rPr lang="pt-BR" sz="2000" dirty="0" err="1">
                <a:solidFill>
                  <a:srgbClr val="FF0000"/>
                </a:solidFill>
              </a:rPr>
              <a:t>sáb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jun</a:t>
            </a:r>
            <a:r>
              <a:rPr lang="pt-BR" sz="2000" dirty="0">
                <a:solidFill>
                  <a:srgbClr val="FF0000"/>
                </a:solidFill>
              </a:rPr>
              <a:t> 20 21:28:54 -03 2020</a:t>
            </a:r>
          </a:p>
          <a:p>
            <a:pPr marL="0" indent="0">
              <a:buNone/>
            </a:pP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b="1" dirty="0"/>
              <a:t>Para alterar, </a:t>
            </a:r>
          </a:p>
          <a:p>
            <a:pPr marL="0" indent="0">
              <a:buNone/>
            </a:pPr>
            <a:r>
              <a:rPr lang="pt-BR" sz="2000" b="1" dirty="0"/>
              <a:t>Mês/Dia/Ano </a:t>
            </a:r>
            <a:r>
              <a:rPr lang="pt-BR" sz="2000" b="1" dirty="0" err="1"/>
              <a:t>mmddaaaa</a:t>
            </a:r>
            <a:r>
              <a:rPr lang="pt-BR" sz="2000" b="1" dirty="0"/>
              <a:t>  Hora/Minuto </a:t>
            </a:r>
            <a:r>
              <a:rPr lang="pt-BR" sz="2000" b="1" dirty="0" err="1"/>
              <a:t>hhmm</a:t>
            </a: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# </a:t>
            </a:r>
            <a:r>
              <a:rPr lang="pt-BR" sz="2000" b="1" dirty="0">
                <a:solidFill>
                  <a:srgbClr val="FF0000"/>
                </a:solidFill>
              </a:rPr>
              <a:t>date -s "06/20/2020 21:48“</a:t>
            </a:r>
          </a:p>
          <a:p>
            <a:pPr marL="0" indent="0">
              <a:buNone/>
            </a:pPr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b="1" dirty="0"/>
              <a:t>Retorno do comando, com data alterada:</a:t>
            </a:r>
          </a:p>
          <a:p>
            <a:pPr marL="0" indent="0">
              <a:buNone/>
            </a:pPr>
            <a:r>
              <a:rPr lang="pt-BR" sz="2000" dirty="0" err="1">
                <a:solidFill>
                  <a:srgbClr val="FF0000"/>
                </a:solidFill>
              </a:rPr>
              <a:t>sáb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jun</a:t>
            </a:r>
            <a:r>
              <a:rPr lang="pt-BR" sz="2000" dirty="0">
                <a:solidFill>
                  <a:srgbClr val="FF0000"/>
                </a:solidFill>
              </a:rPr>
              <a:t> 20 21:48:00 -03 2020</a:t>
            </a:r>
          </a:p>
          <a:p>
            <a:pPr marL="0" indent="0">
              <a:buNone/>
            </a:pP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POSTFIX – VERIFICAÇÔES</a:t>
            </a:r>
          </a:p>
        </p:txBody>
      </p:sp>
    </p:spTree>
    <p:extLst>
      <p:ext uri="{BB962C8B-B14F-4D97-AF65-F5344CB8AC3E}">
        <p14:creationId xmlns:p14="http://schemas.microsoft.com/office/powerpoint/2010/main" val="788944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/>
          </a:bodyPr>
          <a:lstStyle/>
          <a:p>
            <a:r>
              <a:rPr lang="pt-BR" sz="3200" dirty="0"/>
              <a:t>CRIAR USUÁRIO - ENVIO DE E-MAIL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50" y="1023457"/>
            <a:ext cx="7886700" cy="52011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/>
              <a:t>Comando para criar a </a:t>
            </a:r>
            <a:r>
              <a:rPr lang="pt-BR" sz="2400" dirty="0">
                <a:solidFill>
                  <a:srgbClr val="FF0000"/>
                </a:solidFill>
              </a:rPr>
              <a:t>usuário:</a:t>
            </a:r>
          </a:p>
          <a:p>
            <a:pPr marL="0" indent="0">
              <a:buNone/>
            </a:pPr>
            <a:r>
              <a:rPr lang="pt-BR" sz="2000" b="1" dirty="0"/>
              <a:t># </a:t>
            </a:r>
            <a:r>
              <a:rPr lang="pt-BR" sz="2000" b="1" dirty="0" err="1">
                <a:solidFill>
                  <a:srgbClr val="FF0000"/>
                </a:solidFill>
              </a:rPr>
              <a:t>adduser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usuario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/>
              <a:t>Sugestões de preenchimento: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>
                <a:solidFill>
                  <a:srgbClr val="7030A0"/>
                </a:solidFill>
              </a:rPr>
              <a:t>Nome Completo []: </a:t>
            </a:r>
            <a:r>
              <a:rPr lang="pt-BR" sz="2400" dirty="0" err="1">
                <a:solidFill>
                  <a:srgbClr val="FF0000"/>
                </a:solidFill>
              </a:rPr>
              <a:t>Usuario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        </a:t>
            </a:r>
            <a:r>
              <a:rPr lang="pt-BR" sz="2400" dirty="0">
                <a:solidFill>
                  <a:srgbClr val="7030A0"/>
                </a:solidFill>
              </a:rPr>
              <a:t>Número da Sala []: </a:t>
            </a:r>
            <a:r>
              <a:rPr lang="pt-BR" sz="2400" dirty="0">
                <a:solidFill>
                  <a:srgbClr val="FF0000"/>
                </a:solidFill>
              </a:rPr>
              <a:t>132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        </a:t>
            </a:r>
            <a:r>
              <a:rPr lang="pt-BR" sz="2400" dirty="0">
                <a:solidFill>
                  <a:srgbClr val="7030A0"/>
                </a:solidFill>
              </a:rPr>
              <a:t>Fone de Trabalho []: </a:t>
            </a:r>
            <a:r>
              <a:rPr lang="pt-BR" sz="2400" dirty="0">
                <a:solidFill>
                  <a:srgbClr val="FF0000"/>
                </a:solidFill>
              </a:rPr>
              <a:t>11 5678-1234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7030A0"/>
                </a:solidFill>
              </a:rPr>
              <a:t>        Fone Residencial []: </a:t>
            </a:r>
            <a:r>
              <a:rPr lang="pt-BR" sz="2400" dirty="0">
                <a:solidFill>
                  <a:srgbClr val="FF0000"/>
                </a:solidFill>
              </a:rPr>
              <a:t>11 1234-5678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        Outro []:</a:t>
            </a:r>
          </a:p>
        </p:txBody>
      </p:sp>
    </p:spTree>
    <p:extLst>
      <p:ext uri="{BB962C8B-B14F-4D97-AF65-F5344CB8AC3E}">
        <p14:creationId xmlns:p14="http://schemas.microsoft.com/office/powerpoint/2010/main" val="821270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/>
          </a:bodyPr>
          <a:lstStyle/>
          <a:p>
            <a:r>
              <a:rPr lang="pt-BR" sz="3200" dirty="0"/>
              <a:t>TESTE - ENVIO DE E-MAIL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50" y="1023457"/>
            <a:ext cx="7886700" cy="52011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Para esse teste vamos ter dois usuários: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	- </a:t>
            </a:r>
            <a:r>
              <a:rPr lang="pt-BR" sz="2400" dirty="0" err="1"/>
              <a:t>usuario</a:t>
            </a:r>
            <a:r>
              <a:rPr lang="pt-BR" sz="2400" dirty="0">
                <a:solidFill>
                  <a:srgbClr val="FF0000"/>
                </a:solidFill>
              </a:rPr>
              <a:t> – já existente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	- </a:t>
            </a:r>
            <a:r>
              <a:rPr lang="pt-BR" sz="2400" dirty="0" err="1"/>
              <a:t>usuaria</a:t>
            </a:r>
            <a:r>
              <a:rPr lang="pt-BR" sz="2400" dirty="0">
                <a:solidFill>
                  <a:srgbClr val="FF0000"/>
                </a:solidFill>
              </a:rPr>
              <a:t> – vamos criar</a:t>
            </a:r>
          </a:p>
          <a:p>
            <a:pPr marL="0" indent="0">
              <a:buNone/>
            </a:pPr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/>
              <a:t>Comando para criar a </a:t>
            </a:r>
            <a:r>
              <a:rPr lang="pt-BR" sz="2400" dirty="0">
                <a:solidFill>
                  <a:srgbClr val="FF0000"/>
                </a:solidFill>
              </a:rPr>
              <a:t>usuária:</a:t>
            </a:r>
          </a:p>
          <a:p>
            <a:pPr marL="0" indent="0">
              <a:buNone/>
            </a:pPr>
            <a:r>
              <a:rPr lang="pt-BR" sz="2000" b="1" dirty="0"/>
              <a:t># </a:t>
            </a:r>
            <a:r>
              <a:rPr lang="pt-BR" sz="2000" b="1" dirty="0" err="1">
                <a:solidFill>
                  <a:srgbClr val="FF0000"/>
                </a:solidFill>
              </a:rPr>
              <a:t>adduser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usuaria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/>
              <a:t>Sugestões de preenchimento: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>
                <a:solidFill>
                  <a:srgbClr val="7030A0"/>
                </a:solidFill>
              </a:rPr>
              <a:t>Nome Completo []: </a:t>
            </a:r>
            <a:r>
              <a:rPr lang="pt-BR" sz="2400" dirty="0" err="1">
                <a:solidFill>
                  <a:srgbClr val="FF0000"/>
                </a:solidFill>
              </a:rPr>
              <a:t>Usuaria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        </a:t>
            </a:r>
            <a:r>
              <a:rPr lang="pt-BR" sz="2400" dirty="0">
                <a:solidFill>
                  <a:srgbClr val="7030A0"/>
                </a:solidFill>
              </a:rPr>
              <a:t>Número da Sala []: </a:t>
            </a:r>
            <a:r>
              <a:rPr lang="pt-BR" sz="2400" dirty="0">
                <a:solidFill>
                  <a:srgbClr val="FF0000"/>
                </a:solidFill>
              </a:rPr>
              <a:t>132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        </a:t>
            </a:r>
            <a:r>
              <a:rPr lang="pt-BR" sz="2400" dirty="0">
                <a:solidFill>
                  <a:srgbClr val="7030A0"/>
                </a:solidFill>
              </a:rPr>
              <a:t>Fone de Trabalho []: </a:t>
            </a:r>
            <a:r>
              <a:rPr lang="pt-BR" sz="2400" dirty="0">
                <a:solidFill>
                  <a:srgbClr val="FF0000"/>
                </a:solidFill>
              </a:rPr>
              <a:t>11 5678-1234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7030A0"/>
                </a:solidFill>
              </a:rPr>
              <a:t>        Fone Residencial []: </a:t>
            </a:r>
            <a:r>
              <a:rPr lang="pt-BR" sz="2400" dirty="0">
                <a:solidFill>
                  <a:srgbClr val="FF0000"/>
                </a:solidFill>
              </a:rPr>
              <a:t>11 1234-5678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        Outro []:</a:t>
            </a:r>
          </a:p>
        </p:txBody>
      </p:sp>
    </p:spTree>
    <p:extLst>
      <p:ext uri="{BB962C8B-B14F-4D97-AF65-F5344CB8AC3E}">
        <p14:creationId xmlns:p14="http://schemas.microsoft.com/office/powerpoint/2010/main" val="120148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1" descr="C:\Courses\Icons Shapes and Graphics\circular shapes\3d Disc shapes\blue disc with glow copy_50p.png">
            <a:extLst>
              <a:ext uri="{FF2B5EF4-FFF2-40B4-BE49-F238E27FC236}">
                <a16:creationId xmlns:a16="http://schemas.microsoft.com/office/drawing/2014/main" id="{8F946D20-DC36-4C82-B8D1-BBC64226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563" y="2361613"/>
            <a:ext cx="8063784" cy="3530767"/>
          </a:xfrm>
          <a:prstGeom prst="rect">
            <a:avLst/>
          </a:prstGeom>
          <a:noFill/>
        </p:spPr>
      </p:pic>
      <p:cxnSp>
        <p:nvCxnSpPr>
          <p:cNvPr id="34" name="Straight Connector 54">
            <a:extLst>
              <a:ext uri="{FF2B5EF4-FFF2-40B4-BE49-F238E27FC236}">
                <a16:creationId xmlns:a16="http://schemas.microsoft.com/office/drawing/2014/main" id="{4F878634-8B5D-4EF4-86B6-B39780B7FC6C}"/>
              </a:ext>
            </a:extLst>
          </p:cNvPr>
          <p:cNvCxnSpPr>
            <a:cxnSpLocks/>
          </p:cNvCxnSpPr>
          <p:nvPr/>
        </p:nvCxnSpPr>
        <p:spPr>
          <a:xfrm flipH="1">
            <a:off x="3733520" y="3007822"/>
            <a:ext cx="500255" cy="3826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9">
            <a:extLst>
              <a:ext uri="{FF2B5EF4-FFF2-40B4-BE49-F238E27FC236}">
                <a16:creationId xmlns:a16="http://schemas.microsoft.com/office/drawing/2014/main" id="{AC9F3E27-CE94-4BAC-A08B-58AA170FAC20}"/>
              </a:ext>
            </a:extLst>
          </p:cNvPr>
          <p:cNvSpPr/>
          <p:nvPr/>
        </p:nvSpPr>
        <p:spPr>
          <a:xfrm rot="21449721">
            <a:off x="4387291" y="3645029"/>
            <a:ext cx="1122417" cy="1019295"/>
          </a:xfrm>
          <a:custGeom>
            <a:avLst/>
            <a:gdLst>
              <a:gd name="connsiteX0" fmla="*/ 457200 w 1104900"/>
              <a:gd name="connsiteY0" fmla="*/ 0 h 882650"/>
              <a:gd name="connsiteX1" fmla="*/ 1104900 w 1104900"/>
              <a:gd name="connsiteY1" fmla="*/ 146050 h 882650"/>
              <a:gd name="connsiteX2" fmla="*/ 0 w 11049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882650">
                <a:moveTo>
                  <a:pt x="457200" y="0"/>
                </a:moveTo>
                <a:lnTo>
                  <a:pt x="1104900" y="146050"/>
                </a:lnTo>
                <a:lnTo>
                  <a:pt x="0" y="88265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54">
            <a:extLst>
              <a:ext uri="{FF2B5EF4-FFF2-40B4-BE49-F238E27FC236}">
                <a16:creationId xmlns:a16="http://schemas.microsoft.com/office/drawing/2014/main" id="{3374B8BD-3672-436A-94FB-10914702D2F8}"/>
              </a:ext>
            </a:extLst>
          </p:cNvPr>
          <p:cNvCxnSpPr>
            <a:cxnSpLocks/>
          </p:cNvCxnSpPr>
          <p:nvPr/>
        </p:nvCxnSpPr>
        <p:spPr>
          <a:xfrm>
            <a:off x="2687486" y="3163677"/>
            <a:ext cx="3118002" cy="692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9">
            <a:extLst>
              <a:ext uri="{FF2B5EF4-FFF2-40B4-BE49-F238E27FC236}">
                <a16:creationId xmlns:a16="http://schemas.microsoft.com/office/drawing/2014/main" id="{94D47DCC-D477-4248-952F-AF11D3FF2325}"/>
              </a:ext>
            </a:extLst>
          </p:cNvPr>
          <p:cNvSpPr/>
          <p:nvPr/>
        </p:nvSpPr>
        <p:spPr>
          <a:xfrm rot="21449721">
            <a:off x="5130020" y="3803066"/>
            <a:ext cx="1122417" cy="1019295"/>
          </a:xfrm>
          <a:custGeom>
            <a:avLst/>
            <a:gdLst>
              <a:gd name="connsiteX0" fmla="*/ 457200 w 1104900"/>
              <a:gd name="connsiteY0" fmla="*/ 0 h 882650"/>
              <a:gd name="connsiteX1" fmla="*/ 1104900 w 1104900"/>
              <a:gd name="connsiteY1" fmla="*/ 146050 h 882650"/>
              <a:gd name="connsiteX2" fmla="*/ 0 w 11049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882650">
                <a:moveTo>
                  <a:pt x="457200" y="0"/>
                </a:moveTo>
                <a:lnTo>
                  <a:pt x="1104900" y="146050"/>
                </a:lnTo>
                <a:lnTo>
                  <a:pt x="0" y="88265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1604CC0-61AC-4CD7-8A12-FB49E5F9AA66}"/>
              </a:ext>
            </a:extLst>
          </p:cNvPr>
          <p:cNvSpPr txBox="1"/>
          <p:nvPr/>
        </p:nvSpPr>
        <p:spPr>
          <a:xfrm>
            <a:off x="1791029" y="3620128"/>
            <a:ext cx="127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0070C0"/>
                </a:solidFill>
              </a:rPr>
              <a:t>SrvMail</a:t>
            </a:r>
            <a:endParaRPr lang="pt-BR" dirty="0">
              <a:solidFill>
                <a:srgbClr val="0070C0"/>
              </a:solidFill>
            </a:endParaRPr>
          </a:p>
          <a:p>
            <a:pPr algn="ctr"/>
            <a:r>
              <a:rPr lang="pt-BR" dirty="0" err="1">
                <a:solidFill>
                  <a:srgbClr val="FF0000"/>
                </a:solidFill>
              </a:rPr>
              <a:t>Postfix</a:t>
            </a:r>
            <a:endParaRPr lang="pt-BR" dirty="0">
              <a:solidFill>
                <a:srgbClr val="FF0000"/>
              </a:solidFill>
            </a:endParaRPr>
          </a:p>
          <a:p>
            <a:pPr algn="ctr"/>
            <a:r>
              <a:rPr lang="pt-BR" dirty="0" err="1">
                <a:solidFill>
                  <a:srgbClr val="FF0000"/>
                </a:solidFill>
              </a:rPr>
              <a:t>Dovecot</a:t>
            </a:r>
            <a:endParaRPr lang="pt-BR" dirty="0">
              <a:solidFill>
                <a:srgbClr val="FF0000"/>
              </a:solidFill>
            </a:endParaRPr>
          </a:p>
          <a:p>
            <a:pPr algn="ctr"/>
            <a:r>
              <a:rPr lang="pt-BR" dirty="0" err="1">
                <a:solidFill>
                  <a:srgbClr val="FF0000"/>
                </a:solidFill>
              </a:rPr>
              <a:t>RoundCube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20" name="Picture 2" descr="C:\Courses\Icons Windows Vista\Laptop.png">
            <a:extLst>
              <a:ext uri="{FF2B5EF4-FFF2-40B4-BE49-F238E27FC236}">
                <a16:creationId xmlns:a16="http://schemas.microsoft.com/office/drawing/2014/main" id="{1F72A84F-2AD1-4FA5-875A-07F958A41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9086" y="3625356"/>
            <a:ext cx="1122416" cy="1122416"/>
          </a:xfrm>
          <a:prstGeom prst="rect">
            <a:avLst/>
          </a:prstGeom>
          <a:noFill/>
        </p:spPr>
      </p:pic>
      <p:pic>
        <p:nvPicPr>
          <p:cNvPr id="21" name="Picture 3" descr="C:\Courses\Icons Windows Vista\Generic User.png">
            <a:extLst>
              <a:ext uri="{FF2B5EF4-FFF2-40B4-BE49-F238E27FC236}">
                <a16:creationId xmlns:a16="http://schemas.microsoft.com/office/drawing/2014/main" id="{AC4C9E36-2562-4EB1-AA71-977B03613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3756" y="3940212"/>
            <a:ext cx="768423" cy="935155"/>
          </a:xfrm>
          <a:prstGeom prst="rect">
            <a:avLst/>
          </a:prstGeom>
          <a:noFill/>
        </p:spPr>
      </p:pic>
      <p:pic>
        <p:nvPicPr>
          <p:cNvPr id="22" name="Picture 2" descr="C:\Courses\Icons Windows Vista\Laptop.png">
            <a:extLst>
              <a:ext uri="{FF2B5EF4-FFF2-40B4-BE49-F238E27FC236}">
                <a16:creationId xmlns:a16="http://schemas.microsoft.com/office/drawing/2014/main" id="{83EBA6EB-3612-4F5B-AE1A-22EF7C133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0663" y="3809488"/>
            <a:ext cx="1122416" cy="1122416"/>
          </a:xfrm>
          <a:prstGeom prst="rect">
            <a:avLst/>
          </a:prstGeom>
          <a:noFill/>
        </p:spPr>
      </p:pic>
      <p:pic>
        <p:nvPicPr>
          <p:cNvPr id="23" name="Picture 3" descr="C:\Courses\Icons Windows Vista\Generic User.png">
            <a:extLst>
              <a:ext uri="{FF2B5EF4-FFF2-40B4-BE49-F238E27FC236}">
                <a16:creationId xmlns:a16="http://schemas.microsoft.com/office/drawing/2014/main" id="{7A3FDE04-4509-4501-A106-962874D9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5333" y="4124344"/>
            <a:ext cx="768423" cy="935155"/>
          </a:xfrm>
          <a:prstGeom prst="rect">
            <a:avLst/>
          </a:prstGeom>
          <a:noFill/>
        </p:spPr>
      </p:pic>
      <p:pic>
        <p:nvPicPr>
          <p:cNvPr id="24" name="Picture 2" descr="C:\Courses\Icons Windows Vista\Laptop.png">
            <a:extLst>
              <a:ext uri="{FF2B5EF4-FFF2-40B4-BE49-F238E27FC236}">
                <a16:creationId xmlns:a16="http://schemas.microsoft.com/office/drawing/2014/main" id="{E57E5C98-0B7D-4163-8C6E-F7A39866A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2346" y="3956955"/>
            <a:ext cx="1122416" cy="1122416"/>
          </a:xfrm>
          <a:prstGeom prst="rect">
            <a:avLst/>
          </a:prstGeom>
          <a:noFill/>
        </p:spPr>
      </p:pic>
      <p:pic>
        <p:nvPicPr>
          <p:cNvPr id="25" name="Picture 3" descr="C:\Courses\Icons Windows Vista\Generic User.png">
            <a:extLst>
              <a:ext uri="{FF2B5EF4-FFF2-40B4-BE49-F238E27FC236}">
                <a16:creationId xmlns:a16="http://schemas.microsoft.com/office/drawing/2014/main" id="{48189CBE-D2E7-46F7-AB1F-73421FC7D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97016" y="4271811"/>
            <a:ext cx="768423" cy="935155"/>
          </a:xfrm>
          <a:prstGeom prst="rect">
            <a:avLst/>
          </a:prstGeom>
          <a:noFill/>
        </p:spPr>
      </p:pic>
      <p:sp>
        <p:nvSpPr>
          <p:cNvPr id="27" name="Espaço Reservado para Conteúdo 1">
            <a:extLst>
              <a:ext uri="{FF2B5EF4-FFF2-40B4-BE49-F238E27FC236}">
                <a16:creationId xmlns:a16="http://schemas.microsoft.com/office/drawing/2014/main" id="{D014B087-7754-439A-AA05-6B95593AB83A}"/>
              </a:ext>
            </a:extLst>
          </p:cNvPr>
          <p:cNvSpPr txBox="1">
            <a:spLocks/>
          </p:cNvSpPr>
          <p:nvPr/>
        </p:nvSpPr>
        <p:spPr>
          <a:xfrm>
            <a:off x="5108284" y="2987486"/>
            <a:ext cx="2752113" cy="1052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600" b="1" dirty="0">
                <a:solidFill>
                  <a:srgbClr val="FF0000"/>
                </a:solidFill>
              </a:rPr>
              <a:t>Usuários</a:t>
            </a:r>
          </a:p>
          <a:p>
            <a:pPr marL="0" indent="0" algn="ctr">
              <a:buNone/>
            </a:pPr>
            <a:r>
              <a:rPr lang="pt-BR" sz="1600" b="1" dirty="0">
                <a:solidFill>
                  <a:srgbClr val="FF0000"/>
                </a:solidFill>
              </a:rPr>
              <a:t> acessando e-mail</a:t>
            </a:r>
            <a:endParaRPr lang="pt-BR" altLang="pt-BR" sz="1000" b="1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D434FBB-F21B-4E60-AD65-F54C1DD90EC2}"/>
              </a:ext>
            </a:extLst>
          </p:cNvPr>
          <p:cNvSpPr/>
          <p:nvPr/>
        </p:nvSpPr>
        <p:spPr>
          <a:xfrm>
            <a:off x="6215487" y="4768284"/>
            <a:ext cx="272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U3 – Windows Server 2019</a:t>
            </a:r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C859B9A-C349-487D-AB0F-5CD37FDAF95E}"/>
              </a:ext>
            </a:extLst>
          </p:cNvPr>
          <p:cNvSpPr/>
          <p:nvPr/>
        </p:nvSpPr>
        <p:spPr>
          <a:xfrm>
            <a:off x="5580907" y="4999295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U2</a:t>
            </a:r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7CBCB2C-81A8-48F6-9BA0-EB6C39959BAF}"/>
              </a:ext>
            </a:extLst>
          </p:cNvPr>
          <p:cNvSpPr/>
          <p:nvPr/>
        </p:nvSpPr>
        <p:spPr>
          <a:xfrm>
            <a:off x="4781227" y="5092555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U1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63784" cy="1168422"/>
          </a:xfrm>
        </p:spPr>
        <p:txBody>
          <a:bodyPr>
            <a:normAutofit/>
          </a:bodyPr>
          <a:lstStyle/>
          <a:p>
            <a:r>
              <a:rPr lang="pt-BR" dirty="0"/>
              <a:t>LAYOUT E-MAIL – DNS 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772218" y="5335820"/>
            <a:ext cx="4261175" cy="6483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1600" dirty="0">
                <a:solidFill>
                  <a:srgbClr val="FF0000"/>
                </a:solidFill>
              </a:rPr>
              <a:t>Usuários consumindo e-mail hospedados no servidor de qualquer local</a:t>
            </a:r>
            <a:endParaRPr lang="pt-BR" altLang="pt-BR" sz="1000" dirty="0"/>
          </a:p>
        </p:txBody>
      </p:sp>
      <p:pic>
        <p:nvPicPr>
          <p:cNvPr id="13" name="Picture 6" descr="D:\Microsoft_Art_Brand_1\WindowsVistaBrand\Shortcut_to_Vista_icons\Windows_Vista_Icons_ for_Marketing_use\Server.png">
            <a:extLst>
              <a:ext uri="{FF2B5EF4-FFF2-40B4-BE49-F238E27FC236}">
                <a16:creationId xmlns:a16="http://schemas.microsoft.com/office/drawing/2014/main" id="{19509533-E810-4734-B3EB-8D8A509D0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1035" y="1979191"/>
            <a:ext cx="1211242" cy="1603243"/>
          </a:xfrm>
          <a:prstGeom prst="rect">
            <a:avLst/>
          </a:prstGeom>
          <a:noFill/>
        </p:spPr>
      </p:pic>
      <p:grpSp>
        <p:nvGrpSpPr>
          <p:cNvPr id="26" name="Group 15">
            <a:extLst>
              <a:ext uri="{FF2B5EF4-FFF2-40B4-BE49-F238E27FC236}">
                <a16:creationId xmlns:a16="http://schemas.microsoft.com/office/drawing/2014/main" id="{F4DE383E-3499-42DD-8004-79FFD385F783}"/>
              </a:ext>
            </a:extLst>
          </p:cNvPr>
          <p:cNvGrpSpPr/>
          <p:nvPr/>
        </p:nvGrpSpPr>
        <p:grpSpPr>
          <a:xfrm>
            <a:off x="3275799" y="1619052"/>
            <a:ext cx="1338741" cy="1627908"/>
            <a:chOff x="-1676400" y="1447800"/>
            <a:chExt cx="2667000" cy="3352800"/>
          </a:xfrm>
        </p:grpSpPr>
        <p:pic>
          <p:nvPicPr>
            <p:cNvPr id="28" name="Picture 6" descr="D:\Microsoft_Art_Brand_1\WindowsVistaBrand\Shortcut_to_Vista_icons\Windows_Vista_Icons_ for_Marketing_use\Server.png">
              <a:extLst>
                <a:ext uri="{FF2B5EF4-FFF2-40B4-BE49-F238E27FC236}">
                  <a16:creationId xmlns:a16="http://schemas.microsoft.com/office/drawing/2014/main" id="{66C50070-86D2-4EDB-998F-BD57012278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676400" y="1447800"/>
              <a:ext cx="2413000" cy="3302000"/>
            </a:xfrm>
            <a:prstGeom prst="rect">
              <a:avLst/>
            </a:prstGeom>
            <a:noFill/>
          </p:spPr>
        </p:pic>
        <p:pic>
          <p:nvPicPr>
            <p:cNvPr id="32" name="Picture 4" descr="D:\Microsoft_Art_Brand_1\WindowsVistaBrand\Shortcut_to_Vista_icons\Windows_Vista_Icons_ for_Marketing_use\Internet.png">
              <a:extLst>
                <a:ext uri="{FF2B5EF4-FFF2-40B4-BE49-F238E27FC236}">
                  <a16:creationId xmlns:a16="http://schemas.microsoft.com/office/drawing/2014/main" id="{ECF213F7-7E39-47F6-A2FA-B702F2E79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609600" y="3200400"/>
              <a:ext cx="1600200" cy="1600200"/>
            </a:xfrm>
            <a:prstGeom prst="rect">
              <a:avLst/>
            </a:prstGeom>
            <a:noFill/>
          </p:spPr>
        </p:pic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7A30C73-150C-46E7-9E8E-99FD284B328E}"/>
              </a:ext>
            </a:extLst>
          </p:cNvPr>
          <p:cNvSpPr txBox="1"/>
          <p:nvPr/>
        </p:nvSpPr>
        <p:spPr>
          <a:xfrm>
            <a:off x="4823643" y="2469309"/>
            <a:ext cx="8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0070C0"/>
                </a:solidFill>
              </a:rPr>
              <a:t>SrvDNS</a:t>
            </a:r>
            <a:endParaRPr lang="pt-BR" dirty="0">
              <a:solidFill>
                <a:srgbClr val="0070C0"/>
              </a:solidFill>
            </a:endParaRPr>
          </a:p>
          <a:p>
            <a:pPr algn="ctr"/>
            <a:r>
              <a:rPr lang="pt-BR" dirty="0">
                <a:solidFill>
                  <a:srgbClr val="0070C0"/>
                </a:solidFill>
              </a:rPr>
              <a:t>BIND9</a:t>
            </a:r>
          </a:p>
        </p:txBody>
      </p:sp>
      <p:pic>
        <p:nvPicPr>
          <p:cNvPr id="37" name="Picture 2" descr="C:\Users\vijaysen.REDMOND\AppData\Local\Microsoft\Windows\Temporary Internet Files\Content.IE5\J4D63OES\MCj04325820000[1].png">
            <a:extLst>
              <a:ext uri="{FF2B5EF4-FFF2-40B4-BE49-F238E27FC236}">
                <a16:creationId xmlns:a16="http://schemas.microsoft.com/office/drawing/2014/main" id="{8CBCB0DD-4A6E-4847-A88C-BD07A8CC0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44517" y="2690671"/>
            <a:ext cx="1028987" cy="1028987"/>
          </a:xfrm>
          <a:prstGeom prst="rect">
            <a:avLst/>
          </a:prstGeom>
          <a:noFill/>
        </p:spPr>
      </p:pic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F8007D8F-A3DC-4D5D-A2FF-52731CEE0F2F}"/>
              </a:ext>
            </a:extLst>
          </p:cNvPr>
          <p:cNvCxnSpPr>
            <a:cxnSpLocks/>
          </p:cNvCxnSpPr>
          <p:nvPr/>
        </p:nvCxnSpPr>
        <p:spPr>
          <a:xfrm>
            <a:off x="4062776" y="3292701"/>
            <a:ext cx="782274" cy="176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1E918858-0BF3-4743-A15D-4D2C677AD6C7}"/>
              </a:ext>
            </a:extLst>
          </p:cNvPr>
          <p:cNvCxnSpPr>
            <a:cxnSpLocks/>
          </p:cNvCxnSpPr>
          <p:nvPr/>
        </p:nvCxnSpPr>
        <p:spPr>
          <a:xfrm flipH="1" flipV="1">
            <a:off x="3896870" y="3561452"/>
            <a:ext cx="799731" cy="186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481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4752901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Veja se as caixas de e-mail existem:</a:t>
            </a:r>
          </a:p>
          <a:p>
            <a:pPr marL="0" indent="0">
              <a:buNone/>
            </a:pPr>
            <a:r>
              <a:rPr lang="pt-BR" sz="2000" b="1" dirty="0"/>
              <a:t>#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ls</a:t>
            </a:r>
            <a:r>
              <a:rPr lang="pt-BR" sz="2000" b="1" dirty="0">
                <a:solidFill>
                  <a:srgbClr val="FF0000"/>
                </a:solidFill>
              </a:rPr>
              <a:t> /var/mail/</a:t>
            </a:r>
          </a:p>
          <a:p>
            <a:pPr marL="0" indent="0">
              <a:buNone/>
            </a:pPr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rgbClr val="FF0000"/>
                </a:solidFill>
              </a:rPr>
              <a:t>Se não existir:</a:t>
            </a:r>
          </a:p>
          <a:p>
            <a:pPr marL="0" indent="0">
              <a:buNone/>
            </a:pPr>
            <a:r>
              <a:rPr lang="pt-BR" sz="2000" b="1" dirty="0"/>
              <a:t># </a:t>
            </a:r>
            <a:r>
              <a:rPr lang="pt-BR" sz="2000" b="1" dirty="0" err="1">
                <a:solidFill>
                  <a:srgbClr val="FF0000"/>
                </a:solidFill>
              </a:rPr>
              <a:t>touch</a:t>
            </a:r>
            <a:r>
              <a:rPr lang="pt-BR" sz="2000" b="1" dirty="0">
                <a:solidFill>
                  <a:srgbClr val="FF0000"/>
                </a:solidFill>
              </a:rPr>
              <a:t> /var/mail/</a:t>
            </a:r>
            <a:r>
              <a:rPr lang="pt-BR" sz="2000" b="1" dirty="0" err="1">
                <a:solidFill>
                  <a:srgbClr val="FF0000"/>
                </a:solidFill>
              </a:rPr>
              <a:t>usuaria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/>
              <a:t># </a:t>
            </a:r>
            <a:r>
              <a:rPr lang="pt-BR" sz="2000" b="1" dirty="0" err="1">
                <a:solidFill>
                  <a:srgbClr val="FF0000"/>
                </a:solidFill>
              </a:rPr>
              <a:t>touch</a:t>
            </a:r>
            <a:r>
              <a:rPr lang="pt-BR" sz="2000" b="1" dirty="0">
                <a:solidFill>
                  <a:srgbClr val="FF0000"/>
                </a:solidFill>
              </a:rPr>
              <a:t> /var/mail/</a:t>
            </a:r>
            <a:r>
              <a:rPr lang="pt-BR" sz="2000" b="1" dirty="0" err="1">
                <a:solidFill>
                  <a:srgbClr val="FF0000"/>
                </a:solidFill>
              </a:rPr>
              <a:t>usuario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400" dirty="0"/>
              <a:t>Vamos ajustar a permissão das caixas:</a:t>
            </a:r>
          </a:p>
          <a:p>
            <a:pPr marL="0" indent="0">
              <a:buNone/>
            </a:pPr>
            <a:r>
              <a:rPr lang="pt-BR" sz="2000" b="1" dirty="0"/>
              <a:t># </a:t>
            </a:r>
            <a:r>
              <a:rPr lang="pt-BR" sz="2000" b="1" dirty="0" err="1">
                <a:solidFill>
                  <a:srgbClr val="FF0000"/>
                </a:solidFill>
              </a:rPr>
              <a:t>chown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usuaria:mail</a:t>
            </a:r>
            <a:r>
              <a:rPr lang="pt-BR" sz="2000" b="1" dirty="0">
                <a:solidFill>
                  <a:srgbClr val="FF0000"/>
                </a:solidFill>
              </a:rPr>
              <a:t> /var/mail/</a:t>
            </a:r>
            <a:r>
              <a:rPr lang="pt-BR" sz="2000" b="1" dirty="0" err="1">
                <a:solidFill>
                  <a:srgbClr val="FF0000"/>
                </a:solidFill>
              </a:rPr>
              <a:t>usuaria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/>
              <a:t># </a:t>
            </a:r>
            <a:r>
              <a:rPr lang="pt-BR" sz="2000" b="1" dirty="0" err="1">
                <a:solidFill>
                  <a:srgbClr val="FF0000"/>
                </a:solidFill>
              </a:rPr>
              <a:t>chown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usuario:mail</a:t>
            </a:r>
            <a:r>
              <a:rPr lang="pt-BR" sz="2000" b="1" dirty="0">
                <a:solidFill>
                  <a:srgbClr val="FF0000"/>
                </a:solidFill>
              </a:rPr>
              <a:t> /var/mail/</a:t>
            </a:r>
            <a:r>
              <a:rPr lang="pt-BR" sz="2000" b="1" dirty="0" err="1">
                <a:solidFill>
                  <a:srgbClr val="FF0000"/>
                </a:solidFill>
              </a:rPr>
              <a:t>usuario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/>
              <a:t>#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chmod</a:t>
            </a:r>
            <a:r>
              <a:rPr lang="pt-BR" sz="2000" b="1" dirty="0">
                <a:solidFill>
                  <a:srgbClr val="FF0000"/>
                </a:solidFill>
              </a:rPr>
              <a:t> 666 /var/mail/</a:t>
            </a:r>
            <a:r>
              <a:rPr lang="pt-BR" sz="2000" b="1" dirty="0" err="1">
                <a:solidFill>
                  <a:srgbClr val="FF0000"/>
                </a:solidFill>
              </a:rPr>
              <a:t>usuaria</a:t>
            </a: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#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chmod</a:t>
            </a:r>
            <a:r>
              <a:rPr lang="pt-BR" sz="2000" b="1" dirty="0">
                <a:solidFill>
                  <a:srgbClr val="FF0000"/>
                </a:solidFill>
              </a:rPr>
              <a:t> 666 /var/mail/</a:t>
            </a:r>
            <a:r>
              <a:rPr lang="pt-BR" sz="2000" b="1" dirty="0" err="1">
                <a:solidFill>
                  <a:srgbClr val="FF0000"/>
                </a:solidFill>
              </a:rPr>
              <a:t>usuario</a:t>
            </a:r>
            <a:endParaRPr lang="pt-BR" sz="2000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LINUX – USUÁRIO</a:t>
            </a:r>
          </a:p>
        </p:txBody>
      </p:sp>
    </p:spTree>
    <p:extLst>
      <p:ext uri="{BB962C8B-B14F-4D97-AF65-F5344CB8AC3E}">
        <p14:creationId xmlns:p14="http://schemas.microsoft.com/office/powerpoint/2010/main" val="974528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/>
          </a:bodyPr>
          <a:lstStyle/>
          <a:p>
            <a:r>
              <a:rPr lang="pt-BR" sz="3200" dirty="0"/>
              <a:t>TESTE - ENVIO DE E-MAIL COMANDO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9037" y="5145645"/>
            <a:ext cx="3586579" cy="70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rgbClr val="FF0000"/>
                </a:solidFill>
              </a:rPr>
              <a:t>E-mail enviado para fila com sucesso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6917E8E-0FC9-4A40-87B9-B71AC8A09C36}"/>
              </a:ext>
            </a:extLst>
          </p:cNvPr>
          <p:cNvSpPr/>
          <p:nvPr/>
        </p:nvSpPr>
        <p:spPr>
          <a:xfrm>
            <a:off x="628649" y="937344"/>
            <a:ext cx="75768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telnet</a:t>
            </a:r>
            <a:r>
              <a:rPr lang="pt-BR" dirty="0"/>
              <a:t> </a:t>
            </a:r>
            <a:r>
              <a:rPr lang="pt-BR" dirty="0" err="1">
                <a:solidFill>
                  <a:srgbClr val="7030A0"/>
                </a:solidFill>
              </a:rPr>
              <a:t>localhost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25 (pode ser </a:t>
            </a:r>
            <a:r>
              <a:rPr lang="pt-BR" dirty="0" err="1"/>
              <a:t>IP_Local</a:t>
            </a:r>
            <a:r>
              <a:rPr lang="pt-BR" dirty="0"/>
              <a:t> e IP_NAT)</a:t>
            </a:r>
          </a:p>
          <a:p>
            <a:r>
              <a:rPr lang="pt-BR" dirty="0" err="1"/>
              <a:t>Trying</a:t>
            </a:r>
            <a:r>
              <a:rPr lang="pt-BR" dirty="0"/>
              <a:t> ::1...</a:t>
            </a:r>
          </a:p>
          <a:p>
            <a:r>
              <a:rPr lang="pt-BR" dirty="0" err="1"/>
              <a:t>Connected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localhost</a:t>
            </a:r>
            <a:r>
              <a:rPr lang="pt-BR" dirty="0"/>
              <a:t>.</a:t>
            </a:r>
          </a:p>
          <a:p>
            <a:r>
              <a:rPr lang="pt-BR" dirty="0"/>
              <a:t>Escape </a:t>
            </a:r>
            <a:r>
              <a:rPr lang="pt-BR" dirty="0" err="1"/>
              <a:t>character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'^]'.</a:t>
            </a:r>
          </a:p>
          <a:p>
            <a:r>
              <a:rPr lang="pt-BR" dirty="0"/>
              <a:t>220 srvmail.empresa123.com.br ESMTP </a:t>
            </a:r>
            <a:r>
              <a:rPr lang="pt-BR" dirty="0" err="1"/>
              <a:t>Postfix</a:t>
            </a:r>
            <a:r>
              <a:rPr lang="pt-BR" dirty="0"/>
              <a:t> (Debian/GNU)</a:t>
            </a:r>
          </a:p>
          <a:p>
            <a:r>
              <a:rPr lang="pt-BR" dirty="0">
                <a:solidFill>
                  <a:srgbClr val="FF0000"/>
                </a:solidFill>
              </a:rPr>
              <a:t>mail from:usuaria@empresa123.com.br</a:t>
            </a:r>
          </a:p>
          <a:p>
            <a:r>
              <a:rPr lang="pt-BR" dirty="0"/>
              <a:t>250 2.1.0 Ok</a:t>
            </a:r>
          </a:p>
          <a:p>
            <a:r>
              <a:rPr lang="pt-BR" dirty="0" err="1">
                <a:solidFill>
                  <a:srgbClr val="FF0000"/>
                </a:solidFill>
              </a:rPr>
              <a:t>rcpt</a:t>
            </a:r>
            <a:r>
              <a:rPr lang="pt-BR" dirty="0">
                <a:solidFill>
                  <a:srgbClr val="FF0000"/>
                </a:solidFill>
              </a:rPr>
              <a:t> to:usuario@empresa123.com.br</a:t>
            </a:r>
          </a:p>
          <a:p>
            <a:r>
              <a:rPr lang="pt-BR" dirty="0"/>
              <a:t>250 2.1.5 Ok</a:t>
            </a:r>
          </a:p>
          <a:p>
            <a:r>
              <a:rPr lang="pt-BR" dirty="0">
                <a:solidFill>
                  <a:srgbClr val="FF0000"/>
                </a:solidFill>
              </a:rPr>
              <a:t>data</a:t>
            </a:r>
          </a:p>
          <a:p>
            <a:r>
              <a:rPr lang="pt-BR" dirty="0"/>
              <a:t>354 </a:t>
            </a:r>
            <a:r>
              <a:rPr lang="pt-BR" dirty="0" err="1"/>
              <a:t>End</a:t>
            </a:r>
            <a:r>
              <a:rPr lang="pt-BR" dirty="0"/>
              <a:t> data </a:t>
            </a:r>
            <a:r>
              <a:rPr lang="pt-BR" dirty="0" err="1"/>
              <a:t>with</a:t>
            </a:r>
            <a:r>
              <a:rPr lang="pt-BR" dirty="0"/>
              <a:t> &lt;CR&gt;&lt;LF&gt;.&lt;CR&gt;&lt;LF&gt;</a:t>
            </a:r>
          </a:p>
          <a:p>
            <a:r>
              <a:rPr lang="pt-BR" dirty="0">
                <a:solidFill>
                  <a:srgbClr val="FF0000"/>
                </a:solidFill>
              </a:rPr>
              <a:t>to:usuario@empresa123.com.br</a:t>
            </a:r>
          </a:p>
          <a:p>
            <a:r>
              <a:rPr lang="pt-BR" dirty="0">
                <a:solidFill>
                  <a:srgbClr val="FF0000"/>
                </a:solidFill>
              </a:rPr>
              <a:t>from:usuaria@empresa123.com.br</a:t>
            </a:r>
          </a:p>
          <a:p>
            <a:r>
              <a:rPr lang="pt-BR" dirty="0" err="1">
                <a:solidFill>
                  <a:srgbClr val="FF0000"/>
                </a:solidFill>
              </a:rPr>
              <a:t>subject</a:t>
            </a:r>
            <a:r>
              <a:rPr lang="pt-BR" dirty="0">
                <a:solidFill>
                  <a:srgbClr val="FF0000"/>
                </a:solidFill>
              </a:rPr>
              <a:t>: </a:t>
            </a:r>
            <a:r>
              <a:rPr lang="pt-BR" dirty="0" err="1">
                <a:solidFill>
                  <a:srgbClr val="FF0000"/>
                </a:solidFill>
              </a:rPr>
              <a:t>Ola</a:t>
            </a:r>
            <a:r>
              <a:rPr lang="pt-BR" dirty="0">
                <a:solidFill>
                  <a:srgbClr val="FF0000"/>
                </a:solidFill>
              </a:rPr>
              <a:t> amiguinho</a:t>
            </a:r>
          </a:p>
          <a:p>
            <a:r>
              <a:rPr lang="pt-BR" dirty="0">
                <a:solidFill>
                  <a:srgbClr val="FF0000"/>
                </a:solidFill>
              </a:rPr>
              <a:t>Estou com saudades de </a:t>
            </a:r>
            <a:r>
              <a:rPr lang="pt-BR" dirty="0" err="1">
                <a:solidFill>
                  <a:srgbClr val="FF0000"/>
                </a:solidFill>
              </a:rPr>
              <a:t>voce</a:t>
            </a:r>
            <a:r>
              <a:rPr lang="pt-BR" dirty="0">
                <a:solidFill>
                  <a:srgbClr val="FF0000"/>
                </a:solidFill>
              </a:rPr>
              <a:t>!!!!</a:t>
            </a:r>
          </a:p>
          <a:p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r>
              <a:rPr lang="pt-BR" dirty="0"/>
              <a:t>250 2.0.0 Ok: </a:t>
            </a:r>
            <a:r>
              <a:rPr lang="pt-BR" dirty="0" err="1"/>
              <a:t>queued</a:t>
            </a:r>
            <a:r>
              <a:rPr lang="pt-BR" dirty="0"/>
              <a:t> as 593CFC0845</a:t>
            </a:r>
          </a:p>
          <a:p>
            <a:r>
              <a:rPr lang="pt-BR" dirty="0" err="1">
                <a:solidFill>
                  <a:srgbClr val="FF0000"/>
                </a:solidFill>
              </a:rPr>
              <a:t>quit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535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/>
          </a:bodyPr>
          <a:lstStyle/>
          <a:p>
            <a:r>
              <a:rPr lang="pt-BR" dirty="0"/>
              <a:t>LER E-MAIL POR COMANDO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6917E8E-0FC9-4A40-87B9-B71AC8A09C36}"/>
              </a:ext>
            </a:extLst>
          </p:cNvPr>
          <p:cNvSpPr/>
          <p:nvPr/>
        </p:nvSpPr>
        <p:spPr>
          <a:xfrm>
            <a:off x="628649" y="1229895"/>
            <a:ext cx="7576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0838" indent="-342900">
              <a:buFont typeface="Arial" panose="020B0604020202020204" pitchFamily="34" charset="0"/>
              <a:buChar char="•"/>
            </a:pPr>
            <a:r>
              <a:rPr lang="pt-BR" sz="2800" dirty="0">
                <a:latin typeface="Montserrat" panose="00000500000000000000" pitchFamily="2" charset="0"/>
              </a:rPr>
              <a:t>Para ler a mensagem pelo console:</a:t>
            </a:r>
          </a:p>
          <a:p>
            <a:pPr marL="7938"/>
            <a:r>
              <a:rPr lang="pt-BR" sz="2800" dirty="0">
                <a:latin typeface="Montserrat" panose="00000500000000000000" pitchFamily="2" charset="0"/>
              </a:rPr>
              <a:t># </a:t>
            </a:r>
            <a:r>
              <a:rPr lang="pt-BR" sz="2800" dirty="0">
                <a:solidFill>
                  <a:srgbClr val="FF0000"/>
                </a:solidFill>
                <a:latin typeface="Montserrat" panose="00000500000000000000" pitchFamily="2" charset="0"/>
              </a:rPr>
              <a:t>mail -u </a:t>
            </a:r>
            <a:r>
              <a:rPr lang="pt-BR" sz="2800" dirty="0" err="1">
                <a:solidFill>
                  <a:srgbClr val="FF0000"/>
                </a:solidFill>
                <a:latin typeface="Montserrat" panose="00000500000000000000" pitchFamily="2" charset="0"/>
              </a:rPr>
              <a:t>usuario</a:t>
            </a:r>
            <a:endParaRPr lang="pt-BR" sz="2800" dirty="0">
              <a:solidFill>
                <a:srgbClr val="FF0000"/>
              </a:solidFill>
              <a:latin typeface="Montserrat" panose="00000500000000000000" pitchFamily="2" charset="0"/>
            </a:endParaRPr>
          </a:p>
          <a:p>
            <a:pPr marL="7938"/>
            <a:endParaRPr lang="pt-BR" sz="2800" dirty="0">
              <a:solidFill>
                <a:srgbClr val="FF0000"/>
              </a:solidFill>
              <a:latin typeface="Montserrat" panose="00000500000000000000" pitchFamily="2" charset="0"/>
            </a:endParaRPr>
          </a:p>
          <a:p>
            <a:pPr marL="465138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Montserrat" panose="00000500000000000000" pitchFamily="2" charset="0"/>
              </a:rPr>
              <a:t>Parâmetros:</a:t>
            </a:r>
          </a:p>
          <a:p>
            <a:pPr marL="7938"/>
            <a:r>
              <a:rPr lang="pt-BR" sz="2800" dirty="0">
                <a:latin typeface="Montserrat" panose="00000500000000000000" pitchFamily="2" charset="0"/>
              </a:rPr>
              <a:t># “</a:t>
            </a:r>
            <a:r>
              <a:rPr lang="pt-BR" sz="2800" dirty="0">
                <a:solidFill>
                  <a:srgbClr val="FF0000"/>
                </a:solidFill>
                <a:latin typeface="Montserrat" panose="00000500000000000000" pitchFamily="2" charset="0"/>
              </a:rPr>
              <a:t>ENTER</a:t>
            </a:r>
            <a:r>
              <a:rPr lang="pt-BR" sz="2800" dirty="0">
                <a:latin typeface="Montserrat" panose="00000500000000000000" pitchFamily="2" charset="0"/>
              </a:rPr>
              <a:t>” – lista todos e-mail</a:t>
            </a:r>
          </a:p>
          <a:p>
            <a:pPr marL="7938"/>
            <a:endParaRPr lang="pt-BR" sz="2800" dirty="0">
              <a:latin typeface="Montserrat" panose="00000500000000000000" pitchFamily="2" charset="0"/>
            </a:endParaRPr>
          </a:p>
          <a:p>
            <a:pPr marL="7938"/>
            <a:r>
              <a:rPr lang="pt-BR" sz="2800" dirty="0">
                <a:latin typeface="Montserrat" panose="00000500000000000000" pitchFamily="2" charset="0"/>
              </a:rPr>
              <a:t># Ler o e-mail “</a:t>
            </a:r>
            <a:r>
              <a:rPr lang="pt-BR" sz="2800" dirty="0">
                <a:solidFill>
                  <a:srgbClr val="7030A0"/>
                </a:solidFill>
                <a:latin typeface="Montserrat" panose="00000500000000000000" pitchFamily="2" charset="0"/>
              </a:rPr>
              <a:t>2</a:t>
            </a:r>
            <a:r>
              <a:rPr lang="pt-BR" sz="2800" dirty="0">
                <a:latin typeface="Montserrat" panose="00000500000000000000" pitchFamily="2" charset="0"/>
              </a:rPr>
              <a:t>” - Digite o numero do e-mail a ser lido, </a:t>
            </a:r>
            <a:r>
              <a:rPr lang="pt-BR" sz="2800" dirty="0" err="1">
                <a:latin typeface="Montserrat" panose="00000500000000000000" pitchFamily="2" charset="0"/>
              </a:rPr>
              <a:t>ex</a:t>
            </a:r>
            <a:r>
              <a:rPr lang="pt-BR" sz="2800" dirty="0">
                <a:latin typeface="Montserrat" panose="00000500000000000000" pitchFamily="2" charset="0"/>
              </a:rPr>
              <a:t>: </a:t>
            </a:r>
            <a:r>
              <a:rPr lang="pt-BR" sz="2800" dirty="0">
                <a:solidFill>
                  <a:srgbClr val="7030A0"/>
                </a:solidFill>
                <a:latin typeface="Montserrat" panose="00000500000000000000" pitchFamily="2" charset="0"/>
              </a:rPr>
              <a:t>2°</a:t>
            </a:r>
            <a:r>
              <a:rPr lang="pt-BR" sz="2800" dirty="0">
                <a:latin typeface="Montserrat" panose="00000500000000000000" pitchFamily="2" charset="0"/>
              </a:rPr>
              <a:t> e-mail recebido</a:t>
            </a:r>
          </a:p>
          <a:p>
            <a:pPr marL="7938"/>
            <a:endParaRPr lang="pt-BR" sz="2800" dirty="0">
              <a:latin typeface="Montserrat" panose="00000500000000000000" pitchFamily="2" charset="0"/>
            </a:endParaRPr>
          </a:p>
          <a:p>
            <a:pPr marL="7938"/>
            <a:r>
              <a:rPr lang="pt-BR" sz="2800" dirty="0">
                <a:latin typeface="Montserrat" panose="00000500000000000000" pitchFamily="2" charset="0"/>
              </a:rPr>
              <a:t># “</a:t>
            </a:r>
            <a:r>
              <a:rPr lang="pt-BR" sz="2800" dirty="0">
                <a:solidFill>
                  <a:srgbClr val="FF0000"/>
                </a:solidFill>
                <a:latin typeface="Montserrat" panose="00000500000000000000" pitchFamily="2" charset="0"/>
              </a:rPr>
              <a:t>d 3</a:t>
            </a:r>
            <a:r>
              <a:rPr lang="pt-BR" sz="2800" dirty="0">
                <a:latin typeface="Montserrat" panose="00000500000000000000" pitchFamily="2" charset="0"/>
              </a:rPr>
              <a:t>” - Deleta o e-mail</a:t>
            </a:r>
          </a:p>
          <a:p>
            <a:pPr marL="7938"/>
            <a:endParaRPr lang="pt-BR" sz="2800" dirty="0">
              <a:latin typeface="Montserrat" panose="00000500000000000000" pitchFamily="2" charset="0"/>
            </a:endParaRPr>
          </a:p>
          <a:p>
            <a:pPr marL="7938"/>
            <a:r>
              <a:rPr lang="pt-BR" sz="2800" dirty="0">
                <a:latin typeface="Montserrat" panose="00000500000000000000" pitchFamily="2" charset="0"/>
              </a:rPr>
              <a:t># “</a:t>
            </a:r>
            <a:r>
              <a:rPr lang="pt-BR" sz="2800" dirty="0">
                <a:solidFill>
                  <a:srgbClr val="FF0000"/>
                </a:solidFill>
                <a:latin typeface="Montserrat" panose="00000500000000000000" pitchFamily="2" charset="0"/>
              </a:rPr>
              <a:t>q</a:t>
            </a:r>
            <a:r>
              <a:rPr lang="pt-BR" sz="2800" dirty="0">
                <a:latin typeface="Montserrat" panose="00000500000000000000" pitchFamily="2" charset="0"/>
              </a:rPr>
              <a:t>” – Sair da listagem</a:t>
            </a:r>
          </a:p>
        </p:txBody>
      </p:sp>
    </p:spTree>
    <p:extLst>
      <p:ext uri="{BB962C8B-B14F-4D97-AF65-F5344CB8AC3E}">
        <p14:creationId xmlns:p14="http://schemas.microsoft.com/office/powerpoint/2010/main" val="618991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694576"/>
            <a:ext cx="7210252" cy="4199148"/>
          </a:xfrm>
        </p:spPr>
        <p:txBody>
          <a:bodyPr>
            <a:normAutofit/>
          </a:bodyPr>
          <a:lstStyle/>
          <a:p>
            <a:r>
              <a:rPr lang="pt-BR" sz="3200" dirty="0"/>
              <a:t>Comando para ver o log do </a:t>
            </a:r>
            <a:r>
              <a:rPr lang="pt-BR" sz="3200" dirty="0" err="1"/>
              <a:t>Postfix</a:t>
            </a:r>
            <a:r>
              <a:rPr lang="pt-BR" sz="3200" dirty="0"/>
              <a:t>:</a:t>
            </a:r>
          </a:p>
          <a:p>
            <a:pPr marL="0" indent="0">
              <a:buNone/>
            </a:pPr>
            <a:r>
              <a:rPr lang="pt-BR" b="1" dirty="0"/>
              <a:t># </a:t>
            </a:r>
            <a:r>
              <a:rPr lang="pt-BR" b="1" dirty="0" err="1">
                <a:solidFill>
                  <a:srgbClr val="FF0000"/>
                </a:solidFill>
              </a:rPr>
              <a:t>tail</a:t>
            </a:r>
            <a:r>
              <a:rPr lang="pt-BR" b="1" dirty="0">
                <a:solidFill>
                  <a:srgbClr val="FF0000"/>
                </a:solidFill>
              </a:rPr>
              <a:t> –f /var/log/mail.log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POSTFIX – LOG</a:t>
            </a:r>
          </a:p>
        </p:txBody>
      </p:sp>
    </p:spTree>
    <p:extLst>
      <p:ext uri="{BB962C8B-B14F-4D97-AF65-F5344CB8AC3E}">
        <p14:creationId xmlns:p14="http://schemas.microsoft.com/office/powerpoint/2010/main" val="874104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332502" cy="475290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#Mensagem entrou na fila com ID </a:t>
            </a:r>
            <a:r>
              <a:rPr lang="pt-BR" dirty="0">
                <a:solidFill>
                  <a:srgbClr val="FF0000"/>
                </a:solidFill>
              </a:rPr>
              <a:t>F185E3ED28</a:t>
            </a:r>
          </a:p>
          <a:p>
            <a:pPr marL="0" indent="0">
              <a:buNone/>
            </a:pPr>
            <a:r>
              <a:rPr lang="pt-BR" dirty="0" err="1"/>
              <a:t>Dec</a:t>
            </a:r>
            <a:r>
              <a:rPr lang="pt-BR" dirty="0"/>
              <a:t> 21 14:05:48 mail </a:t>
            </a:r>
            <a:r>
              <a:rPr lang="pt-BR" dirty="0" err="1"/>
              <a:t>postfix</a:t>
            </a:r>
            <a:r>
              <a:rPr lang="pt-BR" dirty="0"/>
              <a:t>/</a:t>
            </a:r>
            <a:r>
              <a:rPr lang="pt-BR" dirty="0" err="1"/>
              <a:t>smtpd</a:t>
            </a:r>
            <a:r>
              <a:rPr lang="pt-BR" dirty="0"/>
              <a:t>[16413]: </a:t>
            </a:r>
            <a:r>
              <a:rPr lang="pt-BR" dirty="0">
                <a:solidFill>
                  <a:srgbClr val="FF0000"/>
                </a:solidFill>
              </a:rPr>
              <a:t>F185E3ED28</a:t>
            </a:r>
            <a:r>
              <a:rPr lang="pt-BR" dirty="0"/>
              <a:t>: </a:t>
            </a:r>
            <a:r>
              <a:rPr lang="pt-BR" dirty="0" err="1">
                <a:solidFill>
                  <a:srgbClr val="FF0000"/>
                </a:solidFill>
              </a:rPr>
              <a:t>client</a:t>
            </a:r>
            <a:r>
              <a:rPr lang="pt-BR" dirty="0">
                <a:solidFill>
                  <a:srgbClr val="FF0000"/>
                </a:solidFill>
              </a:rPr>
              <a:t>=</a:t>
            </a:r>
            <a:r>
              <a:rPr lang="pt-BR" dirty="0" err="1">
                <a:solidFill>
                  <a:srgbClr val="FF0000"/>
                </a:solidFill>
              </a:rPr>
              <a:t>localhost</a:t>
            </a:r>
            <a:r>
              <a:rPr lang="pt-BR" dirty="0">
                <a:solidFill>
                  <a:srgbClr val="FF0000"/>
                </a:solidFill>
              </a:rPr>
              <a:t>[127.0.0.1]</a:t>
            </a:r>
          </a:p>
          <a:p>
            <a:pPr marL="0" indent="0">
              <a:buNone/>
            </a:pPr>
            <a:r>
              <a:rPr lang="pt-BR" dirty="0" err="1"/>
              <a:t>Dec</a:t>
            </a:r>
            <a:r>
              <a:rPr lang="pt-BR" dirty="0"/>
              <a:t> 21 14:06:32 mail </a:t>
            </a:r>
            <a:r>
              <a:rPr lang="pt-BR" dirty="0" err="1"/>
              <a:t>postfix</a:t>
            </a:r>
            <a:r>
              <a:rPr lang="pt-BR" dirty="0"/>
              <a:t>/</a:t>
            </a:r>
            <a:r>
              <a:rPr lang="pt-BR" dirty="0" err="1"/>
              <a:t>cleanup</a:t>
            </a:r>
            <a:r>
              <a:rPr lang="pt-BR" dirty="0"/>
              <a:t>[16418]: </a:t>
            </a:r>
            <a:r>
              <a:rPr lang="pt-BR" dirty="0">
                <a:solidFill>
                  <a:srgbClr val="FF0000"/>
                </a:solidFill>
              </a:rPr>
              <a:t>F185E3ED28</a:t>
            </a:r>
            <a:r>
              <a:rPr lang="pt-BR" dirty="0"/>
              <a:t>: </a:t>
            </a:r>
            <a:r>
              <a:rPr lang="pt-BR" dirty="0" err="1"/>
              <a:t>message</a:t>
            </a:r>
            <a:r>
              <a:rPr lang="pt-BR" dirty="0"/>
              <a:t>-id=&lt;20201221140548.F185E3ED28@mail.empresa123.com.br&gt;</a:t>
            </a:r>
          </a:p>
          <a:p>
            <a:pPr marL="0" indent="0">
              <a:buNone/>
            </a:pPr>
            <a:r>
              <a:rPr lang="pt-BR" dirty="0"/>
              <a:t>#</a:t>
            </a:r>
            <a:r>
              <a:rPr lang="pt-BR" dirty="0" err="1"/>
              <a:t>From</a:t>
            </a:r>
            <a:r>
              <a:rPr lang="pt-BR" dirty="0"/>
              <a:t> (DE) </a:t>
            </a:r>
            <a:r>
              <a:rPr lang="pt-BR" dirty="0" err="1">
                <a:solidFill>
                  <a:srgbClr val="0070C0"/>
                </a:solidFill>
              </a:rPr>
              <a:t>Usuaria</a:t>
            </a:r>
            <a:endParaRPr lang="pt-B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 err="1"/>
              <a:t>Dec</a:t>
            </a:r>
            <a:r>
              <a:rPr lang="pt-BR" dirty="0"/>
              <a:t> 21 14:06:32 mail </a:t>
            </a:r>
            <a:r>
              <a:rPr lang="pt-BR" dirty="0" err="1"/>
              <a:t>postfix</a:t>
            </a:r>
            <a:r>
              <a:rPr lang="pt-BR" dirty="0"/>
              <a:t>/</a:t>
            </a:r>
            <a:r>
              <a:rPr lang="pt-BR" dirty="0" err="1"/>
              <a:t>qmgr</a:t>
            </a:r>
            <a:r>
              <a:rPr lang="pt-BR" dirty="0"/>
              <a:t>[16339]: </a:t>
            </a:r>
            <a:r>
              <a:rPr lang="pt-BR" dirty="0">
                <a:solidFill>
                  <a:srgbClr val="FF0000"/>
                </a:solidFill>
              </a:rPr>
              <a:t>F185E3ED28</a:t>
            </a:r>
            <a:r>
              <a:rPr lang="pt-BR" dirty="0"/>
              <a:t>: </a:t>
            </a:r>
            <a:r>
              <a:rPr lang="pt-BR" dirty="0" err="1"/>
              <a:t>from</a:t>
            </a:r>
            <a:r>
              <a:rPr lang="pt-BR" dirty="0"/>
              <a:t>=&lt;</a:t>
            </a:r>
            <a:r>
              <a:rPr lang="pt-BR" dirty="0">
                <a:solidFill>
                  <a:srgbClr val="0070C0"/>
                </a:solidFill>
              </a:rPr>
              <a:t>usuaria@empresa123.com.br</a:t>
            </a:r>
            <a:r>
              <a:rPr lang="pt-BR" dirty="0"/>
              <a:t>&gt;, </a:t>
            </a:r>
            <a:r>
              <a:rPr lang="pt-BR" dirty="0" err="1"/>
              <a:t>size</a:t>
            </a:r>
            <a:r>
              <a:rPr lang="pt-BR" dirty="0"/>
              <a:t>=402, </a:t>
            </a:r>
            <a:r>
              <a:rPr lang="pt-BR" dirty="0" err="1"/>
              <a:t>nrcpt</a:t>
            </a:r>
            <a:r>
              <a:rPr lang="pt-BR" dirty="0"/>
              <a:t>=1 (</a:t>
            </a:r>
            <a:r>
              <a:rPr lang="pt-BR" dirty="0" err="1"/>
              <a:t>queue</a:t>
            </a:r>
            <a:r>
              <a:rPr lang="pt-BR" dirty="0"/>
              <a:t> </a:t>
            </a:r>
            <a:r>
              <a:rPr lang="pt-BR" dirty="0" err="1"/>
              <a:t>active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#TO (Para) </a:t>
            </a:r>
            <a:r>
              <a:rPr lang="pt-BR" dirty="0" err="1">
                <a:solidFill>
                  <a:srgbClr val="7030A0"/>
                </a:solidFill>
              </a:rPr>
              <a:t>Usuario</a:t>
            </a:r>
            <a:r>
              <a:rPr lang="pt-BR" dirty="0">
                <a:solidFill>
                  <a:srgbClr val="7030A0"/>
                </a:solidFill>
              </a:rPr>
              <a:t> – </a:t>
            </a:r>
            <a:r>
              <a:rPr lang="pt-BR" dirty="0">
                <a:solidFill>
                  <a:srgbClr val="00B050"/>
                </a:solidFill>
              </a:rPr>
              <a:t>foi enviada (</a:t>
            </a:r>
            <a:r>
              <a:rPr lang="pt-BR" dirty="0"/>
              <a:t>status=</a:t>
            </a:r>
            <a:r>
              <a:rPr lang="pt-BR" dirty="0" err="1">
                <a:solidFill>
                  <a:srgbClr val="00B050"/>
                </a:solidFill>
              </a:rPr>
              <a:t>sent</a:t>
            </a:r>
            <a:r>
              <a:rPr lang="pt-BR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pt-BR" dirty="0" err="1"/>
              <a:t>Dec</a:t>
            </a:r>
            <a:r>
              <a:rPr lang="pt-BR" dirty="0"/>
              <a:t> 21 14:06:32 mail </a:t>
            </a:r>
            <a:r>
              <a:rPr lang="pt-BR" dirty="0" err="1"/>
              <a:t>postfix</a:t>
            </a:r>
            <a:r>
              <a:rPr lang="pt-BR" dirty="0"/>
              <a:t>/local[16421]: </a:t>
            </a:r>
            <a:r>
              <a:rPr lang="pt-BR" dirty="0">
                <a:solidFill>
                  <a:srgbClr val="FF0000"/>
                </a:solidFill>
              </a:rPr>
              <a:t>F185E3ED28</a:t>
            </a:r>
            <a:r>
              <a:rPr lang="pt-BR" dirty="0"/>
              <a:t>: </a:t>
            </a:r>
            <a:r>
              <a:rPr lang="pt-BR" dirty="0" err="1"/>
              <a:t>to</a:t>
            </a:r>
            <a:r>
              <a:rPr lang="pt-BR" dirty="0"/>
              <a:t>=&lt;</a:t>
            </a:r>
            <a:r>
              <a:rPr lang="pt-BR" dirty="0">
                <a:solidFill>
                  <a:srgbClr val="7030A0"/>
                </a:solidFill>
              </a:rPr>
              <a:t>usuario@empresa123.com.br</a:t>
            </a:r>
            <a:r>
              <a:rPr lang="pt-BR" dirty="0"/>
              <a:t>&gt;, relay=local, </a:t>
            </a:r>
            <a:r>
              <a:rPr lang="pt-BR" dirty="0" err="1"/>
              <a:t>delay</a:t>
            </a:r>
            <a:r>
              <a:rPr lang="pt-BR" dirty="0"/>
              <a:t>=51, </a:t>
            </a:r>
            <a:r>
              <a:rPr lang="pt-BR" dirty="0" err="1"/>
              <a:t>delays</a:t>
            </a:r>
            <a:r>
              <a:rPr lang="pt-BR" dirty="0"/>
              <a:t>=51/0/0/0, </a:t>
            </a:r>
            <a:r>
              <a:rPr lang="pt-BR" dirty="0" err="1"/>
              <a:t>dsn</a:t>
            </a:r>
            <a:r>
              <a:rPr lang="pt-BR" dirty="0"/>
              <a:t>=2.0.0, status=</a:t>
            </a:r>
            <a:r>
              <a:rPr lang="pt-BR" dirty="0" err="1">
                <a:solidFill>
                  <a:srgbClr val="00B050"/>
                </a:solidFill>
              </a:rPr>
              <a:t>sent</a:t>
            </a:r>
            <a:r>
              <a:rPr lang="pt-BR" dirty="0"/>
              <a:t> (</a:t>
            </a:r>
            <a:r>
              <a:rPr lang="pt-BR" dirty="0" err="1"/>
              <a:t>delivered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mailbox)</a:t>
            </a:r>
          </a:p>
          <a:p>
            <a:pPr marL="0" indent="0">
              <a:buNone/>
            </a:pPr>
            <a:r>
              <a:rPr lang="pt-BR" dirty="0"/>
              <a:t>#Mensagem </a:t>
            </a:r>
            <a:r>
              <a:rPr lang="pt-BR" dirty="0">
                <a:solidFill>
                  <a:srgbClr val="7030A0"/>
                </a:solidFill>
              </a:rPr>
              <a:t>saiu da fila </a:t>
            </a:r>
            <a:r>
              <a:rPr lang="pt-BR" dirty="0"/>
              <a:t>com ID </a:t>
            </a:r>
            <a:r>
              <a:rPr lang="pt-BR" dirty="0">
                <a:solidFill>
                  <a:srgbClr val="FF0000"/>
                </a:solidFill>
              </a:rPr>
              <a:t>F185E3ED28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Dec</a:t>
            </a:r>
            <a:r>
              <a:rPr lang="pt-BR" dirty="0"/>
              <a:t> 21 14:06:32 mail </a:t>
            </a:r>
            <a:r>
              <a:rPr lang="pt-BR" dirty="0" err="1"/>
              <a:t>postfix</a:t>
            </a:r>
            <a:r>
              <a:rPr lang="pt-BR" dirty="0"/>
              <a:t>/</a:t>
            </a:r>
            <a:r>
              <a:rPr lang="pt-BR" dirty="0" err="1"/>
              <a:t>qmgr</a:t>
            </a:r>
            <a:r>
              <a:rPr lang="pt-BR" dirty="0"/>
              <a:t>[16339]: </a:t>
            </a:r>
            <a:r>
              <a:rPr lang="pt-BR" dirty="0">
                <a:solidFill>
                  <a:srgbClr val="FF0000"/>
                </a:solidFill>
              </a:rPr>
              <a:t>F185E3ED28</a:t>
            </a:r>
            <a:r>
              <a:rPr lang="pt-BR" dirty="0"/>
              <a:t>: </a:t>
            </a:r>
            <a:r>
              <a:rPr lang="pt-BR" dirty="0" err="1">
                <a:solidFill>
                  <a:srgbClr val="7030A0"/>
                </a:solidFill>
              </a:rPr>
              <a:t>removed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POSTFIX – LOG</a:t>
            </a:r>
          </a:p>
        </p:txBody>
      </p:sp>
    </p:spTree>
    <p:extLst>
      <p:ext uri="{BB962C8B-B14F-4D97-AF65-F5344CB8AC3E}">
        <p14:creationId xmlns:p14="http://schemas.microsoft.com/office/powerpoint/2010/main" val="1756557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FILE SYSTEM – Referencias</a:t>
            </a:r>
          </a:p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3FFAB6E-8909-455F-81B2-48E831D4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</a:t>
            </a:r>
            <a:r>
              <a:rPr lang="pt-BR" altLang="pt-BR" sz="2000" dirty="0" err="1">
                <a:latin typeface="Montserrat" panose="02000505000000020004" pitchFamily="2" charset="0"/>
                <a:cs typeface="Calibri" panose="020F0502020204030204" pitchFamily="34" charset="0"/>
              </a:rPr>
              <a:t>Postfix</a:t>
            </a:r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 – Conceitos e Projetos</a:t>
            </a:r>
            <a:endParaRPr lang="pt-BR" sz="20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pt-BR" sz="2000" dirty="0">
                <a:hlinkClick r:id="rId2"/>
              </a:rPr>
              <a:t>https://wiki.debian.org/pt_BR/Postfix</a:t>
            </a:r>
            <a:endParaRPr lang="pt-BR" sz="2000" dirty="0"/>
          </a:p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GNU DATE – Conceitos e Comandos</a:t>
            </a:r>
            <a:endParaRPr lang="pt-BR" sz="2000" dirty="0"/>
          </a:p>
          <a:p>
            <a:r>
              <a:rPr lang="pt-BR" sz="2000" dirty="0">
                <a:hlinkClick r:id="rId3"/>
              </a:rPr>
              <a:t>http://www.gnu.org/software/coreutils/date</a:t>
            </a: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8085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/>
          </a:bodyPr>
          <a:lstStyle/>
          <a:p>
            <a:r>
              <a:rPr lang="pt-BR" dirty="0"/>
              <a:t>CRIA NOVA EC2</a:t>
            </a:r>
          </a:p>
        </p:txBody>
      </p:sp>
    </p:spTree>
    <p:extLst>
      <p:ext uri="{BB962C8B-B14F-4D97-AF65-F5344CB8AC3E}">
        <p14:creationId xmlns:p14="http://schemas.microsoft.com/office/powerpoint/2010/main" val="7263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344134" y="115992"/>
            <a:ext cx="7167978" cy="70788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CONF EC2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8751" y="1026845"/>
            <a:ext cx="7800907" cy="4085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b="1" spc="-2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pt-BR" b="1" spc="-70" dirty="0"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encontre e selecione o </a:t>
            </a:r>
            <a:r>
              <a:rPr lang="pt-B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b="1" spc="-100" dirty="0"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clique em </a:t>
            </a:r>
            <a:r>
              <a:rPr lang="pt-BR" b="1" spc="-9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Executar Instancia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Etapa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1 - Observe a variedade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AMIs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localizadas na página AMI. Esses são modelos diferentes para diferentes tipos de máquinas. Selecione o </a:t>
            </a:r>
            <a:r>
              <a:rPr lang="da-DK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Ubuntu Server 20.04 LTS </a:t>
            </a:r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(HVM).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Etapa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2 - Observe a variedade de tipos de instância disponíveis. Selecione </a:t>
            </a:r>
            <a:r>
              <a:rPr lang="pt-BR" b="1" spc="-8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t2.micro</a:t>
            </a:r>
            <a:r>
              <a:rPr lang="pt-BR" b="1" spc="-9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spc="-65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Selecione Próximo: </a:t>
            </a:r>
            <a:r>
              <a:rPr lang="pt-BR" b="1" spc="-70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pt-BR" b="1" spc="-65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b="1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b="1" spc="-50" dirty="0">
                <a:latin typeface="Arial" panose="020B0604020202020204" pitchFamily="34" charset="0"/>
                <a:cs typeface="Arial" panose="020B0604020202020204" pitchFamily="34" charset="0"/>
              </a:rPr>
              <a:t>Network: </a:t>
            </a:r>
            <a:r>
              <a:rPr lang="pt-BR" b="1" spc="-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MinhaRedeVPC192</a:t>
            </a:r>
            <a:r>
              <a:rPr lang="pt-BR" b="1" spc="-5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b="1" spc="-5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SubPublica1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Auto-assingn</a:t>
            </a:r>
            <a:r>
              <a:rPr lang="pt-BR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b="1" spc="-50" dirty="0">
                <a:latin typeface="Arial" panose="020B0604020202020204" pitchFamily="34" charset="0"/>
                <a:cs typeface="Arial" panose="020B0604020202020204" pitchFamily="34" charset="0"/>
              </a:rPr>
              <a:t> IP :  </a:t>
            </a:r>
            <a:r>
              <a:rPr lang="pt-BR" b="1" spc="-5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endParaRPr lang="pt-BR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spcBef>
                <a:spcPts val="105"/>
              </a:spcBef>
              <a:buFont typeface="Wingdings" panose="05000000000000000000" pitchFamily="2" charset="2"/>
              <a:buChar char="ü"/>
            </a:pPr>
            <a:r>
              <a:rPr lang="pt-BR" b="1" spc="-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Proteger contra encerramento acidental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b="1" spc="-50" dirty="0">
                <a:latin typeface="Arial" panose="020B0604020202020204" pitchFamily="34" charset="0"/>
                <a:cs typeface="Arial" panose="020B0604020202020204" pitchFamily="34" charset="0"/>
              </a:rPr>
              <a:t>Network interfaces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Reservar um IP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IP) </a:t>
            </a:r>
            <a:r>
              <a:rPr lang="pt-BR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192.168.0.90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Aceite as configurações padrão para a página Etapa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3: </a:t>
            </a:r>
            <a:r>
              <a:rPr lang="pt-BR" b="1" spc="-70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pt-BR" b="1" spc="-65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b="1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spc="-55" dirty="0" err="1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404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344134" y="115992"/>
            <a:ext cx="7167978" cy="70788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CONF EC2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8751" y="1026845"/>
            <a:ext cx="7800907" cy="4190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7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(vamos trabalhar com manipulação de disco).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7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7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e configure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384300" lvl="1" indent="-228600">
              <a:lnSpc>
                <a:spcPct val="100000"/>
              </a:lnSpc>
              <a:spcBef>
                <a:spcPts val="25"/>
              </a:spcBef>
              <a:buFont typeface="Carlito"/>
              <a:buAutoNum type="alphaLcPeriod"/>
              <a:tabLst>
                <a:tab pos="138430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Key: </a:t>
            </a:r>
            <a:r>
              <a:rPr lang="en-US" sz="20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Value: </a:t>
            </a:r>
            <a:r>
              <a:rPr lang="en-US" sz="20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SrvMail-Sprint6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0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lang="pt-BR" sz="2000" b="1" dirty="0">
                <a:latin typeface="Arial" panose="020B0604020202020204" pitchFamily="34" charset="0"/>
                <a:cs typeface="Trebuchet MS"/>
              </a:rPr>
              <a:t>Configure Security </a:t>
            </a:r>
            <a:r>
              <a:rPr lang="pt-BR" sz="2000" b="1" dirty="0" err="1">
                <a:latin typeface="Arial" panose="020B0604020202020204" pitchFamily="34" charset="0"/>
                <a:cs typeface="Trebuchet MS"/>
              </a:rPr>
              <a:t>Group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0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Seleciona o grupo de segurança existente: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Nome do </a:t>
            </a:r>
            <a:r>
              <a:rPr lang="pt-BR" sz="2000" dirty="0">
                <a:latin typeface="Arial" panose="020B0604020202020204" pitchFamily="34" charset="0"/>
                <a:cs typeface="Trebuchet MS"/>
              </a:rPr>
              <a:t>Security </a:t>
            </a:r>
            <a:r>
              <a:rPr lang="pt-BR" sz="2000" dirty="0" err="1">
                <a:latin typeface="Arial" panose="020B0604020202020204" pitchFamily="34" charset="0"/>
                <a:cs typeface="Trebuchet MS"/>
              </a:rPr>
              <a:t>Group</a:t>
            </a:r>
            <a:r>
              <a:rPr lang="pt-BR" sz="2000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GrupoSec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-Linux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endParaRPr lang="pt-BR" sz="2000" dirty="0">
              <a:solidFill>
                <a:srgbClr val="FF0000"/>
              </a:solidFill>
              <a:latin typeface="Arial" panose="020B0604020202020204" pitchFamily="34" charset="0"/>
              <a:cs typeface="Trebuchet MS"/>
            </a:endParaRP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Ignore o aviso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Clique em</a:t>
            </a:r>
            <a:r>
              <a:rPr lang="pt-BR" sz="2000" dirty="0">
                <a:latin typeface="Arial" panose="020B0604020202020204" pitchFamily="34" charset="0"/>
                <a:cs typeface="Carlito"/>
              </a:rPr>
              <a:t> </a:t>
            </a:r>
            <a:r>
              <a:rPr 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Trebuchet MS"/>
              </a:rPr>
              <a:t>Verificar e Ativar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2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Revise os detalhes, role para baixo a tela e clique em </a:t>
            </a:r>
            <a:r>
              <a:rPr 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Trebuchet MS"/>
              </a:rPr>
              <a:t>Executar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349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344134" y="115992"/>
            <a:ext cx="7167978" cy="70788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ELASTIC IP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96472" y="823878"/>
            <a:ext cx="7800907" cy="5196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7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IP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7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Alocar endereço IP Elástico </a:t>
            </a:r>
            <a:endParaRPr lang="pt-BR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7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Alocar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84300" lvl="1" indent="-228600">
              <a:lnSpc>
                <a:spcPct val="100000"/>
              </a:lnSpc>
              <a:spcBef>
                <a:spcPts val="25"/>
              </a:spcBef>
              <a:buFont typeface="Carlito"/>
              <a:buAutoNum type="alphaLcPeriod"/>
              <a:tabLst>
                <a:tab pos="1384300" algn="l"/>
              </a:tabLs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0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Selecione o IP e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clique me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Associar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endereço IP Elástico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endParaRPr lang="pt-BR" sz="2000" dirty="0">
              <a:solidFill>
                <a:srgbClr val="FF0000"/>
              </a:solidFill>
              <a:latin typeface="Arial" panose="020B0604020202020204" pitchFamily="34" charset="0"/>
              <a:cs typeface="Trebuchet MS"/>
            </a:endParaRP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Selecione a instancia </a:t>
            </a:r>
          </a:p>
          <a:p>
            <a:pPr marL="12700">
              <a:spcBef>
                <a:spcPts val="100"/>
              </a:spcBef>
            </a:pPr>
            <a:r>
              <a:rPr 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Trebuchet MS"/>
              </a:rPr>
              <a:t>SrvMail-Sprint6</a:t>
            </a:r>
          </a:p>
          <a:p>
            <a:pPr marL="12700">
              <a:spcBef>
                <a:spcPts val="100"/>
              </a:spcBef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Selecione o IP </a:t>
            </a:r>
          </a:p>
          <a:p>
            <a:pPr marL="12700">
              <a:spcBef>
                <a:spcPts val="100"/>
              </a:spcBef>
            </a:pPr>
            <a:r>
              <a:rPr 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Trebuchet MS"/>
              </a:rPr>
              <a:t>192.168.0.90	</a:t>
            </a:r>
          </a:p>
          <a:p>
            <a:pPr marL="12700">
              <a:spcBef>
                <a:spcPts val="100"/>
              </a:spcBef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Clicar em </a:t>
            </a:r>
            <a:r>
              <a:rPr lang="pt-BR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0A0B65-ED0E-4E1F-993F-A28DAEB8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705" y="2105637"/>
            <a:ext cx="5637715" cy="44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2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 fontScale="92500"/>
          </a:bodyPr>
          <a:lstStyle/>
          <a:p>
            <a:r>
              <a:rPr lang="pt-BR" dirty="0"/>
              <a:t>POSTFIX – PREPARAÇÃO</a:t>
            </a:r>
          </a:p>
        </p:txBody>
      </p:sp>
      <p:pic>
        <p:nvPicPr>
          <p:cNvPr id="1026" name="Picture 2" descr="Postfix Logo">
            <a:extLst>
              <a:ext uri="{FF2B5EF4-FFF2-40B4-BE49-F238E27FC236}">
                <a16:creationId xmlns:a16="http://schemas.microsoft.com/office/drawing/2014/main" id="{E49AF5B1-0338-4CAB-9FBF-040401B30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70" y="2223212"/>
            <a:ext cx="5698958" cy="317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13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ESTAÇÃO CLIENTE</a:t>
            </a:r>
            <a:r>
              <a:rPr lang="pt-BR" dirty="0"/>
              <a:t> DNS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107348" y="2644169"/>
            <a:ext cx="77094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Não precisamos alterar no Windows Server (cliente) por que ele consulta o IP do Servidor DNS 192.168.1.30 (AWS </a:t>
            </a:r>
            <a:r>
              <a:rPr lang="pt-BR" dirty="0" err="1">
                <a:solidFill>
                  <a:srgbClr val="FF0000"/>
                </a:solidFill>
              </a:rPr>
              <a:t>Forward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C:\Windows\System32\drivers\etc\hosts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72936" y="392104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3.91.240.240	www.empresa123.com.br</a:t>
            </a:r>
          </a:p>
          <a:p>
            <a:r>
              <a:rPr lang="pt-BR" dirty="0"/>
              <a:t>3.91.240.240	ftp.empresa123.com.br</a:t>
            </a:r>
          </a:p>
          <a:p>
            <a:r>
              <a:rPr lang="pt-BR" dirty="0"/>
              <a:t>174.129.94.11 	mail.empresa123.com.br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1FCF31C-03C8-41F4-B663-E819A476DDBB}"/>
              </a:ext>
            </a:extLst>
          </p:cNvPr>
          <p:cNvSpPr/>
          <p:nvPr/>
        </p:nvSpPr>
        <p:spPr>
          <a:xfrm>
            <a:off x="1107348" y="2040282"/>
            <a:ext cx="508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Instalar no </a:t>
            </a:r>
            <a:r>
              <a:rPr lang="pt-BR" dirty="0">
                <a:solidFill>
                  <a:srgbClr val="7030A0"/>
                </a:solidFill>
              </a:rPr>
              <a:t>Cliente</a:t>
            </a:r>
            <a:r>
              <a:rPr lang="pt-BR" dirty="0">
                <a:solidFill>
                  <a:srgbClr val="FF0000"/>
                </a:solidFill>
              </a:rPr>
              <a:t> Windows Server 2019 Datacenter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897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2154</TotalTime>
  <Words>1904</Words>
  <Application>Microsoft Office PowerPoint</Application>
  <PresentationFormat>Apresentação na tela (4:3)</PresentationFormat>
  <Paragraphs>291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Carlito</vt:lpstr>
      <vt:lpstr>Montserrat</vt:lpstr>
      <vt:lpstr>Trebuchet MS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Danilo sibov</cp:lastModifiedBy>
  <cp:revision>137</cp:revision>
  <dcterms:created xsi:type="dcterms:W3CDTF">2019-02-19T13:22:14Z</dcterms:created>
  <dcterms:modified xsi:type="dcterms:W3CDTF">2021-07-08T12:28:30Z</dcterms:modified>
</cp:coreProperties>
</file>