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7"/>
  </p:handoutMasterIdLst>
  <p:sldIdLst>
    <p:sldId id="257" r:id="rId2"/>
    <p:sldId id="283" r:id="rId3"/>
    <p:sldId id="336" r:id="rId4"/>
    <p:sldId id="281" r:id="rId5"/>
    <p:sldId id="325" r:id="rId6"/>
    <p:sldId id="349" r:id="rId7"/>
    <p:sldId id="350" r:id="rId8"/>
    <p:sldId id="351" r:id="rId9"/>
    <p:sldId id="352" r:id="rId10"/>
    <p:sldId id="370" r:id="rId11"/>
    <p:sldId id="337" r:id="rId12"/>
    <p:sldId id="258" r:id="rId13"/>
    <p:sldId id="363" r:id="rId14"/>
    <p:sldId id="338" r:id="rId15"/>
    <p:sldId id="315" r:id="rId16"/>
    <p:sldId id="354" r:id="rId17"/>
    <p:sldId id="355" r:id="rId18"/>
    <p:sldId id="343" r:id="rId19"/>
    <p:sldId id="362" r:id="rId20"/>
    <p:sldId id="356" r:id="rId21"/>
    <p:sldId id="358" r:id="rId22"/>
    <p:sldId id="359" r:id="rId23"/>
    <p:sldId id="361" r:id="rId24"/>
    <p:sldId id="360" r:id="rId25"/>
    <p:sldId id="353" r:id="rId26"/>
    <p:sldId id="357" r:id="rId27"/>
    <p:sldId id="372" r:id="rId28"/>
    <p:sldId id="371" r:id="rId29"/>
    <p:sldId id="365" r:id="rId30"/>
    <p:sldId id="366" r:id="rId31"/>
    <p:sldId id="367" r:id="rId32"/>
    <p:sldId id="368" r:id="rId33"/>
    <p:sldId id="308" r:id="rId34"/>
    <p:sldId id="369" r:id="rId35"/>
    <p:sldId id="280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22/12/2020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usuario@empresa123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usuaria@empresa123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coreutils/date" TargetMode="External"/><Relationship Id="rId2" Type="http://schemas.openxmlformats.org/officeDocument/2006/relationships/hyperlink" Target="https://wiki.debian.org/pt_BR/Postfi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mozilla.org/?product=thunderbird-78.6.0-SSL&amp;os=win&amp;lang=pt-B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DOVECOT – SERVIDOR E-MAIL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6636216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INSTALAÇÃO DO SERVIÇO DOVECOT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E-MAIL – LAYOUT</a:t>
            </a:r>
          </a:p>
        </p:txBody>
      </p:sp>
      <p:pic>
        <p:nvPicPr>
          <p:cNvPr id="26" name="Espaço Reservado para Conteúdo 4" descr="Estrutura_e-mail.jpg">
            <a:extLst>
              <a:ext uri="{FF2B5EF4-FFF2-40B4-BE49-F238E27FC236}">
                <a16:creationId xmlns:a16="http://schemas.microsoft.com/office/drawing/2014/main" id="{5D467B06-B71E-4627-B804-DDB0BD979F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6042" y="648471"/>
            <a:ext cx="5857915" cy="575043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6817941-4747-4C4F-9727-DD66B651135F}"/>
              </a:ext>
            </a:extLst>
          </p:cNvPr>
          <p:cNvSpPr/>
          <p:nvPr/>
        </p:nvSpPr>
        <p:spPr>
          <a:xfrm>
            <a:off x="500042" y="2233347"/>
            <a:ext cx="29618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Tudo isso pode estar instalado em um único servidor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D210336-0C38-463F-9E33-33899135026A}"/>
              </a:ext>
            </a:extLst>
          </p:cNvPr>
          <p:cNvSpPr/>
          <p:nvPr/>
        </p:nvSpPr>
        <p:spPr>
          <a:xfrm>
            <a:off x="5501879" y="3617658"/>
            <a:ext cx="80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Postfix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BDEABF-79AB-4366-9E0D-042F348E70B8}"/>
              </a:ext>
            </a:extLst>
          </p:cNvPr>
          <p:cNvSpPr/>
          <p:nvPr/>
        </p:nvSpPr>
        <p:spPr>
          <a:xfrm>
            <a:off x="3825891" y="3592491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</a:rPr>
              <a:t>SpamAssassin</a:t>
            </a: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E2FD5C-C26B-4C7F-9CB4-965A0F3FACFE}"/>
              </a:ext>
            </a:extLst>
          </p:cNvPr>
          <p:cNvSpPr/>
          <p:nvPr/>
        </p:nvSpPr>
        <p:spPr>
          <a:xfrm>
            <a:off x="7698879" y="1744263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MariaDB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5C3EDA-0DA2-428E-98A3-FA20ED63F8A3}"/>
              </a:ext>
            </a:extLst>
          </p:cNvPr>
          <p:cNvSpPr/>
          <p:nvPr/>
        </p:nvSpPr>
        <p:spPr>
          <a:xfrm>
            <a:off x="7060255" y="4559740"/>
            <a:ext cx="163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Postfix</a:t>
            </a:r>
            <a:r>
              <a:rPr lang="pt-BR" dirty="0">
                <a:solidFill>
                  <a:srgbClr val="FF0000"/>
                </a:solidFill>
              </a:rPr>
              <a:t>-Mailbox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FE23AB-20EC-46BA-96FB-E0C7D510C1EA}"/>
              </a:ext>
            </a:extLst>
          </p:cNvPr>
          <p:cNvSpPr/>
          <p:nvPr/>
        </p:nvSpPr>
        <p:spPr>
          <a:xfrm>
            <a:off x="7870400" y="5479321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Basic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CBF045-0E40-4BC8-AA25-AB1BD462917E}"/>
              </a:ext>
            </a:extLst>
          </p:cNvPr>
          <p:cNvSpPr/>
          <p:nvPr/>
        </p:nvSpPr>
        <p:spPr>
          <a:xfrm>
            <a:off x="4358474" y="5663987"/>
            <a:ext cx="135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ThunderBird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05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DOVECOT – DEFINIÇÃO</a:t>
            </a:r>
          </a:p>
        </p:txBody>
      </p:sp>
      <p:pic>
        <p:nvPicPr>
          <p:cNvPr id="4" name="Picture 2" descr="Dovecot">
            <a:extLst>
              <a:ext uri="{FF2B5EF4-FFF2-40B4-BE49-F238E27FC236}">
                <a16:creationId xmlns:a16="http://schemas.microsoft.com/office/drawing/2014/main" id="{D0B315A3-E46F-47A2-B858-E5271B2CE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7" y="2632409"/>
            <a:ext cx="5162485" cy="20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6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889708" cy="535205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Após a configuração do </a:t>
            </a:r>
            <a:r>
              <a:rPr lang="pt-BR" dirty="0">
                <a:solidFill>
                  <a:srgbClr val="FF0000"/>
                </a:solidFill>
              </a:rPr>
              <a:t>MTA</a:t>
            </a:r>
            <a:r>
              <a:rPr lang="pt-BR" dirty="0"/>
              <a:t> temos que configurar os protocolos </a:t>
            </a:r>
            <a:r>
              <a:rPr lang="pt-BR" dirty="0">
                <a:solidFill>
                  <a:srgbClr val="7030A0"/>
                </a:solidFill>
              </a:rPr>
              <a:t>POP3</a:t>
            </a:r>
            <a:r>
              <a:rPr lang="pt-BR" dirty="0"/>
              <a:t> e </a:t>
            </a:r>
            <a:r>
              <a:rPr lang="pt-BR" dirty="0">
                <a:solidFill>
                  <a:srgbClr val="7030A0"/>
                </a:solidFill>
              </a:rPr>
              <a:t>IMAP</a:t>
            </a:r>
            <a:r>
              <a:rPr lang="pt-BR" dirty="0"/>
              <a:t> para recebimento das mensagens eletrônicas. </a:t>
            </a:r>
          </a:p>
          <a:p>
            <a:r>
              <a:rPr lang="pt-BR" dirty="0"/>
              <a:t>O responsável por esses protocolos é o </a:t>
            </a:r>
            <a:r>
              <a:rPr lang="pt-BR" dirty="0" err="1">
                <a:solidFill>
                  <a:srgbClr val="FF0000"/>
                </a:solidFill>
              </a:rPr>
              <a:t>Dovecot</a:t>
            </a:r>
            <a:r>
              <a:rPr lang="pt-BR" sz="3100" dirty="0"/>
              <a:t>.</a:t>
            </a:r>
          </a:p>
          <a:p>
            <a:r>
              <a:rPr lang="pt-BR" sz="3200" dirty="0"/>
              <a:t>Após a instalação vamos para a configuração do mesmo. </a:t>
            </a:r>
          </a:p>
          <a:p>
            <a:r>
              <a:rPr lang="pt-BR" sz="3200" dirty="0"/>
              <a:t>Como de costume é criado um diretório </a:t>
            </a:r>
            <a:r>
              <a:rPr lang="pt-BR" sz="3200" dirty="0">
                <a:solidFill>
                  <a:srgbClr val="FF0000"/>
                </a:solidFill>
              </a:rPr>
              <a:t>/</a:t>
            </a:r>
            <a:r>
              <a:rPr lang="pt-BR" sz="3200" dirty="0" err="1">
                <a:solidFill>
                  <a:srgbClr val="FF0000"/>
                </a:solidFill>
              </a:rPr>
              <a:t>etc</a:t>
            </a:r>
            <a:r>
              <a:rPr lang="pt-BR" sz="3200" dirty="0">
                <a:solidFill>
                  <a:srgbClr val="FF0000"/>
                </a:solidFill>
              </a:rPr>
              <a:t>/</a:t>
            </a:r>
            <a:r>
              <a:rPr lang="pt-BR" sz="3200" dirty="0" err="1">
                <a:solidFill>
                  <a:srgbClr val="FF0000"/>
                </a:solidFill>
              </a:rPr>
              <a:t>dovecot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/>
              <a:t>e nele temos os arquivos de configuração do serviço. </a:t>
            </a:r>
          </a:p>
          <a:p>
            <a:r>
              <a:rPr lang="pt-BR" sz="3200" dirty="0"/>
              <a:t>O principal arquivo do </a:t>
            </a:r>
            <a:r>
              <a:rPr lang="pt-BR" sz="3200" dirty="0" err="1"/>
              <a:t>Dovecot</a:t>
            </a:r>
            <a:r>
              <a:rPr lang="pt-BR" sz="3200" dirty="0"/>
              <a:t> é </a:t>
            </a:r>
            <a:r>
              <a:rPr lang="pt-BR" sz="3200" dirty="0" err="1">
                <a:solidFill>
                  <a:srgbClr val="FF0000"/>
                </a:solidFill>
              </a:rPr>
              <a:t>dovecot.conf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POSFIX - DEFINIÇÃO</a:t>
            </a:r>
          </a:p>
        </p:txBody>
      </p:sp>
    </p:spTree>
    <p:extLst>
      <p:ext uri="{BB962C8B-B14F-4D97-AF65-F5344CB8AC3E}">
        <p14:creationId xmlns:p14="http://schemas.microsoft.com/office/powerpoint/2010/main" val="267581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889708" cy="535205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Porta padrão: </a:t>
            </a:r>
          </a:p>
          <a:p>
            <a:pPr marL="0" indent="0">
              <a:buNone/>
            </a:pPr>
            <a:r>
              <a:rPr lang="pt-BR" dirty="0"/>
              <a:t>Armazena os e-mails no Cliente</a:t>
            </a:r>
          </a:p>
          <a:p>
            <a:r>
              <a:rPr lang="pt-BR" dirty="0">
                <a:solidFill>
                  <a:srgbClr val="7030A0"/>
                </a:solidFill>
              </a:rPr>
              <a:t>POP3</a:t>
            </a:r>
            <a:r>
              <a:rPr lang="pt-BR" dirty="0"/>
              <a:t> - 110/TCP</a:t>
            </a:r>
          </a:p>
          <a:p>
            <a:r>
              <a:rPr lang="pt-BR" dirty="0">
                <a:solidFill>
                  <a:srgbClr val="7030A0"/>
                </a:solidFill>
              </a:rPr>
              <a:t>POP3D</a:t>
            </a:r>
            <a:r>
              <a:rPr lang="pt-BR" dirty="0"/>
              <a:t> - 995/TCP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Armazena no Servidor e sincroniza com o cliente.</a:t>
            </a:r>
          </a:p>
          <a:p>
            <a:r>
              <a:rPr lang="pt-BR" dirty="0">
                <a:solidFill>
                  <a:srgbClr val="7030A0"/>
                </a:solidFill>
              </a:rPr>
              <a:t>IMAP</a:t>
            </a:r>
            <a:r>
              <a:rPr lang="pt-BR" dirty="0"/>
              <a:t> – 143/TCP</a:t>
            </a:r>
          </a:p>
          <a:p>
            <a:r>
              <a:rPr lang="pt-BR" dirty="0">
                <a:solidFill>
                  <a:srgbClr val="7030A0"/>
                </a:solidFill>
              </a:rPr>
              <a:t>IMAPS</a:t>
            </a:r>
            <a:r>
              <a:rPr lang="pt-BR" dirty="0"/>
              <a:t> – 993/TCP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MTA envio de e-mails</a:t>
            </a:r>
          </a:p>
          <a:p>
            <a:r>
              <a:rPr lang="pt-BR" dirty="0">
                <a:solidFill>
                  <a:srgbClr val="7030A0"/>
                </a:solidFill>
              </a:rPr>
              <a:t>SMTP</a:t>
            </a:r>
            <a:r>
              <a:rPr lang="pt-BR" dirty="0"/>
              <a:t> – 25/TCP</a:t>
            </a:r>
          </a:p>
          <a:p>
            <a:r>
              <a:rPr lang="pt-BR" dirty="0">
                <a:solidFill>
                  <a:srgbClr val="7030A0"/>
                </a:solidFill>
              </a:rPr>
              <a:t>SMTPD TLS</a:t>
            </a:r>
            <a:r>
              <a:rPr lang="pt-BR" dirty="0"/>
              <a:t> –587/TCP </a:t>
            </a:r>
          </a:p>
          <a:p>
            <a:r>
              <a:rPr lang="pt-BR" dirty="0">
                <a:solidFill>
                  <a:srgbClr val="7030A0"/>
                </a:solidFill>
              </a:rPr>
              <a:t>SMTPS</a:t>
            </a:r>
            <a:r>
              <a:rPr lang="pt-BR" dirty="0"/>
              <a:t> </a:t>
            </a:r>
            <a:r>
              <a:rPr lang="pt-BR" dirty="0">
                <a:solidFill>
                  <a:srgbClr val="7030A0"/>
                </a:solidFill>
              </a:rPr>
              <a:t>SSL</a:t>
            </a:r>
            <a:r>
              <a:rPr lang="pt-BR" dirty="0"/>
              <a:t> – 465/TCP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227217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POSTFIX – CONFIGURAÇÃO</a:t>
            </a:r>
          </a:p>
        </p:txBody>
      </p:sp>
      <p:pic>
        <p:nvPicPr>
          <p:cNvPr id="4" name="Picture 2" descr="Dovecot">
            <a:extLst>
              <a:ext uri="{FF2B5EF4-FFF2-40B4-BE49-F238E27FC236}">
                <a16:creationId xmlns:a16="http://schemas.microsoft.com/office/drawing/2014/main" id="{2EC35D17-731B-4BF7-97DA-F981A73C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7" y="2632409"/>
            <a:ext cx="5162485" cy="20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0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 fontScale="77500" lnSpcReduction="20000"/>
          </a:bodyPr>
          <a:lstStyle/>
          <a:p>
            <a:r>
              <a:rPr lang="pt-BR" sz="2600" dirty="0"/>
              <a:t>Visualizar Protocolos ativos: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pt-BR" sz="2600" dirty="0"/>
              <a:t># </a:t>
            </a:r>
            <a:r>
              <a:rPr lang="pt-BR" sz="2600" dirty="0" err="1">
                <a:solidFill>
                  <a:srgbClr val="FF0000"/>
                </a:solidFill>
              </a:rPr>
              <a:t>ls</a:t>
            </a:r>
            <a:r>
              <a:rPr lang="pt-BR" sz="2600" dirty="0">
                <a:solidFill>
                  <a:srgbClr val="FF0000"/>
                </a:solidFill>
              </a:rPr>
              <a:t> /</a:t>
            </a:r>
            <a:r>
              <a:rPr lang="pt-BR" sz="2600" dirty="0" err="1">
                <a:solidFill>
                  <a:srgbClr val="FF0000"/>
                </a:solidFill>
              </a:rPr>
              <a:t>usr</a:t>
            </a:r>
            <a:r>
              <a:rPr lang="pt-BR" sz="2600" dirty="0">
                <a:solidFill>
                  <a:srgbClr val="FF0000"/>
                </a:solidFill>
              </a:rPr>
              <a:t>/</a:t>
            </a:r>
            <a:r>
              <a:rPr lang="pt-BR" sz="2600" dirty="0" err="1">
                <a:solidFill>
                  <a:srgbClr val="FF0000"/>
                </a:solidFill>
              </a:rPr>
              <a:t>share</a:t>
            </a:r>
            <a:r>
              <a:rPr lang="pt-BR" sz="2600" dirty="0">
                <a:solidFill>
                  <a:srgbClr val="FF0000"/>
                </a:solidFill>
              </a:rPr>
              <a:t>/</a:t>
            </a:r>
            <a:r>
              <a:rPr lang="pt-BR" sz="2600" dirty="0" err="1">
                <a:solidFill>
                  <a:srgbClr val="FF0000"/>
                </a:solidFill>
              </a:rPr>
              <a:t>dovecot</a:t>
            </a:r>
            <a:r>
              <a:rPr lang="pt-BR" sz="2600" dirty="0">
                <a:solidFill>
                  <a:srgbClr val="FF0000"/>
                </a:solidFill>
              </a:rPr>
              <a:t>/</a:t>
            </a:r>
            <a:r>
              <a:rPr lang="pt-BR" sz="2600" dirty="0" err="1">
                <a:solidFill>
                  <a:srgbClr val="FF0000"/>
                </a:solidFill>
              </a:rPr>
              <a:t>protocols.d</a:t>
            </a:r>
            <a:r>
              <a:rPr lang="pt-BR" sz="2600" dirty="0">
                <a:solidFill>
                  <a:srgbClr val="FF0000"/>
                </a:solidFill>
              </a:rPr>
              <a:t>/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pt-BR" sz="2600" dirty="0"/>
              <a:t>Retorno do comando: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pt-BR" sz="2600" dirty="0" err="1">
                <a:solidFill>
                  <a:srgbClr val="7030A0"/>
                </a:solidFill>
              </a:rPr>
              <a:t>imapd.protocol</a:t>
            </a:r>
            <a:r>
              <a:rPr lang="pt-BR" sz="2600" dirty="0">
                <a:solidFill>
                  <a:srgbClr val="7030A0"/>
                </a:solidFill>
              </a:rPr>
              <a:t>  pop3d.protocol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None/>
            </a:pPr>
            <a:endParaRPr lang="pt-BR" sz="2600" dirty="0">
              <a:solidFill>
                <a:srgbClr val="7030A0"/>
              </a:solidFill>
            </a:endParaRPr>
          </a:p>
          <a:p>
            <a:r>
              <a:rPr lang="pt-BR" sz="2600" dirty="0"/>
              <a:t>Arquivo para a alterações:</a:t>
            </a:r>
          </a:p>
          <a:p>
            <a:pPr marL="0" indent="0">
              <a:buNone/>
            </a:pPr>
            <a:r>
              <a:rPr lang="pt-BR" sz="2600" b="1" dirty="0"/>
              <a:t># </a:t>
            </a:r>
            <a:r>
              <a:rPr lang="pt-BR" sz="2600" dirty="0">
                <a:solidFill>
                  <a:srgbClr val="FF0000"/>
                </a:solidFill>
              </a:rPr>
              <a:t>vim /</a:t>
            </a:r>
            <a:r>
              <a:rPr lang="pt-BR" sz="2600" dirty="0" err="1">
                <a:solidFill>
                  <a:srgbClr val="FF0000"/>
                </a:solidFill>
              </a:rPr>
              <a:t>etc</a:t>
            </a:r>
            <a:r>
              <a:rPr lang="pt-BR" sz="2600" dirty="0">
                <a:solidFill>
                  <a:srgbClr val="FF0000"/>
                </a:solidFill>
              </a:rPr>
              <a:t>/</a:t>
            </a:r>
            <a:r>
              <a:rPr lang="pt-BR" sz="2600" dirty="0" err="1">
                <a:solidFill>
                  <a:srgbClr val="FF0000"/>
                </a:solidFill>
              </a:rPr>
              <a:t>dovecot</a:t>
            </a:r>
            <a:r>
              <a:rPr lang="pt-BR" sz="2600" dirty="0">
                <a:solidFill>
                  <a:srgbClr val="FF0000"/>
                </a:solidFill>
              </a:rPr>
              <a:t>/</a:t>
            </a:r>
            <a:r>
              <a:rPr lang="pt-BR" sz="2600" dirty="0" err="1">
                <a:solidFill>
                  <a:srgbClr val="FF0000"/>
                </a:solidFill>
              </a:rPr>
              <a:t>dovecot.conf</a:t>
            </a:r>
            <a:endParaRPr lang="pt-B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600" b="1" dirty="0">
              <a:solidFill>
                <a:srgbClr val="FF0000"/>
              </a:solidFill>
            </a:endParaRPr>
          </a:p>
          <a:p>
            <a:r>
              <a:rPr lang="pt-BR" sz="2600" b="1" dirty="0" err="1">
                <a:solidFill>
                  <a:srgbClr val="FF0000"/>
                </a:solidFill>
              </a:rPr>
              <a:t>Descomentar</a:t>
            </a:r>
            <a:r>
              <a:rPr lang="pt-BR" sz="2600" b="1" dirty="0">
                <a:solidFill>
                  <a:srgbClr val="FF0000"/>
                </a:solidFill>
              </a:rPr>
              <a:t> Linha 30 </a:t>
            </a:r>
            <a:r>
              <a:rPr lang="pt-BR" sz="2600" dirty="0"/>
              <a:t>- Portas que estão escutando o serviço POP3 e IMAP</a:t>
            </a:r>
          </a:p>
          <a:p>
            <a:pPr marL="0" indent="0">
              <a:buNone/>
            </a:pPr>
            <a:r>
              <a:rPr lang="pt-BR" sz="2600" b="1" dirty="0" err="1">
                <a:solidFill>
                  <a:srgbClr val="7030A0"/>
                </a:solidFill>
              </a:rPr>
              <a:t>listen</a:t>
            </a:r>
            <a:r>
              <a:rPr lang="pt-BR" sz="2600" b="1" dirty="0">
                <a:solidFill>
                  <a:srgbClr val="7030A0"/>
                </a:solidFill>
              </a:rPr>
              <a:t> = *, ::</a:t>
            </a:r>
          </a:p>
          <a:p>
            <a:pPr marL="0" indent="0">
              <a:buNone/>
            </a:pPr>
            <a:endParaRPr lang="pt-BR" sz="2600" dirty="0">
              <a:solidFill>
                <a:srgbClr val="FF0000"/>
              </a:solidFill>
            </a:endParaRPr>
          </a:p>
          <a:p>
            <a:r>
              <a:rPr lang="pt-BR" sz="2600" b="1" dirty="0"/>
              <a:t>Verificar na linha 49:</a:t>
            </a:r>
          </a:p>
          <a:p>
            <a:pPr marL="0" indent="0">
              <a:buNone/>
            </a:pPr>
            <a:r>
              <a:rPr lang="pt-BR" sz="2600" b="1" dirty="0" err="1">
                <a:solidFill>
                  <a:srgbClr val="FF0000"/>
                </a:solidFill>
              </a:rPr>
              <a:t>disable_plaintext_auth</a:t>
            </a:r>
            <a:r>
              <a:rPr lang="pt-BR" sz="2600" b="1" dirty="0">
                <a:solidFill>
                  <a:srgbClr val="FF0000"/>
                </a:solidFill>
              </a:rPr>
              <a:t> = no</a:t>
            </a:r>
          </a:p>
          <a:p>
            <a:pPr marL="0" indent="0">
              <a:buNone/>
            </a:pPr>
            <a:r>
              <a:rPr lang="pt-BR" sz="2600" b="1" dirty="0" err="1">
                <a:solidFill>
                  <a:srgbClr val="FF0000"/>
                </a:solidFill>
              </a:rPr>
              <a:t>auth_mechanisms</a:t>
            </a:r>
            <a:r>
              <a:rPr lang="pt-BR" sz="2600" b="1" dirty="0">
                <a:solidFill>
                  <a:srgbClr val="FF0000"/>
                </a:solidFill>
              </a:rPr>
              <a:t> = </a:t>
            </a:r>
            <a:r>
              <a:rPr lang="pt-BR" sz="2600" b="1" dirty="0" err="1">
                <a:solidFill>
                  <a:srgbClr val="FF0000"/>
                </a:solidFill>
              </a:rPr>
              <a:t>plain</a:t>
            </a:r>
            <a:r>
              <a:rPr lang="pt-BR" sz="2600" b="1" dirty="0">
                <a:solidFill>
                  <a:srgbClr val="FF0000"/>
                </a:solidFill>
              </a:rPr>
              <a:t> login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DOVECOT – AJUSTES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93F0589-71F7-40E5-B9A0-8BA1A74AB70C}"/>
              </a:ext>
            </a:extLst>
          </p:cNvPr>
          <p:cNvSpPr/>
          <p:nvPr/>
        </p:nvSpPr>
        <p:spPr>
          <a:xfrm>
            <a:off x="5539014" y="4485905"/>
            <a:ext cx="3036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Dica: 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exibir linhas no </a:t>
            </a:r>
            <a:r>
              <a:rPr lang="pt-BR" b="1" dirty="0">
                <a:solidFill>
                  <a:srgbClr val="7030A0"/>
                </a:solidFill>
              </a:rPr>
              <a:t>vim</a:t>
            </a:r>
          </a:p>
          <a:p>
            <a:r>
              <a:rPr lang="pt-BR" b="1" dirty="0">
                <a:solidFill>
                  <a:srgbClr val="FF0000"/>
                </a:solidFill>
              </a:rPr>
              <a:t>:set </a:t>
            </a:r>
            <a:r>
              <a:rPr lang="pt-BR" b="1" dirty="0" err="1">
                <a:solidFill>
                  <a:srgbClr val="FF0000"/>
                </a:solidFill>
              </a:rPr>
              <a:t>number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05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4"/>
            <a:ext cx="7210252" cy="2902670"/>
          </a:xfrm>
        </p:spPr>
        <p:txBody>
          <a:bodyPr>
            <a:normAutofit/>
          </a:bodyPr>
          <a:lstStyle/>
          <a:p>
            <a:r>
              <a:rPr lang="pt-BR" sz="2600" dirty="0"/>
              <a:t>Veja que o diretório e os usuários participam do grupo </a:t>
            </a:r>
            <a:r>
              <a:rPr lang="pt-BR" sz="2600" dirty="0">
                <a:solidFill>
                  <a:srgbClr val="FF0000"/>
                </a:solidFill>
              </a:rPr>
              <a:t>mail</a:t>
            </a:r>
            <a:r>
              <a:rPr lang="pt-BR" sz="2600" dirty="0"/>
              <a:t>:</a:t>
            </a:r>
            <a:endParaRPr lang="pt-B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b="1" dirty="0"/>
              <a:t>#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ls</a:t>
            </a:r>
            <a:r>
              <a:rPr lang="pt-BR" b="1" dirty="0">
                <a:solidFill>
                  <a:srgbClr val="FF0000"/>
                </a:solidFill>
              </a:rPr>
              <a:t> -</a:t>
            </a:r>
            <a:r>
              <a:rPr lang="pt-BR" b="1" dirty="0" err="1">
                <a:solidFill>
                  <a:srgbClr val="FF0000"/>
                </a:solidFill>
              </a:rPr>
              <a:t>la</a:t>
            </a:r>
            <a:r>
              <a:rPr lang="pt-BR" b="1" dirty="0">
                <a:solidFill>
                  <a:srgbClr val="FF0000"/>
                </a:solidFill>
              </a:rPr>
              <a:t> /var/mail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DOVECOT – AJUSTES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F50C8-1EE9-4A56-A9DD-A55D319A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52501"/>
            <a:ext cx="7772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4"/>
            <a:ext cx="7210252" cy="5352050"/>
          </a:xfrm>
        </p:spPr>
        <p:txBody>
          <a:bodyPr>
            <a:normAutofit/>
          </a:bodyPr>
          <a:lstStyle/>
          <a:p>
            <a:r>
              <a:rPr lang="pt-BR" sz="2000" dirty="0"/>
              <a:t>Arquivo para a alterações:</a:t>
            </a:r>
          </a:p>
          <a:p>
            <a:pPr marL="0" indent="0">
              <a:buNone/>
            </a:pPr>
            <a:r>
              <a:rPr lang="pt-BR" sz="2000" b="1" dirty="0"/>
              <a:t># </a:t>
            </a:r>
            <a:r>
              <a:rPr lang="pt-BR" sz="2000" dirty="0">
                <a:solidFill>
                  <a:srgbClr val="FF0000"/>
                </a:solidFill>
              </a:rPr>
              <a:t>vim /</a:t>
            </a:r>
            <a:r>
              <a:rPr lang="pt-BR" sz="2000" dirty="0" err="1">
                <a:solidFill>
                  <a:srgbClr val="FF0000"/>
                </a:solidFill>
              </a:rPr>
              <a:t>etc</a:t>
            </a:r>
            <a:r>
              <a:rPr lang="pt-BR" sz="2000" dirty="0">
                <a:solidFill>
                  <a:srgbClr val="FF0000"/>
                </a:solidFill>
              </a:rPr>
              <a:t>/</a:t>
            </a:r>
            <a:r>
              <a:rPr lang="pt-BR" sz="2000" dirty="0" err="1">
                <a:solidFill>
                  <a:srgbClr val="FF0000"/>
                </a:solidFill>
              </a:rPr>
              <a:t>dovecot</a:t>
            </a:r>
            <a:r>
              <a:rPr lang="pt-BR" sz="2000" dirty="0">
                <a:solidFill>
                  <a:srgbClr val="FF0000"/>
                </a:solidFill>
              </a:rPr>
              <a:t>/</a:t>
            </a:r>
            <a:r>
              <a:rPr lang="pt-BR" sz="2000" dirty="0" err="1">
                <a:solidFill>
                  <a:srgbClr val="FF0000"/>
                </a:solidFill>
              </a:rPr>
              <a:t>conf.d</a:t>
            </a:r>
            <a:r>
              <a:rPr lang="pt-BR" sz="2000" dirty="0">
                <a:solidFill>
                  <a:srgbClr val="FF0000"/>
                </a:solidFill>
              </a:rPr>
              <a:t>/10-master.conf</a:t>
            </a:r>
          </a:p>
          <a:p>
            <a:pPr marL="0" indent="0">
              <a:buNone/>
            </a:pPr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 err="1">
                <a:solidFill>
                  <a:srgbClr val="FF0000"/>
                </a:solidFill>
              </a:rPr>
              <a:t>Descomentar</a:t>
            </a:r>
            <a:r>
              <a:rPr lang="pt-BR" sz="2000" b="1" dirty="0">
                <a:solidFill>
                  <a:srgbClr val="FF0000"/>
                </a:solidFill>
              </a:rPr>
              <a:t> da Linha 107 - 109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Deixar a Linha 107</a:t>
            </a:r>
            <a:r>
              <a:rPr lang="pt-BR" sz="2000" dirty="0"/>
              <a:t> e assim:</a:t>
            </a:r>
          </a:p>
          <a:p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7030A0"/>
                </a:solidFill>
              </a:rPr>
              <a:t># </a:t>
            </a:r>
            <a:r>
              <a:rPr lang="pt-BR" sz="2000" b="1" dirty="0" err="1">
                <a:solidFill>
                  <a:srgbClr val="7030A0"/>
                </a:solidFill>
              </a:rPr>
              <a:t>Postfix</a:t>
            </a:r>
            <a:r>
              <a:rPr lang="pt-BR" sz="2000" b="1" dirty="0">
                <a:solidFill>
                  <a:srgbClr val="7030A0"/>
                </a:solidFill>
              </a:rPr>
              <a:t> </a:t>
            </a:r>
            <a:r>
              <a:rPr lang="pt-BR" sz="2000" b="1" dirty="0" err="1">
                <a:solidFill>
                  <a:srgbClr val="7030A0"/>
                </a:solidFill>
              </a:rPr>
              <a:t>smtp-auth</a:t>
            </a:r>
            <a:endParaRPr lang="pt-BR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nb-NO" sz="2000" b="1" dirty="0">
                <a:solidFill>
                  <a:srgbClr val="FF0000"/>
                </a:solidFill>
              </a:rPr>
              <a:t>unix_listener /var/spool/postfix/private/auth {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err="1">
                <a:solidFill>
                  <a:srgbClr val="FF0000"/>
                </a:solidFill>
              </a:rPr>
              <a:t>mode</a:t>
            </a:r>
            <a:r>
              <a:rPr lang="pt-BR" sz="2000" b="1" dirty="0">
                <a:solidFill>
                  <a:srgbClr val="FF0000"/>
                </a:solidFill>
              </a:rPr>
              <a:t> = 0666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err="1">
                <a:solidFill>
                  <a:srgbClr val="FF0000"/>
                </a:solidFill>
              </a:rPr>
              <a:t>user</a:t>
            </a:r>
            <a:r>
              <a:rPr lang="pt-BR" sz="2000" b="1" dirty="0">
                <a:solidFill>
                  <a:srgbClr val="FF0000"/>
                </a:solidFill>
              </a:rPr>
              <a:t> = </a:t>
            </a:r>
            <a:r>
              <a:rPr lang="pt-BR" sz="2000" b="1" dirty="0" err="1">
                <a:solidFill>
                  <a:srgbClr val="FF0000"/>
                </a:solidFill>
              </a:rPr>
              <a:t>postfix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pt-BR" sz="2000" b="1" dirty="0" err="1">
                <a:solidFill>
                  <a:srgbClr val="FF0000"/>
                </a:solidFill>
              </a:rPr>
              <a:t>group</a:t>
            </a:r>
            <a:r>
              <a:rPr lang="pt-BR" sz="2000" b="1" dirty="0">
                <a:solidFill>
                  <a:srgbClr val="FF0000"/>
                </a:solidFill>
              </a:rPr>
              <a:t> = </a:t>
            </a:r>
            <a:r>
              <a:rPr lang="pt-BR" sz="2000" b="1" dirty="0" err="1">
                <a:solidFill>
                  <a:srgbClr val="FF0000"/>
                </a:solidFill>
              </a:rPr>
              <a:t>postfix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DOVECOT – AJUSTES</a:t>
            </a:r>
          </a:p>
        </p:txBody>
      </p:sp>
    </p:spTree>
    <p:extLst>
      <p:ext uri="{BB962C8B-B14F-4D97-AF65-F5344CB8AC3E}">
        <p14:creationId xmlns:p14="http://schemas.microsoft.com/office/powerpoint/2010/main" val="358289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/>
          </a:bodyPr>
          <a:lstStyle/>
          <a:p>
            <a:r>
              <a:rPr lang="pt-BR" sz="1600" dirty="0"/>
              <a:t>O inserir no final do arquivo main.cf, as linhas a seguir:</a:t>
            </a:r>
            <a:endParaRPr lang="pt-BR" sz="1200" dirty="0"/>
          </a:p>
          <a:p>
            <a:pPr marL="0" indent="0">
              <a:buNone/>
            </a:pPr>
            <a:r>
              <a:rPr lang="pt-BR" sz="1400" b="1" dirty="0"/>
              <a:t># </a:t>
            </a:r>
            <a:r>
              <a:rPr lang="pt-BR" sz="1400" b="1" dirty="0">
                <a:solidFill>
                  <a:srgbClr val="FF0000"/>
                </a:solidFill>
              </a:rPr>
              <a:t>vim /etc/postfix/main.cf</a:t>
            </a:r>
          </a:p>
          <a:p>
            <a:r>
              <a:rPr lang="pt-BR" sz="1400" dirty="0">
                <a:solidFill>
                  <a:srgbClr val="7030A0"/>
                </a:solidFill>
              </a:rPr>
              <a:t>Inserir no Final no Arquivo</a:t>
            </a:r>
          </a:p>
          <a:p>
            <a:endParaRPr lang="pt-B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400" dirty="0"/>
              <a:t>#SMTP-</a:t>
            </a:r>
            <a:r>
              <a:rPr lang="pt-BR" sz="1400" dirty="0" err="1"/>
              <a:t>Auth</a:t>
            </a:r>
            <a:r>
              <a:rPr lang="pt-BR" sz="1400" dirty="0"/>
              <a:t> Configuração</a:t>
            </a:r>
          </a:p>
          <a:p>
            <a:pPr marL="0" indent="0">
              <a:buNone/>
            </a:pPr>
            <a:r>
              <a:rPr lang="pt-BR" sz="1400" dirty="0" err="1">
                <a:solidFill>
                  <a:srgbClr val="FF0000"/>
                </a:solidFill>
              </a:rPr>
              <a:t>smtp_sasl_type</a:t>
            </a:r>
            <a:r>
              <a:rPr lang="pt-BR" sz="1400" dirty="0">
                <a:solidFill>
                  <a:srgbClr val="FF0000"/>
                </a:solidFill>
              </a:rPr>
              <a:t> = </a:t>
            </a:r>
            <a:r>
              <a:rPr lang="pt-BR" sz="1400" dirty="0" err="1">
                <a:solidFill>
                  <a:srgbClr val="FF0000"/>
                </a:solidFill>
              </a:rPr>
              <a:t>dovecot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>
                <a:solidFill>
                  <a:srgbClr val="7030A0"/>
                </a:solidFill>
              </a:rPr>
              <a:t># SMTP autenticado pelo </a:t>
            </a:r>
            <a:r>
              <a:rPr lang="pt-BR" sz="1400" dirty="0" err="1">
                <a:solidFill>
                  <a:srgbClr val="7030A0"/>
                </a:solidFill>
              </a:rPr>
              <a:t>Dovecot</a:t>
            </a:r>
            <a:endParaRPr lang="pt-BR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1400" dirty="0" err="1">
                <a:solidFill>
                  <a:srgbClr val="FF0000"/>
                </a:solidFill>
              </a:rPr>
              <a:t>smtp_sasl_path</a:t>
            </a:r>
            <a:r>
              <a:rPr lang="pt-BR" sz="1400" dirty="0">
                <a:solidFill>
                  <a:srgbClr val="FF0000"/>
                </a:solidFill>
              </a:rPr>
              <a:t> = </a:t>
            </a:r>
            <a:r>
              <a:rPr lang="pt-BR" sz="1400" dirty="0" err="1">
                <a:solidFill>
                  <a:srgbClr val="FF0000"/>
                </a:solidFill>
              </a:rPr>
              <a:t>private</a:t>
            </a:r>
            <a:r>
              <a:rPr lang="pt-BR" sz="1400" dirty="0">
                <a:solidFill>
                  <a:srgbClr val="FF0000"/>
                </a:solidFill>
              </a:rPr>
              <a:t>/</a:t>
            </a:r>
            <a:r>
              <a:rPr lang="pt-BR" sz="1400" dirty="0" err="1">
                <a:solidFill>
                  <a:srgbClr val="FF0000"/>
                </a:solidFill>
              </a:rPr>
              <a:t>auth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>
                <a:solidFill>
                  <a:srgbClr val="7030A0"/>
                </a:solidFill>
              </a:rPr>
              <a:t># Método de autenticação</a:t>
            </a:r>
          </a:p>
          <a:p>
            <a:pPr marL="0" indent="0">
              <a:buNone/>
            </a:pPr>
            <a:r>
              <a:rPr lang="pt-BR" sz="1400" dirty="0" err="1">
                <a:solidFill>
                  <a:srgbClr val="FF0000"/>
                </a:solidFill>
              </a:rPr>
              <a:t>smtp_sasl_auth_enable</a:t>
            </a:r>
            <a:r>
              <a:rPr lang="pt-BR" sz="1400" dirty="0">
                <a:solidFill>
                  <a:srgbClr val="FF0000"/>
                </a:solidFill>
              </a:rPr>
              <a:t> = </a:t>
            </a:r>
            <a:r>
              <a:rPr lang="pt-BR" sz="1400" dirty="0" err="1">
                <a:solidFill>
                  <a:srgbClr val="FF0000"/>
                </a:solidFill>
              </a:rPr>
              <a:t>yes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>
                <a:solidFill>
                  <a:srgbClr val="7030A0"/>
                </a:solidFill>
              </a:rPr>
              <a:t># Ativando Método de autenticação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400" dirty="0" err="1">
                <a:solidFill>
                  <a:srgbClr val="FF0000"/>
                </a:solidFill>
              </a:rPr>
              <a:t>smtpd_sasl_security_options</a:t>
            </a:r>
            <a:r>
              <a:rPr lang="pt-BR" sz="1400" dirty="0">
                <a:solidFill>
                  <a:srgbClr val="FF0000"/>
                </a:solidFill>
              </a:rPr>
              <a:t> = </a:t>
            </a:r>
            <a:r>
              <a:rPr lang="pt-BR" sz="1400" dirty="0" err="1">
                <a:solidFill>
                  <a:srgbClr val="FF0000"/>
                </a:solidFill>
              </a:rPr>
              <a:t>noanonimous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>
                <a:solidFill>
                  <a:srgbClr val="7030A0"/>
                </a:solidFill>
              </a:rPr>
              <a:t># Desativar anônimos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400" dirty="0" err="1">
                <a:solidFill>
                  <a:srgbClr val="FF0000"/>
                </a:solidFill>
              </a:rPr>
              <a:t>smtpd_sasl_local_domain</a:t>
            </a:r>
            <a:r>
              <a:rPr lang="pt-BR" sz="1400" dirty="0">
                <a:solidFill>
                  <a:srgbClr val="FF0000"/>
                </a:solidFill>
              </a:rPr>
              <a:t> = $</a:t>
            </a:r>
            <a:r>
              <a:rPr lang="pt-BR" sz="1400" dirty="0" err="1">
                <a:solidFill>
                  <a:srgbClr val="FF0000"/>
                </a:solidFill>
              </a:rPr>
              <a:t>myhostname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>
                <a:solidFill>
                  <a:srgbClr val="7030A0"/>
                </a:solidFill>
              </a:rPr>
              <a:t># Referencia do domínio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7030A0"/>
                </a:solidFill>
              </a:rPr>
              <a:t># Restrições para recebimento de e-mail</a:t>
            </a:r>
            <a:endParaRPr lang="pt-BR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400" dirty="0" err="1">
                <a:solidFill>
                  <a:srgbClr val="FF0000"/>
                </a:solidFill>
              </a:rPr>
              <a:t>smtpd_recipient_restrictions</a:t>
            </a:r>
            <a:r>
              <a:rPr lang="pt-BR" sz="1400" dirty="0">
                <a:solidFill>
                  <a:srgbClr val="FF0000"/>
                </a:solidFill>
              </a:rPr>
              <a:t> = </a:t>
            </a:r>
            <a:r>
              <a:rPr lang="pt-BR" sz="1400" dirty="0" err="1">
                <a:solidFill>
                  <a:srgbClr val="FF0000"/>
                </a:solidFill>
              </a:rPr>
              <a:t>permit_mynetworks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permit_auth_destination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permit_sasl_authenticated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reject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AJUSTES</a:t>
            </a:r>
          </a:p>
        </p:txBody>
      </p:sp>
    </p:spTree>
    <p:extLst>
      <p:ext uri="{BB962C8B-B14F-4D97-AF65-F5344CB8AC3E}">
        <p14:creationId xmlns:p14="http://schemas.microsoft.com/office/powerpoint/2010/main" val="66112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475290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Reiniciar os serviços: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#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/etc/init.d/dovecot restart</a:t>
            </a:r>
          </a:p>
          <a:p>
            <a:pPr marL="0" indent="0">
              <a:buNone/>
            </a:pPr>
            <a:r>
              <a:rPr lang="fr-FR" dirty="0"/>
              <a:t>#</a:t>
            </a:r>
            <a:r>
              <a:rPr lang="fr-FR" dirty="0">
                <a:solidFill>
                  <a:srgbClr val="FF0000"/>
                </a:solidFill>
              </a:rPr>
              <a:t> /etc/init.d/postfix restart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POSTFIX – AJUSTES</a:t>
            </a:r>
          </a:p>
        </p:txBody>
      </p:sp>
    </p:spTree>
    <p:extLst>
      <p:ext uri="{BB962C8B-B14F-4D97-AF65-F5344CB8AC3E}">
        <p14:creationId xmlns:p14="http://schemas.microsoft.com/office/powerpoint/2010/main" val="102446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PLANO DE AULA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C1E8C7-0537-42C7-BF67-BEB19EB12117}"/>
              </a:ext>
            </a:extLst>
          </p:cNvPr>
          <p:cNvSpPr/>
          <p:nvPr/>
        </p:nvSpPr>
        <p:spPr>
          <a:xfrm>
            <a:off x="628648" y="1171712"/>
            <a:ext cx="7886178" cy="210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Aprender sobre serviço de E-mail.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Assunto: Servidor de E-mail no Linux.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BR" altLang="pt-BR" dirty="0">
              <a:latin typeface="Montserrat" panose="00000500000000000000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altLang="pt-BR" dirty="0">
                <a:latin typeface="Montserrat" panose="00000500000000000000" pitchFamily="2" charset="0"/>
              </a:rPr>
              <a:t>Objetivo: Saber como instalar o serviço de E-mail </a:t>
            </a:r>
            <a:r>
              <a:rPr lang="pt-BR" altLang="pt-BR" dirty="0" err="1">
                <a:latin typeface="Montserrat" panose="00000500000000000000" pitchFamily="2" charset="0"/>
              </a:rPr>
              <a:t>Dovecot</a:t>
            </a:r>
            <a:r>
              <a:rPr lang="pt-BR" altLang="pt-BR" dirty="0">
                <a:latin typeface="Montserrat" panose="00000500000000000000" pitchFamily="2" charset="0"/>
              </a:rPr>
              <a:t> no </a:t>
            </a:r>
            <a:r>
              <a:rPr lang="pt-BR" altLang="pt-BR" dirty="0" err="1">
                <a:latin typeface="Montserrat" panose="00000500000000000000" pitchFamily="2" charset="0"/>
              </a:rPr>
              <a:t>Ubuntu</a:t>
            </a:r>
            <a:r>
              <a:rPr lang="pt-BR" altLang="pt-BR" dirty="0">
                <a:latin typeface="Montserrat" panose="00000500000000000000" pitchFamily="2" charset="0"/>
              </a:rPr>
              <a:t> 20.04 LTS.</a:t>
            </a:r>
          </a:p>
        </p:txBody>
      </p:sp>
    </p:spTree>
    <p:extLst>
      <p:ext uri="{BB962C8B-B14F-4D97-AF65-F5344CB8AC3E}">
        <p14:creationId xmlns:p14="http://schemas.microsoft.com/office/powerpoint/2010/main" val="10002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04" y="2716254"/>
            <a:ext cx="4601256" cy="376683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CONFIGURAÇÂO CLIENTE DE E-MAIL POP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7C8AD41-458F-406A-BFF6-B3AD5A0B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99" y="1341120"/>
            <a:ext cx="7886700" cy="5036140"/>
          </a:xfrm>
        </p:spPr>
        <p:txBody>
          <a:bodyPr/>
          <a:lstStyle/>
          <a:p>
            <a:r>
              <a:rPr lang="pt-BR" dirty="0"/>
              <a:t>Assim que abrir o Thunderbird pela primeira vez será solicitado configuração de e-mail. Caso tenha cancelado: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363BAE-7BDE-4B24-A4AA-657509D2AD83}"/>
              </a:ext>
            </a:extLst>
          </p:cNvPr>
          <p:cNvSpPr/>
          <p:nvPr/>
        </p:nvSpPr>
        <p:spPr>
          <a:xfrm>
            <a:off x="940312" y="3722507"/>
            <a:ext cx="19391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com o botão direto em qualquer local do lado esquerdo do painel e escolha Configurações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AFE37EF-6B54-4B75-8CC6-2212614B1D91}"/>
              </a:ext>
            </a:extLst>
          </p:cNvPr>
          <p:cNvCxnSpPr/>
          <p:nvPr/>
        </p:nvCxnSpPr>
        <p:spPr>
          <a:xfrm>
            <a:off x="2879465" y="3859191"/>
            <a:ext cx="1046583" cy="84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E2F561-A7FF-48C0-A541-BC4D24C6CD82}"/>
              </a:ext>
            </a:extLst>
          </p:cNvPr>
          <p:cNvCxnSpPr>
            <a:cxnSpLocks/>
          </p:cNvCxnSpPr>
          <p:nvPr/>
        </p:nvCxnSpPr>
        <p:spPr>
          <a:xfrm>
            <a:off x="4268335" y="5837899"/>
            <a:ext cx="370514" cy="23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1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95" y="1055228"/>
            <a:ext cx="6699159" cy="544551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CONFIGURAÇÂO CLIENTE DE E-MAIL POP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363BAE-7BDE-4B24-A4AA-657509D2AD83}"/>
              </a:ext>
            </a:extLst>
          </p:cNvPr>
          <p:cNvSpPr/>
          <p:nvPr/>
        </p:nvSpPr>
        <p:spPr>
          <a:xfrm>
            <a:off x="4565010" y="853123"/>
            <a:ext cx="253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Com o menu Configurar contas aberto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AFE37EF-6B54-4B75-8CC6-2212614B1D91}"/>
              </a:ext>
            </a:extLst>
          </p:cNvPr>
          <p:cNvCxnSpPr>
            <a:cxnSpLocks/>
          </p:cNvCxnSpPr>
          <p:nvPr/>
        </p:nvCxnSpPr>
        <p:spPr>
          <a:xfrm flipH="1">
            <a:off x="4101954" y="950188"/>
            <a:ext cx="536895" cy="21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E2F561-A7FF-48C0-A541-BC4D24C6CD82}"/>
              </a:ext>
            </a:extLst>
          </p:cNvPr>
          <p:cNvCxnSpPr>
            <a:cxnSpLocks/>
          </p:cNvCxnSpPr>
          <p:nvPr/>
        </p:nvCxnSpPr>
        <p:spPr>
          <a:xfrm flipH="1">
            <a:off x="3554250" y="4994032"/>
            <a:ext cx="547704" cy="236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DF09B-BAA4-4857-8469-1EDA80B5A9E2}"/>
              </a:ext>
            </a:extLst>
          </p:cNvPr>
          <p:cNvSpPr/>
          <p:nvPr/>
        </p:nvSpPr>
        <p:spPr>
          <a:xfrm>
            <a:off x="3805267" y="5894768"/>
            <a:ext cx="293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1° Clique em Ações de contas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C5DB8C4-2877-44EF-AB4B-679866934E4D}"/>
              </a:ext>
            </a:extLst>
          </p:cNvPr>
          <p:cNvCxnSpPr>
            <a:cxnSpLocks/>
          </p:cNvCxnSpPr>
          <p:nvPr/>
        </p:nvCxnSpPr>
        <p:spPr>
          <a:xfrm flipH="1">
            <a:off x="3183736" y="5992908"/>
            <a:ext cx="385907" cy="271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4150035" y="4809366"/>
            <a:ext cx="2592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2° Nova conta de e-mail...</a:t>
            </a:r>
          </a:p>
        </p:txBody>
      </p:sp>
    </p:spTree>
    <p:extLst>
      <p:ext uri="{BB962C8B-B14F-4D97-AF65-F5344CB8AC3E}">
        <p14:creationId xmlns:p14="http://schemas.microsoft.com/office/powerpoint/2010/main" val="162622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62" y="1185496"/>
            <a:ext cx="5048250" cy="54483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CONFIGURAÇÂO CLIENTE DE E-MAIL POP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363BAE-7BDE-4B24-A4AA-657509D2AD83}"/>
              </a:ext>
            </a:extLst>
          </p:cNvPr>
          <p:cNvSpPr/>
          <p:nvPr/>
        </p:nvSpPr>
        <p:spPr>
          <a:xfrm>
            <a:off x="215270" y="2609874"/>
            <a:ext cx="34188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Preencha os dados: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Seu nome: </a:t>
            </a:r>
            <a:r>
              <a:rPr lang="pt-BR" sz="1600" dirty="0" err="1">
                <a:solidFill>
                  <a:srgbClr val="FF0000"/>
                </a:solidFill>
              </a:rPr>
              <a:t>Usuario</a:t>
            </a:r>
            <a:endParaRPr lang="pt-BR" sz="1600" dirty="0">
              <a:solidFill>
                <a:srgbClr val="FF0000"/>
              </a:solidFill>
            </a:endParaRP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Endereço: </a:t>
            </a:r>
            <a:r>
              <a:rPr lang="pt-BR" sz="1600" dirty="0">
                <a:solidFill>
                  <a:srgbClr val="FF0000"/>
                </a:solidFill>
                <a:hlinkClick r:id="rId3"/>
              </a:rPr>
              <a:t>usuario@empresa123.com.br</a:t>
            </a:r>
            <a:endParaRPr lang="pt-BR" sz="1600" dirty="0">
              <a:solidFill>
                <a:srgbClr val="FF0000"/>
              </a:solidFill>
            </a:endParaRP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Senha: Senai@132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E2F561-A7FF-48C0-A541-BC4D24C6CD82}"/>
              </a:ext>
            </a:extLst>
          </p:cNvPr>
          <p:cNvCxnSpPr>
            <a:cxnSpLocks/>
          </p:cNvCxnSpPr>
          <p:nvPr/>
        </p:nvCxnSpPr>
        <p:spPr>
          <a:xfrm>
            <a:off x="6951785" y="6189785"/>
            <a:ext cx="468020" cy="109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DF09B-BAA4-4857-8469-1EDA80B5A9E2}"/>
              </a:ext>
            </a:extLst>
          </p:cNvPr>
          <p:cNvSpPr/>
          <p:nvPr/>
        </p:nvSpPr>
        <p:spPr>
          <a:xfrm>
            <a:off x="6028495" y="5696134"/>
            <a:ext cx="21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em Continuar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6302010" y="2511383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Usuario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16684" y="2933632"/>
            <a:ext cx="297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hlinkClick r:id="rId3"/>
              </a:rPr>
              <a:t>usuario@empresa123.com.br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193216" y="369088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Senai@132</a:t>
            </a:r>
          </a:p>
        </p:txBody>
      </p:sp>
    </p:spTree>
    <p:extLst>
      <p:ext uri="{BB962C8B-B14F-4D97-AF65-F5344CB8AC3E}">
        <p14:creationId xmlns:p14="http://schemas.microsoft.com/office/powerpoint/2010/main" val="133749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63" y="853123"/>
            <a:ext cx="5010150" cy="57721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CONFIGURAÇÂO CLIENTE DE E-MAIL POP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E2F561-A7FF-48C0-A541-BC4D24C6CD82}"/>
              </a:ext>
            </a:extLst>
          </p:cNvPr>
          <p:cNvCxnSpPr>
            <a:cxnSpLocks/>
          </p:cNvCxnSpPr>
          <p:nvPr/>
        </p:nvCxnSpPr>
        <p:spPr>
          <a:xfrm flipH="1">
            <a:off x="3020251" y="5861144"/>
            <a:ext cx="107906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DF09B-BAA4-4857-8469-1EDA80B5A9E2}"/>
              </a:ext>
            </a:extLst>
          </p:cNvPr>
          <p:cNvSpPr/>
          <p:nvPr/>
        </p:nvSpPr>
        <p:spPr>
          <a:xfrm>
            <a:off x="4099316" y="5677401"/>
            <a:ext cx="2249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</a:t>
            </a:r>
            <a:r>
              <a:rPr lang="pt-BR" dirty="0" err="1">
                <a:solidFill>
                  <a:srgbClr val="FF0000"/>
                </a:solidFill>
              </a:rPr>
              <a:t>Config</a:t>
            </a:r>
            <a:r>
              <a:rPr lang="pt-BR" dirty="0">
                <a:solidFill>
                  <a:srgbClr val="FF0000"/>
                </a:solidFill>
              </a:rPr>
              <a:t>. Manual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610D75-882E-47E8-97AB-760E303E4C73}"/>
              </a:ext>
            </a:extLst>
          </p:cNvPr>
          <p:cNvSpPr/>
          <p:nvPr/>
        </p:nvSpPr>
        <p:spPr>
          <a:xfrm>
            <a:off x="6975912" y="4339672"/>
            <a:ext cx="144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Escolha POP3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040359C-1C3F-480C-B73E-ABE3458C499A}"/>
              </a:ext>
            </a:extLst>
          </p:cNvPr>
          <p:cNvCxnSpPr>
            <a:cxnSpLocks/>
          </p:cNvCxnSpPr>
          <p:nvPr/>
        </p:nvCxnSpPr>
        <p:spPr>
          <a:xfrm flipH="1">
            <a:off x="6373702" y="4449573"/>
            <a:ext cx="498164" cy="165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3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491" y="1154673"/>
            <a:ext cx="4332028" cy="551573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CONFIGURAÇÂO CLIENTE DE E-MAIL POP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14DAC7B-68DB-4E9D-8F96-18AF9218EBC4}"/>
              </a:ext>
            </a:extLst>
          </p:cNvPr>
          <p:cNvCxnSpPr>
            <a:cxnSpLocks/>
          </p:cNvCxnSpPr>
          <p:nvPr/>
        </p:nvCxnSpPr>
        <p:spPr>
          <a:xfrm>
            <a:off x="2816964" y="4080510"/>
            <a:ext cx="392968" cy="15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38584FDD-DB24-4FF1-9C05-FA4723D22220}"/>
              </a:ext>
            </a:extLst>
          </p:cNvPr>
          <p:cNvSpPr/>
          <p:nvPr/>
        </p:nvSpPr>
        <p:spPr>
          <a:xfrm>
            <a:off x="400280" y="3912540"/>
            <a:ext cx="1958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Veja sua escolha POP3 – porta 110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Estamos usando TLS</a:t>
            </a:r>
          </a:p>
          <a:p>
            <a:pPr algn="ctr"/>
            <a:r>
              <a:rPr lang="pt-BR" dirty="0">
                <a:solidFill>
                  <a:srgbClr val="7030A0"/>
                </a:solidFill>
              </a:rPr>
              <a:t>Sem criptografia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FC328BF-8067-4ADA-B211-37C37BECE404}"/>
              </a:ext>
            </a:extLst>
          </p:cNvPr>
          <p:cNvSpPr/>
          <p:nvPr/>
        </p:nvSpPr>
        <p:spPr>
          <a:xfrm>
            <a:off x="757237" y="1522968"/>
            <a:ext cx="1608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Config</a:t>
            </a:r>
            <a:r>
              <a:rPr lang="pt-BR" dirty="0">
                <a:solidFill>
                  <a:srgbClr val="FF0000"/>
                </a:solidFill>
              </a:rPr>
              <a:t>. Manual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6250479" y="6081225"/>
            <a:ext cx="1487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Concluído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38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AVISO DE CERTIFICADO AUTOASSINADO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1C4CA38-CF5D-4A57-87ED-07178C5AE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525" y="2306638"/>
            <a:ext cx="4552950" cy="27051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BCCFAAC-C6EC-4B30-B12B-14DD7B11F880}"/>
              </a:ext>
            </a:extLst>
          </p:cNvPr>
          <p:cNvSpPr/>
          <p:nvPr/>
        </p:nvSpPr>
        <p:spPr>
          <a:xfrm>
            <a:off x="4054714" y="4639612"/>
            <a:ext cx="1876303" cy="39729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71761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TESTE DE RECEBIMENTO DE E-MAIL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3F0059-3AE7-41F8-A853-55F1D92D537B}"/>
              </a:ext>
            </a:extLst>
          </p:cNvPr>
          <p:cNvSpPr/>
          <p:nvPr/>
        </p:nvSpPr>
        <p:spPr>
          <a:xfrm>
            <a:off x="1914926" y="1353502"/>
            <a:ext cx="5314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Confirme se os e-mail enviados pelo console chegaram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08121"/>
            <a:ext cx="7886700" cy="23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BC58AD4-67CD-4614-B22A-E3AB7A2F5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505" y="1341120"/>
            <a:ext cx="3390900" cy="215265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TESTE DE ARMAZENAMENTO DO E-MAIL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E1AE765-8FC0-4136-B88C-6FBA692C92FF}"/>
              </a:ext>
            </a:extLst>
          </p:cNvPr>
          <p:cNvSpPr/>
          <p:nvPr/>
        </p:nvSpPr>
        <p:spPr>
          <a:xfrm>
            <a:off x="4183664" y="3185635"/>
            <a:ext cx="1881576" cy="30813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8F9C8BA-F68D-40A3-ACCC-737D5649D4BF}"/>
              </a:ext>
            </a:extLst>
          </p:cNvPr>
          <p:cNvSpPr/>
          <p:nvPr/>
        </p:nvSpPr>
        <p:spPr>
          <a:xfrm>
            <a:off x="628649" y="1537876"/>
            <a:ext cx="2379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Botão direito configurações</a:t>
            </a:r>
          </a:p>
        </p:txBody>
      </p:sp>
    </p:spTree>
    <p:extLst>
      <p:ext uri="{BB962C8B-B14F-4D97-AF65-F5344CB8AC3E}">
        <p14:creationId xmlns:p14="http://schemas.microsoft.com/office/powerpoint/2010/main" val="92273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TESTE DE ARMAZENAMENTO DO E-MAIL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3F0059-3AE7-41F8-A853-55F1D92D537B}"/>
              </a:ext>
            </a:extLst>
          </p:cNvPr>
          <p:cNvSpPr/>
          <p:nvPr/>
        </p:nvSpPr>
        <p:spPr>
          <a:xfrm>
            <a:off x="942797" y="2782669"/>
            <a:ext cx="1750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Teste no </a:t>
            </a:r>
            <a:r>
              <a:rPr lang="pt-BR" dirty="0" err="1">
                <a:solidFill>
                  <a:srgbClr val="FF0000"/>
                </a:solidFill>
              </a:rPr>
              <a:t>srvmail</a:t>
            </a:r>
            <a:endParaRPr lang="pt-BR" dirty="0">
              <a:solidFill>
                <a:srgbClr val="FF0000"/>
              </a:solidFill>
            </a:endParaRPr>
          </a:p>
          <a:p>
            <a:pPr algn="ctr"/>
            <a:r>
              <a:rPr lang="pt-BR" dirty="0">
                <a:solidFill>
                  <a:srgbClr val="FF0000"/>
                </a:solidFill>
              </a:rPr>
              <a:t># mail -u </a:t>
            </a:r>
            <a:r>
              <a:rPr lang="pt-BR" dirty="0" err="1">
                <a:solidFill>
                  <a:srgbClr val="FF0000"/>
                </a:solidFill>
              </a:rPr>
              <a:t>usuario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8DC8449-6545-4BBA-81FB-89CBA442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462" y="1457324"/>
            <a:ext cx="5309558" cy="50355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E152F12-7203-4D67-BC1E-7A8FC29535D6}"/>
              </a:ext>
            </a:extLst>
          </p:cNvPr>
          <p:cNvSpPr/>
          <p:nvPr/>
        </p:nvSpPr>
        <p:spPr>
          <a:xfrm>
            <a:off x="343949" y="4047766"/>
            <a:ext cx="2994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Desativar a POP com cópia, imitação do IMAP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FD42905-B4D5-46C1-B20C-67016859F717}"/>
              </a:ext>
            </a:extLst>
          </p:cNvPr>
          <p:cNvSpPr/>
          <p:nvPr/>
        </p:nvSpPr>
        <p:spPr>
          <a:xfrm>
            <a:off x="4834890" y="4337608"/>
            <a:ext cx="1674967" cy="6622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E1AE765-8FC0-4136-B88C-6FBA692C92FF}"/>
              </a:ext>
            </a:extLst>
          </p:cNvPr>
          <p:cNvSpPr/>
          <p:nvPr/>
        </p:nvSpPr>
        <p:spPr>
          <a:xfrm>
            <a:off x="3410462" y="1858162"/>
            <a:ext cx="1488709" cy="3984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94838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62" y="1185496"/>
            <a:ext cx="5048250" cy="54483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CONFIGURAÇÂO CLIENTE DE E-MAIL IMAP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363BAE-7BDE-4B24-A4AA-657509D2AD83}"/>
              </a:ext>
            </a:extLst>
          </p:cNvPr>
          <p:cNvSpPr/>
          <p:nvPr/>
        </p:nvSpPr>
        <p:spPr>
          <a:xfrm>
            <a:off x="215270" y="2609874"/>
            <a:ext cx="34188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FF0000"/>
                </a:solidFill>
              </a:rPr>
              <a:t>Preencha os dados:</a:t>
            </a: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Seu nome: </a:t>
            </a:r>
            <a:r>
              <a:rPr lang="pt-BR" sz="1600" dirty="0" err="1">
                <a:solidFill>
                  <a:srgbClr val="FF0000"/>
                </a:solidFill>
              </a:rPr>
              <a:t>Usuaria</a:t>
            </a:r>
            <a:endParaRPr lang="pt-BR" sz="1600" dirty="0">
              <a:solidFill>
                <a:srgbClr val="FF0000"/>
              </a:solidFill>
            </a:endParaRP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Endereço: </a:t>
            </a:r>
            <a:r>
              <a:rPr lang="pt-BR" sz="1600" dirty="0">
                <a:solidFill>
                  <a:srgbClr val="FF0000"/>
                </a:solidFill>
                <a:hlinkClick r:id="rId3"/>
              </a:rPr>
              <a:t>usuaria@empresa123.com.br</a:t>
            </a:r>
            <a:endParaRPr lang="pt-BR" sz="1600" dirty="0">
              <a:solidFill>
                <a:srgbClr val="FF0000"/>
              </a:solidFill>
            </a:endParaRPr>
          </a:p>
          <a:p>
            <a:pPr algn="ctr"/>
            <a:r>
              <a:rPr lang="pt-BR" sz="1600" dirty="0">
                <a:solidFill>
                  <a:srgbClr val="FF0000"/>
                </a:solidFill>
              </a:rPr>
              <a:t>Senha: Senai@132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E2F561-A7FF-48C0-A541-BC4D24C6CD82}"/>
              </a:ext>
            </a:extLst>
          </p:cNvPr>
          <p:cNvCxnSpPr>
            <a:cxnSpLocks/>
          </p:cNvCxnSpPr>
          <p:nvPr/>
        </p:nvCxnSpPr>
        <p:spPr>
          <a:xfrm>
            <a:off x="6951785" y="6189785"/>
            <a:ext cx="468020" cy="109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DF09B-BAA4-4857-8469-1EDA80B5A9E2}"/>
              </a:ext>
            </a:extLst>
          </p:cNvPr>
          <p:cNvSpPr/>
          <p:nvPr/>
        </p:nvSpPr>
        <p:spPr>
          <a:xfrm>
            <a:off x="6028495" y="5696134"/>
            <a:ext cx="214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em Continuar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6302010" y="2511383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Usuaria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16684" y="2822606"/>
            <a:ext cx="297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hlinkClick r:id="rId3"/>
              </a:rPr>
              <a:t>usuaria@empresa123.com.br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193216" y="3690880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Senai@132</a:t>
            </a:r>
          </a:p>
        </p:txBody>
      </p:sp>
    </p:spTree>
    <p:extLst>
      <p:ext uri="{BB962C8B-B14F-4D97-AF65-F5344CB8AC3E}">
        <p14:creationId xmlns:p14="http://schemas.microsoft.com/office/powerpoint/2010/main" val="28151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4"/>
            <a:ext cx="7889708" cy="4924416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pt-BR" dirty="0">
                <a:solidFill>
                  <a:srgbClr val="FF0000"/>
                </a:solidFill>
              </a:rPr>
              <a:t>POP3S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POP3</a:t>
            </a:r>
            <a:r>
              <a:rPr lang="pt-BR" dirty="0"/>
              <a:t> – É o protocolo em que o e-mail é </a:t>
            </a:r>
            <a:r>
              <a:rPr lang="pt-BR" dirty="0">
                <a:solidFill>
                  <a:srgbClr val="7030A0"/>
                </a:solidFill>
              </a:rPr>
              <a:t>armazenado no computador</a:t>
            </a:r>
            <a:r>
              <a:rPr lang="pt-BR" dirty="0"/>
              <a:t>. Assim toda vez que clicar no enviar e receber, o e-mail é apagado do servidor.</a:t>
            </a:r>
          </a:p>
          <a:p>
            <a:pPr marL="914400" lvl="2" indent="355600">
              <a:buFontTx/>
              <a:buChar char="-"/>
            </a:pPr>
            <a:r>
              <a:rPr lang="pt-BR" dirty="0"/>
              <a:t>Não muito útil hoje em dia porque precisamos de </a:t>
            </a:r>
            <a:r>
              <a:rPr lang="pt-BR" dirty="0">
                <a:solidFill>
                  <a:srgbClr val="0070C0"/>
                </a:solidFill>
              </a:rPr>
              <a:t>sincronismos</a:t>
            </a:r>
            <a:r>
              <a:rPr lang="pt-BR" dirty="0"/>
              <a:t> entre celular (cliente) e webmail (cliente)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IMAP</a:t>
            </a:r>
            <a:r>
              <a:rPr lang="pt-BR" dirty="0"/>
              <a:t> é o método que </a:t>
            </a:r>
            <a:r>
              <a:rPr lang="pt-BR" dirty="0">
                <a:solidFill>
                  <a:srgbClr val="FF0000"/>
                </a:solidFill>
              </a:rPr>
              <a:t>sincroniza</a:t>
            </a:r>
            <a:r>
              <a:rPr lang="pt-BR" dirty="0"/>
              <a:t> os e-mails do servidor com a estação, não apaga o e-mail do servidor;</a:t>
            </a:r>
          </a:p>
          <a:p>
            <a:pPr lvl="2">
              <a:buFontTx/>
              <a:buChar char="-"/>
            </a:pPr>
            <a:r>
              <a:rPr lang="pt-BR" dirty="0"/>
              <a:t>Recomendado atualmente porque assim mantemos os e-mail no servidor e o cliente webmail também pode visualizar.</a:t>
            </a:r>
          </a:p>
          <a:p>
            <a:pPr lvl="2">
              <a:buFontTx/>
              <a:buChar char="-"/>
            </a:pPr>
            <a:r>
              <a:rPr lang="pt-BR" dirty="0"/>
              <a:t>Se utilizarmos a busca de e-mail via </a:t>
            </a:r>
            <a:r>
              <a:rPr lang="pt-BR" dirty="0">
                <a:solidFill>
                  <a:srgbClr val="7030A0"/>
                </a:solidFill>
              </a:rPr>
              <a:t>IMAP</a:t>
            </a:r>
            <a:r>
              <a:rPr lang="pt-BR" dirty="0"/>
              <a:t>, será consumido muito espaço em disco do servidor.</a:t>
            </a:r>
          </a:p>
          <a:p>
            <a:pPr lvl="2">
              <a:buFontTx/>
              <a:buChar char="-"/>
            </a:pPr>
            <a:r>
              <a:rPr lang="pt-BR" dirty="0" err="1"/>
              <a:t>ex</a:t>
            </a:r>
            <a:r>
              <a:rPr lang="pt-BR" dirty="0"/>
              <a:t>: caixa com 200MB, serão consumidos 200MB de disco, porque o e-mail é lido, mas mesmo assim ficar armazenado inteiro.</a:t>
            </a:r>
          </a:p>
          <a:p>
            <a:pPr marL="457200" lvl="1" indent="35560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SMTP</a:t>
            </a:r>
            <a:r>
              <a:rPr lang="pt-BR" dirty="0"/>
              <a:t> protocolo de envio de e-mails.</a:t>
            </a:r>
          </a:p>
          <a:p>
            <a:pPr marL="457200" lvl="1" indent="355600">
              <a:buFontTx/>
              <a:buChar char="-"/>
            </a:pPr>
            <a:r>
              <a:rPr lang="pt-BR" dirty="0">
                <a:solidFill>
                  <a:srgbClr val="FF0000"/>
                </a:solidFill>
              </a:rPr>
              <a:t>WEBMAIL</a:t>
            </a:r>
            <a:r>
              <a:rPr lang="pt-BR" dirty="0"/>
              <a:t> é o </a:t>
            </a:r>
            <a:r>
              <a:rPr lang="pt-BR" dirty="0">
                <a:solidFill>
                  <a:srgbClr val="7030A0"/>
                </a:solidFill>
              </a:rPr>
              <a:t>cliente de e-mail web</a:t>
            </a:r>
            <a:r>
              <a:rPr lang="pt-BR" dirty="0"/>
              <a:t>, acessando via </a:t>
            </a:r>
            <a:r>
              <a:rPr lang="pt-BR" dirty="0">
                <a:solidFill>
                  <a:srgbClr val="0070C0"/>
                </a:solidFill>
              </a:rPr>
              <a:t>IMAP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os e-mails armazenados no servidor</a:t>
            </a:r>
            <a:r>
              <a:rPr lang="pt-BR" dirty="0"/>
              <a:t>.</a:t>
            </a:r>
          </a:p>
          <a:p>
            <a:pPr marL="914400" lvl="2" indent="355600">
              <a:buFontTx/>
              <a:buChar char="-"/>
            </a:pPr>
            <a:r>
              <a:rPr lang="pt-BR" dirty="0"/>
              <a:t>Ideal para proporcionar o sincronismo entre e-mails.</a:t>
            </a:r>
          </a:p>
          <a:p>
            <a:pPr marL="914400" lvl="2" indent="355600">
              <a:buFontTx/>
              <a:buChar char="-"/>
            </a:pPr>
            <a:r>
              <a:rPr lang="pt-BR" dirty="0" err="1"/>
              <a:t>ex</a:t>
            </a:r>
            <a:r>
              <a:rPr lang="pt-BR" dirty="0"/>
              <a:t>: se excluir um e-mail pelo webmail o mesmo acontece também no  cliente de e-mail Thunderbird.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DOVECOT - DEFINIÇÃO</a:t>
            </a:r>
          </a:p>
        </p:txBody>
      </p:sp>
    </p:spTree>
    <p:extLst>
      <p:ext uri="{BB962C8B-B14F-4D97-AF65-F5344CB8AC3E}">
        <p14:creationId xmlns:p14="http://schemas.microsoft.com/office/powerpoint/2010/main" val="407598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CONFIGURAÇÂO CLIENTE DE E-MAIL POP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12" y="853123"/>
            <a:ext cx="5010150" cy="5772150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AE2F561-A7FF-48C0-A541-BC4D24C6CD82}"/>
              </a:ext>
            </a:extLst>
          </p:cNvPr>
          <p:cNvCxnSpPr>
            <a:cxnSpLocks/>
          </p:cNvCxnSpPr>
          <p:nvPr/>
        </p:nvCxnSpPr>
        <p:spPr>
          <a:xfrm flipH="1">
            <a:off x="3020251" y="5861144"/>
            <a:ext cx="107906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DBDF09B-BAA4-4857-8469-1EDA80B5A9E2}"/>
              </a:ext>
            </a:extLst>
          </p:cNvPr>
          <p:cNvSpPr/>
          <p:nvPr/>
        </p:nvSpPr>
        <p:spPr>
          <a:xfrm>
            <a:off x="4099316" y="5677401"/>
            <a:ext cx="2249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Clique </a:t>
            </a:r>
            <a:r>
              <a:rPr lang="pt-BR" dirty="0" err="1">
                <a:solidFill>
                  <a:srgbClr val="FF0000"/>
                </a:solidFill>
              </a:rPr>
              <a:t>Config</a:t>
            </a:r>
            <a:r>
              <a:rPr lang="pt-BR" dirty="0">
                <a:solidFill>
                  <a:srgbClr val="FF0000"/>
                </a:solidFill>
              </a:rPr>
              <a:t>. Manual</a:t>
            </a:r>
          </a:p>
        </p:txBody>
      </p:sp>
    </p:spTree>
    <p:extLst>
      <p:ext uri="{BB962C8B-B14F-4D97-AF65-F5344CB8AC3E}">
        <p14:creationId xmlns:p14="http://schemas.microsoft.com/office/powerpoint/2010/main" val="3851540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270" y="1040788"/>
            <a:ext cx="4347867" cy="551876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CONFIGURAÇÂO CLIENTE DE E-MAIL IMAP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14DAC7B-68DB-4E9D-8F96-18AF9218EBC4}"/>
              </a:ext>
            </a:extLst>
          </p:cNvPr>
          <p:cNvCxnSpPr>
            <a:cxnSpLocks/>
          </p:cNvCxnSpPr>
          <p:nvPr/>
        </p:nvCxnSpPr>
        <p:spPr>
          <a:xfrm>
            <a:off x="2810562" y="3919724"/>
            <a:ext cx="392968" cy="15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38584FDD-DB24-4FF1-9C05-FA4723D22220}"/>
              </a:ext>
            </a:extLst>
          </p:cNvPr>
          <p:cNvSpPr/>
          <p:nvPr/>
        </p:nvSpPr>
        <p:spPr>
          <a:xfrm>
            <a:off x="371187" y="3912540"/>
            <a:ext cx="19583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Veja sua escolha IMAP – porta 143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Estamos usando TLS</a:t>
            </a:r>
          </a:p>
          <a:p>
            <a:pPr algn="ctr"/>
            <a:r>
              <a:rPr lang="pt-BR" dirty="0">
                <a:solidFill>
                  <a:srgbClr val="7030A0"/>
                </a:solidFill>
              </a:rPr>
              <a:t>Sem criptografia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FC328BF-8067-4ADA-B211-37C37BECE404}"/>
              </a:ext>
            </a:extLst>
          </p:cNvPr>
          <p:cNvSpPr/>
          <p:nvPr/>
        </p:nvSpPr>
        <p:spPr>
          <a:xfrm>
            <a:off x="757237" y="1522968"/>
            <a:ext cx="1608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err="1">
                <a:solidFill>
                  <a:srgbClr val="FF0000"/>
                </a:solidFill>
              </a:rPr>
              <a:t>Config</a:t>
            </a:r>
            <a:r>
              <a:rPr lang="pt-BR" dirty="0">
                <a:solidFill>
                  <a:srgbClr val="FF0000"/>
                </a:solidFill>
              </a:rPr>
              <a:t>. Manual</a:t>
            </a:r>
          </a:p>
        </p:txBody>
      </p:sp>
      <p:sp>
        <p:nvSpPr>
          <p:cNvPr id="9" name="Retângulo 8"/>
          <p:cNvSpPr/>
          <p:nvPr/>
        </p:nvSpPr>
        <p:spPr>
          <a:xfrm>
            <a:off x="6216189" y="6081225"/>
            <a:ext cx="1487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Concluído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54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TESTE DE RECEBIMENTO DE E-MAIL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13F0059-3AE7-41F8-A853-55F1D92D537B}"/>
              </a:ext>
            </a:extLst>
          </p:cNvPr>
          <p:cNvSpPr/>
          <p:nvPr/>
        </p:nvSpPr>
        <p:spPr>
          <a:xfrm>
            <a:off x="1914926" y="1353502"/>
            <a:ext cx="5314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Confirme se os e-mail enviados pelo console chegaram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15915"/>
            <a:ext cx="7886700" cy="18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33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ESCREVER E-MAIL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106" y="1794510"/>
            <a:ext cx="6093021" cy="33162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3486150" y="2194560"/>
            <a:ext cx="1245870" cy="54863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619659" y="1409937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Selecione: Escrever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034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32" y="2011680"/>
            <a:ext cx="8213018" cy="3169101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8020401" cy="975994"/>
          </a:xfrm>
        </p:spPr>
        <p:txBody>
          <a:bodyPr>
            <a:normAutofit/>
          </a:bodyPr>
          <a:lstStyle/>
          <a:p>
            <a:r>
              <a:rPr lang="pt-BR" sz="3200" dirty="0"/>
              <a:t>ESCREVER E-MAIL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CF7D8F-5C17-48D1-9263-28F2502434C1}"/>
              </a:ext>
            </a:extLst>
          </p:cNvPr>
          <p:cNvSpPr/>
          <p:nvPr/>
        </p:nvSpPr>
        <p:spPr>
          <a:xfrm>
            <a:off x="948690" y="2823210"/>
            <a:ext cx="4309110" cy="106299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65329" y="1012150"/>
            <a:ext cx="3427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Selecione: </a:t>
            </a:r>
            <a:r>
              <a:rPr lang="pt-BR" dirty="0">
                <a:solidFill>
                  <a:srgbClr val="0070C0"/>
                </a:solidFill>
              </a:rPr>
              <a:t>De</a:t>
            </a:r>
            <a:r>
              <a:rPr lang="pt-BR" dirty="0">
                <a:solidFill>
                  <a:srgbClr val="FF0000"/>
                </a:solidFill>
              </a:rPr>
              <a:t> quem irá enviar</a:t>
            </a:r>
          </a:p>
          <a:p>
            <a:r>
              <a:rPr lang="pt-BR" dirty="0">
                <a:solidFill>
                  <a:srgbClr val="FF0000"/>
                </a:solidFill>
              </a:rPr>
              <a:t>Preencha: </a:t>
            </a:r>
            <a:r>
              <a:rPr lang="pt-BR" dirty="0">
                <a:solidFill>
                  <a:srgbClr val="0070C0"/>
                </a:solidFill>
              </a:rPr>
              <a:t>Para</a:t>
            </a:r>
            <a:r>
              <a:rPr lang="pt-BR" dirty="0">
                <a:solidFill>
                  <a:srgbClr val="FF0000"/>
                </a:solidFill>
              </a:rPr>
              <a:t> quem será enviado</a:t>
            </a: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Preencha: </a:t>
            </a:r>
            <a:r>
              <a:rPr lang="pt-BR" dirty="0">
                <a:solidFill>
                  <a:srgbClr val="0070C0"/>
                </a:solidFill>
              </a:rPr>
              <a:t>Assunto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400018" y="4556760"/>
            <a:ext cx="2027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Aqui é a mensagem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07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FILE SYSTEM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Postfix</a:t>
            </a:r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 – Conceitos e Projetos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https://wiki.debian.org/pt_BR/Postfix</a:t>
            </a:r>
            <a:endParaRPr lang="pt-BR" sz="2000" dirty="0"/>
          </a:p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GNU DATE – Conceitos e Comandos</a:t>
            </a:r>
            <a:endParaRPr lang="pt-BR" sz="2000" dirty="0"/>
          </a:p>
          <a:p>
            <a:r>
              <a:rPr lang="pt-BR" sz="2000" dirty="0">
                <a:hlinkClick r:id="rId3"/>
              </a:rPr>
              <a:t>http://www.gnu.org/software/coreutils/date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DOVECOT – PREPARAÇÃO</a:t>
            </a:r>
          </a:p>
        </p:txBody>
      </p:sp>
      <p:pic>
        <p:nvPicPr>
          <p:cNvPr id="3" name="Picture 2" descr="Dovecot">
            <a:extLst>
              <a:ext uri="{FF2B5EF4-FFF2-40B4-BE49-F238E27FC236}">
                <a16:creationId xmlns:a16="http://schemas.microsoft.com/office/drawing/2014/main" id="{6F241FFA-6EEE-4E52-A334-AB4ED4BC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7" y="2632409"/>
            <a:ext cx="5162485" cy="206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140823"/>
            <a:ext cx="7210252" cy="5059680"/>
          </a:xfrm>
        </p:spPr>
        <p:txBody>
          <a:bodyPr>
            <a:normAutofit/>
          </a:bodyPr>
          <a:lstStyle/>
          <a:p>
            <a:r>
              <a:rPr lang="pt-BR" sz="3200" dirty="0"/>
              <a:t>Para esta aula precisamos dos seguintes pacotes instalado:</a:t>
            </a:r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b="1" dirty="0" err="1">
                <a:solidFill>
                  <a:srgbClr val="FF0000"/>
                </a:solidFill>
              </a:rPr>
              <a:t>apt-get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install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dovecot</a:t>
            </a:r>
            <a:r>
              <a:rPr lang="pt-BR" b="1" dirty="0">
                <a:solidFill>
                  <a:srgbClr val="FF0000"/>
                </a:solidFill>
              </a:rPr>
              <a:t>-common dovecot-pop3d </a:t>
            </a:r>
            <a:r>
              <a:rPr lang="pt-BR" b="1" dirty="0" err="1">
                <a:solidFill>
                  <a:srgbClr val="FF0000"/>
                </a:solidFill>
              </a:rPr>
              <a:t>dovecot-imapd</a:t>
            </a:r>
            <a:endParaRPr lang="pt-BR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7030A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SRVMAIL LINUX – PACOTES</a:t>
            </a:r>
          </a:p>
        </p:txBody>
      </p:sp>
    </p:spTree>
    <p:extLst>
      <p:ext uri="{BB962C8B-B14F-4D97-AF65-F5344CB8AC3E}">
        <p14:creationId xmlns:p14="http://schemas.microsoft.com/office/powerpoint/2010/main" val="44183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5426ACB-98A9-4872-96DC-CAE55D58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14" y="1581150"/>
            <a:ext cx="4752975" cy="3695700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274571" y="5462337"/>
            <a:ext cx="4718413" cy="5293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Clique em avançar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8" y="365126"/>
            <a:ext cx="7686108" cy="697320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ESTAÇÂO CLIENTE WINDOWS </a:t>
            </a:r>
            <a:r>
              <a:rPr lang="pt-BR" dirty="0"/>
              <a:t>– CLIENTE DE E-MAIL – THUNDERBIRD - INSTALAÇÃO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196FA19-4E22-4C96-8296-75B4EC47A6F2}"/>
              </a:ext>
            </a:extLst>
          </p:cNvPr>
          <p:cNvCxnSpPr>
            <a:cxnSpLocks/>
          </p:cNvCxnSpPr>
          <p:nvPr/>
        </p:nvCxnSpPr>
        <p:spPr>
          <a:xfrm>
            <a:off x="5291832" y="4740442"/>
            <a:ext cx="277708" cy="21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628648" y="1077900"/>
            <a:ext cx="8140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https://download.mozilla.org/?product=thunderbird-78.6.0-SSL&amp;os=win&amp;lang=pt-BR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614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9DD8D1-9FCF-4496-8863-470DCF02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274571" y="5462337"/>
            <a:ext cx="4718413" cy="5293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Clique em avançar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8" y="365126"/>
            <a:ext cx="7686108" cy="69732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ESTAÇÂO CLIENTE WINDOWS – CLIENTE DE E-MAIL – THUNDERBIRD - INSTALAÇÃO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196FA19-4E22-4C96-8296-75B4EC47A6F2}"/>
              </a:ext>
            </a:extLst>
          </p:cNvPr>
          <p:cNvCxnSpPr>
            <a:cxnSpLocks/>
          </p:cNvCxnSpPr>
          <p:nvPr/>
        </p:nvCxnSpPr>
        <p:spPr>
          <a:xfrm>
            <a:off x="5291832" y="4740442"/>
            <a:ext cx="277708" cy="21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D885FE-F044-4C3F-9DE7-DF2F6432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274571" y="5462337"/>
            <a:ext cx="4718413" cy="5293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Clique em Instalar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8" y="365126"/>
            <a:ext cx="7686108" cy="69732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ESTAÇÂO CLIENTE WINDOWS – CLIENTE DE E-MAIL – THUNDERBIRD - INSTALAÇÃO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196FA19-4E22-4C96-8296-75B4EC47A6F2}"/>
              </a:ext>
            </a:extLst>
          </p:cNvPr>
          <p:cNvCxnSpPr>
            <a:cxnSpLocks/>
          </p:cNvCxnSpPr>
          <p:nvPr/>
        </p:nvCxnSpPr>
        <p:spPr>
          <a:xfrm>
            <a:off x="5291832" y="4740442"/>
            <a:ext cx="277708" cy="21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8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CDF063-AD29-40C9-976A-FBB17FCA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581150"/>
            <a:ext cx="4752975" cy="3695700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274571" y="5462337"/>
            <a:ext cx="4718413" cy="5293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Clique em Concluir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8" y="365126"/>
            <a:ext cx="7686108" cy="69732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ESTAÇÂO CLIENTE WINDOWS – CLIENTE DE E-MAIL – THUNDERBIRD - INSTALAÇÃO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196FA19-4E22-4C96-8296-75B4EC47A6F2}"/>
              </a:ext>
            </a:extLst>
          </p:cNvPr>
          <p:cNvCxnSpPr>
            <a:cxnSpLocks/>
          </p:cNvCxnSpPr>
          <p:nvPr/>
        </p:nvCxnSpPr>
        <p:spPr>
          <a:xfrm>
            <a:off x="5291832" y="4740442"/>
            <a:ext cx="277708" cy="21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4163</TotalTime>
  <Words>1156</Words>
  <Application>Microsoft Office PowerPoint</Application>
  <PresentationFormat>Apresentação na tela (4:3)</PresentationFormat>
  <Paragraphs>181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121</cp:revision>
  <dcterms:created xsi:type="dcterms:W3CDTF">2019-02-19T13:22:14Z</dcterms:created>
  <dcterms:modified xsi:type="dcterms:W3CDTF">2020-12-22T18:31:27Z</dcterms:modified>
</cp:coreProperties>
</file>