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57" r:id="rId2"/>
    <p:sldId id="283" r:id="rId3"/>
    <p:sldId id="281" r:id="rId4"/>
    <p:sldId id="325" r:id="rId5"/>
    <p:sldId id="362" r:id="rId6"/>
    <p:sldId id="370" r:id="rId7"/>
    <p:sldId id="337" r:id="rId8"/>
    <p:sldId id="258" r:id="rId9"/>
    <p:sldId id="338" r:id="rId10"/>
    <p:sldId id="364" r:id="rId11"/>
    <p:sldId id="365" r:id="rId12"/>
    <p:sldId id="366" r:id="rId13"/>
    <p:sldId id="363" r:id="rId14"/>
    <p:sldId id="315" r:id="rId15"/>
    <p:sldId id="367" r:id="rId16"/>
    <p:sldId id="308" r:id="rId17"/>
    <p:sldId id="368" r:id="rId18"/>
    <p:sldId id="280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13/07/2021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il.empresa123.com.br/roundcub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il.empresa123.com.br/roundcub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coreutils/date" TargetMode="External"/><Relationship Id="rId2" Type="http://schemas.openxmlformats.org/officeDocument/2006/relationships/hyperlink" Target="https://servidordebian.org/pt/buster/email/webmail/roundcu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undcub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ROUNDCUBE – SERVIDOR WEBMAIL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INSTALAÇÃO DO SERVIÇO ROUNDCUBE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None/>
            </a:pPr>
            <a:endParaRPr lang="pt-BR" sz="2600" dirty="0">
              <a:solidFill>
                <a:srgbClr val="7030A0"/>
              </a:solidFill>
            </a:endParaRPr>
          </a:p>
          <a:p>
            <a:r>
              <a:rPr lang="pt-BR" sz="2600" dirty="0"/>
              <a:t>Para instalação do pacote:</a:t>
            </a:r>
          </a:p>
          <a:p>
            <a:pPr marL="0" indent="0">
              <a:buNone/>
            </a:pPr>
            <a:r>
              <a:rPr lang="pt-BR" sz="2600" b="1" dirty="0"/>
              <a:t># </a:t>
            </a:r>
            <a:r>
              <a:rPr lang="pt-BR" sz="2600" dirty="0" err="1">
                <a:solidFill>
                  <a:srgbClr val="FF0000"/>
                </a:solidFill>
              </a:rPr>
              <a:t>apt-get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altLang="pt-BR" sz="2600" dirty="0" err="1">
                <a:solidFill>
                  <a:srgbClr val="FF0000"/>
                </a:solidFill>
              </a:rPr>
              <a:t>install</a:t>
            </a:r>
            <a:r>
              <a:rPr lang="pt-BR" altLang="pt-BR" sz="2600" dirty="0">
                <a:solidFill>
                  <a:srgbClr val="FF0000"/>
                </a:solidFill>
              </a:rPr>
              <a:t> </a:t>
            </a:r>
            <a:r>
              <a:rPr lang="pt-BR" altLang="pt-BR" sz="2600" dirty="0" err="1">
                <a:solidFill>
                  <a:srgbClr val="FF0000"/>
                </a:solidFill>
              </a:rPr>
              <a:t>roundcube</a:t>
            </a:r>
            <a:r>
              <a:rPr lang="pt-BR" altLang="pt-BR" sz="2600" dirty="0">
                <a:solidFill>
                  <a:srgbClr val="FF0000"/>
                </a:solidFill>
              </a:rPr>
              <a:t> </a:t>
            </a:r>
            <a:r>
              <a:rPr lang="pt-BR" altLang="pt-BR" sz="2600" dirty="0" err="1">
                <a:solidFill>
                  <a:srgbClr val="FF0000"/>
                </a:solidFill>
              </a:rPr>
              <a:t>roundcube-mysql</a:t>
            </a:r>
            <a:r>
              <a:rPr lang="pt-BR" altLang="pt-BR" sz="2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pt-BR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ROUNDCUBE – INSTALAÇÃO</a:t>
            </a:r>
          </a:p>
        </p:txBody>
      </p:sp>
    </p:spTree>
    <p:extLst>
      <p:ext uri="{BB962C8B-B14F-4D97-AF65-F5344CB8AC3E}">
        <p14:creationId xmlns:p14="http://schemas.microsoft.com/office/powerpoint/2010/main" val="10617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ROUNDCUBE – INSTALAÇÃO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CE1AE5-DC0D-40D1-8CE0-2B34C34D3A80}"/>
              </a:ext>
            </a:extLst>
          </p:cNvPr>
          <p:cNvSpPr/>
          <p:nvPr/>
        </p:nvSpPr>
        <p:spPr>
          <a:xfrm>
            <a:off x="2197058" y="5476027"/>
            <a:ext cx="391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 Sim/Yes (TAB) e aperte ENTER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5CAB12-8157-4807-B850-2C7B5D8F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0" y="1197307"/>
            <a:ext cx="8094597" cy="40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ROUNDCUBE – INSTALAÇÃO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CE1AE5-DC0D-40D1-8CE0-2B34C34D3A80}"/>
              </a:ext>
            </a:extLst>
          </p:cNvPr>
          <p:cNvSpPr/>
          <p:nvPr/>
        </p:nvSpPr>
        <p:spPr>
          <a:xfrm>
            <a:off x="2341622" y="5547478"/>
            <a:ext cx="3784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Só aperte ENTER, sem preencher nada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8F16FB-9AD4-43B5-873B-76A695E1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0" y="1417738"/>
            <a:ext cx="8460479" cy="38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ROUNDCUBE – CONFIGURAÇÃO</a:t>
            </a:r>
          </a:p>
        </p:txBody>
      </p:sp>
      <p:pic>
        <p:nvPicPr>
          <p:cNvPr id="5" name="Picture 2" descr="Roundcube - Free and Open Source Webmail Software">
            <a:extLst>
              <a:ext uri="{FF2B5EF4-FFF2-40B4-BE49-F238E27FC236}">
                <a16:creationId xmlns:a16="http://schemas.microsoft.com/office/drawing/2014/main" id="{12435DE0-46DD-4C41-A199-EDAE5A46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4" y="2815045"/>
            <a:ext cx="4834892" cy="12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46388" cy="4752901"/>
          </a:xfrm>
        </p:spPr>
        <p:txBody>
          <a:bodyPr>
            <a:normAutofit/>
          </a:bodyPr>
          <a:lstStyle/>
          <a:p>
            <a:r>
              <a:rPr lang="pt-BR" sz="2000" dirty="0"/>
              <a:t>Ativar serviço do </a:t>
            </a:r>
            <a:r>
              <a:rPr lang="pt-BR" sz="2000" dirty="0" err="1"/>
              <a:t>RoundCube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dirty="0">
                <a:solidFill>
                  <a:srgbClr val="FF0000"/>
                </a:solidFill>
              </a:rPr>
              <a:t>vim /</a:t>
            </a:r>
            <a:r>
              <a:rPr lang="pt-BR" sz="2000" dirty="0" err="1">
                <a:solidFill>
                  <a:srgbClr val="FF0000"/>
                </a:solidFill>
              </a:rPr>
              <a:t>etc</a:t>
            </a:r>
            <a:r>
              <a:rPr lang="pt-BR" sz="2000" dirty="0">
                <a:solidFill>
                  <a:srgbClr val="FF0000"/>
                </a:solidFill>
              </a:rPr>
              <a:t>/apache2/</a:t>
            </a:r>
            <a:r>
              <a:rPr lang="pt-BR" sz="2000" dirty="0" err="1">
                <a:solidFill>
                  <a:srgbClr val="FF0000"/>
                </a:solidFill>
              </a:rPr>
              <a:t>conf-enabled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dirty="0" err="1">
                <a:solidFill>
                  <a:srgbClr val="FF0000"/>
                </a:solidFill>
              </a:rPr>
              <a:t>roundcube.conf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dirty="0" err="1"/>
              <a:t>Descomentar</a:t>
            </a:r>
            <a:r>
              <a:rPr lang="pt-BR" sz="2000" dirty="0"/>
              <a:t> Linha 3: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7030A0"/>
                </a:solidFill>
              </a:rPr>
              <a:t>Alias /</a:t>
            </a:r>
            <a:r>
              <a:rPr lang="pt-BR" sz="2000" b="1" dirty="0" err="1">
                <a:solidFill>
                  <a:srgbClr val="7030A0"/>
                </a:solidFill>
              </a:rPr>
              <a:t>roundcube</a:t>
            </a:r>
            <a:r>
              <a:rPr lang="pt-BR" sz="2000" b="1" dirty="0">
                <a:solidFill>
                  <a:srgbClr val="7030A0"/>
                </a:solidFill>
              </a:rPr>
              <a:t> /var/</a:t>
            </a:r>
            <a:r>
              <a:rPr lang="pt-BR" sz="2000" b="1" dirty="0" err="1">
                <a:solidFill>
                  <a:srgbClr val="7030A0"/>
                </a:solidFill>
              </a:rPr>
              <a:t>lib</a:t>
            </a:r>
            <a:r>
              <a:rPr lang="pt-BR" sz="2000" b="1" dirty="0">
                <a:solidFill>
                  <a:srgbClr val="7030A0"/>
                </a:solidFill>
              </a:rPr>
              <a:t>/</a:t>
            </a:r>
            <a:r>
              <a:rPr lang="pt-BR" sz="2000" b="1" dirty="0" err="1">
                <a:solidFill>
                  <a:srgbClr val="7030A0"/>
                </a:solidFill>
              </a:rPr>
              <a:t>roundcube</a:t>
            </a:r>
            <a:endParaRPr lang="pt-BR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ROUNDCUBE – AJUSTES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3F0589-71F7-40E5-B9A0-8BA1A74AB70C}"/>
              </a:ext>
            </a:extLst>
          </p:cNvPr>
          <p:cNvSpPr/>
          <p:nvPr/>
        </p:nvSpPr>
        <p:spPr>
          <a:xfrm>
            <a:off x="2715763" y="4311733"/>
            <a:ext cx="3036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Dica: 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exibir linhas no </a:t>
            </a:r>
            <a:r>
              <a:rPr lang="pt-BR" b="1" dirty="0">
                <a:solidFill>
                  <a:srgbClr val="7030A0"/>
                </a:solidFill>
              </a:rPr>
              <a:t>vim</a:t>
            </a:r>
          </a:p>
          <a:p>
            <a:r>
              <a:rPr lang="pt-BR" b="1" dirty="0">
                <a:solidFill>
                  <a:srgbClr val="FF0000"/>
                </a:solidFill>
              </a:rPr>
              <a:t>:set </a:t>
            </a:r>
            <a:r>
              <a:rPr lang="pt-BR" b="1" dirty="0" err="1">
                <a:solidFill>
                  <a:srgbClr val="FF0000"/>
                </a:solidFill>
              </a:rPr>
              <a:t>number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5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946388" cy="4752901"/>
          </a:xfrm>
        </p:spPr>
        <p:txBody>
          <a:bodyPr>
            <a:normAutofit/>
          </a:bodyPr>
          <a:lstStyle/>
          <a:p>
            <a:r>
              <a:rPr lang="pt-BR" sz="1600" b="1" dirty="0"/>
              <a:t>Para configurar o domínio e portas de envio e visualizar e-mails:</a:t>
            </a:r>
          </a:p>
          <a:p>
            <a:pPr marL="0" indent="0">
              <a:buNone/>
            </a:pPr>
            <a:r>
              <a:rPr lang="pt-BR" sz="1600" b="1" dirty="0"/>
              <a:t>#</a:t>
            </a:r>
            <a:r>
              <a:rPr lang="pt-BR" sz="1600" b="1" dirty="0">
                <a:solidFill>
                  <a:srgbClr val="FF0000"/>
                </a:solidFill>
              </a:rPr>
              <a:t> vim /</a:t>
            </a:r>
            <a:r>
              <a:rPr lang="pt-BR" sz="1600" b="1" dirty="0" err="1">
                <a:solidFill>
                  <a:srgbClr val="FF0000"/>
                </a:solidFill>
              </a:rPr>
              <a:t>etc</a:t>
            </a:r>
            <a:r>
              <a:rPr lang="pt-BR" sz="1600" b="1" dirty="0">
                <a:solidFill>
                  <a:srgbClr val="FF0000"/>
                </a:solidFill>
              </a:rPr>
              <a:t>/</a:t>
            </a:r>
            <a:r>
              <a:rPr lang="pt-BR" sz="1600" b="1" dirty="0" err="1">
                <a:solidFill>
                  <a:srgbClr val="FF0000"/>
                </a:solidFill>
              </a:rPr>
              <a:t>roundcube</a:t>
            </a:r>
            <a:r>
              <a:rPr lang="pt-BR" sz="1600" b="1" dirty="0">
                <a:solidFill>
                  <a:srgbClr val="FF0000"/>
                </a:solidFill>
              </a:rPr>
              <a:t>/</a:t>
            </a:r>
            <a:r>
              <a:rPr lang="pt-BR" sz="1600" b="1" dirty="0" err="1">
                <a:solidFill>
                  <a:srgbClr val="FF0000"/>
                </a:solidFill>
              </a:rPr>
              <a:t>config.inc.php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b="1" dirty="0"/>
              <a:t>Inserir na linha 36: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$</a:t>
            </a:r>
            <a:r>
              <a:rPr lang="pt-BR" sz="1600" b="1" dirty="0" err="1">
                <a:solidFill>
                  <a:srgbClr val="FF0000"/>
                </a:solidFill>
              </a:rPr>
              <a:t>config</a:t>
            </a:r>
            <a:r>
              <a:rPr lang="pt-BR" sz="1600" b="1" dirty="0">
                <a:solidFill>
                  <a:srgbClr val="FF0000"/>
                </a:solidFill>
              </a:rPr>
              <a:t>['</a:t>
            </a:r>
            <a:r>
              <a:rPr lang="pt-BR" sz="1600" b="1" dirty="0" err="1">
                <a:solidFill>
                  <a:srgbClr val="FF0000"/>
                </a:solidFill>
              </a:rPr>
              <a:t>default_host</a:t>
            </a:r>
            <a:r>
              <a:rPr lang="pt-BR" sz="1600" b="1" dirty="0">
                <a:solidFill>
                  <a:srgbClr val="FF0000"/>
                </a:solidFill>
              </a:rPr>
              <a:t>'] = '127.0.0.1'; </a:t>
            </a:r>
            <a:r>
              <a:rPr lang="pt-BR" sz="1600" b="1" dirty="0">
                <a:solidFill>
                  <a:srgbClr val="7030A0"/>
                </a:solidFill>
              </a:rPr>
              <a:t>#IP </a:t>
            </a:r>
            <a:r>
              <a:rPr lang="pt-BR" sz="1600" b="1" dirty="0" err="1">
                <a:solidFill>
                  <a:srgbClr val="7030A0"/>
                </a:solidFill>
              </a:rPr>
              <a:t>Loopback</a:t>
            </a:r>
            <a:r>
              <a:rPr lang="pt-BR" sz="1600" b="1" dirty="0">
                <a:solidFill>
                  <a:srgbClr val="7030A0"/>
                </a:solidFill>
              </a:rPr>
              <a:t> do servidor e-mail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$</a:t>
            </a:r>
            <a:r>
              <a:rPr lang="pt-BR" sz="1600" b="1" dirty="0" err="1">
                <a:solidFill>
                  <a:srgbClr val="FF0000"/>
                </a:solidFill>
              </a:rPr>
              <a:t>rcmail_config</a:t>
            </a:r>
            <a:r>
              <a:rPr lang="pt-BR" sz="1600" b="1" dirty="0">
                <a:solidFill>
                  <a:srgbClr val="FF0000"/>
                </a:solidFill>
              </a:rPr>
              <a:t>['</a:t>
            </a:r>
            <a:r>
              <a:rPr lang="pt-BR" sz="1600" b="1" dirty="0" err="1">
                <a:solidFill>
                  <a:srgbClr val="FF0000"/>
                </a:solidFill>
              </a:rPr>
              <a:t>mail_domain</a:t>
            </a:r>
            <a:r>
              <a:rPr lang="pt-BR" sz="1600" b="1" dirty="0">
                <a:solidFill>
                  <a:srgbClr val="FF0000"/>
                </a:solidFill>
              </a:rPr>
              <a:t>'] = 'empresa123.com.br'; </a:t>
            </a:r>
            <a:r>
              <a:rPr lang="pt-BR" sz="1600" b="1" dirty="0">
                <a:solidFill>
                  <a:srgbClr val="7030A0"/>
                </a:solidFill>
              </a:rPr>
              <a:t>#domínio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$</a:t>
            </a:r>
            <a:r>
              <a:rPr lang="pt-BR" sz="1600" b="1" dirty="0" err="1">
                <a:solidFill>
                  <a:srgbClr val="FF0000"/>
                </a:solidFill>
              </a:rPr>
              <a:t>rcmail_config</a:t>
            </a:r>
            <a:r>
              <a:rPr lang="pt-BR" sz="1600" b="1" dirty="0">
                <a:solidFill>
                  <a:srgbClr val="FF0000"/>
                </a:solidFill>
              </a:rPr>
              <a:t>['</a:t>
            </a:r>
            <a:r>
              <a:rPr lang="pt-BR" sz="1600" b="1" dirty="0" err="1">
                <a:solidFill>
                  <a:srgbClr val="FF0000"/>
                </a:solidFill>
              </a:rPr>
              <a:t>language</a:t>
            </a:r>
            <a:r>
              <a:rPr lang="pt-BR" sz="1600" b="1" dirty="0">
                <a:solidFill>
                  <a:srgbClr val="FF0000"/>
                </a:solidFill>
              </a:rPr>
              <a:t>'] = '</a:t>
            </a:r>
            <a:r>
              <a:rPr lang="pt-BR" sz="1600" b="1" dirty="0" err="1">
                <a:solidFill>
                  <a:srgbClr val="FF0000"/>
                </a:solidFill>
              </a:rPr>
              <a:t>pt_BR</a:t>
            </a:r>
            <a:r>
              <a:rPr lang="pt-BR" sz="1600" b="1" dirty="0">
                <a:solidFill>
                  <a:srgbClr val="FF0000"/>
                </a:solidFill>
              </a:rPr>
              <a:t>'; </a:t>
            </a:r>
            <a:r>
              <a:rPr lang="pt-BR" sz="1600" b="1" dirty="0">
                <a:solidFill>
                  <a:srgbClr val="7030A0"/>
                </a:solidFill>
              </a:rPr>
              <a:t>#idioma </a:t>
            </a:r>
            <a:r>
              <a:rPr lang="pt-BR" sz="1600" b="1" dirty="0" err="1">
                <a:solidFill>
                  <a:srgbClr val="7030A0"/>
                </a:solidFill>
              </a:rPr>
              <a:t>Portugues</a:t>
            </a:r>
            <a:r>
              <a:rPr lang="pt-BR" sz="1600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b="1" dirty="0"/>
              <a:t>Inserir na linha 54 (trocar a porta par 25):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$</a:t>
            </a:r>
            <a:r>
              <a:rPr lang="pt-BR" sz="1600" b="1" dirty="0" err="1">
                <a:solidFill>
                  <a:srgbClr val="FF0000"/>
                </a:solidFill>
              </a:rPr>
              <a:t>config</a:t>
            </a:r>
            <a:r>
              <a:rPr lang="pt-BR" sz="1600" b="1" dirty="0">
                <a:solidFill>
                  <a:srgbClr val="FF0000"/>
                </a:solidFill>
              </a:rPr>
              <a:t>['</a:t>
            </a:r>
            <a:r>
              <a:rPr lang="pt-BR" sz="1600" b="1" dirty="0" err="1">
                <a:solidFill>
                  <a:srgbClr val="FF0000"/>
                </a:solidFill>
              </a:rPr>
              <a:t>smtp_port</a:t>
            </a:r>
            <a:r>
              <a:rPr lang="pt-BR" sz="1600" b="1" dirty="0">
                <a:solidFill>
                  <a:srgbClr val="FF0000"/>
                </a:solidFill>
              </a:rPr>
              <a:t>'] = 25;</a:t>
            </a:r>
          </a:p>
          <a:p>
            <a:pPr marL="0" indent="0">
              <a:buNone/>
            </a:pP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b="1" dirty="0"/>
              <a:t>Reiniciar o Apache</a:t>
            </a:r>
          </a:p>
          <a:p>
            <a:pPr marL="0" indent="0">
              <a:buNone/>
            </a:pPr>
            <a:r>
              <a:rPr lang="pt-BR" sz="1600" b="1" dirty="0"/>
              <a:t>#</a:t>
            </a:r>
            <a:r>
              <a:rPr lang="pt-BR" sz="1600" b="1" dirty="0">
                <a:solidFill>
                  <a:srgbClr val="FF0000"/>
                </a:solidFill>
              </a:rPr>
              <a:t> /</a:t>
            </a:r>
            <a:r>
              <a:rPr lang="pt-BR" sz="1600" b="1" dirty="0" err="1">
                <a:solidFill>
                  <a:srgbClr val="FF0000"/>
                </a:solidFill>
              </a:rPr>
              <a:t>etc</a:t>
            </a:r>
            <a:r>
              <a:rPr lang="pt-BR" sz="1600" b="1" dirty="0">
                <a:solidFill>
                  <a:srgbClr val="FF0000"/>
                </a:solidFill>
              </a:rPr>
              <a:t>/</a:t>
            </a:r>
            <a:r>
              <a:rPr lang="pt-BR" sz="1600" b="1" dirty="0" err="1">
                <a:solidFill>
                  <a:srgbClr val="FF0000"/>
                </a:solidFill>
              </a:rPr>
              <a:t>init.d</a:t>
            </a:r>
            <a:r>
              <a:rPr lang="pt-BR" sz="1600" b="1" dirty="0">
                <a:solidFill>
                  <a:srgbClr val="FF0000"/>
                </a:solidFill>
              </a:rPr>
              <a:t>/apache2 </a:t>
            </a:r>
            <a:r>
              <a:rPr lang="pt-BR" sz="1600" b="1" dirty="0" err="1">
                <a:solidFill>
                  <a:srgbClr val="FF0000"/>
                </a:solidFill>
              </a:rPr>
              <a:t>reload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ROUNDCUBE – AJUSTES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D72C27C-CC4F-4966-BC94-D45A276C94D6}"/>
              </a:ext>
            </a:extLst>
          </p:cNvPr>
          <p:cNvSpPr/>
          <p:nvPr/>
        </p:nvSpPr>
        <p:spPr>
          <a:xfrm>
            <a:off x="5140181" y="4177509"/>
            <a:ext cx="3036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Dica: 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exibir linhas no </a:t>
            </a:r>
            <a:r>
              <a:rPr lang="pt-BR" b="1" dirty="0">
                <a:solidFill>
                  <a:srgbClr val="7030A0"/>
                </a:solidFill>
              </a:rPr>
              <a:t>vim</a:t>
            </a:r>
          </a:p>
          <a:p>
            <a:r>
              <a:rPr lang="pt-BR" b="1" dirty="0">
                <a:solidFill>
                  <a:srgbClr val="FF0000"/>
                </a:solidFill>
              </a:rPr>
              <a:t>:set </a:t>
            </a:r>
            <a:r>
              <a:rPr lang="pt-BR" b="1" dirty="0" err="1">
                <a:solidFill>
                  <a:srgbClr val="FF0000"/>
                </a:solidFill>
              </a:rPr>
              <a:t>number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28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509697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CLIENTE</a:t>
            </a:r>
            <a:r>
              <a:rPr lang="pt-BR" sz="3200" dirty="0"/>
              <a:t> - TESTE DE ACESSO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211CCC1-646E-4DA9-8469-90CDB30AF7EB}"/>
              </a:ext>
            </a:extLst>
          </p:cNvPr>
          <p:cNvSpPr/>
          <p:nvPr/>
        </p:nvSpPr>
        <p:spPr>
          <a:xfrm>
            <a:off x="628648" y="1041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http://mail.empresa123.com.br/roundcube/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BD36409-5927-4ECC-9052-ED8A522879B8}"/>
              </a:ext>
            </a:extLst>
          </p:cNvPr>
          <p:cNvSpPr/>
          <p:nvPr/>
        </p:nvSpPr>
        <p:spPr>
          <a:xfrm>
            <a:off x="6435090" y="3359332"/>
            <a:ext cx="2213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Preencher:</a:t>
            </a:r>
          </a:p>
          <a:p>
            <a:r>
              <a:rPr lang="pt-BR" dirty="0">
                <a:solidFill>
                  <a:srgbClr val="FF0000"/>
                </a:solidFill>
              </a:rPr>
              <a:t>Usuário = </a:t>
            </a:r>
            <a:r>
              <a:rPr lang="pt-BR" dirty="0" err="1">
                <a:solidFill>
                  <a:srgbClr val="FF0000"/>
                </a:solidFill>
              </a:rPr>
              <a:t>usuario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Senha = Senai@132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913" y="1455868"/>
            <a:ext cx="4392854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3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509697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CLIENTE</a:t>
            </a:r>
            <a:r>
              <a:rPr lang="pt-BR" sz="3200" dirty="0"/>
              <a:t> - TESTE DE ACESSO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211CCC1-646E-4DA9-8469-90CDB30AF7EB}"/>
              </a:ext>
            </a:extLst>
          </p:cNvPr>
          <p:cNvSpPr/>
          <p:nvPr/>
        </p:nvSpPr>
        <p:spPr>
          <a:xfrm>
            <a:off x="628648" y="10419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http://mail.empresa123.com.br/roundcube/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322" y="1578317"/>
            <a:ext cx="710277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RoundCube</a:t>
            </a:r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https://servidordebian.org/pt/buster/email/webmail/roundcube</a:t>
            </a:r>
            <a:endParaRPr lang="pt-BR" sz="2000" dirty="0"/>
          </a:p>
          <a:p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GNU DATE – Conceitos e Comandos</a:t>
            </a:r>
            <a:endParaRPr lang="pt-BR" sz="2000" dirty="0"/>
          </a:p>
          <a:p>
            <a:r>
              <a:rPr lang="pt-BR" sz="2000" dirty="0">
                <a:hlinkClick r:id="rId3"/>
              </a:rPr>
              <a:t>http://www.gnu.org/software/coreutils/date</a:t>
            </a:r>
            <a:endParaRPr lang="pt-BR" sz="2000" dirty="0"/>
          </a:p>
          <a:p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Roundcube</a:t>
            </a:r>
            <a:endParaRPr lang="pt-BR" sz="2000" dirty="0"/>
          </a:p>
          <a:p>
            <a:r>
              <a:rPr lang="pt-BR" sz="2000" dirty="0">
                <a:hlinkClick r:id="rId4"/>
              </a:rPr>
              <a:t>https://roundcube.net/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10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serviço de E-mail.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Servidor de Webmail no Linux.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instalar o serviço de Webmail </a:t>
            </a:r>
            <a:r>
              <a:rPr lang="pt-BR" altLang="pt-BR" dirty="0" err="1">
                <a:latin typeface="Montserrat" panose="00000500000000000000" pitchFamily="2" charset="0"/>
              </a:rPr>
              <a:t>Roundcube</a:t>
            </a:r>
            <a:r>
              <a:rPr lang="pt-BR" altLang="pt-BR" dirty="0">
                <a:latin typeface="Montserrat" panose="00000500000000000000" pitchFamily="2" charset="0"/>
              </a:rPr>
              <a:t> no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92500"/>
          </a:bodyPr>
          <a:lstStyle/>
          <a:p>
            <a:r>
              <a:rPr lang="pt-BR" dirty="0"/>
              <a:t>WEBMAIL – PREPARAÇÃO</a:t>
            </a:r>
          </a:p>
        </p:txBody>
      </p:sp>
      <p:pic>
        <p:nvPicPr>
          <p:cNvPr id="1026" name="Picture 2" descr="Roundcube - Free and Open Source Webmail Software">
            <a:extLst>
              <a:ext uri="{FF2B5EF4-FFF2-40B4-BE49-F238E27FC236}">
                <a16:creationId xmlns:a16="http://schemas.microsoft.com/office/drawing/2014/main" id="{F4712D6C-7F75-4C43-A336-E397E2C40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4" y="2815045"/>
            <a:ext cx="4834892" cy="12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3200" dirty="0"/>
              <a:t>Para esta aula precisamos dos seguintes pacotes instalado: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apt-get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altLang="pt-BR" b="1" dirty="0" err="1">
                <a:solidFill>
                  <a:srgbClr val="FF0000"/>
                </a:solidFill>
              </a:rPr>
              <a:t>install</a:t>
            </a:r>
            <a:r>
              <a:rPr lang="pt-BR" altLang="pt-BR" b="1" dirty="0">
                <a:solidFill>
                  <a:srgbClr val="FF0000"/>
                </a:solidFill>
              </a:rPr>
              <a:t> </a:t>
            </a:r>
            <a:r>
              <a:rPr lang="pt-BR" altLang="pt-BR" b="1" dirty="0" err="1">
                <a:solidFill>
                  <a:srgbClr val="FF0000"/>
                </a:solidFill>
              </a:rPr>
              <a:t>mariadb</a:t>
            </a:r>
            <a:r>
              <a:rPr lang="pt-BR" altLang="pt-BR" b="1" dirty="0">
                <a:solidFill>
                  <a:srgbClr val="FF0000"/>
                </a:solidFill>
              </a:rPr>
              <a:t>-server </a:t>
            </a:r>
            <a:r>
              <a:rPr lang="pt-BR" altLang="pt-BR" b="1" dirty="0" err="1">
                <a:solidFill>
                  <a:srgbClr val="FF0000"/>
                </a:solidFill>
              </a:rPr>
              <a:t>php</a:t>
            </a:r>
            <a:r>
              <a:rPr lang="pt-BR" altLang="pt-BR" b="1" dirty="0">
                <a:solidFill>
                  <a:srgbClr val="FF0000"/>
                </a:solidFill>
              </a:rPr>
              <a:t> </a:t>
            </a:r>
            <a:r>
              <a:rPr lang="pt-BR" altLang="pt-BR" b="1" dirty="0" err="1">
                <a:solidFill>
                  <a:srgbClr val="FF0000"/>
                </a:solidFill>
              </a:rPr>
              <a:t>php</a:t>
            </a:r>
            <a:r>
              <a:rPr lang="pt-BR" altLang="pt-BR" b="1" dirty="0">
                <a:solidFill>
                  <a:srgbClr val="FF0000"/>
                </a:solidFill>
              </a:rPr>
              <a:t>-common </a:t>
            </a:r>
            <a:r>
              <a:rPr lang="pt-BR" altLang="pt-BR" b="1" dirty="0" err="1">
                <a:solidFill>
                  <a:srgbClr val="FF0000"/>
                </a:solidFill>
              </a:rPr>
              <a:t>php-json</a:t>
            </a:r>
            <a:r>
              <a:rPr lang="pt-BR" altLang="pt-BR" b="1" dirty="0">
                <a:solidFill>
                  <a:srgbClr val="FF0000"/>
                </a:solidFill>
              </a:rPr>
              <a:t> </a:t>
            </a:r>
            <a:r>
              <a:rPr lang="pt-BR" altLang="pt-BR" b="1" dirty="0" err="1">
                <a:solidFill>
                  <a:srgbClr val="FF0000"/>
                </a:solidFill>
              </a:rPr>
              <a:t>php-xml</a:t>
            </a:r>
            <a:r>
              <a:rPr lang="pt-BR" altLang="pt-BR" b="1" dirty="0">
                <a:solidFill>
                  <a:srgbClr val="FF0000"/>
                </a:solidFill>
              </a:rPr>
              <a:t> </a:t>
            </a:r>
            <a:r>
              <a:rPr lang="pt-BR" altLang="pt-BR" b="1" dirty="0" err="1">
                <a:solidFill>
                  <a:srgbClr val="FF0000"/>
                </a:solidFill>
              </a:rPr>
              <a:t>php-mbstring</a:t>
            </a:r>
            <a:endParaRPr lang="pt-BR" altLang="pt-BR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SRVMAIL</a:t>
            </a:r>
            <a:r>
              <a:rPr lang="pt-BR" dirty="0"/>
              <a:t> – PACOTES</a:t>
            </a:r>
          </a:p>
        </p:txBody>
      </p:sp>
    </p:spTree>
    <p:extLst>
      <p:ext uri="{BB962C8B-B14F-4D97-AF65-F5344CB8AC3E}">
        <p14:creationId xmlns:p14="http://schemas.microsoft.com/office/powerpoint/2010/main" val="44183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2400" dirty="0"/>
              <a:t>Para acesso, digite: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000" dirty="0"/>
              <a:t># </a:t>
            </a:r>
            <a:r>
              <a:rPr lang="pt-BR" altLang="pt-BR" sz="2000" b="1" dirty="0" err="1">
                <a:solidFill>
                  <a:srgbClr val="FF0000"/>
                </a:solidFill>
              </a:rPr>
              <a:t>mysql</a:t>
            </a:r>
            <a:r>
              <a:rPr lang="pt-BR" altLang="pt-BR" sz="2000" b="1" dirty="0">
                <a:solidFill>
                  <a:srgbClr val="FF0000"/>
                </a:solidFill>
              </a:rPr>
              <a:t> -u root -p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000" b="1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Já dentro do </a:t>
            </a:r>
            <a:r>
              <a:rPr lang="pt-BR" sz="2000" dirty="0" err="1"/>
              <a:t>MariaDB</a:t>
            </a:r>
            <a:r>
              <a:rPr lang="pt-BR" sz="2000" dirty="0"/>
              <a:t>, crie o banco, digitando:</a:t>
            </a:r>
            <a:endParaRPr lang="pt-BR" altLang="pt-BR" sz="2000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/>
              <a:t>#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create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database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roundcube_db</a:t>
            </a:r>
            <a:r>
              <a:rPr lang="pt-BR" altLang="pt-BR" sz="2000" b="1" dirty="0">
                <a:solidFill>
                  <a:srgbClr val="FF0000"/>
                </a:solidFill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Dentro do </a:t>
            </a:r>
            <a:r>
              <a:rPr lang="pt-BR" sz="2000" dirty="0" err="1"/>
              <a:t>MariaDB</a:t>
            </a:r>
            <a:r>
              <a:rPr lang="pt-BR" sz="2000" dirty="0"/>
              <a:t> crie usuário e senha, digitando:</a:t>
            </a:r>
            <a:endParaRPr lang="pt-BR" altLang="pt-BR" sz="2000" b="1" dirty="0">
              <a:solidFill>
                <a:srgbClr val="FF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/>
              <a:t>#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grant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all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on</a:t>
            </a:r>
            <a:r>
              <a:rPr lang="pt-BR" altLang="pt-BR" sz="2000" b="1" dirty="0">
                <a:solidFill>
                  <a:srgbClr val="FF0000"/>
                </a:solidFill>
              </a:rPr>
              <a:t> roundcube_db.* </a:t>
            </a:r>
            <a:r>
              <a:rPr lang="pt-BR" altLang="pt-BR" sz="2000" b="1" dirty="0" err="1">
                <a:solidFill>
                  <a:srgbClr val="FF0000"/>
                </a:solidFill>
              </a:rPr>
              <a:t>to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roundcube_user@localhost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identified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by</a:t>
            </a:r>
            <a:r>
              <a:rPr lang="pt-BR" altLang="pt-BR" sz="2000" b="1" dirty="0">
                <a:solidFill>
                  <a:srgbClr val="FF0000"/>
                </a:solidFill>
              </a:rPr>
              <a:t> '</a:t>
            </a:r>
            <a:r>
              <a:rPr lang="pt-BR" altLang="pt-BR" sz="2000" b="1" dirty="0" err="1">
                <a:solidFill>
                  <a:srgbClr val="FF0000"/>
                </a:solidFill>
              </a:rPr>
              <a:t>roundcube_db_password</a:t>
            </a:r>
            <a:r>
              <a:rPr lang="pt-BR" altLang="pt-BR" sz="2000" b="1" dirty="0">
                <a:solidFill>
                  <a:srgbClr val="FF0000"/>
                </a:solidFill>
              </a:rPr>
              <a:t>';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000" b="1" dirty="0">
              <a:solidFill>
                <a:srgbClr val="FF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Saindo do </a:t>
            </a:r>
            <a:r>
              <a:rPr lang="pt-BR" sz="2000" dirty="0" err="1"/>
              <a:t>MariaDB</a:t>
            </a:r>
            <a:r>
              <a:rPr lang="pt-BR" sz="2000" dirty="0"/>
              <a:t>, digitando:</a:t>
            </a:r>
            <a:endParaRPr lang="pt-BR" altLang="pt-BR" sz="2000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b="1" dirty="0"/>
              <a:t>#</a:t>
            </a:r>
            <a:r>
              <a:rPr lang="pt-BR" altLang="pt-BR" sz="2000" b="1" dirty="0">
                <a:solidFill>
                  <a:srgbClr val="FF0000"/>
                </a:solidFill>
              </a:rPr>
              <a:t> </a:t>
            </a:r>
            <a:r>
              <a:rPr lang="pt-BR" altLang="pt-BR" sz="2000" b="1" dirty="0" err="1">
                <a:solidFill>
                  <a:srgbClr val="FF0000"/>
                </a:solidFill>
              </a:rPr>
              <a:t>quit</a:t>
            </a:r>
            <a:r>
              <a:rPr lang="pt-BR" altLang="pt-BR" sz="20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SRVMAIL</a:t>
            </a:r>
            <a:r>
              <a:rPr lang="pt-BR" dirty="0"/>
              <a:t> – INSTALAÇÃO DO BANCO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CD68C5-0D87-415B-88C7-A16020DFE8CD}"/>
              </a:ext>
            </a:extLst>
          </p:cNvPr>
          <p:cNvSpPr/>
          <p:nvPr/>
        </p:nvSpPr>
        <p:spPr>
          <a:xfrm>
            <a:off x="4909467" y="1140823"/>
            <a:ext cx="3748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Quando solicitado a senha do “root”: </a:t>
            </a:r>
            <a:r>
              <a:rPr lang="pt-BR" dirty="0">
                <a:solidFill>
                  <a:srgbClr val="FF0000"/>
                </a:solidFill>
              </a:rPr>
              <a:t>APERTE ENTER (porque não definimos senha do root)</a:t>
            </a:r>
          </a:p>
        </p:txBody>
      </p:sp>
    </p:spTree>
    <p:extLst>
      <p:ext uri="{BB962C8B-B14F-4D97-AF65-F5344CB8AC3E}">
        <p14:creationId xmlns:p14="http://schemas.microsoft.com/office/powerpoint/2010/main" val="36798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E-MAIL – LAYOUT</a:t>
            </a:r>
          </a:p>
        </p:txBody>
      </p:sp>
      <p:pic>
        <p:nvPicPr>
          <p:cNvPr id="26" name="Espaço Reservado para Conteúdo 4" descr="Estrutura_e-mail.jpg">
            <a:extLst>
              <a:ext uri="{FF2B5EF4-FFF2-40B4-BE49-F238E27FC236}">
                <a16:creationId xmlns:a16="http://schemas.microsoft.com/office/drawing/2014/main" id="{5D467B06-B71E-4627-B804-DDB0BD979F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42" y="648471"/>
            <a:ext cx="5857915" cy="57504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6817941-4747-4C4F-9727-DD66B651135F}"/>
              </a:ext>
            </a:extLst>
          </p:cNvPr>
          <p:cNvSpPr/>
          <p:nvPr/>
        </p:nvSpPr>
        <p:spPr>
          <a:xfrm>
            <a:off x="500042" y="2233347"/>
            <a:ext cx="2961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Tudo isso pode estar instalado em um único servidor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D210336-0C38-463F-9E33-33899135026A}"/>
              </a:ext>
            </a:extLst>
          </p:cNvPr>
          <p:cNvSpPr/>
          <p:nvPr/>
        </p:nvSpPr>
        <p:spPr>
          <a:xfrm>
            <a:off x="5476712" y="3483744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Postfix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BDEABF-79AB-4366-9E0D-042F348E70B8}"/>
              </a:ext>
            </a:extLst>
          </p:cNvPr>
          <p:cNvSpPr/>
          <p:nvPr/>
        </p:nvSpPr>
        <p:spPr>
          <a:xfrm>
            <a:off x="3825891" y="359249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</a:rPr>
              <a:t>SpamAssassin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2FD5C-C26B-4C7F-9CB4-965A0F3FACFE}"/>
              </a:ext>
            </a:extLst>
          </p:cNvPr>
          <p:cNvSpPr/>
          <p:nvPr/>
        </p:nvSpPr>
        <p:spPr>
          <a:xfrm>
            <a:off x="7696289" y="1735468"/>
            <a:ext cx="12747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MariaDB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err="1">
                <a:solidFill>
                  <a:srgbClr val="FF0000"/>
                </a:solidFill>
              </a:rPr>
              <a:t>RoundCube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5C3EDA-0DA2-428E-98A3-FA20ED63F8A3}"/>
              </a:ext>
            </a:extLst>
          </p:cNvPr>
          <p:cNvSpPr/>
          <p:nvPr/>
        </p:nvSpPr>
        <p:spPr>
          <a:xfrm>
            <a:off x="7060255" y="4559740"/>
            <a:ext cx="163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Postfix</a:t>
            </a:r>
            <a:r>
              <a:rPr lang="pt-BR" dirty="0">
                <a:solidFill>
                  <a:srgbClr val="FF0000"/>
                </a:solidFill>
              </a:rPr>
              <a:t>-Mailbox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FE23AB-20EC-46BA-96FB-E0C7D510C1EA}"/>
              </a:ext>
            </a:extLst>
          </p:cNvPr>
          <p:cNvSpPr/>
          <p:nvPr/>
        </p:nvSpPr>
        <p:spPr>
          <a:xfrm>
            <a:off x="7870400" y="5479321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Basic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CBF045-0E40-4BC8-AA25-AB1BD462917E}"/>
              </a:ext>
            </a:extLst>
          </p:cNvPr>
          <p:cNvSpPr/>
          <p:nvPr/>
        </p:nvSpPr>
        <p:spPr>
          <a:xfrm>
            <a:off x="4358474" y="5663987"/>
            <a:ext cx="135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ThunderBird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05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WEBMAIL – DEFINIÇÃO</a:t>
            </a:r>
          </a:p>
        </p:txBody>
      </p:sp>
      <p:pic>
        <p:nvPicPr>
          <p:cNvPr id="5" name="Picture 2" descr="Roundcube - Free and Open Source Webmail Software">
            <a:extLst>
              <a:ext uri="{FF2B5EF4-FFF2-40B4-BE49-F238E27FC236}">
                <a16:creationId xmlns:a16="http://schemas.microsoft.com/office/drawing/2014/main" id="{7FC82471-7202-4DDD-9CFB-0E785EE3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4" y="2815045"/>
            <a:ext cx="4834892" cy="12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6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9708" cy="5352051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Webmail</a:t>
            </a:r>
            <a:r>
              <a:rPr lang="pt-BR" dirty="0"/>
              <a:t> é uma interface da </a:t>
            </a:r>
            <a:r>
              <a:rPr lang="pt-BR" dirty="0">
                <a:solidFill>
                  <a:srgbClr val="7030A0"/>
                </a:solidFill>
              </a:rPr>
              <a:t>WWW</a:t>
            </a:r>
            <a:r>
              <a:rPr lang="pt-BR" dirty="0"/>
              <a:t> que permite ao utilizador ler e escrever e-mails usando um navegador. </a:t>
            </a:r>
          </a:p>
          <a:p>
            <a:r>
              <a:rPr lang="pt-BR" dirty="0"/>
              <a:t>Considerado um </a:t>
            </a:r>
            <a:r>
              <a:rPr lang="pt-BR" dirty="0">
                <a:solidFill>
                  <a:srgbClr val="7030A0"/>
                </a:solidFill>
              </a:rPr>
              <a:t>aplicativo</a:t>
            </a:r>
            <a:r>
              <a:rPr lang="pt-BR" dirty="0"/>
              <a:t> da internet. Ajudou muito como mecanismo fácil para comunicação.</a:t>
            </a:r>
          </a:p>
          <a:p>
            <a:r>
              <a:rPr lang="pt-BR" dirty="0"/>
              <a:t>Com o </a:t>
            </a:r>
            <a:r>
              <a:rPr lang="pt-BR" b="1" dirty="0">
                <a:solidFill>
                  <a:srgbClr val="FF0000"/>
                </a:solidFill>
              </a:rPr>
              <a:t>Webmail</a:t>
            </a:r>
            <a:r>
              <a:rPr lang="pt-BR" b="1" dirty="0"/>
              <a:t> </a:t>
            </a:r>
            <a:r>
              <a:rPr lang="pt-BR" dirty="0"/>
              <a:t>não necessitando a instalação e uso de programas específicos no computador para este fim.</a:t>
            </a:r>
          </a:p>
          <a:p>
            <a:r>
              <a:rPr lang="pt-BR" b="1" dirty="0" err="1">
                <a:solidFill>
                  <a:srgbClr val="0070C0"/>
                </a:solidFill>
              </a:rPr>
              <a:t>RoundCube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é um </a:t>
            </a:r>
            <a:r>
              <a:rPr lang="pt-BR" b="1" dirty="0">
                <a:solidFill>
                  <a:srgbClr val="FF0000"/>
                </a:solidFill>
              </a:rPr>
              <a:t>serviço de Webmail</a:t>
            </a:r>
            <a:r>
              <a:rPr lang="pt-BR" b="1" dirty="0"/>
              <a:t> gratuito e baseado em </a:t>
            </a:r>
            <a:r>
              <a:rPr lang="pt-BR" b="1" dirty="0">
                <a:solidFill>
                  <a:srgbClr val="FF0000"/>
                </a:solidFill>
              </a:rPr>
              <a:t>PHP</a:t>
            </a:r>
            <a:r>
              <a:rPr lang="pt-BR" b="1" dirty="0"/>
              <a:t>, hospedado em um servidor web </a:t>
            </a:r>
            <a:r>
              <a:rPr lang="pt-BR" b="1" dirty="0">
                <a:solidFill>
                  <a:srgbClr val="FF0000"/>
                </a:solidFill>
              </a:rPr>
              <a:t>Apache, </a:t>
            </a:r>
            <a:r>
              <a:rPr lang="pt-BR" b="1" dirty="0"/>
              <a:t>usando banco de dados </a:t>
            </a:r>
            <a:r>
              <a:rPr lang="pt-BR" b="1" dirty="0" err="1">
                <a:solidFill>
                  <a:srgbClr val="FF0000"/>
                </a:solidFill>
              </a:rPr>
              <a:t>MariaDB</a:t>
            </a:r>
            <a:r>
              <a:rPr lang="pt-BR" b="1" dirty="0"/>
              <a:t>.</a:t>
            </a:r>
          </a:p>
          <a:p>
            <a:r>
              <a:rPr lang="pt-BR" b="1" dirty="0"/>
              <a:t>Acessos aos e-mail via </a:t>
            </a:r>
            <a:r>
              <a:rPr lang="pt-BR" b="1" dirty="0">
                <a:solidFill>
                  <a:srgbClr val="FF0000"/>
                </a:solidFill>
              </a:rPr>
              <a:t>IMAP.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WEBMAIL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ROUNDCUBE – INSTALAÇÂO</a:t>
            </a:r>
          </a:p>
        </p:txBody>
      </p:sp>
      <p:pic>
        <p:nvPicPr>
          <p:cNvPr id="5" name="Picture 2" descr="Roundcube - Free and Open Source Webmail Software">
            <a:extLst>
              <a:ext uri="{FF2B5EF4-FFF2-40B4-BE49-F238E27FC236}">
                <a16:creationId xmlns:a16="http://schemas.microsoft.com/office/drawing/2014/main" id="{12435DE0-46DD-4C41-A199-EDAE5A46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4" y="2815045"/>
            <a:ext cx="4834892" cy="122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0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4539</TotalTime>
  <Words>578</Words>
  <Application>Microsoft Office PowerPoint</Application>
  <PresentationFormat>Apresentação na tela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123</cp:revision>
  <dcterms:created xsi:type="dcterms:W3CDTF">2019-02-19T13:22:14Z</dcterms:created>
  <dcterms:modified xsi:type="dcterms:W3CDTF">2021-07-13T12:11:04Z</dcterms:modified>
</cp:coreProperties>
</file>