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2" r:id="rId3"/>
    <p:sldId id="273" r:id="rId4"/>
    <p:sldId id="282" r:id="rId5"/>
    <p:sldId id="277" r:id="rId6"/>
    <p:sldId id="260" r:id="rId7"/>
    <p:sldId id="278" r:id="rId8"/>
    <p:sldId id="274" r:id="rId9"/>
    <p:sldId id="264" r:id="rId10"/>
    <p:sldId id="265" r:id="rId11"/>
    <p:sldId id="279" r:id="rId12"/>
    <p:sldId id="280" r:id="rId13"/>
    <p:sldId id="266" r:id="rId14"/>
    <p:sldId id="281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64714"/>
  </p:normalViewPr>
  <p:slideViewPr>
    <p:cSldViewPr>
      <p:cViewPr>
        <p:scale>
          <a:sx n="150" d="100"/>
          <a:sy n="150" d="100"/>
        </p:scale>
        <p:origin x="372" y="-17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392" y="216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123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503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594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281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97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07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 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nome de um conjunto de credenciais de segurança que você usa para provar sua identidade ao se conectar a uma instância (um par de chaves) e verifique se eles entendem os termos e definições principais.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 página 2. Enquanto os alunos </a:t>
            </a:r>
            <a:r>
              <a:rPr lang="pt-BR" sz="1400" b="0" dirty="0" err="1"/>
              <a:t>lêem</a:t>
            </a:r>
            <a:r>
              <a:rPr lang="pt-BR" sz="1400" b="0" dirty="0"/>
              <a:t>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Par de Chaves: consiste em uma chave privada e uma chave pública; um conjunto de credenciais de segurança usadas para provar sua identidade ao se conectar a uma instância</a:t>
            </a:r>
          </a:p>
          <a:p>
            <a:r>
              <a:rPr lang="pt-BR" sz="1400" b="0" dirty="0" err="1"/>
              <a:t>Amazon</a:t>
            </a:r>
            <a:r>
              <a:rPr lang="pt-BR" sz="1400" b="0" dirty="0"/>
              <a:t> EC2: </a:t>
            </a:r>
            <a:r>
              <a:rPr lang="pt-BR" sz="1400" b="0" dirty="0" err="1"/>
              <a:t>Amazon</a:t>
            </a:r>
            <a:r>
              <a:rPr lang="pt-BR" sz="1400" b="0" dirty="0"/>
              <a:t> </a:t>
            </a:r>
            <a:r>
              <a:rPr lang="pt-BR" sz="1400" b="0" dirty="0" err="1"/>
              <a:t>Elastic</a:t>
            </a:r>
            <a:r>
              <a:rPr lang="pt-BR" sz="1400" b="0" dirty="0"/>
              <a:t> Compute Cloud (</a:t>
            </a:r>
            <a:r>
              <a:rPr lang="pt-BR" sz="1400" b="0" dirty="0" err="1"/>
              <a:t>Amazon</a:t>
            </a:r>
            <a:r>
              <a:rPr lang="pt-BR" sz="14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400" b="0" dirty="0" err="1"/>
              <a:t>Amazon</a:t>
            </a:r>
            <a:r>
              <a:rPr lang="pt-BR" sz="14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iniciem uma instância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O que é um AMI?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AMI significa </a:t>
            </a: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Machine</a:t>
            </a:r>
            <a:r>
              <a:rPr lang="pt-BR" sz="1100" b="0" dirty="0"/>
              <a:t> </a:t>
            </a:r>
            <a:r>
              <a:rPr lang="pt-BR" sz="1100" b="0" dirty="0" err="1"/>
              <a:t>Image</a:t>
            </a:r>
            <a:r>
              <a:rPr lang="pt-BR" sz="1100" b="0" dirty="0"/>
              <a:t>. </a:t>
            </a:r>
            <a:r>
              <a:rPr lang="pt-BR" sz="1100" b="0" dirty="0" err="1"/>
              <a:t>AMIs</a:t>
            </a:r>
            <a:r>
              <a:rPr lang="pt-BR" sz="1100" b="0" dirty="0"/>
              <a:t> são como um modelo de unidade raiz de um computador. Eles contêm o sistema operacional e também podem incluir software e camadas de seu aplicativo, como servidores de banco de dados, middleware, servidores da web e assim por diante.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iniciam suas instâncias EC2, eles podem ter perdido algumas das instruções. Certifique-se de que os alunos leiam as instruções com atenção e selecionem o AMI correto e o tipo de instância. Também é importante que, quando os alunos copiam o script </a:t>
            </a:r>
            <a:r>
              <a:rPr lang="pt-BR" sz="1100" b="0" dirty="0" err="1"/>
              <a:t>bash</a:t>
            </a:r>
            <a:r>
              <a:rPr lang="pt-BR" sz="1100" b="0" dirty="0"/>
              <a:t>, não haja espaços ou linhas adicionais copiadas / coladas. O script </a:t>
            </a:r>
            <a:r>
              <a:rPr lang="pt-BR" sz="1100" b="0" dirty="0" err="1"/>
              <a:t>bash</a:t>
            </a:r>
            <a:r>
              <a:rPr lang="pt-BR" sz="1100" b="0" dirty="0"/>
              <a:t> deve ser copiado por completo; deixar de copiar o script inteiro fará com que todo o script não funcione corretamente.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Bootstrapping</a:t>
            </a:r>
            <a:r>
              <a:rPr lang="pt-BR" sz="1100" b="0" dirty="0"/>
              <a:t>: fornecer código que é executado quando um computador é inicializado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1676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iniciem uma instância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O que é um AMI?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AMI significa </a:t>
            </a: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Machine</a:t>
            </a:r>
            <a:r>
              <a:rPr lang="pt-BR" sz="1100" b="0" dirty="0"/>
              <a:t> </a:t>
            </a:r>
            <a:r>
              <a:rPr lang="pt-BR" sz="1100" b="0" dirty="0" err="1"/>
              <a:t>Image</a:t>
            </a:r>
            <a:r>
              <a:rPr lang="pt-BR" sz="1100" b="0" dirty="0"/>
              <a:t>. </a:t>
            </a:r>
            <a:r>
              <a:rPr lang="pt-BR" sz="1100" b="0" dirty="0" err="1"/>
              <a:t>AMIs</a:t>
            </a:r>
            <a:r>
              <a:rPr lang="pt-BR" sz="1100" b="0" dirty="0"/>
              <a:t> são como um modelo de unidade raiz de um computador. Eles contêm o sistema operacional e também podem incluir software e camadas de seu aplicativo, como servidores de banco de dados, middleware, servidores da web e assim por diante.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iniciam suas instâncias EC2, eles podem ter perdido algumas das instruções. Certifique-se de que os alunos leiam as instruções com atenção e selecionem o AMI correto e o tipo de instância. Também é importante que, quando os alunos copiam o script </a:t>
            </a:r>
            <a:r>
              <a:rPr lang="pt-BR" sz="1100" b="0" dirty="0" err="1"/>
              <a:t>bash</a:t>
            </a:r>
            <a:r>
              <a:rPr lang="pt-BR" sz="1100" b="0" dirty="0"/>
              <a:t>, não haja espaços ou linhas adicionais copiadas / coladas. O script </a:t>
            </a:r>
            <a:r>
              <a:rPr lang="pt-BR" sz="1100" b="0" dirty="0" err="1"/>
              <a:t>bash</a:t>
            </a:r>
            <a:r>
              <a:rPr lang="pt-BR" sz="1100" b="0" dirty="0"/>
              <a:t> deve ser copiado por completo; deixar de copiar o script inteiro fará com que todo o script não funcione corretamente.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Bootstrapping</a:t>
            </a:r>
            <a:r>
              <a:rPr lang="pt-BR" sz="1100" b="0" dirty="0"/>
              <a:t>: fornecer código que é executado quando um computador é inicializado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123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1101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Quais são as duas áreas de aplicação de SSH diferentes? (protegendo a criação de backups e manutenção remota de outros computadores)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copiaram o endereço IP público correto. Alguns alunos podem copiar o endereço IP privado em vez do endereço IP público.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8935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240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dos alunos testarem seu SSH: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vamos revisar. O que você concluiu até agora? (lançou um </a:t>
            </a:r>
            <a:r>
              <a:rPr lang="pt-BR" sz="1100" b="0" dirty="0" err="1"/>
              <a:t>Amazon</a:t>
            </a:r>
            <a:r>
              <a:rPr lang="pt-BR" sz="1100" b="0" dirty="0"/>
              <a:t> EC2 com um script de </a:t>
            </a:r>
            <a:r>
              <a:rPr lang="pt-BR" sz="1100" b="0" dirty="0" err="1"/>
              <a:t>bootstrap</a:t>
            </a:r>
            <a:r>
              <a:rPr lang="pt-BR" sz="1100" b="0" dirty="0"/>
              <a:t>, configurou o grupo de segurança utilizando portas SSH / HTTP e testou a porta HTTP da porta 80)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eles lançaram o </a:t>
            </a:r>
            <a:r>
              <a:rPr lang="pt-BR" sz="1100" b="0" dirty="0" err="1"/>
              <a:t>PuttyGen</a:t>
            </a:r>
            <a:r>
              <a:rPr lang="pt-BR" sz="1100" b="0" dirty="0"/>
              <a:t>. </a:t>
            </a:r>
            <a:r>
              <a:rPr lang="pt-BR" sz="1100" b="0" dirty="0" err="1"/>
              <a:t>Freqüentemente</a:t>
            </a:r>
            <a:r>
              <a:rPr lang="pt-BR" sz="1100" b="0" dirty="0"/>
              <a:t>, os alunos lançam o </a:t>
            </a:r>
            <a:r>
              <a:rPr lang="pt-BR" sz="1100" b="0" dirty="0" err="1"/>
              <a:t>PuTTY</a:t>
            </a:r>
            <a:r>
              <a:rPr lang="pt-BR" sz="1100" b="0" dirty="0"/>
              <a:t> em vez do </a:t>
            </a:r>
            <a:r>
              <a:rPr lang="pt-BR" sz="1100" b="0" dirty="0" err="1"/>
              <a:t>PuttyGen</a:t>
            </a:r>
            <a:r>
              <a:rPr lang="pt-BR" sz="11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RSA: um </a:t>
            </a:r>
            <a:r>
              <a:rPr lang="pt-BR" sz="1100" b="0" dirty="0" err="1"/>
              <a:t>criptosistema</a:t>
            </a:r>
            <a:r>
              <a:rPr lang="pt-BR" sz="1100" b="0" dirty="0"/>
              <a:t> de chave pública que é comumente usado para transmitir dados com segurança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79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4: (peça aos alunos que leiam a etapa 4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selecionar o arquivo certo é importante? (o arquivo que você escolher é aquele que deseja converter; que </a:t>
            </a:r>
            <a:r>
              <a:rPr lang="pt-BR" sz="1100" b="0" dirty="0" err="1"/>
              <a:t>PuTTYgen</a:t>
            </a:r>
            <a:r>
              <a:rPr lang="pt-BR" sz="1100" b="0" dirty="0"/>
              <a:t> é usado para conectividade SSH)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438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0349BB1F-BD00-874C-A25D-C7330F906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6F7F77-3D99-314D-B27B-6E5666B1865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252525"/>
                </a:solidFill>
                <a:latin typeface="Times New Roman"/>
                <a:cs typeface="Times New Roman"/>
              </a:rPr>
              <a:t>Activity Guide Instructions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ctivity Bu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.earth.li/~sgtatham/putty/latest/w64/puttygen.ex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32/putty.exe" TargetMode="External"/><Relationship Id="rId5" Type="http://schemas.openxmlformats.org/officeDocument/2006/relationships/hyperlink" Target="https://the.earth.li/~sgtatham/putty/latest/w64/putty.exe" TargetMode="External"/><Relationship Id="rId4" Type="http://schemas.openxmlformats.org/officeDocument/2006/relationships/hyperlink" Target="https://the.earth.li/~sgtatham/putty/latest/w32/pageant.ex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</a:t>
            </a:r>
            <a:r>
              <a:rPr lang="pt-BR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servidor Linux Ubuntu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CRIAR INSTÂNCIA E ACESSAR VIA SSH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4277936"/>
            <a:ext cx="2015237" cy="18785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próxima janela, clique em ‘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’, o que irá converter e salvar o arquivo da chave em formato compatível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exibirá um aviso de salvamento da chave sem uma senha longa. Clique em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CC3CC3-6FD9-4B5E-98F6-6D4DC8CB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93" y="1709774"/>
            <a:ext cx="2814228" cy="15729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EF743FC-E431-4E3F-AEF2-BEB0276AA715}"/>
              </a:ext>
            </a:extLst>
          </p:cNvPr>
          <p:cNvSpPr/>
          <p:nvPr/>
        </p:nvSpPr>
        <p:spPr>
          <a:xfrm>
            <a:off x="1717423" y="1368902"/>
            <a:ext cx="422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Assim que selecionar aparece essa mensagem de sucesso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53321-285C-4013-A704-942F1931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08675"/>
            <a:ext cx="4562475" cy="4486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C23CB63-9655-4D98-BB42-64CF3210F5E1}"/>
              </a:ext>
            </a:extLst>
          </p:cNvPr>
          <p:cNvCxnSpPr>
            <a:cxnSpLocks/>
          </p:cNvCxnSpPr>
          <p:nvPr/>
        </p:nvCxnSpPr>
        <p:spPr>
          <a:xfrm flipV="1">
            <a:off x="5882620" y="6966772"/>
            <a:ext cx="426759" cy="26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F41432C-10EA-42AB-870D-4B1A33EB9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26" y="6344047"/>
            <a:ext cx="2376186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5800" y="1371600"/>
            <a:ext cx="5672455" cy="3701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dê o nome ao seu arquivo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adicionará automaticamente a extensão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arquivo.ppk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 o arquivo.</a:t>
            </a: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Feche o</a:t>
            </a:r>
            <a:r>
              <a:rPr sz="1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Veja que agora temos duas chaves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6FB7A-4F77-4212-9DFB-E32128CB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39" y="1999721"/>
            <a:ext cx="6629400" cy="20953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A37A4C-AB30-4C13-90E5-DA2D1569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330423"/>
            <a:ext cx="3087846" cy="1624412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5909F5F-5F63-4DFB-B18F-8A418DECF9CB}"/>
              </a:ext>
            </a:extLst>
          </p:cNvPr>
          <p:cNvCxnSpPr>
            <a:cxnSpLocks/>
          </p:cNvCxnSpPr>
          <p:nvPr/>
        </p:nvCxnSpPr>
        <p:spPr>
          <a:xfrm>
            <a:off x="5257800" y="3733800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2434" y="1457054"/>
            <a:ext cx="6697345" cy="69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inicie 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em seu PC, em seguida, localize o campo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Host Name (</a:t>
            </a:r>
            <a:r>
              <a:rPr lang="en-US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IP  address)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 janela Configuração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console de gerenciamento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destaque seu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Srv01-Sprint5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na parte inferior da tela, localize o endereço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 instância EC2 e copie/cole-o no campo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(ou IP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01B330-8B0B-49E5-B6AD-DC08504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1" y="2905496"/>
            <a:ext cx="3370987" cy="10590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1DDC6A-4C14-46C2-A027-7CEF43A5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1" y="2927591"/>
            <a:ext cx="3326358" cy="1054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7804E61-F146-4946-9804-A08146B1905A}"/>
              </a:ext>
            </a:extLst>
          </p:cNvPr>
          <p:cNvSpPr/>
          <p:nvPr/>
        </p:nvSpPr>
        <p:spPr>
          <a:xfrm>
            <a:off x="1701932" y="292759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615BB2-2909-4A25-8D61-8DEAFC26325C}"/>
              </a:ext>
            </a:extLst>
          </p:cNvPr>
          <p:cNvSpPr/>
          <p:nvPr/>
        </p:nvSpPr>
        <p:spPr>
          <a:xfrm>
            <a:off x="4993863" y="28982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C5F1D-F233-4A4B-A46E-338BD3D3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55" y="4343400"/>
            <a:ext cx="3279423" cy="320686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CAA636-E0DB-43ED-925A-7BA66AE6009A}"/>
              </a:ext>
            </a:extLst>
          </p:cNvPr>
          <p:cNvSpPr/>
          <p:nvPr/>
        </p:nvSpPr>
        <p:spPr>
          <a:xfrm>
            <a:off x="211645" y="4419600"/>
            <a:ext cx="3452109" cy="2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3565" marR="125730" indent="-342900">
              <a:lnSpc>
                <a:spcPct val="101699"/>
              </a:lnSpc>
              <a:spcBef>
                <a:spcPts val="5"/>
              </a:spcBef>
              <a:buFont typeface="+mj-lt"/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navegação à esquerda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caixa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role para baixo e localize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Expanda a opção 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realce.</a:t>
            </a:r>
          </a:p>
          <a:p>
            <a:pPr marL="469265" marR="117475" indent="-228600">
              <a:lnSpc>
                <a:spcPct val="101699"/>
              </a:lnSpc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seu computador.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Selecione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Em seguida,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novamente</a:t>
            </a:r>
            <a:r>
              <a:rPr lang="pt-BR" sz="1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2E39D0-6FE4-4595-A4B0-8E9D9BC42BB8}"/>
              </a:ext>
            </a:extLst>
          </p:cNvPr>
          <p:cNvCxnSpPr>
            <a:cxnSpLocks/>
          </p:cNvCxnSpPr>
          <p:nvPr/>
        </p:nvCxnSpPr>
        <p:spPr>
          <a:xfrm>
            <a:off x="3653553" y="5947006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55BC8D-988A-4EEF-A255-D73908FF717B}"/>
              </a:ext>
            </a:extLst>
          </p:cNvPr>
          <p:cNvCxnSpPr>
            <a:cxnSpLocks/>
          </p:cNvCxnSpPr>
          <p:nvPr/>
        </p:nvCxnSpPr>
        <p:spPr>
          <a:xfrm>
            <a:off x="3781977" y="6434655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D7E0D0-F6DF-4FB3-98AA-859C29DB50EE}"/>
              </a:ext>
            </a:extLst>
          </p:cNvPr>
          <p:cNvCxnSpPr>
            <a:cxnSpLocks/>
          </p:cNvCxnSpPr>
          <p:nvPr/>
        </p:nvCxnSpPr>
        <p:spPr>
          <a:xfrm flipV="1">
            <a:off x="6096000" y="6543427"/>
            <a:ext cx="441979" cy="260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1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3758" y="1105238"/>
            <a:ext cx="6697345" cy="5789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iniciará uma janela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SSH que permitirá que você faça login na instância EC2 associada ao IP da instância EC2 no Console da AWS.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Login com seu: </a:t>
            </a:r>
            <a:r>
              <a:rPr lang="pt-BR" sz="1200" b="1" spc="-9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Para acesso root: </a:t>
            </a:r>
            <a:r>
              <a:rPr lang="pt-BR" sz="1200" b="1" spc="-9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200" b="1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9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pt-BR" sz="1200" b="1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comando, digite </a:t>
            </a:r>
            <a:r>
              <a:rPr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entrar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deve ver que está no </a:t>
            </a:r>
            <a:r>
              <a:rPr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80" dirty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Feche a tela de login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confirme que deseja sair da sessão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807914" y="9304174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1435" y="8318263"/>
            <a:ext cx="6232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Parabéns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! Você se conectou com sucesso ao seu 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pt-BR" sz="12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meio da linha de comando.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07" y="7018760"/>
            <a:ext cx="6232525" cy="117551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75"/>
              </a:spcBef>
            </a:pP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855" marR="2063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frases secretas fornecem proteção extra, mas podem se tornar incômodas, pois cada vez que um usuário copia arquivos, ele precisa inserir a frase secreta. Assim, depende inteiramente do usuário se ele deseja ou não adicionar a camada extra de proteção. Depois que o arquivo é convertido em um formato compatível com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os usuários podem conectar sua máquina local a servidores remotos.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19050" y="875614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1200DC-32D4-4B4B-95D8-7318343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007" y="1241706"/>
            <a:ext cx="3039996" cy="22255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1256007" y="1838934"/>
            <a:ext cx="2422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mensagem de aviso irá aparecer para troca de chaves, clique em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6FB26D6-C06B-4549-AE78-6A224B0BADB9}"/>
              </a:ext>
            </a:extLst>
          </p:cNvPr>
          <p:cNvCxnSpPr>
            <a:cxnSpLocks/>
          </p:cNvCxnSpPr>
          <p:nvPr/>
        </p:nvCxnSpPr>
        <p:spPr>
          <a:xfrm>
            <a:off x="3867149" y="3143142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ECD3C17-BD32-4791-A2B3-6B728C5F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07" y="4073181"/>
            <a:ext cx="4476750" cy="20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561975-DF12-4B1A-9B06-529FDD3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26165"/>
            <a:ext cx="4305300" cy="4210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951" y="1476104"/>
            <a:ext cx="2628649" cy="27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Preencha o nome do servidor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sua sessão fica salva para próxima conexão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491514" y="1928028"/>
            <a:ext cx="225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Dica, salve a sua sessão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A18157-4DEB-4898-97D8-9508E8DEF9EC}"/>
              </a:ext>
            </a:extLst>
          </p:cNvPr>
          <p:cNvCxnSpPr>
            <a:cxnSpLocks/>
          </p:cNvCxnSpPr>
          <p:nvPr/>
        </p:nvCxnSpPr>
        <p:spPr>
          <a:xfrm>
            <a:off x="2998183" y="220217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A7FEED-F522-40EA-B317-7BD61516E9AF}"/>
              </a:ext>
            </a:extLst>
          </p:cNvPr>
          <p:cNvCxnSpPr>
            <a:cxnSpLocks/>
          </p:cNvCxnSpPr>
          <p:nvPr/>
        </p:nvCxnSpPr>
        <p:spPr>
          <a:xfrm>
            <a:off x="4343400" y="3719101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F0161B-8C7A-437B-B681-10C5E3764397}"/>
              </a:ext>
            </a:extLst>
          </p:cNvPr>
          <p:cNvCxnSpPr>
            <a:cxnSpLocks/>
          </p:cNvCxnSpPr>
          <p:nvPr/>
        </p:nvCxnSpPr>
        <p:spPr>
          <a:xfrm>
            <a:off x="6324600" y="421512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111" y="1862582"/>
            <a:ext cx="490029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 prática, você vai construir um servidor da web em nuvem, criar um par de chaves e SSH na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inicia uma instância, é solicitado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planeja se conectar à instância usando SSH, deve especificar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escolher um par de chaves existente ou criar um novo.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sua instância é inicializada pela primeira vez, o conteúdo da chave pública é colocado em sua instância do Linux em uma entrada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~/.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se conecta à sua instância do Linux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usando SSH, você deve especificar a chave privada que corresponde ao conteúdo da chave pública para fazer o login.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974" y="5345435"/>
            <a:ext cx="47821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EC2, configure uma página da Web de amostra, crie um par de chaves e SSH na máquina virtual que você criar.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57" y="1862581"/>
            <a:ext cx="2105025" cy="6232885"/>
          </a:xfrm>
          <a:custGeom>
            <a:avLst/>
            <a:gdLst/>
            <a:ahLst/>
            <a:cxnLst/>
            <a:rect l="l" t="t" r="r" b="b"/>
            <a:pathLst>
              <a:path w="2105025" h="4740909">
                <a:moveTo>
                  <a:pt x="350845" y="0"/>
                </a:moveTo>
                <a:lnTo>
                  <a:pt x="2105021" y="0"/>
                </a:lnTo>
                <a:lnTo>
                  <a:pt x="2105021" y="4390062"/>
                </a:lnTo>
                <a:lnTo>
                  <a:pt x="2101818" y="4437670"/>
                </a:lnTo>
                <a:lnTo>
                  <a:pt x="2092489" y="4483332"/>
                </a:lnTo>
                <a:lnTo>
                  <a:pt x="2077451" y="4526629"/>
                </a:lnTo>
                <a:lnTo>
                  <a:pt x="2057122" y="4567143"/>
                </a:lnTo>
                <a:lnTo>
                  <a:pt x="2031921" y="4604456"/>
                </a:lnTo>
                <a:lnTo>
                  <a:pt x="2002264" y="4638151"/>
                </a:lnTo>
                <a:lnTo>
                  <a:pt x="1968571" y="4667808"/>
                </a:lnTo>
                <a:lnTo>
                  <a:pt x="1931259" y="4693011"/>
                </a:lnTo>
                <a:lnTo>
                  <a:pt x="1890746" y="4713341"/>
                </a:lnTo>
                <a:lnTo>
                  <a:pt x="1847450" y="4728380"/>
                </a:lnTo>
                <a:lnTo>
                  <a:pt x="1801789" y="4737709"/>
                </a:lnTo>
                <a:lnTo>
                  <a:pt x="1754180" y="4740912"/>
                </a:lnTo>
                <a:lnTo>
                  <a:pt x="0" y="4740912"/>
                </a:lnTo>
                <a:lnTo>
                  <a:pt x="0" y="350845"/>
                </a:lnTo>
                <a:lnTo>
                  <a:pt x="3202" y="303237"/>
                </a:lnTo>
                <a:lnTo>
                  <a:pt x="12532" y="257576"/>
                </a:lnTo>
                <a:lnTo>
                  <a:pt x="27571" y="214280"/>
                </a:lnTo>
                <a:lnTo>
                  <a:pt x="47900" y="173767"/>
                </a:lnTo>
                <a:lnTo>
                  <a:pt x="73103" y="136454"/>
                </a:lnTo>
                <a:lnTo>
                  <a:pt x="102760" y="102760"/>
                </a:lnTo>
                <a:lnTo>
                  <a:pt x="136454" y="73103"/>
                </a:lnTo>
                <a:lnTo>
                  <a:pt x="173767" y="47900"/>
                </a:lnTo>
                <a:lnTo>
                  <a:pt x="214280" y="27571"/>
                </a:lnTo>
                <a:lnTo>
                  <a:pt x="257576" y="12532"/>
                </a:lnTo>
                <a:lnTo>
                  <a:pt x="303237" y="3202"/>
                </a:lnTo>
                <a:lnTo>
                  <a:pt x="35084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53060" y="2977388"/>
            <a:ext cx="1699260" cy="50968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 par de chaves, que consiste em uma chave privada e uma chave pública, é um conjunto de credenciais de segurança que você usa para provar sua identidade ao se conectar a uma instância.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 Você usa a chave privada, em vez de uma senha, para acessar com segurança suas instâncias.</a:t>
            </a:r>
          </a:p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1514" y="2020823"/>
            <a:ext cx="609599" cy="609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351836" y="7594176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4634" y="7368406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A9AD7D03-9948-804E-B583-0E27AB04248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D2A6384-DFE4-C34A-B642-02345E50F289}"/>
              </a:ext>
            </a:extLst>
          </p:cNvPr>
          <p:cNvSpPr txBox="1">
            <a:spLocks/>
          </p:cNvSpPr>
          <p:nvPr/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294405-7F24-46E4-9CD6-E6774304F0F4}"/>
              </a:ext>
            </a:extLst>
          </p:cNvPr>
          <p:cNvSpPr/>
          <p:nvPr/>
        </p:nvSpPr>
        <p:spPr>
          <a:xfrm>
            <a:off x="477715" y="258682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sabia.</a:t>
            </a:r>
          </a:p>
        </p:txBody>
      </p:sp>
    </p:spTree>
    <p:extLst>
      <p:ext uri="{BB962C8B-B14F-4D97-AF65-F5344CB8AC3E}">
        <p14:creationId xmlns:p14="http://schemas.microsoft.com/office/powerpoint/2010/main" val="16035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90" y="473076"/>
            <a:ext cx="46654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3</a:t>
            </a:fld>
            <a:endParaRPr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35BA355-C5BE-0149-8EEB-1C39DBC5D4A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818AF0B-28F8-484F-A853-DAA03707E7E0}"/>
              </a:ext>
            </a:extLst>
          </p:cNvPr>
          <p:cNvSpPr txBox="1"/>
          <p:nvPr/>
        </p:nvSpPr>
        <p:spPr>
          <a:xfrm>
            <a:off x="457200" y="1461770"/>
            <a:ext cx="6934200" cy="284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Inicie uma instância EC2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iniciar uma instância EC2: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da-DK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Server 20.04 LTS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sz="1200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sz="1200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pt-BR" sz="1200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MinhaRedeVPC192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spc="-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SubRedePublica1 (192.168.0.0/24)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Auto-assingn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IP :  </a:t>
            </a:r>
            <a:r>
              <a:rPr lang="pt-BR" sz="1200" b="1" spc="-5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endParaRPr lang="pt-BR" sz="1200" b="1" spc="-5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pt-BR" sz="1200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 contra encerramento acidental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 interfaces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Reservar um IP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IP)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192.168.0.30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22B9A19-8E32-44F7-B5AA-CD18DC0B554F}"/>
              </a:ext>
            </a:extLst>
          </p:cNvPr>
          <p:cNvSpPr txBox="1"/>
          <p:nvPr/>
        </p:nvSpPr>
        <p:spPr>
          <a:xfrm>
            <a:off x="444500" y="4293956"/>
            <a:ext cx="6503670" cy="354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(vamos trabalhar com manipulação de disco).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SrvDNS-Sprint6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da seguinte maneira: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-Linux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Description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Grupo-de-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seguranca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Servidores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-Linux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padrão, o Tipo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com Porta 22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foi adicionado.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AddRule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– Selecione:</a:t>
            </a:r>
          </a:p>
          <a:p>
            <a:pPr marL="927100" lvl="2">
              <a:spcBef>
                <a:spcPts val="100"/>
              </a:spcBef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All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TCP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traffic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-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927100" lvl="2">
              <a:spcBef>
                <a:spcPts val="100"/>
              </a:spcBef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All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UDP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traffic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-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927100" lvl="2">
              <a:spcBef>
                <a:spcPts val="100"/>
              </a:spcBef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All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ICMP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traffic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-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Trebuchet MS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Review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and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90" y="473076"/>
            <a:ext cx="46654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35BA355-C5BE-0149-8EEB-1C39DBC5D4A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818AF0B-28F8-484F-A853-DAA03707E7E0}"/>
              </a:ext>
            </a:extLst>
          </p:cNvPr>
          <p:cNvSpPr txBox="1"/>
          <p:nvPr/>
        </p:nvSpPr>
        <p:spPr>
          <a:xfrm>
            <a:off x="457200" y="1461770"/>
            <a:ext cx="6934200" cy="2752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Inicie uma instância EC2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iniciar uma instância EC2: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da-DK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Server 20.04 LTS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sz="1200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sz="1200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Network: (</a:t>
            </a:r>
            <a:r>
              <a:rPr lang="pt-BR" sz="1200" b="1" spc="-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VPCBitBeat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spc="-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SubPublica1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Auto-assingn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 IP :  </a:t>
            </a:r>
            <a:r>
              <a:rPr lang="pt-BR" sz="1200" b="1" spc="-5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endParaRPr lang="pt-BR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pt-BR" sz="1200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 contra encerramento acidental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 interfaces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Reservar um IP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IP)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192.168.0.60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22B9A19-8E32-44F7-B5AA-CD18DC0B554F}"/>
              </a:ext>
            </a:extLst>
          </p:cNvPr>
          <p:cNvSpPr txBox="1"/>
          <p:nvPr/>
        </p:nvSpPr>
        <p:spPr>
          <a:xfrm>
            <a:off x="457200" y="4250033"/>
            <a:ext cx="6503670" cy="235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(vamos trabalhar com manipulação de disco).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SrvWEB-Sprint6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Seleciona o grupo de segurança existente: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-Linux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Trebuchet MS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Review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and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9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6083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modelo do par de chaves é exibido. Na lista suspensa, selecione </a:t>
            </a:r>
            <a:r>
              <a:rPr lang="en-US" sz="1200" b="1" dirty="0">
                <a:latin typeface="Arial" panose="020B0604020202020204" pitchFamily="34" charset="0"/>
                <a:cs typeface="Trebuchet MS"/>
              </a:rPr>
              <a:t>Create a new key 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na caixa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nomeie seu par de chaves como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Download 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Salve em sua área de trabalho.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Veja que uma chave com nome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Meu_SSH_Key.pem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foi baixada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de baixar seu par de chaves para a área de trabalho,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Status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role até a parte inferior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View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Você será direcionado para a página Instâncias.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7466060"/>
            <a:ext cx="797558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60928" y="7607205"/>
            <a:ext cx="4291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Aguarde até que seu novo estado de instância EC2 seja exibido como: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35113-A1C6-437D-ACA5-3A2EED32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26" y="1861082"/>
            <a:ext cx="4017008" cy="28683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8F254F-3215-47D0-BAE5-86DD863C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500" y="5327070"/>
            <a:ext cx="2562225" cy="1076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075651-E40D-48AD-AEC4-58C571118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3" y="8257968"/>
            <a:ext cx="7351554" cy="5996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64AECF6-24ED-41C1-B1DF-C307338D9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22" y="8277417"/>
            <a:ext cx="5660159" cy="5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0246" y="5267386"/>
            <a:ext cx="6303010" cy="170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que as instâncias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está em execução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SrvDNS-Sprint5 e SrvWEB-Sprint5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localizado próximo à parte inferior da tela para a área de transferência.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Cole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uma nova janela do navegador e observe os resultados.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3255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sua página da web carregou corretamente? Se não, qual seria o motivo?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686" y="1149451"/>
            <a:ext cx="6534150" cy="3981450"/>
          </a:xfrm>
          <a:custGeom>
            <a:avLst/>
            <a:gdLst/>
            <a:ahLst/>
            <a:cxnLst/>
            <a:rect l="l" t="t" r="r" b="b"/>
            <a:pathLst>
              <a:path w="6534150" h="3981450">
                <a:moveTo>
                  <a:pt x="663591" y="0"/>
                </a:moveTo>
                <a:lnTo>
                  <a:pt x="6534153" y="0"/>
                </a:lnTo>
                <a:lnTo>
                  <a:pt x="6534153" y="3317861"/>
                </a:lnTo>
                <a:lnTo>
                  <a:pt x="6532487" y="3365252"/>
                </a:lnTo>
                <a:lnTo>
                  <a:pt x="6527563" y="3411744"/>
                </a:lnTo>
                <a:lnTo>
                  <a:pt x="6519495" y="3457224"/>
                </a:lnTo>
                <a:lnTo>
                  <a:pt x="6508393" y="3501580"/>
                </a:lnTo>
                <a:lnTo>
                  <a:pt x="6494371" y="3544699"/>
                </a:lnTo>
                <a:lnTo>
                  <a:pt x="6477540" y="3586471"/>
                </a:lnTo>
                <a:lnTo>
                  <a:pt x="6458014" y="3626781"/>
                </a:lnTo>
                <a:lnTo>
                  <a:pt x="6435903" y="3665519"/>
                </a:lnTo>
                <a:lnTo>
                  <a:pt x="6411322" y="3702571"/>
                </a:lnTo>
                <a:lnTo>
                  <a:pt x="6384381" y="3737825"/>
                </a:lnTo>
                <a:lnTo>
                  <a:pt x="6355193" y="3771170"/>
                </a:lnTo>
                <a:lnTo>
                  <a:pt x="6323871" y="3802492"/>
                </a:lnTo>
                <a:lnTo>
                  <a:pt x="6290527" y="3831679"/>
                </a:lnTo>
                <a:lnTo>
                  <a:pt x="6255272" y="3858620"/>
                </a:lnTo>
                <a:lnTo>
                  <a:pt x="6218220" y="3883202"/>
                </a:lnTo>
                <a:lnTo>
                  <a:pt x="6179483" y="3905312"/>
                </a:lnTo>
                <a:lnTo>
                  <a:pt x="6139172" y="3924839"/>
                </a:lnTo>
                <a:lnTo>
                  <a:pt x="6097401" y="3941669"/>
                </a:lnTo>
                <a:lnTo>
                  <a:pt x="6054281" y="3955692"/>
                </a:lnTo>
                <a:lnTo>
                  <a:pt x="6009925" y="3966793"/>
                </a:lnTo>
                <a:lnTo>
                  <a:pt x="5964445" y="3974862"/>
                </a:lnTo>
                <a:lnTo>
                  <a:pt x="5917954" y="3979786"/>
                </a:lnTo>
                <a:lnTo>
                  <a:pt x="5870563" y="3981452"/>
                </a:lnTo>
                <a:lnTo>
                  <a:pt x="0" y="3981452"/>
                </a:lnTo>
                <a:lnTo>
                  <a:pt x="0" y="663592"/>
                </a:lnTo>
                <a:lnTo>
                  <a:pt x="1666" y="616201"/>
                </a:lnTo>
                <a:lnTo>
                  <a:pt x="6589" y="569709"/>
                </a:lnTo>
                <a:lnTo>
                  <a:pt x="14658" y="524229"/>
                </a:lnTo>
                <a:lnTo>
                  <a:pt x="25760" y="479873"/>
                </a:lnTo>
                <a:lnTo>
                  <a:pt x="39782" y="436753"/>
                </a:lnTo>
                <a:lnTo>
                  <a:pt x="56613" y="394981"/>
                </a:lnTo>
                <a:lnTo>
                  <a:pt x="76139" y="354671"/>
                </a:lnTo>
                <a:lnTo>
                  <a:pt x="98249" y="315933"/>
                </a:lnTo>
                <a:lnTo>
                  <a:pt x="122831" y="278881"/>
                </a:lnTo>
                <a:lnTo>
                  <a:pt x="149772" y="243627"/>
                </a:lnTo>
                <a:lnTo>
                  <a:pt x="178960" y="210282"/>
                </a:lnTo>
                <a:lnTo>
                  <a:pt x="210282" y="178960"/>
                </a:lnTo>
                <a:lnTo>
                  <a:pt x="243626" y="149772"/>
                </a:lnTo>
                <a:lnTo>
                  <a:pt x="278881" y="122831"/>
                </a:lnTo>
                <a:lnTo>
                  <a:pt x="315933" y="98250"/>
                </a:lnTo>
                <a:lnTo>
                  <a:pt x="354670" y="76139"/>
                </a:lnTo>
                <a:lnTo>
                  <a:pt x="394981" y="56613"/>
                </a:lnTo>
                <a:lnTo>
                  <a:pt x="436752" y="39782"/>
                </a:lnTo>
                <a:lnTo>
                  <a:pt x="479872" y="25760"/>
                </a:lnTo>
                <a:lnTo>
                  <a:pt x="524228" y="14658"/>
                </a:lnTo>
                <a:lnTo>
                  <a:pt x="569708" y="6589"/>
                </a:lnTo>
                <a:lnTo>
                  <a:pt x="616200" y="1666"/>
                </a:lnTo>
                <a:lnTo>
                  <a:pt x="663591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34483" y="2053010"/>
            <a:ext cx="5942965" cy="30564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permite que dois computadores estabeleçam uma conexão segura e direta em uma rede potencialmente não segura, como a Internet.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necessário para que terceiros não possam acessar o fluxo de dados, o que resultaria em dados confidenciais caindo em mãos erradas.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criptografa a conexão entre dois computadores e permite que um segundo seja operado a partir de um computador.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não só fornece uma conexão criptografada, mas também garante que apenas conexões sejam estabelecidas entre os computadores designados e que os dados correspondentes não possam ser manipulados em seu caminho para o destinatário.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3C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tem muitas áreas diferentes de aplicação, incluindo</a:t>
            </a:r>
            <a:r>
              <a:rPr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ts val="1240"/>
              </a:lnSpc>
              <a:buSzPct val="95238"/>
              <a:tabLst>
                <a:tab pos="469265" algn="l"/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Gerenciando servidores que não podem ser acessados localmente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transmissão de arquivos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criação de backups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entre dois computadores com criptografia de ponta a ponta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remota de outros computadores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21" y="1306925"/>
            <a:ext cx="6095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97620" y="7082148"/>
            <a:ext cx="5465445" cy="0"/>
          </a:xfrm>
          <a:custGeom>
            <a:avLst/>
            <a:gdLst/>
            <a:ahLst/>
            <a:cxnLst/>
            <a:rect l="l" t="t" r="r" b="b"/>
            <a:pathLst>
              <a:path w="5465445">
                <a:moveTo>
                  <a:pt x="0" y="0"/>
                </a:moveTo>
                <a:lnTo>
                  <a:pt x="5464979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0591" y="6774241"/>
            <a:ext cx="532129" cy="532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616F64C-7130-D945-BD89-2C980B073C0C}"/>
              </a:ext>
            </a:extLst>
          </p:cNvPr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4B8AACF-BDC1-4A42-9CEC-E42D7428759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57CE8-012C-4616-8433-CA423B1B5303}"/>
              </a:ext>
            </a:extLst>
          </p:cNvPr>
          <p:cNvSpPr txBox="1"/>
          <p:nvPr/>
        </p:nvSpPr>
        <p:spPr>
          <a:xfrm>
            <a:off x="1570894" y="140659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1350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228600" y="4572000"/>
            <a:ext cx="525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Ubuntu 20.04 LTS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Irá usar seu par de chaves existente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solidFill>
                  <a:srgbClr val="232F3E"/>
                </a:solidFill>
              </a:rPr>
              <a:t>ACESSAR VIA SSH A INSTÂNCIA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2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81988"/>
            <a:ext cx="6580505" cy="6746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pt-BR" sz="16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seu </a:t>
            </a:r>
            <a:r>
              <a:rPr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2865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iniciou com sucesso um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com um script de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configurou o grupo de segurança corretamente utilizando ambas as portas SSH / HTTP e testou a porta HTTP da porta 80, verifique se você pode fazer SSH na instância EC2.</a:t>
            </a:r>
          </a:p>
          <a:p>
            <a:pPr marL="12700" marR="62865" algn="just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Navegue até o painel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Instâncias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instancia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Srv02-Sprint5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Anote o endereço IP público IPv4. Você precisará deste endereço momentaneamente.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876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vamos usar SSH na instância EC2 usando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Consulte as instruções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o acompanham para obter instruções detalhadas.</a:t>
            </a:r>
          </a:p>
          <a:p>
            <a:pPr marL="12700" marR="487680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Se você ainda não instalou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, navegue até </a:t>
            </a:r>
            <a:r>
              <a:rPr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https://the.earth.li/~sgtatham/putty/latest/w64/puttygen.exe</a:t>
            </a: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https://the.earth.li/~sgtatham/putty/latest/w32/pageant.exe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https://the.earth.li/~sgtatham/putty/latest/w64/putty.exe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https://the.earth.li/~sgtatham/putty/latest/w32/putty.exe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Após a execução, revise as instruções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para esta atividade: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Converter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em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no Windows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sz="1200" b="1" spc="-9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b="1" spc="-9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/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359B35A-DDA6-E948-BEA8-A9F635637595}"/>
              </a:ext>
            </a:extLst>
          </p:cNvPr>
          <p:cNvSpPr txBox="1"/>
          <p:nvPr/>
        </p:nvSpPr>
        <p:spPr>
          <a:xfrm>
            <a:off x="491514" y="504672"/>
            <a:ext cx="5223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6DDCE7B1-36AD-7B4E-BDA3-9139602D2CE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782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27963" y="4415253"/>
            <a:ext cx="654240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seguida, clique na opção ‘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(Como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compatível com seu formato de arquivo nativo, ele só mostrará arquivos com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.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Portanto, os usuários devem escolher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arquivos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na barra suspensa. Ele exibirá todos os arquivos principais incluídos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arquivos.pem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963" y="8009498"/>
            <a:ext cx="6436360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5080" indent="-5080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selecione o arquivo .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deseja converter (</a:t>
            </a:r>
            <a:r>
              <a:rPr lang="pt-BR" sz="1200" b="1" i="1" spc="-5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Esse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usado para conectividade SSH, por isso é fundamental que os usuários selecionem o arquivo específico que planejam converter e clique em "Abrir". Para confirmar, clique em "OK".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9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6693CF2-C27C-F44A-880F-4FDC3D9B077B}"/>
              </a:ext>
            </a:extLst>
          </p:cNvPr>
          <p:cNvSpPr txBox="1"/>
          <p:nvPr/>
        </p:nvSpPr>
        <p:spPr>
          <a:xfrm>
            <a:off x="491514" y="504672"/>
            <a:ext cx="49312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19E4267-9E4F-BE40-97A4-911EB847C653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E20B8F-6B54-4F77-9C93-AA6C8EF9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02308"/>
            <a:ext cx="3144145" cy="30916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0D30CC-8C59-4DDA-8748-E93A114D2651}"/>
              </a:ext>
            </a:extLst>
          </p:cNvPr>
          <p:cNvSpPr/>
          <p:nvPr/>
        </p:nvSpPr>
        <p:spPr>
          <a:xfrm>
            <a:off x="510564" y="1621449"/>
            <a:ext cx="2743200" cy="196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5080" indent="-228600">
              <a:lnSpc>
                <a:spcPct val="101699"/>
              </a:lnSpc>
              <a:buFont typeface="+mj-lt"/>
              <a:buAutoNum type="arabicPeriod" startAt="2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final da janela aberta apresentará opções sobre o tipo de chave que um usuário deseja gerar. Selecione a opção ‘RSA’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Shamir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Adleman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). RSA é um sistema de criptografia de chave pública comumente usado para transmitir dados com segurança.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8DFF7C-6E87-450E-B031-965B78E7579E}"/>
              </a:ext>
            </a:extLst>
          </p:cNvPr>
          <p:cNvCxnSpPr/>
          <p:nvPr/>
        </p:nvCxnSpPr>
        <p:spPr>
          <a:xfrm>
            <a:off x="2957161" y="3899948"/>
            <a:ext cx="624239" cy="105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45D7BF-73A2-4D3C-AD69-7E8C8FA8B503}"/>
              </a:ext>
            </a:extLst>
          </p:cNvPr>
          <p:cNvCxnSpPr>
            <a:cxnSpLocks/>
          </p:cNvCxnSpPr>
          <p:nvPr/>
        </p:nvCxnSpPr>
        <p:spPr>
          <a:xfrm>
            <a:off x="5334000" y="3276600"/>
            <a:ext cx="548039" cy="113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DD128C1-82FE-4111-840D-2FCD5892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2" y="5548780"/>
            <a:ext cx="6542406" cy="2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8256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711</TotalTime>
  <Words>5161</Words>
  <Application>Microsoft Office PowerPoint</Application>
  <PresentationFormat>Personalizar</PresentationFormat>
  <Paragraphs>578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Times New Roman</vt:lpstr>
      <vt:lpstr>Trebuchet MS</vt:lpstr>
      <vt:lpstr>Wingdings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Danilo sibov</cp:lastModifiedBy>
  <cp:revision>152</cp:revision>
  <cp:lastPrinted>2020-07-02T13:14:50Z</cp:lastPrinted>
  <dcterms:created xsi:type="dcterms:W3CDTF">2020-09-09T20:43:03Z</dcterms:created>
  <dcterms:modified xsi:type="dcterms:W3CDTF">2021-07-01T12:03:54Z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