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2" r:id="rId6"/>
    <p:sldId id="271" r:id="rId7"/>
    <p:sldId id="275" r:id="rId8"/>
    <p:sldId id="273" r:id="rId9"/>
    <p:sldId id="276" r:id="rId10"/>
    <p:sldId id="260" r:id="rId11"/>
    <p:sldId id="277" r:id="rId12"/>
    <p:sldId id="285" r:id="rId13"/>
    <p:sldId id="286" r:id="rId14"/>
    <p:sldId id="287" r:id="rId15"/>
    <p:sldId id="288" r:id="rId16"/>
    <p:sldId id="265" r:id="rId17"/>
    <p:sldId id="284" r:id="rId18"/>
    <p:sldId id="289" r:id="rId19"/>
    <p:sldId id="290" r:id="rId20"/>
    <p:sldId id="291" r:id="rId21"/>
    <p:sldId id="292" r:id="rId22"/>
    <p:sldId id="293" r:id="rId23"/>
    <p:sldId id="294" r:id="rId24"/>
    <p:sldId id="280" r:id="rId25"/>
    <p:sldId id="281" r:id="rId26"/>
    <p:sldId id="282" r:id="rId27"/>
    <p:sldId id="283" r:id="rId28"/>
  </p:sldIdLst>
  <p:sldSz cx="7772400" cy="100584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 sibov" initials="Ds" lastIdx="0" clrIdx="0">
    <p:extLst>
      <p:ext uri="{19B8F6BF-5375-455C-9EA6-DF929625EA0E}">
        <p15:presenceInfo xmlns:p15="http://schemas.microsoft.com/office/powerpoint/2012/main" userId="S-1-5-21-2203596836-3590547367-4269087033-6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50" autoAdjust="0"/>
  </p:normalViewPr>
  <p:slideViewPr>
    <p:cSldViewPr snapToGrid="0">
      <p:cViewPr>
        <p:scale>
          <a:sx n="150" d="100"/>
          <a:sy n="150" d="100"/>
        </p:scale>
        <p:origin x="1122" y="-5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3CBDF3D-9335-4610-B0C4-65B8AE2652C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  <a:prstGeom prst="rect">
            <a:avLst/>
          </a:prstGeom>
        </p:spPr>
      </p:sp>
      <p:sp>
        <p:nvSpPr>
          <p:cNvPr id="25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EFD3FE-7A13-43EC-AB24-89EC31F48F48}" type="slidenum">
              <a:rPr lang="pt-BR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208240" y="944640"/>
            <a:ext cx="5257440" cy="28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32F3E"/>
                </a:solidFill>
                <a:latin typeface="+mn-lt"/>
                <a:ea typeface="+mn-ea"/>
              </a:rPr>
              <a:t>How to Use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This document is both a Student Guide and an Educator Guide. Print the Student Guide as a PDF for distribution to your students. You can also print this Educator Guide (</a:t>
            </a:r>
            <a:r>
              <a:rPr lang="pt-BR" sz="1100" b="0" i="1" strike="noStrike" spc="-1">
                <a:solidFill>
                  <a:srgbClr val="232F3E"/>
                </a:solidFill>
                <a:latin typeface="+mn-lt"/>
                <a:ea typeface="+mn-ea"/>
              </a:rPr>
              <a:t>see instructions below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).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Student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Normal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Windows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: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Create PDF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Mac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 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File Format: PDF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Educator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Notes Pages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Print &gt; Layout: Notes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438280" y="3254400"/>
            <a:ext cx="3547440" cy="6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6154560" y="3254400"/>
            <a:ext cx="3547440" cy="52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228600" y="4000680"/>
            <a:ext cx="7391160" cy="52956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Objetivo: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faz parte das ofertas de conteúdo do AWS </a:t>
            </a:r>
            <a:r>
              <a:rPr lang="pt-BR" sz="2000" b="0" strike="noStrike" spc="-1" dirty="0" err="1">
                <a:latin typeface="Arial"/>
              </a:rPr>
              <a:t>Educate</a:t>
            </a:r>
            <a:r>
              <a:rPr lang="pt-BR" sz="2000" b="0" strike="noStrike" spc="-1" dirty="0">
                <a:latin typeface="Arial"/>
              </a:rPr>
              <a:t>. O objetivo deste guia de lançamento e configuração de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da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é fornecer aos educadores </a:t>
            </a: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e atividades de extensão em apoio às atividades em nuvem. O guia inclui uma atividade voltada para o aluno chamada “Iniciando e configurando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EC2” e as notas específicas do educador correspondentes para orientar a facilitação da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Descrição: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estrutura a atividade para iniciar e configurar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Quais são os objetivos de iniciar e configurar um Guia de atividades de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Ao usar o guia, os educadores serão capazes de: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Compreender as metas da atividade, objetivos de aprendizagem, conceitos-chave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Facilite a aprendizagem do aluno antes, durante e depois da 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Avalie o conhecimento dos alunos sobre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Conteúdo do guia: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preparação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Ativar conhecimento prévio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</a:t>
            </a:r>
            <a:r>
              <a:rPr lang="pt-BR" sz="2000" b="0" strike="noStrike" spc="-1" dirty="0" err="1">
                <a:latin typeface="Arial"/>
              </a:rPr>
              <a:t>pré</a:t>
            </a:r>
            <a:r>
              <a:rPr lang="pt-BR" sz="2000" b="0" strike="noStrike" spc="-1" dirty="0">
                <a:latin typeface="Arial"/>
              </a:rPr>
              <a:t>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Facilitação de atividades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Estratégias de alfabetização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de linguagem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Verificando a compreensão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Assessments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Principais conceitos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Específico da tarefa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Baseado em desempenho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Relatório de atividades e atividades de extensão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extensão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Recursos adicionais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Use esses recursos por meio do AWS Management Console para concluir as tarefas relacionadas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Introdução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https://aws.amazon.com/ec2/</a:t>
            </a:r>
            <a:r>
              <a:rPr lang="pt-BR" sz="2000" b="0" strike="noStrike" spc="-1" dirty="0" err="1">
                <a:latin typeface="Arial"/>
              </a:rPr>
              <a:t>getting-started</a:t>
            </a:r>
            <a:r>
              <a:rPr lang="pt-BR" sz="2000" b="0" strike="noStrike" spc="-1" dirty="0">
                <a:latin typeface="Arial"/>
              </a:rPr>
              <a:t>/.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Tutorial: Introdução às instâncias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Linux (links para um site externo): HTTPs://docs.aws.amazon.com/AWSEC2/latest/UserGuide/EC2_GetStarted.html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Configurando com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https://docs.aws.amazon.com/AWSEC2/latest/UserGuide/get-set-up-for-amazon-ec2.html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 que é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(links para um site externo): https://docs.aws.amazon.com/AWSEC2/latest/UserGuide/concepts.html</a:t>
            </a:r>
          </a:p>
        </p:txBody>
      </p:sp>
      <p:sp>
        <p:nvSpPr>
          <p:cNvPr id="263" name="TextShape 7"/>
          <p:cNvSpPr txBox="1"/>
          <p:nvPr/>
        </p:nvSpPr>
        <p:spPr>
          <a:xfrm>
            <a:off x="0" y="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Launching and configuring an Amazon EC2 Instance</a:t>
            </a:r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5: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Antes que os alunos configurem um grupo de segurança na etapa 10: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Como você protege as instâncias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em execução no seu VPC?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Informações básicas para informar as respostas: Os grupos de segurança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podem ser usados ​​para ajudar a proteger instâncias em um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VPC. Os grupos de segurança em um VPC permitem que você especifique o tráfego de rede de entrada e saída que é permitido para ou de cada instância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EC2. O tráfego que não é explicitamente permitido para ou de uma instância é negado automaticamente.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Pergunte: O que é um par de chaves?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Resposta: A AWS armazena a chave pública e você armazena a chave privada em um local seguro. Você pode proteger as informações de login de suas instâncias usando pares de chaves.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Certifique-se de que os alunos aguardem até que seu novo estado de instância EC2 seja exibido como em execução. Se as páginas da web dos alunos não carregarem corretamente….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Suporte online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671F01-491A-46A8-9B86-68CA72C9B22A}" type="slidenum">
              <a:rPr lang="pt-BR" sz="1200" b="0" strike="noStrike" spc="-1">
                <a:latin typeface="Times New Roman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3856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173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8621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094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3365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16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  <a:prstGeom prst="rect">
            <a:avLst/>
          </a:prstGeom>
        </p:spPr>
      </p:sp>
      <p:sp>
        <p:nvSpPr>
          <p:cNvPr id="25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EFD3FE-7A13-43EC-AB24-89EC31F48F48}" type="slidenum">
              <a:rPr lang="pt-BR" sz="1200" b="0" strike="noStrike" spc="-1">
                <a:latin typeface="Times New Roman"/>
              </a:rPr>
              <a:t>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208240" y="944640"/>
            <a:ext cx="5257440" cy="28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32F3E"/>
                </a:solidFill>
                <a:latin typeface="+mn-lt"/>
                <a:ea typeface="+mn-ea"/>
              </a:rPr>
              <a:t>How to Use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This document is both a Student Guide and an Educator Guide. Print the Student Guide as a PDF for distribution to your students. You can also print this Educator Guide (</a:t>
            </a:r>
            <a:r>
              <a:rPr lang="pt-BR" sz="1100" b="0" i="1" strike="noStrike" spc="-1">
                <a:solidFill>
                  <a:srgbClr val="232F3E"/>
                </a:solidFill>
                <a:latin typeface="+mn-lt"/>
                <a:ea typeface="+mn-ea"/>
              </a:rPr>
              <a:t>see instructions below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).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Student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Normal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Windows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: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Create PDF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Mac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 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File Format: PDF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Educator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Notes Pages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Print &gt; Layout: Notes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438280" y="3254400"/>
            <a:ext cx="3547440" cy="6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6154560" y="3254400"/>
            <a:ext cx="3547440" cy="52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228600" y="4000680"/>
            <a:ext cx="7391160" cy="52956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Objetivo: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faz parte das ofertas de conteúdo do AWS </a:t>
            </a:r>
            <a:r>
              <a:rPr lang="pt-BR" sz="2000" b="0" strike="noStrike" spc="-1" dirty="0" err="1">
                <a:latin typeface="Arial"/>
              </a:rPr>
              <a:t>Educate</a:t>
            </a:r>
            <a:r>
              <a:rPr lang="pt-BR" sz="2000" b="0" strike="noStrike" spc="-1" dirty="0">
                <a:latin typeface="Arial"/>
              </a:rPr>
              <a:t>. O objetivo deste guia de lançamento e configuração de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da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é fornecer aos educadores </a:t>
            </a: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e atividades de extensão em apoio às atividades em nuvem. O guia inclui uma atividade voltada para o aluno chamada “Iniciando e configurando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EC2” e as notas específicas do educador correspondentes para orientar a facilitação da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Descrição: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estrutura a atividade para iniciar e configurar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Quais são os objetivos de iniciar e configurar um Guia de atividades de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Ao usar o guia, os educadores serão capazes de: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Compreender as metas da atividade, objetivos de aprendizagem, conceitos-chave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Facilite a aprendizagem do aluno antes, durante e depois da 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Avalie o conhecimento dos alunos sobre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Conteúdo do guia: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preparação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Ativar conhecimento prévio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</a:t>
            </a:r>
            <a:r>
              <a:rPr lang="pt-BR" sz="2000" b="0" strike="noStrike" spc="-1" dirty="0" err="1">
                <a:latin typeface="Arial"/>
              </a:rPr>
              <a:t>pré</a:t>
            </a:r>
            <a:r>
              <a:rPr lang="pt-BR" sz="2000" b="0" strike="noStrike" spc="-1" dirty="0">
                <a:latin typeface="Arial"/>
              </a:rPr>
              <a:t>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Facilitação de atividades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Estratégias de alfabetização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de linguagem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Verificando a compreensão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Assessments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Principais conceitos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Específico da tarefa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Baseado em desempenho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Relatório de atividades e atividades de extensão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extensão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Recursos adicionais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Use esses recursos por meio do AWS Management Console para concluir as tarefas relacionadas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Introdução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https://aws.amazon.com/ec2/</a:t>
            </a:r>
            <a:r>
              <a:rPr lang="pt-BR" sz="2000" b="0" strike="noStrike" spc="-1" dirty="0" err="1">
                <a:latin typeface="Arial"/>
              </a:rPr>
              <a:t>getting-started</a:t>
            </a:r>
            <a:r>
              <a:rPr lang="pt-BR" sz="2000" b="0" strike="noStrike" spc="-1" dirty="0">
                <a:latin typeface="Arial"/>
              </a:rPr>
              <a:t>/.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Tutorial: Introdução às instâncias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Linux (links para um site externo): HTTPs://docs.aws.amazon.com/AWSEC2/latest/UserGuide/EC2_GetStarted.html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Configurando com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https://docs.aws.amazon.com/AWSEC2/latest/UserGuide/get-set-up-for-amazon-ec2.html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 que é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(links para um site externo): https://docs.aws.amazon.com/AWSEC2/latest/UserGuide/concepts.html</a:t>
            </a:r>
          </a:p>
        </p:txBody>
      </p:sp>
      <p:sp>
        <p:nvSpPr>
          <p:cNvPr id="263" name="TextShape 7"/>
          <p:cNvSpPr txBox="1"/>
          <p:nvPr/>
        </p:nvSpPr>
        <p:spPr>
          <a:xfrm>
            <a:off x="0" y="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Launching and configuring an Amazon EC2 Instance</a:t>
            </a:r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237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18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1267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19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788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372960" y="327780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Facilitação de atividades, página 2:</a:t>
            </a: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Online (O)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Aviso: peça aos alunos que escrevam em suas anotações ou compartilhem no bate-papo sua resposta ao seguinte aviso. Os alunos podem concluir isso como um </a:t>
            </a:r>
            <a:r>
              <a:rPr lang="pt-BR" sz="1200" b="0" strike="noStrike" spc="-1" dirty="0" err="1">
                <a:latin typeface="Arial"/>
              </a:rPr>
              <a:t>pré</a:t>
            </a:r>
            <a:r>
              <a:rPr lang="pt-BR" sz="1200" b="0" strike="noStrike" spc="-1" dirty="0">
                <a:latin typeface="Arial"/>
              </a:rPr>
              <a:t>-trabalho, junto com o </a:t>
            </a:r>
            <a:r>
              <a:rPr lang="pt-BR" sz="1200" b="0" strike="noStrike" spc="-1" dirty="0" err="1">
                <a:latin typeface="Arial"/>
              </a:rPr>
              <a:t>prompt</a:t>
            </a:r>
            <a:r>
              <a:rPr lang="pt-BR" sz="1200" b="0" strike="noStrike" spc="-1" dirty="0">
                <a:latin typeface="Arial"/>
              </a:rPr>
              <a:t> de discussão a seguir: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Você construiu um servidor da web em nuvem no passado? Descreva resumidamente o seu servidor web. Se você já usou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no passado, descreva sua experiência. Não se preocupe se você não tiver experiência na criação de um servidor da web ou experiência com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EC2 - você aprenderá a usar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nesta atividade de aprendizado prático.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 instrutor pergunta: Quantos de vocês já construíram um servidor web antes?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[Escolha um aluno.]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 instrutor diz: Conte-nos mais sobre seu servidor.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 instrutor pergunta: Alguém já usou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antes?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[Escolha um aluno, se aplicável.]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 instrutor diz: Conte-nos mais sobre como você usou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EC2.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[Se os alunos não estiverem familiarizados com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EC2, diga a eles que não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para se preocupar e que eles farão o aprendizado prático do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nesta atividade.]</a:t>
            </a: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Discussão </a:t>
            </a:r>
            <a:r>
              <a:rPr lang="pt-BR" sz="1200" b="0" strike="noStrike" spc="-1" dirty="0" err="1">
                <a:latin typeface="Arial"/>
              </a:rPr>
              <a:t>pré</a:t>
            </a:r>
            <a:r>
              <a:rPr lang="pt-BR" sz="1200" b="0" strike="noStrike" spc="-1" dirty="0">
                <a:latin typeface="Arial"/>
              </a:rPr>
              <a:t>-atividade (IP)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Faça pares com os alunos ou peça-lhes que trabalhem em pequenos grupos e, a seguir, discuta em classe. Deixe os alunos saberem que eles serão capazes de responder a essa pergunta com confiança após a conclusão da atividade.</a:t>
            </a: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Aviso </a:t>
            </a:r>
            <a:r>
              <a:rPr lang="pt-BR" sz="1200" b="0" strike="noStrike" spc="-1" dirty="0" err="1">
                <a:latin typeface="Arial"/>
              </a:rPr>
              <a:t>pré</a:t>
            </a:r>
            <a:r>
              <a:rPr lang="pt-BR" sz="1200" b="0" strike="noStrike" spc="-1" dirty="0">
                <a:latin typeface="Arial"/>
              </a:rPr>
              <a:t>-atividade: (O)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Leia o cenário e responda ao </a:t>
            </a:r>
            <a:r>
              <a:rPr lang="pt-BR" sz="1200" b="0" strike="noStrike" spc="-1" dirty="0" err="1">
                <a:latin typeface="Arial"/>
              </a:rPr>
              <a:t>prompt</a:t>
            </a:r>
            <a:r>
              <a:rPr lang="pt-BR" sz="1200" b="0" strike="noStrike" spc="-1" dirty="0">
                <a:latin typeface="Arial"/>
              </a:rPr>
              <a:t> em suas notas. (Isso também pode ser feito como trabalho de </a:t>
            </a:r>
            <a:r>
              <a:rPr lang="pt-BR" sz="1200" b="0" strike="noStrike" spc="-1" dirty="0" err="1">
                <a:latin typeface="Arial"/>
              </a:rPr>
              <a:t>pré</a:t>
            </a:r>
            <a:r>
              <a:rPr lang="pt-BR" sz="1200" b="0" strike="noStrike" spc="-1" dirty="0">
                <a:latin typeface="Arial"/>
              </a:rPr>
              <a:t>-atividade com as questões Ativar Conhecimento de Fundo.)</a:t>
            </a: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Informações básicas para informar as respostas: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</a:t>
            </a:r>
            <a:r>
              <a:rPr lang="pt-BR" sz="1200" b="0" strike="noStrike" spc="-1" dirty="0" err="1">
                <a:latin typeface="Arial"/>
              </a:rPr>
              <a:t>Elastic</a:t>
            </a:r>
            <a:r>
              <a:rPr lang="pt-BR" sz="1200" b="0" strike="noStrike" spc="-1" dirty="0">
                <a:latin typeface="Arial"/>
              </a:rPr>
              <a:t> Compute Cloud (EC2) oferece capacidade de computação escalonável na nuvem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Web Services (AWS). Usar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elimina a necessidade de investir em hardware antecipadamente, para que você possa desenvolver e implantar aplicativos com mais rapidez. Você pode usar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para iniciar quantos ou poucos servidores virtuais precisar, configurar a segurança e a rede e gerenciar o armazenamento.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permite que você amplie ou diminua a escala para lidar com mudanças nos requisitos ou picos de popularidade, reduzindo sua necessidade de prever o tráfego.</a:t>
            </a:r>
          </a:p>
        </p:txBody>
      </p:sp>
      <p:sp>
        <p:nvSpPr>
          <p:cNvPr id="26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6B8B27-F28B-4567-A5AB-6ED5EA4C61CA}" type="slidenum">
              <a:rPr lang="pt-BR" sz="1200" b="0" strike="noStrike" spc="-1">
                <a:latin typeface="Times New Roman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2286000" y="457200"/>
            <a:ext cx="4800240" cy="337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Activate Background Knowledge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Potential prompts: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In Person (IP)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Instructor say: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With a partner, discuss your experience with building a cloud webserver.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Discuss: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Ask students to share their server/experience with the group.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Instructor ask: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Has anyone used Amazon Elastic Compute Cloud (EC2) before?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Instructor say: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Tell us more about how you used Amazon EC2.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[If students are unfamiliar with Amazon EC2, tell them not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to worry, and that they will be doing hands-on learning with Amazon EC2 in this activity.]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Instructor say: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(if students are unfamiliar with Amazon EC2, ask them what they think the service might provide)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20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744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975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04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0253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  <a:prstGeom prst="rect">
            <a:avLst/>
          </a:prstGeom>
        </p:spPr>
      </p:sp>
      <p:sp>
        <p:nvSpPr>
          <p:cNvPr id="25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EFD3FE-7A13-43EC-AB24-89EC31F48F48}" type="slidenum">
              <a:rPr lang="pt-BR" sz="1200" b="0" strike="noStrike" spc="-1">
                <a:latin typeface="Times New Roman"/>
              </a:rPr>
              <a:t>24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208240" y="944640"/>
            <a:ext cx="5257440" cy="28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32F3E"/>
                </a:solidFill>
                <a:latin typeface="+mn-lt"/>
                <a:ea typeface="+mn-ea"/>
              </a:rPr>
              <a:t>How to Use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This document is both a Student Guide and an Educator Guide. Print the Student Guide as a PDF for distribution to your students. You can also print this Educator Guide (</a:t>
            </a:r>
            <a:r>
              <a:rPr lang="pt-BR" sz="1100" b="0" i="1" strike="noStrike" spc="-1">
                <a:solidFill>
                  <a:srgbClr val="232F3E"/>
                </a:solidFill>
                <a:latin typeface="+mn-lt"/>
                <a:ea typeface="+mn-ea"/>
              </a:rPr>
              <a:t>see instructions below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).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Student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Normal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Windows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: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Create PDF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Mac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 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File Format: PDF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Educator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Notes Pages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Print &gt; Layout: Notes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438280" y="3254400"/>
            <a:ext cx="3547440" cy="6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6154560" y="3254400"/>
            <a:ext cx="3547440" cy="52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228600" y="4000680"/>
            <a:ext cx="7391160" cy="52956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Objetivo: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faz parte das ofertas de conteúdo do AWS </a:t>
            </a:r>
            <a:r>
              <a:rPr lang="pt-BR" sz="2000" b="0" strike="noStrike" spc="-1" dirty="0" err="1">
                <a:latin typeface="Arial"/>
              </a:rPr>
              <a:t>Educate</a:t>
            </a:r>
            <a:r>
              <a:rPr lang="pt-BR" sz="2000" b="0" strike="noStrike" spc="-1" dirty="0">
                <a:latin typeface="Arial"/>
              </a:rPr>
              <a:t>. O objetivo deste guia de lançamento e configuração de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da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é fornecer aos educadores </a:t>
            </a: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e atividades de extensão em apoio às atividades em nuvem. O guia inclui uma atividade voltada para o aluno chamada “Iniciando e configurando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EC2” e as notas específicas do educador correspondentes para orientar a facilitação da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Descrição: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estrutura a atividade para iniciar e configurar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Quais são os objetivos de iniciar e configurar um Guia de atividades de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Ao usar o guia, os educadores serão capazes de: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Compreender as metas da atividade, objetivos de aprendizagem, conceitos-chave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Facilite a aprendizagem do aluno antes, durante e depois da 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Avalie o conhecimento dos alunos sobre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Conteúdo do guia: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preparação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Ativar conhecimento prévio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</a:t>
            </a:r>
            <a:r>
              <a:rPr lang="pt-BR" sz="2000" b="0" strike="noStrike" spc="-1" dirty="0" err="1">
                <a:latin typeface="Arial"/>
              </a:rPr>
              <a:t>pré</a:t>
            </a:r>
            <a:r>
              <a:rPr lang="pt-BR" sz="2000" b="0" strike="noStrike" spc="-1" dirty="0">
                <a:latin typeface="Arial"/>
              </a:rPr>
              <a:t>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Facilitação de atividades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Estratégias de alfabetização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de linguagem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Verificando a compreensão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Assessments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Principais conceitos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Específico da tarefa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Baseado em desempenho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Relatório de atividades e atividades de extensão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extensão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Recursos adicionais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Use esses recursos por meio do AWS Management Console para concluir as tarefas relacionadas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Introdução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https://aws.amazon.com/ec2/</a:t>
            </a:r>
            <a:r>
              <a:rPr lang="pt-BR" sz="2000" b="0" strike="noStrike" spc="-1" dirty="0" err="1">
                <a:latin typeface="Arial"/>
              </a:rPr>
              <a:t>getting-started</a:t>
            </a:r>
            <a:r>
              <a:rPr lang="pt-BR" sz="2000" b="0" strike="noStrike" spc="-1" dirty="0">
                <a:latin typeface="Arial"/>
              </a:rPr>
              <a:t>/.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Tutorial: Introdução às instâncias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Linux (links para um site externo): HTTPs://docs.aws.amazon.com/AWSEC2/latest/UserGuide/EC2_GetStarted.html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Configurando com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https://docs.aws.amazon.com/AWSEC2/latest/UserGuide/get-set-up-for-amazon-ec2.html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 que é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(links para um site externo): https://docs.aws.amazon.com/AWSEC2/latest/UserGuide/concepts.html</a:t>
            </a:r>
          </a:p>
        </p:txBody>
      </p:sp>
      <p:sp>
        <p:nvSpPr>
          <p:cNvPr id="263" name="TextShape 7"/>
          <p:cNvSpPr txBox="1"/>
          <p:nvPr/>
        </p:nvSpPr>
        <p:spPr>
          <a:xfrm>
            <a:off x="0" y="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Launching and configuring an Amazon EC2 Instance</a:t>
            </a:r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9778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Desta vez, peça aos alunos que apresentem sua própria ideia de caso de uso (no lugar do </a:t>
            </a:r>
            <a:r>
              <a:rPr lang="pt-BR" sz="2000" b="0" strike="noStrike" spc="-1" dirty="0" err="1">
                <a:latin typeface="+mn-lt"/>
              </a:rPr>
              <a:t>BitBeat</a:t>
            </a:r>
            <a:r>
              <a:rPr lang="pt-BR" sz="2000" b="0" strike="noStrike" spc="-1" dirty="0">
                <a:latin typeface="+mn-lt"/>
              </a:rPr>
              <a:t>) e, em seguida, peça aos alunos que troquem casos de uso. Como alternativa, forneça um caso de uso mais especializado que seja mais relevante para seus alunos.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Desafio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apresentar o (s) caso (s) de uso como um desafio e fazer com que os alunos concluam o desafio e compartilhem como o abordaram. Faça com que a classe ou um painel de jurados vote no vencedor do desafio e conceda um prêmio.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percursos de carreira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Link: https://www.awseducate.com/educator/s/content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Revisão de Documentação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Familiarizar-se e compreender a documentação da AWS é um hábito de prática recomendada. Peça aos alunos que analisem a documentação do AWS EC2 e elaborem as perguntas que eles têm após lê-la. Peça-lhes que discutam quando e como usariam uma documentação como esta e quaisquer desafios que tenham com as informações apresentadas. https://docs.aws.amazon.com/AWSEC2/latest/UserGuide/concepts.html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A0AD33-94CA-40EC-B6D3-5299D3F0F681}" type="slidenum">
              <a:rPr lang="pt-BR" sz="1200" b="0" strike="noStrike" spc="-1">
                <a:latin typeface="Times New Roman"/>
              </a:rPr>
              <a:t>25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044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Desta vez, peça aos alunos que apresentem sua própria ideia de caso de uso (no lugar do </a:t>
            </a:r>
            <a:r>
              <a:rPr lang="pt-BR" sz="2000" b="0" strike="noStrike" spc="-1" dirty="0" err="1">
                <a:latin typeface="+mn-lt"/>
              </a:rPr>
              <a:t>BitBeat</a:t>
            </a:r>
            <a:r>
              <a:rPr lang="pt-BR" sz="2000" b="0" strike="noStrike" spc="-1" dirty="0">
                <a:latin typeface="+mn-lt"/>
              </a:rPr>
              <a:t>) e, em seguida, peça aos alunos que troquem casos de uso. Como alternativa, forneça um caso de uso mais especializado que seja mais relevante para seus alunos.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Desafio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apresentar o (s) caso (s) de uso como um desafio e fazer com que os alunos concluam o desafio e compartilhem como o abordaram. Faça com que a classe ou um painel de jurados vote no vencedor do desafio e conceda um prêmio.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percursos de carreira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Link: https://www.awseducate.com/educator/s/content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Revisão de Documentação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Familiarizar-se e compreender a documentação da AWS é um hábito de prática recomendada. Peça aos alunos que analisem a documentação do AWS EC2 e elaborem as perguntas que eles têm após lê-la. Peça-lhes que discutam quando e como usariam uma documentação como esta e quaisquer desafios que tenham com as informações apresentadas. https://docs.aws.amazon.com/AWSEC2/latest/UserGuide/concepts.html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A0AD33-94CA-40EC-B6D3-5299D3F0F681}" type="slidenum">
              <a:rPr lang="pt-BR" sz="1200" b="0" strike="noStrike" spc="-1">
                <a:latin typeface="Times New Roman"/>
              </a:rPr>
              <a:t>26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2623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Desta vez, peça aos alunos que apresentem sua própria ideia de caso de uso (no lugar do </a:t>
            </a:r>
            <a:r>
              <a:rPr lang="pt-BR" sz="2000" b="0" strike="noStrike" spc="-1" dirty="0" err="1">
                <a:latin typeface="+mn-lt"/>
              </a:rPr>
              <a:t>BitBeat</a:t>
            </a:r>
            <a:r>
              <a:rPr lang="pt-BR" sz="2000" b="0" strike="noStrike" spc="-1" dirty="0">
                <a:latin typeface="+mn-lt"/>
              </a:rPr>
              <a:t>) e, em seguida, peça aos alunos que troquem casos de uso. Como alternativa, forneça um caso de uso mais especializado que seja mais relevante para seus alunos.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Desafio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apresentar o (s) caso (s) de uso como um desafio e fazer com que os alunos concluam o desafio e compartilhem como o abordaram. Faça com que a classe ou um painel de jurados vote no vencedor do desafio e conceda um prêmio.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percursos de carreira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Link: https://www.awseducate.com/educator/s/content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Revisão de Documentação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Familiarizar-se e compreender a documentação da AWS é um hábito de prática recomendada. Peça aos alunos que analisem a documentação do AWS EC2 e elaborem as perguntas que eles têm após lê-la. Peça-lhes que discutam quando e como usariam uma documentação como esta e quaisquer desafios que tenham com as informações apresentadas. https://docs.aws.amazon.com/AWSEC2/latest/UserGuide/concepts.html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A0AD33-94CA-40EC-B6D3-5299D3F0F681}" type="slidenum">
              <a:rPr lang="pt-BR" sz="1200" b="0" strike="noStrike" spc="-1">
                <a:latin typeface="Times New Roman"/>
              </a:rPr>
              <a:t>27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916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Facilitação de atividades, página 3:</a:t>
            </a:r>
          </a:p>
          <a:p>
            <a:pPr marL="216000" indent="-21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Estratégia de alfabetização (IP)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Peça aos alunos que leiam as páginas 1-3.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Considere exibir as definições para cada termo e conceito em um local visível na sala de aula ou peça aos alunos que combinem os termos e definições em pares. Como alternativa, pergunte aos alunos o nome de um serviço da web que fornece capacidade de computação redimensionável na nuvem na forma de uma máquina virtual e verifique se eles entendem os termos e definições principais. Uma avaliação de terminologia também está incluída neste baralho como uma opção para verificar a compreensão do aluno.</a:t>
            </a:r>
          </a:p>
          <a:p>
            <a:pPr marL="216000" indent="-21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Estratégia de Alfabetização (O)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Peça aos alunos que leiam as páginas 1-3. Enquanto os alunos leem, peça-lhes que destacem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pPr marL="216000" indent="-21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Prompt de linguagem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Esta terminologia específica da AWS pode ser nova para os alunos e é importante para ter sucesso nesta atividade: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Amazon Elastic Compute Cloud (EC2): um serviço da web que fornece capacidade de computação redimensionável e segura na nuvem; projetado para tornar a computação em nuvem em escala da web mais fácil para os desenvolvedores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Amazon Machine Images (AMIs): modelos pré-configurados para instâncias; empacote os bits necessários para o seu servidor (incluindo o sistema operacional e software adicional)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Instância: uma instância é um servidor virtual na nuvem AWS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Regiões: locais físicos para seus recursos (como instâncias)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Nuvens privadas virtuais (VPCs): redes virtuais que você cria que são logicamente isoladas do resto da nuvem AWS e que você pode opcionalmente se conectar à sua própria rede</a:t>
            </a:r>
          </a:p>
        </p:txBody>
      </p:sp>
      <p:sp>
        <p:nvSpPr>
          <p:cNvPr id="270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1FDF73-12AF-4372-98B3-9EA205B0E4FD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Facilitação de atividades, página 4: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Antes dos alunos lançarem uma instância EC2: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Pergunte: O que é um VPC padrão?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Informações básicas para informar as respostas: Quando você cria sua conta da AWS, a AWS cria um VPC padrão para você em cada região. O VPC padrão contém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padrão. Você pode querer revisar a seguinte terminologia: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e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.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é uma rede virtual isolada logisticamente na nuvem AWS. Você define o espaço de endereço IP de um VPC a partir dos intervalos selecionados.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é um segmento do intervalo de endereços IP de um VPC onde você pode colocar grupos de recursos isolados.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Conforme os alunos iniciam suas instâncias, eles podem escolher os modelos errados. Certifique-se de selecionar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Linux 2 AMI (HVM) e o tipo de instância correto: instância t2.micro.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Suporte online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Prompt</a:t>
            </a:r>
            <a:r>
              <a:rPr lang="pt-BR" sz="1400" b="0" strike="noStrike" spc="-1" dirty="0">
                <a:latin typeface="+mn-lt"/>
              </a:rPr>
              <a:t> de linguagem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Esta terminologia e conceito podem ser novos para os alunos: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Bootstrapping</a:t>
            </a:r>
            <a:r>
              <a:rPr lang="pt-BR" sz="1400" b="0" strike="noStrike" spc="-1" dirty="0">
                <a:latin typeface="+mn-lt"/>
              </a:rPr>
              <a:t>: código executado quando um computador é inicializado; um processo que carrega e executa comandos automaticamente.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70541A-FF47-4838-B56F-B89D7219595F}" type="slidenum">
              <a:rPr lang="pt-BR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Facilitação de atividades, página 4: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Antes dos alunos lançarem uma instância EC2: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Pergunte: O que é um VPC padrão?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Informações básicas para informar as respostas: Quando você cria sua conta da AWS, a AWS cria um VPC padrão para você em cada região. O VPC padrão contém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padrão. Você pode querer revisar a seguinte terminologia: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e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.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é uma rede virtual isolada logisticamente na nuvem AWS. Você define o espaço de endereço IP de um VPC a partir dos intervalos selecionados.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é um segmento do intervalo de endereços IP de um VPC onde você pode colocar grupos de recursos isolados.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Conforme os alunos iniciam suas instâncias, eles podem escolher os modelos errados. Certifique-se de selecionar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Linux 2 AMI (HVM) e o tipo de instância correto: instância t2.micro.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Suporte online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Prompt</a:t>
            </a:r>
            <a:r>
              <a:rPr lang="pt-BR" sz="1400" b="0" strike="noStrike" spc="-1" dirty="0">
                <a:latin typeface="+mn-lt"/>
              </a:rPr>
              <a:t> de linguagem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Esta terminologia e conceito podem ser novos para os alunos: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Bootstrapping</a:t>
            </a:r>
            <a:r>
              <a:rPr lang="pt-BR" sz="1400" b="0" strike="noStrike" spc="-1" dirty="0">
                <a:latin typeface="+mn-lt"/>
              </a:rPr>
              <a:t>: código executado quando um computador é inicializado; um processo que carrega e executa comandos automaticamente.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70541A-FF47-4838-B56F-B89D7219595F}" type="slidenum">
              <a:rPr lang="pt-BR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050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Facilitação de atividades, página 4: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Antes dos alunos lançarem uma instância EC2: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Pergunte: O que é um VPC padrão?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Informações básicas para informar as respostas: Quando você cria sua conta da AWS, a AWS cria um VPC padrão para você em cada região. O VPC padrão contém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padrão. Você pode querer revisar a seguinte terminologia: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e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.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é uma rede virtual isolada logisticamente na nuvem AWS. Você define o espaço de endereço IP de um VPC a partir dos intervalos selecionados.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é um segmento do intervalo de endereços IP de um VPC onde você pode colocar grupos de recursos isolados.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Conforme os alunos iniciam suas instâncias, eles podem escolher os modelos errados. Certifique-se de selecionar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Linux 2 AMI (HVM) e o tipo de instância correto: instância t2.micro.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Suporte online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Prompt</a:t>
            </a:r>
            <a:r>
              <a:rPr lang="pt-BR" sz="1400" b="0" strike="noStrike" spc="-1" dirty="0">
                <a:latin typeface="+mn-lt"/>
              </a:rPr>
              <a:t> de linguagem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Esta terminologia e conceito podem ser novos para os alunos: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Bootstrapping</a:t>
            </a:r>
            <a:r>
              <a:rPr lang="pt-BR" sz="1400" b="0" strike="noStrike" spc="-1" dirty="0">
                <a:latin typeface="+mn-lt"/>
              </a:rPr>
              <a:t>: código executado quando um computador é inicializado; um processo que carrega e executa comandos automaticamente.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70541A-FF47-4838-B56F-B89D7219595F}" type="slidenum">
              <a:rPr lang="pt-BR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981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5: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Antes que os alunos configurem um grupo de segurança na etapa 10: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Como você protege as instâncias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em execução no seu VPC?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Informações básicas para informar as respostas: Os grupos de segurança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podem ser usados ​​para ajudar a proteger instâncias em um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VPC. Os grupos de segurança em um VPC permitem que você especifique o tráfego de rede de entrada e saída que é permitido para ou de cada instância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EC2. O tráfego que não é explicitamente permitido para ou de uma instância é negado automaticamente.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Pergunte: O que é um par de chaves?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Resposta: A AWS armazena a chave pública e você armazena a chave privada em um local seguro. Você pode proteger as informações de login de suas instâncias usando pares de chaves.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Certifique-se de que os alunos aguardem até que seu novo estado de instância EC2 seja exibido como em execução. Se as páginas da web dos alunos não carregarem corretamente….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Suporte online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671F01-491A-46A8-9B86-68CA72C9B22A}" type="slidenum">
              <a:rPr lang="pt-BR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716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5: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Antes que os alunos configurem um grupo de segurança na etapa 10: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Como você protege as instâncias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em execução no seu VPC?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Informações básicas para informar as respostas: Os grupos de segurança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podem ser usados ​​para ajudar a proteger instâncias em um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VPC. Os grupos de segurança em um VPC permitem que você especifique o tráfego de rede de entrada e saída que é permitido para ou de cada instância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EC2. O tráfego que não é explicitamente permitido para ou de uma instância é negado automaticamente.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Pergunte: O que é um par de chaves?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Resposta: A AWS armazena a chave pública e você armazena a chave privada em um local seguro. Você pode proteger as informações de login de suas instâncias usando pares de chaves.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Certifique-se de que os alunos aguardem até que seu novo estado de instância EC2 seja exibido como em execução. Se as páginas da web dos alunos não carregarem corretamente….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Suporte online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671F01-491A-46A8-9B86-68CA72C9B22A}" type="slidenum">
              <a:rPr lang="pt-BR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811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5: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Antes que os alunos configurem um grupo de segurança na etapa 10: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Como você protege as instâncias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em execução no seu VPC?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Informações básicas para informar as respostas: Os grupos de segurança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podem ser usados ​​para ajudar a proteger instâncias em um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VPC. Os grupos de segurança em um VPC permitem que você especifique o tráfego de rede de entrada e saída que é permitido para ou de cada instância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EC2. O tráfego que não é explicitamente permitido para ou de uma instância é negado automaticamente.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Pergunte: O que é um par de chaves?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Resposta: A AWS armazena a chave pública e você armazena a chave privada em um local seguro. Você pode proteger as informações de login de suas instâncias usando pares de chaves.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Certifique-se de que os alunos aguardem até que seu novo estado de instância EC2 seja exibido como em execução. Se as páginas da web dos alunos não carregarem corretamente….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Suporte online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671F01-491A-46A8-9B86-68CA72C9B22A}" type="slidenum">
              <a:rPr lang="pt-BR" sz="1200" b="0" strike="noStrike" spc="-1">
                <a:latin typeface="Times New Roman"/>
              </a:rPr>
              <a:t>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15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98280"/>
            <a:ext cx="19584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" name="Picture 41"/>
          <p:cNvPicPr/>
          <p:nvPr/>
        </p:nvPicPr>
        <p:blipFill>
          <a:blip r:embed="rId14"/>
          <a:stretch/>
        </p:blipFill>
        <p:spPr>
          <a:xfrm>
            <a:off x="534240" y="200880"/>
            <a:ext cx="1215000" cy="2750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914400"/>
            <a:ext cx="7153560" cy="36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320">
            <a:solidFill>
              <a:srgbClr val="222E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98280"/>
            <a:ext cx="19584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41"/>
          <p:cNvPicPr/>
          <p:nvPr/>
        </p:nvPicPr>
        <p:blipFill>
          <a:blip r:embed="rId14"/>
          <a:stretch/>
        </p:blipFill>
        <p:spPr>
          <a:xfrm>
            <a:off x="534240" y="200880"/>
            <a:ext cx="1215000" cy="27504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914400"/>
            <a:ext cx="7153560" cy="36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320">
            <a:solidFill>
              <a:srgbClr val="222E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6291000" y="274320"/>
            <a:ext cx="893520" cy="1523520"/>
          </a:xfrm>
          <a:prstGeom prst="roundRect">
            <a:avLst>
              <a:gd name="adj" fmla="val 16667"/>
            </a:avLst>
          </a:prstGeom>
          <a:solidFill>
            <a:srgbClr val="FF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6472800" y="1252440"/>
            <a:ext cx="57312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/>
          <a:lstStyle/>
          <a:p>
            <a:pPr marL="12600" indent="-360" algn="ctr">
              <a:lnSpc>
                <a:spcPct val="89000"/>
              </a:lnSpc>
              <a:spcBef>
                <a:spcPts val="215"/>
              </a:spcBef>
            </a:pPr>
            <a:r>
              <a:rPr lang="pt-BR" sz="900" b="1" strike="noStrike" spc="12">
                <a:solidFill>
                  <a:srgbClr val="222A35"/>
                </a:solidFill>
                <a:latin typeface="Trebuchet MS"/>
              </a:rPr>
              <a:t>ELASTIC  </a:t>
            </a:r>
            <a:r>
              <a:rPr lang="pt-BR" sz="900" b="1" strike="noStrike" spc="32">
                <a:solidFill>
                  <a:srgbClr val="222A35"/>
                </a:solidFill>
                <a:latin typeface="Trebuchet MS"/>
              </a:rPr>
              <a:t>CLOUD  COMPUTE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6370920" y="457200"/>
            <a:ext cx="715320" cy="73116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>
            <a:off x="457200" y="533520"/>
            <a:ext cx="58586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0" strike="noStrike" spc="-1">
                <a:solidFill>
                  <a:srgbClr val="252525"/>
                </a:solidFill>
                <a:latin typeface="Times New Roman"/>
              </a:rPr>
              <a:t>Launching and Configuring an Amazon EC2 Instance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1595880" y="96260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/>
          <p:cNvSpPr/>
          <p:nvPr/>
        </p:nvSpPr>
        <p:spPr>
          <a:xfrm>
            <a:off x="1097280" y="95598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1"/>
          <p:cNvSpPr>
            <a:spLocks noGrp="1"/>
          </p:cNvSpPr>
          <p:nvPr>
            <p:ph type="ftr"/>
          </p:nvPr>
        </p:nvSpPr>
        <p:spPr>
          <a:xfrm>
            <a:off x="-15840" y="9352800"/>
            <a:ext cx="7924320" cy="717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© 2020, Amazon Web Services, Inc. or its affiliates. All rights reserved</a:t>
            </a:r>
            <a:br/>
            <a:fld id="{603CA839-84DB-429A-8F5E-B2850133214C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lang="pt-BR" sz="1200" b="0" strike="noStrike" spc="-1">
              <a:latin typeface="Times New Roman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7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7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7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7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upport.microsoft.com/pt-br/help/2923545/update-for-rdp-8-1-is-available-for-windows-7-sp1" TargetMode="External"/><Relationship Id="rId4" Type="http://schemas.openxmlformats.org/officeDocument/2006/relationships/hyperlink" Target="https://docs.microsoft.com/en-us/windows-server/remote/remote-desktop-services/clients/windowsdesktop-whatsne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2091048"/>
            <a:ext cx="5409720" cy="1218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392321" y="2472468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VM Windows Server com </a:t>
            </a:r>
            <a:r>
              <a:rPr lang="pt-BR" sz="2400" b="1" strike="noStrike" spc="-1" dirty="0" err="1">
                <a:solidFill>
                  <a:srgbClr val="232F3E"/>
                </a:solidFill>
                <a:latin typeface="Calibri"/>
              </a:rPr>
              <a:t>Amazon</a:t>
            </a: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 EC2</a:t>
            </a:r>
            <a:endParaRPr lang="pt-BR" sz="2400" b="1" strike="noStrike" spc="-1" dirty="0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493920" y="4312296"/>
            <a:ext cx="5257440" cy="39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232F3E"/>
                </a:solidFill>
                <a:latin typeface="Calibri"/>
              </a:rPr>
              <a:t>Como usar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strike="noStrike" spc="-1" dirty="0">
                <a:solidFill>
                  <a:srgbClr val="232F3E"/>
                </a:solidFill>
                <a:latin typeface="Calibri"/>
              </a:rPr>
              <a:t>Vamos aprender como criar e testar uma instância EC2 com Windows Server 2019</a:t>
            </a:r>
            <a:endParaRPr lang="pt-BR" sz="1400" strike="noStrike" spc="-1" dirty="0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D09C7CF5-8E67-4370-94CD-A65C180236E8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99320" y="952032"/>
            <a:ext cx="4806720" cy="273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499320" y="2671757"/>
            <a:ext cx="531720" cy="531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8"/>
          <p:cNvSpPr/>
          <p:nvPr/>
        </p:nvSpPr>
        <p:spPr>
          <a:xfrm>
            <a:off x="595982" y="1096188"/>
            <a:ext cx="7111795" cy="2412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/>
          <a:lstStyle/>
          <a:p>
            <a:pPr marL="902160">
              <a:lnSpc>
                <a:spcPct val="100000"/>
              </a:lnSpc>
              <a:spcBef>
                <a:spcPts val="204"/>
              </a:spcBef>
            </a:pPr>
            <a:endParaRPr lang="pt-BR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902160">
              <a:lnSpc>
                <a:spcPct val="100000"/>
              </a:lnSpc>
              <a:spcBef>
                <a:spcPts val="204"/>
              </a:spcBef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Teste sua página da web</a:t>
            </a:r>
          </a:p>
          <a:p>
            <a:pPr marL="902160">
              <a:lnSpc>
                <a:spcPct val="100000"/>
              </a:lnSpc>
              <a:spcBef>
                <a:spcPts val="204"/>
              </a:spcBef>
            </a:pPr>
            <a:endParaRPr lang="pt-BR" sz="18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arenR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Selecione sua instância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BitBeat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webServer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 copie o endereço IP público IPV4 para sua área de transferência</a:t>
            </a:r>
            <a:endParaRPr lang="pt-BR" sz="12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arenR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Cole o endereço IP público em uma nova janela do navegador e observe os resultados.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lang="pt-BR" sz="1200" b="0" strike="noStrike" spc="-1" dirty="0">
              <a:latin typeface="Arial"/>
            </a:endParaRPr>
          </a:p>
          <a:p>
            <a:pPr marL="89352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rebuchet MS"/>
              </a:rPr>
              <a:t>A sua página da web carregou corretamente? Se não, qual pode ser o problema?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7505F2E-E1D3-41CC-980E-E702E4AA3EC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19DDC9-04EC-499B-95B1-44D609C55FD3}"/>
              </a:ext>
            </a:extLst>
          </p:cNvPr>
          <p:cNvSpPr/>
          <p:nvPr/>
        </p:nvSpPr>
        <p:spPr>
          <a:xfrm>
            <a:off x="381908" y="4585197"/>
            <a:ext cx="720210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Trebuchet MS"/>
              </a:rPr>
              <a:t>Temos as colunas:</a:t>
            </a:r>
          </a:p>
          <a:p>
            <a:pPr marL="285750" indent="-285750">
              <a:buFontTx/>
              <a:buChar char="-"/>
            </a:pPr>
            <a:r>
              <a:rPr lang="pt-BR" spc="-1" dirty="0" err="1">
                <a:solidFill>
                  <a:srgbClr val="000000"/>
                </a:solidFill>
                <a:latin typeface="Trebuchet MS"/>
              </a:rPr>
              <a:t>Name</a:t>
            </a:r>
            <a:r>
              <a:rPr lang="pt-BR" spc="-1" dirty="0">
                <a:solidFill>
                  <a:srgbClr val="000000"/>
                </a:solidFill>
                <a:latin typeface="Trebuchet MS"/>
              </a:rPr>
              <a:t> (nome da instancia)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ID da Instancia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Estado da Instância (</a:t>
            </a:r>
            <a:r>
              <a:rPr lang="pt-BR" spc="-1" dirty="0">
                <a:solidFill>
                  <a:srgbClr val="00B050"/>
                </a:solidFill>
                <a:latin typeface="Trebuchet MS"/>
              </a:rPr>
              <a:t>Executando</a:t>
            </a:r>
            <a:r>
              <a:rPr lang="pt-BR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pt-BR" dirty="0"/>
              <a:t> </a:t>
            </a:r>
            <a:r>
              <a:rPr lang="pt-BR" b="1" dirty="0">
                <a:solidFill>
                  <a:srgbClr val="FF0000"/>
                </a:solidFill>
              </a:rPr>
              <a:t>Interrompido</a:t>
            </a:r>
            <a:r>
              <a:rPr lang="pt-BR" spc="-1" dirty="0">
                <a:solidFill>
                  <a:srgbClr val="000000"/>
                </a:solidFill>
                <a:latin typeface="Trebuchet MS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Tipo da Instância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Verificação de Status (Inicializando, </a:t>
            </a:r>
            <a:r>
              <a:rPr lang="pt-BR" dirty="0">
                <a:solidFill>
                  <a:srgbClr val="00B050"/>
                </a:solidFill>
              </a:rPr>
              <a:t>2/2 verificações aprovadas</a:t>
            </a:r>
            <a:r>
              <a:rPr lang="pt-BR" dirty="0"/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E1A7672-55F7-41B3-8707-F0D47509A0E5}"/>
              </a:ext>
            </a:extLst>
          </p:cNvPr>
          <p:cNvSpPr/>
          <p:nvPr/>
        </p:nvSpPr>
        <p:spPr>
          <a:xfrm>
            <a:off x="381907" y="7604034"/>
            <a:ext cx="67591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Zona de disponibilidade (que que local a VM esta rodando)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DNS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Endereço IP publico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Nome do grupo de Segurança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(é o Firewall)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BE18A2-0CBC-4853-8B17-9C15B444B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27" y="3665142"/>
            <a:ext cx="7380182" cy="6789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C2FB6B1-4E02-4E00-8CA5-3A4FA6235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04" y="6544414"/>
            <a:ext cx="6867525" cy="7715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64AA8D-10D0-4BA0-9F24-A58D6900C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404" y="8160627"/>
            <a:ext cx="2148796" cy="758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lang="pt-BR" sz="16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Lançamos com sucesso nosso </a:t>
            </a:r>
            <a:r>
              <a:rPr lang="pt-BR" sz="1400" b="1" spc="-1" dirty="0" err="1">
                <a:solidFill>
                  <a:srgbClr val="FF0000"/>
                </a:solidFill>
              </a:rPr>
              <a:t>BitBeat</a:t>
            </a:r>
            <a:r>
              <a:rPr lang="pt-BR" sz="1400" b="1" spc="-1" dirty="0">
                <a:solidFill>
                  <a:srgbClr val="FF0000"/>
                </a:solidFill>
              </a:rPr>
              <a:t> </a:t>
            </a:r>
            <a:r>
              <a:rPr lang="pt-BR" sz="1400" b="1" spc="-1" dirty="0" err="1">
                <a:solidFill>
                  <a:srgbClr val="FF0000"/>
                </a:solidFill>
              </a:rPr>
              <a:t>WindowsServer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 mas precisamos de </a:t>
            </a:r>
            <a:r>
              <a:rPr lang="pt-BR" sz="1400" b="1" spc="-1" dirty="0">
                <a:solidFill>
                  <a:srgbClr val="000000"/>
                </a:solidFill>
              </a:rPr>
              <a:t>IP PÚBLICO, Usuário e senha. </a:t>
            </a: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lang="pt-BR" sz="1400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Sem esses dados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ossa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equipe de produto </a:t>
            </a:r>
            <a:r>
              <a:rPr lang="pt-BR" sz="1400" b="0" strike="noStrike" spc="-1" dirty="0">
                <a:solidFill>
                  <a:srgbClr val="FF0000"/>
                </a:solidFill>
                <a:latin typeface="Arial"/>
              </a:rPr>
              <a:t>não conseguirá acessar.</a:t>
            </a: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É nosso trabalho descobrir essa informação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65BC3C-6DBB-4FD3-877C-840A4790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7" y="4466748"/>
            <a:ext cx="7605565" cy="1324452"/>
          </a:xfrm>
          <a:prstGeom prst="rect">
            <a:avLst/>
          </a:prstGeom>
        </p:spPr>
      </p:pic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234949" y="3424330"/>
            <a:ext cx="7177599" cy="167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Seleciona a instancia </a:t>
            </a:r>
            <a:r>
              <a:rPr lang="pt-BR" sz="1400" b="1" spc="-5" dirty="0" err="1">
                <a:solidFill>
                  <a:srgbClr val="FF0000"/>
                </a:solidFill>
                <a:cs typeface="Arial"/>
              </a:rPr>
              <a:t>BitBeat</a:t>
            </a:r>
            <a:r>
              <a:rPr lang="pt-BR" sz="1400" b="1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pt-BR" sz="1400" b="1" spc="-5" dirty="0" err="1">
                <a:solidFill>
                  <a:srgbClr val="FF0000"/>
                </a:solidFill>
                <a:cs typeface="Arial"/>
              </a:rPr>
              <a:t>WindowsServer</a:t>
            </a:r>
            <a:endParaRPr lang="pt-BR" sz="1400" b="1" spc="-5" dirty="0">
              <a:solidFill>
                <a:srgbClr val="FF0000"/>
              </a:solidFill>
              <a:cs typeface="Arial"/>
            </a:endParaRP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Clique em Ações </a:t>
            </a: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Segurança</a:t>
            </a: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Obter Senha do Windows</a:t>
            </a:r>
            <a:endParaRPr lang="pt-BR" sz="1400" b="1" spc="-5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2D3C81-5D0B-48A0-AF2B-2D9018A293E9}"/>
              </a:ext>
            </a:extLst>
          </p:cNvPr>
          <p:cNvSpPr/>
          <p:nvPr/>
        </p:nvSpPr>
        <p:spPr>
          <a:xfrm>
            <a:off x="559849" y="3058020"/>
            <a:ext cx="652780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Mantenha o navegador aberto e acesse a guia </a:t>
            </a:r>
            <a:r>
              <a:rPr lang="pt-BR" b="1" spc="-4" dirty="0">
                <a:solidFill>
                  <a:srgbClr val="0070C0"/>
                </a:solidFill>
              </a:rPr>
              <a:t>Painel </a:t>
            </a:r>
            <a:r>
              <a:rPr lang="pt-BR" b="1" spc="-5" dirty="0">
                <a:solidFill>
                  <a:srgbClr val="0070C0"/>
                </a:solidFill>
                <a:cs typeface="Arial"/>
              </a:rPr>
              <a:t>EC2</a:t>
            </a:r>
            <a:r>
              <a:rPr lang="pt-BR" b="1" spc="-5" dirty="0">
                <a:cs typeface="Arial"/>
              </a:rPr>
              <a:t>;</a:t>
            </a:r>
            <a:endParaRPr lang="pt-BR" spc="-1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0502B75-31D5-4E97-92FC-BD151578E0F3}"/>
              </a:ext>
            </a:extLst>
          </p:cNvPr>
          <p:cNvCxnSpPr>
            <a:cxnSpLocks/>
          </p:cNvCxnSpPr>
          <p:nvPr/>
        </p:nvCxnSpPr>
        <p:spPr>
          <a:xfrm flipV="1">
            <a:off x="209548" y="5716790"/>
            <a:ext cx="139701" cy="279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8C79FA6-5DC8-419C-8E83-A45719C5B3CB}"/>
              </a:ext>
            </a:extLst>
          </p:cNvPr>
          <p:cNvCxnSpPr>
            <a:cxnSpLocks/>
          </p:cNvCxnSpPr>
          <p:nvPr/>
        </p:nvCxnSpPr>
        <p:spPr>
          <a:xfrm>
            <a:off x="5674389" y="4401458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1F9D071-2FE4-47C3-AB0C-B86C4E64042F}"/>
              </a:ext>
            </a:extLst>
          </p:cNvPr>
          <p:cNvSpPr/>
          <p:nvPr/>
        </p:nvSpPr>
        <p:spPr>
          <a:xfrm>
            <a:off x="5370224" y="4209869"/>
            <a:ext cx="380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2°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0519596-9D70-48CB-B1D3-B6DCC0BCA843}"/>
              </a:ext>
            </a:extLst>
          </p:cNvPr>
          <p:cNvCxnSpPr>
            <a:cxnSpLocks/>
          </p:cNvCxnSpPr>
          <p:nvPr/>
        </p:nvCxnSpPr>
        <p:spPr>
          <a:xfrm>
            <a:off x="5688138" y="4908686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3057BA4-DBC0-4441-B186-7AE9B4D9CA33}"/>
              </a:ext>
            </a:extLst>
          </p:cNvPr>
          <p:cNvSpPr/>
          <p:nvPr/>
        </p:nvSpPr>
        <p:spPr>
          <a:xfrm>
            <a:off x="5383973" y="4717097"/>
            <a:ext cx="380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3°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11644B4-6B02-4279-A8A0-5BA1103B99A5}"/>
              </a:ext>
            </a:extLst>
          </p:cNvPr>
          <p:cNvSpPr/>
          <p:nvPr/>
        </p:nvSpPr>
        <p:spPr>
          <a:xfrm>
            <a:off x="279398" y="5784257"/>
            <a:ext cx="380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1°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3CFDBA4-45CA-4136-88EE-8EE709914B3E}"/>
              </a:ext>
            </a:extLst>
          </p:cNvPr>
          <p:cNvCxnSpPr>
            <a:cxnSpLocks/>
          </p:cNvCxnSpPr>
          <p:nvPr/>
        </p:nvCxnSpPr>
        <p:spPr>
          <a:xfrm>
            <a:off x="4330287" y="5195414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129497C1-05B2-4A35-9F71-AEE8E639BCD8}"/>
              </a:ext>
            </a:extLst>
          </p:cNvPr>
          <p:cNvSpPr/>
          <p:nvPr/>
        </p:nvSpPr>
        <p:spPr>
          <a:xfrm>
            <a:off x="4026122" y="5003825"/>
            <a:ext cx="380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4°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58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DBDB122-3159-45E8-9635-1E5529B4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33" y="2200329"/>
            <a:ext cx="4921250" cy="3623277"/>
          </a:xfrm>
          <a:prstGeom prst="rect">
            <a:avLst/>
          </a:prstGeom>
        </p:spPr>
      </p:pic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1429799" y="4517010"/>
            <a:ext cx="2640552" cy="728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Clique em </a:t>
            </a:r>
            <a:r>
              <a:rPr lang="pt-BR" sz="1400" b="1" spc="-5" dirty="0" err="1">
                <a:solidFill>
                  <a:srgbClr val="FF0000"/>
                </a:solidFill>
                <a:cs typeface="Arial"/>
              </a:rPr>
              <a:t>Browse</a:t>
            </a:r>
            <a:endParaRPr lang="pt-BR" sz="1400" b="1" spc="-5" dirty="0">
              <a:solidFill>
                <a:srgbClr val="FF0000"/>
              </a:solidFill>
              <a:cs typeface="Arial"/>
            </a:endParaRP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Escolha o </a:t>
            </a:r>
            <a:r>
              <a:rPr lang="pt-BR" sz="1400" spc="-4" dirty="0" err="1">
                <a:solidFill>
                  <a:srgbClr val="000000"/>
                </a:solidFill>
              </a:rPr>
              <a:t>Meu_SSH_Key</a:t>
            </a:r>
            <a:endParaRPr lang="pt-BR" sz="1400" spc="-4" dirty="0">
              <a:solidFill>
                <a:srgbClr val="000000"/>
              </a:solidFill>
            </a:endParaRP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Clique em Abrir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0502B75-31D5-4E97-92FC-BD151578E0F3}"/>
              </a:ext>
            </a:extLst>
          </p:cNvPr>
          <p:cNvCxnSpPr>
            <a:cxnSpLocks/>
          </p:cNvCxnSpPr>
          <p:nvPr/>
        </p:nvCxnSpPr>
        <p:spPr>
          <a:xfrm flipV="1">
            <a:off x="967325" y="3911600"/>
            <a:ext cx="309025" cy="24682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511644B4-6B02-4279-A8A0-5BA1103B99A5}"/>
              </a:ext>
            </a:extLst>
          </p:cNvPr>
          <p:cNvSpPr/>
          <p:nvPr/>
        </p:nvSpPr>
        <p:spPr>
          <a:xfrm>
            <a:off x="836097" y="3796277"/>
            <a:ext cx="380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1°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967325" y="1930383"/>
            <a:ext cx="652780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Com a opção </a:t>
            </a:r>
            <a:r>
              <a:rPr lang="pt-BR" spc="-4" dirty="0">
                <a:solidFill>
                  <a:srgbClr val="FF0000"/>
                </a:solidFill>
              </a:rPr>
              <a:t>“Obter senha do Windows”</a:t>
            </a:r>
            <a:r>
              <a:rPr lang="pt-BR" spc="-4" dirty="0">
                <a:solidFill>
                  <a:srgbClr val="000000"/>
                </a:solidFill>
              </a:rPr>
              <a:t> aberta</a:t>
            </a:r>
            <a:endParaRPr lang="pt-BR" spc="-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A75955-8488-490A-BC8E-1909AAAC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794" y="4461955"/>
            <a:ext cx="1876425" cy="838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10D7785-23DC-4B24-B8A4-DDC7F247BA53}"/>
              </a:ext>
            </a:extLst>
          </p:cNvPr>
          <p:cNvCxnSpPr>
            <a:cxnSpLocks/>
          </p:cNvCxnSpPr>
          <p:nvPr/>
        </p:nvCxnSpPr>
        <p:spPr>
          <a:xfrm flipV="1">
            <a:off x="4317117" y="5121687"/>
            <a:ext cx="443067" cy="1784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40F0E29-B4DB-471B-AF16-AE9E73A0FC27}"/>
              </a:ext>
            </a:extLst>
          </p:cNvPr>
          <p:cNvSpPr/>
          <p:nvPr/>
        </p:nvSpPr>
        <p:spPr>
          <a:xfrm>
            <a:off x="4132167" y="4937323"/>
            <a:ext cx="380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2°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6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D70A7E-A873-4322-BA20-C2896B1D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9" y="2457455"/>
            <a:ext cx="6687331" cy="5366564"/>
          </a:xfrm>
          <a:prstGeom prst="rect">
            <a:avLst/>
          </a:prstGeom>
        </p:spPr>
      </p:pic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3886020" y="4363121"/>
            <a:ext cx="2640552" cy="728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342900" indent="-342900">
              <a:lnSpc>
                <a:spcPts val="1261"/>
              </a:lnSpc>
              <a:spcBef>
                <a:spcPts val="196"/>
              </a:spcBef>
              <a:buFont typeface="+mj-lt"/>
              <a:buAutoNum type="arabicPeriod" startAt="4"/>
            </a:pPr>
            <a:r>
              <a:rPr lang="pt-BR" sz="1400" spc="-4" dirty="0">
                <a:solidFill>
                  <a:srgbClr val="000000"/>
                </a:solidFill>
                <a:latin typeface="Arial"/>
              </a:rPr>
              <a:t>Veja que carregou </a:t>
            </a: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a Key</a:t>
            </a:r>
            <a:endParaRPr lang="pt-BR" sz="1400" b="1" spc="-5" dirty="0">
              <a:solidFill>
                <a:srgbClr val="FF0000"/>
              </a:solidFill>
              <a:cs typeface="Arial"/>
            </a:endParaRP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 startAt="4"/>
            </a:pPr>
            <a:r>
              <a:rPr lang="pt-BR" sz="1400" spc="-4" dirty="0">
                <a:solidFill>
                  <a:srgbClr val="000000"/>
                </a:solidFill>
              </a:rPr>
              <a:t>Escolha a opção </a:t>
            </a:r>
            <a:r>
              <a:rPr lang="pt-BR" sz="1400" spc="-4" dirty="0" err="1">
                <a:solidFill>
                  <a:srgbClr val="FF0000"/>
                </a:solidFill>
              </a:rPr>
              <a:t>Descriptografar</a:t>
            </a:r>
            <a:r>
              <a:rPr lang="pt-BR" sz="1400" spc="-4" dirty="0">
                <a:solidFill>
                  <a:srgbClr val="FF0000"/>
                </a:solidFill>
              </a:rPr>
              <a:t> senha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0502B75-31D5-4E97-92FC-BD151578E0F3}"/>
              </a:ext>
            </a:extLst>
          </p:cNvPr>
          <p:cNvCxnSpPr>
            <a:cxnSpLocks/>
          </p:cNvCxnSpPr>
          <p:nvPr/>
        </p:nvCxnSpPr>
        <p:spPr>
          <a:xfrm flipH="1" flipV="1">
            <a:off x="5416550" y="6517565"/>
            <a:ext cx="843334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511644B4-6B02-4279-A8A0-5BA1103B99A5}"/>
              </a:ext>
            </a:extLst>
          </p:cNvPr>
          <p:cNvSpPr/>
          <p:nvPr/>
        </p:nvSpPr>
        <p:spPr>
          <a:xfrm>
            <a:off x="5647812" y="6209788"/>
            <a:ext cx="380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4°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967325" y="1930383"/>
            <a:ext cx="652780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Com a opção </a:t>
            </a:r>
            <a:r>
              <a:rPr lang="pt-BR" spc="-4" dirty="0">
                <a:solidFill>
                  <a:srgbClr val="FF0000"/>
                </a:solidFill>
              </a:rPr>
              <a:t>“Obter senha do Windows”</a:t>
            </a:r>
            <a:r>
              <a:rPr lang="pt-BR" spc="-4" dirty="0">
                <a:solidFill>
                  <a:srgbClr val="000000"/>
                </a:solidFill>
              </a:rPr>
              <a:t> aberta</a:t>
            </a:r>
            <a:endParaRPr lang="pt-BR" spc="-1" dirty="0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10D7785-23DC-4B24-B8A4-DDC7F247BA53}"/>
              </a:ext>
            </a:extLst>
          </p:cNvPr>
          <p:cNvCxnSpPr>
            <a:cxnSpLocks/>
          </p:cNvCxnSpPr>
          <p:nvPr/>
        </p:nvCxnSpPr>
        <p:spPr>
          <a:xfrm flipH="1">
            <a:off x="6051570" y="7175500"/>
            <a:ext cx="416628" cy="3619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40F0E29-B4DB-471B-AF16-AE9E73A0FC27}"/>
              </a:ext>
            </a:extLst>
          </p:cNvPr>
          <p:cNvSpPr/>
          <p:nvPr/>
        </p:nvSpPr>
        <p:spPr>
          <a:xfrm>
            <a:off x="5879074" y="7067894"/>
            <a:ext cx="380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5°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93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F0F28A-D262-4667-8E45-85DE1A0C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2" y="2842218"/>
            <a:ext cx="6628448" cy="3898635"/>
          </a:xfrm>
          <a:prstGeom prst="rect">
            <a:avLst/>
          </a:prstGeom>
        </p:spPr>
      </p:pic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3218374" y="5642607"/>
            <a:ext cx="2433126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342900" indent="-342900">
              <a:lnSpc>
                <a:spcPts val="1261"/>
              </a:lnSpc>
              <a:spcBef>
                <a:spcPts val="196"/>
              </a:spcBef>
              <a:buFont typeface="+mj-lt"/>
              <a:buAutoNum type="arabicPeriod" startAt="6"/>
            </a:pPr>
            <a:r>
              <a:rPr lang="pt-BR" sz="1400" spc="-4" dirty="0">
                <a:solidFill>
                  <a:srgbClr val="FF0000"/>
                </a:solidFill>
              </a:rPr>
              <a:t>Copie o usuário e senha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967325" y="1930383"/>
            <a:ext cx="652780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Com a opção </a:t>
            </a:r>
            <a:r>
              <a:rPr lang="pt-BR" spc="-4" dirty="0">
                <a:solidFill>
                  <a:srgbClr val="FF0000"/>
                </a:solidFill>
              </a:rPr>
              <a:t>“Obter senha do Windows”</a:t>
            </a:r>
            <a:r>
              <a:rPr lang="pt-BR" spc="-4" dirty="0">
                <a:solidFill>
                  <a:srgbClr val="000000"/>
                </a:solidFill>
              </a:rPr>
              <a:t> aberta</a:t>
            </a:r>
            <a:endParaRPr lang="pt-BR" spc="-1" dirty="0"/>
          </a:p>
        </p:txBody>
      </p:sp>
    </p:spTree>
    <p:extLst>
      <p:ext uri="{BB962C8B-B14F-4D97-AF65-F5344CB8AC3E}">
        <p14:creationId xmlns:p14="http://schemas.microsoft.com/office/powerpoint/2010/main" val="15731989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1180050" y="1677909"/>
            <a:ext cx="4471450" cy="462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Abre o aplicativo do Windows</a:t>
            </a:r>
          </a:p>
          <a:p>
            <a:pPr algn="ctr"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FF0000"/>
                </a:solidFill>
              </a:rPr>
              <a:t>“Conexão de Área de Trabalho Remota”</a:t>
            </a:r>
            <a:endParaRPr lang="pt-BR" spc="-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4FD6F5-54E4-4FA2-A857-B8933A21B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12" y="2293994"/>
            <a:ext cx="3876675" cy="4514850"/>
          </a:xfrm>
          <a:prstGeom prst="rect">
            <a:avLst/>
          </a:prstGeom>
        </p:spPr>
      </p:pic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3473718" y="4736390"/>
            <a:ext cx="1892569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342900" indent="-342900">
              <a:lnSpc>
                <a:spcPts val="1261"/>
              </a:lnSpc>
              <a:spcBef>
                <a:spcPts val="196"/>
              </a:spcBef>
              <a:buFont typeface="+mj-lt"/>
              <a:buAutoNum type="arabicPeriod" startAt="7"/>
            </a:pPr>
            <a:r>
              <a:rPr lang="pt-BR" sz="1400" spc="-4" dirty="0">
                <a:solidFill>
                  <a:srgbClr val="FF0000"/>
                </a:solidFill>
              </a:rPr>
              <a:t>Cole o usuário e senha aqui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353FDE-F4BA-4360-8EEA-43E6A2631007}"/>
              </a:ext>
            </a:extLst>
          </p:cNvPr>
          <p:cNvSpPr/>
          <p:nvPr/>
        </p:nvSpPr>
        <p:spPr>
          <a:xfrm>
            <a:off x="565418" y="7566078"/>
            <a:ext cx="5968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4"/>
              </a:rPr>
              <a:t>https://docs.microsoft.com/en-us/windows-server/remote/remote-desktop-services/clients/windowsdesktop-whatsnew</a:t>
            </a:r>
            <a:r>
              <a:rPr lang="pt-BR" sz="1400" dirty="0"/>
              <a:t> </a:t>
            </a:r>
          </a:p>
        </p:txBody>
      </p:sp>
      <p:sp>
        <p:nvSpPr>
          <p:cNvPr id="8" name="CustomShape 11">
            <a:extLst>
              <a:ext uri="{FF2B5EF4-FFF2-40B4-BE49-F238E27FC236}">
                <a16:creationId xmlns:a16="http://schemas.microsoft.com/office/drawing/2014/main" id="{EC9045D5-6FA7-44D5-B432-2F8D93BF0E5E}"/>
              </a:ext>
            </a:extLst>
          </p:cNvPr>
          <p:cNvSpPr/>
          <p:nvPr/>
        </p:nvSpPr>
        <p:spPr>
          <a:xfrm>
            <a:off x="765309" y="7259858"/>
            <a:ext cx="59687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Para computadores que estão com o </a:t>
            </a:r>
            <a:r>
              <a:rPr lang="pt-BR" sz="1400" spc="-4" dirty="0" err="1">
                <a:solidFill>
                  <a:srgbClr val="FF0000"/>
                </a:solidFill>
              </a:rPr>
              <a:t>o</a:t>
            </a:r>
            <a:r>
              <a:rPr lang="pt-BR" sz="1400" spc="-4" dirty="0">
                <a:solidFill>
                  <a:srgbClr val="FF0000"/>
                </a:solidFill>
              </a:rPr>
              <a:t> cliente RDP desatualizado </a:t>
            </a:r>
            <a:r>
              <a:rPr lang="pt-BR" sz="1400" spc="-4" dirty="0" err="1">
                <a:solidFill>
                  <a:srgbClr val="FF0000"/>
                </a:solidFill>
              </a:rPr>
              <a:t>Win</a:t>
            </a:r>
            <a:r>
              <a:rPr lang="pt-BR" sz="1400" spc="-4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20B6107D-2B8D-4B05-8ED0-746B25F2E594}"/>
              </a:ext>
            </a:extLst>
          </p:cNvPr>
          <p:cNvSpPr/>
          <p:nvPr/>
        </p:nvSpPr>
        <p:spPr>
          <a:xfrm>
            <a:off x="720859" y="8350541"/>
            <a:ext cx="59687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Para computadores que estão com o </a:t>
            </a:r>
            <a:r>
              <a:rPr lang="pt-BR" sz="1400" spc="-4" dirty="0" err="1">
                <a:solidFill>
                  <a:srgbClr val="FF0000"/>
                </a:solidFill>
              </a:rPr>
              <a:t>o</a:t>
            </a:r>
            <a:r>
              <a:rPr lang="pt-BR" sz="1400" spc="-4" dirty="0">
                <a:solidFill>
                  <a:srgbClr val="FF0000"/>
                </a:solidFill>
              </a:rPr>
              <a:t> cliente RDP desatualizado </a:t>
            </a:r>
            <a:r>
              <a:rPr lang="pt-BR" sz="1400" spc="-4" dirty="0" err="1">
                <a:solidFill>
                  <a:srgbClr val="FF0000"/>
                </a:solidFill>
              </a:rPr>
              <a:t>Win</a:t>
            </a:r>
            <a:r>
              <a:rPr lang="pt-BR" sz="1400" spc="-4" dirty="0">
                <a:solidFill>
                  <a:srgbClr val="FF0000"/>
                </a:solidFill>
              </a:rPr>
              <a:t> 7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1D1B3A6-CF16-41F9-A979-6337D742FE22}"/>
              </a:ext>
            </a:extLst>
          </p:cNvPr>
          <p:cNvSpPr/>
          <p:nvPr/>
        </p:nvSpPr>
        <p:spPr>
          <a:xfrm>
            <a:off x="565418" y="8566737"/>
            <a:ext cx="5968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5"/>
              </a:rPr>
              <a:t>https://support.microsoft.com/pt-br/help/2923545/update-for-rdp-8-1-is-available-for-windows-7-sp1</a:t>
            </a:r>
            <a:r>
              <a:rPr lang="pt-B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6538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9"/>
          <p:cNvSpPr/>
          <p:nvPr/>
        </p:nvSpPr>
        <p:spPr>
          <a:xfrm>
            <a:off x="499320" y="3800460"/>
            <a:ext cx="6528600" cy="2725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Vamos revisar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Você concluiu a atividade e iniciou e configurou com sucesso um Windows server em um ambiente </a:t>
            </a:r>
            <a:r>
              <a:rPr lang="pt-BR" sz="1400" spc="-4" dirty="0" err="1">
                <a:solidFill>
                  <a:srgbClr val="000000"/>
                </a:solidFill>
              </a:rPr>
              <a:t>Amazon</a:t>
            </a:r>
            <a:r>
              <a:rPr lang="pt-BR" sz="1400" spc="-4" dirty="0">
                <a:solidFill>
                  <a:srgbClr val="000000"/>
                </a:solidFill>
              </a:rPr>
              <a:t> EC2.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Olhando para o futuro, pense nos tipos de etapas que você pode realizar a seguir.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Nesta atividade, você:</a:t>
            </a:r>
          </a:p>
          <a:p>
            <a:pPr marL="2983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pt-BR" sz="1400" spc="-4" dirty="0">
                <a:solidFill>
                  <a:srgbClr val="000000"/>
                </a:solidFill>
              </a:rPr>
              <a:t>Lançou uma instância </a:t>
            </a:r>
            <a:r>
              <a:rPr lang="pt-BR" sz="1400" spc="-4" dirty="0" err="1">
                <a:solidFill>
                  <a:srgbClr val="000000"/>
                </a:solidFill>
              </a:rPr>
              <a:t>Amazon</a:t>
            </a:r>
            <a:r>
              <a:rPr lang="pt-BR" sz="1400" spc="-4" dirty="0">
                <a:solidFill>
                  <a:srgbClr val="000000"/>
                </a:solidFill>
              </a:rPr>
              <a:t> EC2</a:t>
            </a:r>
          </a:p>
          <a:p>
            <a:pPr marL="2983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pt-BR" sz="1400" spc="-4" dirty="0">
                <a:solidFill>
                  <a:srgbClr val="000000"/>
                </a:solidFill>
              </a:rPr>
              <a:t>Coletou dados de acesso a instância do </a:t>
            </a:r>
            <a:r>
              <a:rPr lang="pt-BR" sz="1400" spc="-4" dirty="0" err="1">
                <a:solidFill>
                  <a:srgbClr val="000000"/>
                </a:solidFill>
              </a:rPr>
              <a:t>Amazon</a:t>
            </a:r>
            <a:r>
              <a:rPr lang="pt-BR" sz="1400" spc="-4" dirty="0">
                <a:solidFill>
                  <a:srgbClr val="000000"/>
                </a:solidFill>
              </a:rPr>
              <a:t> EC2</a:t>
            </a:r>
          </a:p>
          <a:p>
            <a:pPr marL="2983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pt-BR" sz="1400" spc="-4" dirty="0">
                <a:solidFill>
                  <a:srgbClr val="000000"/>
                </a:solidFill>
              </a:rPr>
              <a:t>Configurações de grupo de segurança definidas</a:t>
            </a:r>
          </a:p>
          <a:p>
            <a:pPr marL="2983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pt-BR" sz="1400" spc="-4" dirty="0">
                <a:solidFill>
                  <a:srgbClr val="000000"/>
                </a:solidFill>
              </a:rPr>
              <a:t>Realizou acesso remoto ao ambiente</a:t>
            </a:r>
            <a:endParaRPr lang="pt-BR" sz="1100" strike="noStrike" spc="-1" dirty="0">
              <a:latin typeface="Arial"/>
            </a:endParaRPr>
          </a:p>
        </p:txBody>
      </p:sp>
      <p:grpSp>
        <p:nvGrpSpPr>
          <p:cNvPr id="228" name="Group 15"/>
          <p:cNvGrpSpPr/>
          <p:nvPr/>
        </p:nvGrpSpPr>
        <p:grpSpPr>
          <a:xfrm>
            <a:off x="612720" y="2051420"/>
            <a:ext cx="6546960" cy="1353960"/>
            <a:chOff x="524520" y="4779720"/>
            <a:chExt cx="6546960" cy="1353960"/>
          </a:xfrm>
        </p:grpSpPr>
        <p:sp>
          <p:nvSpPr>
            <p:cNvPr id="229" name="CustomShape 16"/>
            <p:cNvSpPr/>
            <p:nvPr/>
          </p:nvSpPr>
          <p:spPr>
            <a:xfrm>
              <a:off x="524520" y="4779720"/>
              <a:ext cx="6546960" cy="1353960"/>
            </a:xfrm>
            <a:custGeom>
              <a:avLst/>
              <a:gdLst/>
              <a:ahLst/>
              <a:cxnLst/>
              <a:rect l="l" t="t" r="r" b="b"/>
              <a:pathLst>
                <a:path w="6547484" h="1354454">
                  <a:moveTo>
                    <a:pt x="225689" y="0"/>
                  </a:moveTo>
                  <a:lnTo>
                    <a:pt x="6547483" y="0"/>
                  </a:lnTo>
                  <a:lnTo>
                    <a:pt x="6547483" y="1128420"/>
                  </a:lnTo>
                  <a:lnTo>
                    <a:pt x="6542898" y="1173903"/>
                  </a:lnTo>
                  <a:lnTo>
                    <a:pt x="6529748" y="1216267"/>
                  </a:lnTo>
                  <a:lnTo>
                    <a:pt x="6508941" y="1254603"/>
                  </a:lnTo>
                  <a:lnTo>
                    <a:pt x="6481383" y="1288005"/>
                  </a:lnTo>
                  <a:lnTo>
                    <a:pt x="6447983" y="1315565"/>
                  </a:lnTo>
                  <a:lnTo>
                    <a:pt x="6409648" y="1336374"/>
                  </a:lnTo>
                  <a:lnTo>
                    <a:pt x="6367286" y="1349525"/>
                  </a:lnTo>
                  <a:lnTo>
                    <a:pt x="6321803" y="1354110"/>
                  </a:lnTo>
                  <a:lnTo>
                    <a:pt x="0" y="1354110"/>
                  </a:lnTo>
                  <a:lnTo>
                    <a:pt x="0" y="225690"/>
                  </a:lnTo>
                  <a:lnTo>
                    <a:pt x="4585" y="180205"/>
                  </a:lnTo>
                  <a:lnTo>
                    <a:pt x="17735" y="137841"/>
                  </a:lnTo>
                  <a:lnTo>
                    <a:pt x="38544" y="99504"/>
                  </a:lnTo>
                  <a:lnTo>
                    <a:pt x="66103" y="66103"/>
                  </a:lnTo>
                  <a:lnTo>
                    <a:pt x="99504" y="38544"/>
                  </a:lnTo>
                  <a:lnTo>
                    <a:pt x="137840" y="17735"/>
                  </a:lnTo>
                  <a:lnTo>
                    <a:pt x="180205" y="4585"/>
                  </a:lnTo>
                  <a:lnTo>
                    <a:pt x="225689" y="0"/>
                  </a:lnTo>
                  <a:close/>
                </a:path>
              </a:pathLst>
            </a:custGeom>
            <a:noFill/>
            <a:ln w="28440">
              <a:solidFill>
                <a:srgbClr val="00A4B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7"/>
            <p:cNvSpPr/>
            <p:nvPr/>
          </p:nvSpPr>
          <p:spPr>
            <a:xfrm>
              <a:off x="1886760" y="5036760"/>
              <a:ext cx="444600" cy="443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8"/>
            <p:cNvSpPr/>
            <p:nvPr/>
          </p:nvSpPr>
          <p:spPr>
            <a:xfrm>
              <a:off x="4274640" y="5036760"/>
              <a:ext cx="443160" cy="443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2" name="CustomShape 19"/>
          <p:cNvSpPr/>
          <p:nvPr/>
        </p:nvSpPr>
        <p:spPr>
          <a:xfrm>
            <a:off x="811980" y="2335184"/>
            <a:ext cx="6329340" cy="9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0" rIns="0" bIns="0"/>
          <a:lstStyle/>
          <a:p>
            <a:pPr marL="1616075" algn="just">
              <a:lnSpc>
                <a:spcPct val="100000"/>
              </a:lnSpc>
              <a:spcBef>
                <a:spcPts val="510"/>
              </a:spcBef>
            </a:pPr>
            <a:r>
              <a:rPr lang="pt-BR" sz="2000" b="1" strike="noStrike" spc="9" dirty="0">
                <a:solidFill>
                  <a:srgbClr val="000000"/>
                </a:solidFill>
                <a:latin typeface="Trebuchet MS"/>
              </a:rPr>
              <a:t>BOM TRABALHO</a:t>
            </a:r>
            <a:r>
              <a:rPr lang="pt-BR" sz="2000" b="1" strike="noStrike" spc="-9" dirty="0">
                <a:solidFill>
                  <a:srgbClr val="000000"/>
                </a:solidFill>
                <a:latin typeface="Trebuchet MS"/>
              </a:rPr>
              <a:t>!</a:t>
            </a:r>
          </a:p>
          <a:p>
            <a:pPr marL="1616075" algn="just">
              <a:lnSpc>
                <a:spcPct val="100000"/>
              </a:lnSpc>
              <a:spcBef>
                <a:spcPts val="510"/>
              </a:spcBef>
            </a:pPr>
            <a:endParaRPr lang="pt-BR" sz="1000" b="0" strike="noStrike" spc="-1" dirty="0">
              <a:latin typeface="Arial"/>
            </a:endParaRPr>
          </a:p>
          <a:p>
            <a:pPr marL="26988" indent="-26988">
              <a:lnSpc>
                <a:spcPct val="107000"/>
              </a:lnSpc>
              <a:spcBef>
                <a:spcPts val="130"/>
              </a:spcBef>
            </a:pPr>
            <a:r>
              <a:rPr lang="pt-BR" sz="1100" b="0" strike="noStrike" spc="38" dirty="0">
                <a:solidFill>
                  <a:srgbClr val="000000"/>
                </a:solidFill>
                <a:latin typeface="Trebuchet MS"/>
              </a:rPr>
              <a:t>Você configurou com sucesso um servidor virtual </a:t>
            </a:r>
            <a:r>
              <a:rPr lang="pt-BR" sz="1100" b="0" strike="noStrike" spc="38" dirty="0" err="1">
                <a:solidFill>
                  <a:srgbClr val="000000"/>
                </a:solidFill>
                <a:latin typeface="Trebuchet MS"/>
              </a:rPr>
              <a:t>BitBeat</a:t>
            </a:r>
            <a:r>
              <a:rPr lang="pt-BR" sz="1100" b="0" strike="noStrike" spc="38" dirty="0">
                <a:solidFill>
                  <a:srgbClr val="000000"/>
                </a:solidFill>
                <a:latin typeface="Trebuchet MS"/>
              </a:rPr>
              <a:t> Windows Server que e atendeu a todos os requisitos da equipe de produto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spc="-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2091048"/>
            <a:ext cx="5409720" cy="1218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835020" y="2472468"/>
            <a:ext cx="4384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12600" indent="-360">
              <a:lnSpc>
                <a:spcPct val="100000"/>
              </a:lnSpc>
            </a:pPr>
            <a:r>
              <a:rPr lang="pt-BR" sz="2400" b="1" spc="-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MUDAR LINGUAGEM PARA </a:t>
            </a:r>
          </a:p>
          <a:p>
            <a:pPr marL="12600" indent="-360">
              <a:lnSpc>
                <a:spcPct val="100000"/>
              </a:lnSpc>
            </a:pPr>
            <a:r>
              <a:rPr lang="pt-BR" sz="2400" b="1" spc="-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PORTUGUÊS</a:t>
            </a:r>
          </a:p>
        </p:txBody>
      </p:sp>
      <p:sp>
        <p:nvSpPr>
          <p:cNvPr id="60" name="CustomShape 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D09C7CF5-8E67-4370-94CD-A65C180236E8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1037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9"/>
          <p:cNvSpPr/>
          <p:nvPr/>
        </p:nvSpPr>
        <p:spPr>
          <a:xfrm>
            <a:off x="499320" y="1571610"/>
            <a:ext cx="6528600" cy="2725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No campo de busca no Menu Iniciar digite: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 err="1">
                <a:solidFill>
                  <a:srgbClr val="FF0000"/>
                </a:solidFill>
              </a:rPr>
              <a:t>Language</a:t>
            </a: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Clique sobre o serviço </a:t>
            </a:r>
            <a:r>
              <a:rPr lang="pt-BR" sz="1400" spc="-4" dirty="0" err="1">
                <a:solidFill>
                  <a:srgbClr val="FF0000"/>
                </a:solidFill>
              </a:rPr>
              <a:t>Language</a:t>
            </a:r>
            <a:r>
              <a:rPr lang="pt-BR" sz="1400" spc="-4" dirty="0">
                <a:solidFill>
                  <a:srgbClr val="FF0000"/>
                </a:solidFill>
              </a:rPr>
              <a:t> settings</a:t>
            </a: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Mudar linguagem do Windows para Português.</a:t>
            </a:r>
            <a:endParaRPr lang="pt-BR" sz="1600" spc="-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7E6C512-85BA-4400-A026-CA74C663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219745"/>
            <a:ext cx="2200275" cy="714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6A02D4-5CE3-4A21-8F98-5E4912C8F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5" y="3376612"/>
            <a:ext cx="6706343" cy="42115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4615605" y="6255957"/>
            <a:ext cx="1880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</a:t>
            </a:r>
            <a:r>
              <a:rPr lang="pt-BR" spc="-4" dirty="0" err="1">
                <a:solidFill>
                  <a:srgbClr val="FF0000"/>
                </a:solidFill>
              </a:rPr>
              <a:t>Add</a:t>
            </a:r>
            <a:endParaRPr lang="pt-BR" spc="-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9"/>
          <p:cNvSpPr/>
          <p:nvPr/>
        </p:nvSpPr>
        <p:spPr>
          <a:xfrm>
            <a:off x="601582" y="6110082"/>
            <a:ext cx="6528600" cy="2725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Mantenhas as opções marcadas: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Procure pela língua Português (Brasil)</a:t>
            </a:r>
            <a:endParaRPr lang="pt-BR" sz="1600" spc="-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233FE3-B31C-4711-AF35-718DEF6D5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398522"/>
            <a:ext cx="4219575" cy="40767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653205" y="4959208"/>
            <a:ext cx="1880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Next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C53DB2-A3C6-409F-84C0-2799DAF12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620" y="5539944"/>
            <a:ext cx="3407198" cy="370212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C5C5ED-BB72-46C8-9BF9-694CDC13E426}"/>
              </a:ext>
            </a:extLst>
          </p:cNvPr>
          <p:cNvSpPr/>
          <p:nvPr/>
        </p:nvSpPr>
        <p:spPr>
          <a:xfrm>
            <a:off x="1991655" y="8769282"/>
            <a:ext cx="1894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</a:t>
            </a:r>
            <a:r>
              <a:rPr lang="pt-BR" spc="-4" dirty="0" err="1">
                <a:solidFill>
                  <a:srgbClr val="FF0000"/>
                </a:solidFill>
              </a:rPr>
              <a:t>Install</a:t>
            </a:r>
            <a:endParaRPr lang="pt-BR" spc="-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74840" y="1056240"/>
            <a:ext cx="4806720" cy="2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499320" y="1759680"/>
            <a:ext cx="9057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1" strike="noStrike" spc="-4">
                <a:solidFill>
                  <a:srgbClr val="262626"/>
                </a:solidFill>
                <a:latin typeface="Arial"/>
              </a:rPr>
              <a:t>Leia-me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414528" y="4710240"/>
            <a:ext cx="4660392" cy="29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160" rIns="0" bIns="0"/>
          <a:lstStyle/>
          <a:p>
            <a:pPr marL="12600">
              <a:lnSpc>
                <a:spcPct val="95000"/>
              </a:lnSpc>
              <a:spcBef>
                <a:spcPts val="159"/>
              </a:spcBef>
            </a:pPr>
            <a:r>
              <a:rPr lang="pt-BR" sz="1100" b="0" strike="noStrike" spc="-4" dirty="0">
                <a:solidFill>
                  <a:srgbClr val="262626"/>
                </a:solidFill>
                <a:latin typeface="Arial"/>
              </a:rPr>
              <a:t>Como um funcionário já da casa </a:t>
            </a:r>
            <a:r>
              <a:rPr lang="pt-BR" sz="1100" b="0" strike="noStrike" spc="-4" dirty="0" err="1">
                <a:solidFill>
                  <a:srgbClr val="262626"/>
                </a:solidFill>
                <a:latin typeface="Arial"/>
              </a:rPr>
              <a:t>BitBeat</a:t>
            </a:r>
            <a:r>
              <a:rPr lang="pt-BR" sz="1100" b="0" strike="noStrike" spc="-4" dirty="0">
                <a:solidFill>
                  <a:srgbClr val="262626"/>
                </a:solidFill>
                <a:latin typeface="Arial"/>
              </a:rPr>
              <a:t>, você foi encarregado de fornecer um servidor da web para sua empresa para implantar a versão mais recente de seu produto </a:t>
            </a:r>
            <a:r>
              <a:rPr lang="pt-BR" sz="1100" b="0" strike="noStrike" spc="-4" dirty="0" err="1">
                <a:solidFill>
                  <a:srgbClr val="262626"/>
                </a:solidFill>
                <a:latin typeface="Arial"/>
              </a:rPr>
              <a:t>BitBanger</a:t>
            </a:r>
            <a:r>
              <a:rPr lang="pt-BR" sz="1100" b="0" strike="noStrike" spc="-4" dirty="0">
                <a:solidFill>
                  <a:srgbClr val="262626"/>
                </a:solidFill>
                <a:latin typeface="Arial"/>
              </a:rPr>
              <a:t>, que está definido para conquistar a indústria fonográfica e o mundo.</a:t>
            </a:r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endParaRPr lang="pt-BR" sz="1100" spc="-4" dirty="0">
              <a:solidFill>
                <a:srgbClr val="262626"/>
              </a:solidFill>
            </a:endParaRPr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r>
              <a:rPr lang="pt-BR" sz="1100" spc="-4" dirty="0">
                <a:solidFill>
                  <a:srgbClr val="262626"/>
                </a:solidFill>
              </a:rPr>
              <a:t>A equipe de produto está construindo o aplicativo </a:t>
            </a:r>
            <a:r>
              <a:rPr lang="pt-BR" sz="1100" spc="-4" dirty="0" err="1">
                <a:solidFill>
                  <a:srgbClr val="262626"/>
                </a:solidFill>
              </a:rPr>
              <a:t>BitBanger</a:t>
            </a:r>
            <a:r>
              <a:rPr lang="pt-BR" sz="1100" spc="-4" dirty="0">
                <a:solidFill>
                  <a:srgbClr val="262626"/>
                </a:solidFill>
              </a:rPr>
              <a:t> e pediu ajuda a você. Nesse ponto, eles precisam ser capazes de implantar as primeiras versões de seu produto em uma máquina virtual para que possam testar se tudo funciona. O </a:t>
            </a:r>
            <a:r>
              <a:rPr lang="pt-BR" sz="1100" spc="-4" dirty="0" err="1">
                <a:solidFill>
                  <a:srgbClr val="262626"/>
                </a:solidFill>
              </a:rPr>
              <a:t>BitBeat</a:t>
            </a:r>
            <a:r>
              <a:rPr lang="pt-BR" sz="1100" spc="-4" dirty="0">
                <a:solidFill>
                  <a:srgbClr val="262626"/>
                </a:solidFill>
              </a:rPr>
              <a:t> está com um orçamento apertado e, como não é para clientes, eles não precisam de algo muito caro.</a:t>
            </a:r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endParaRPr lang="pt-BR" sz="1100" spc="-4" dirty="0">
              <a:solidFill>
                <a:srgbClr val="262626"/>
              </a:solidFill>
            </a:endParaRPr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r>
              <a:rPr lang="pt-BR" sz="1100" spc="-4" dirty="0">
                <a:solidFill>
                  <a:srgbClr val="262626"/>
                </a:solidFill>
              </a:rPr>
              <a:t>A equipe de produto enviou a você os seguintes requisitos:</a:t>
            </a:r>
            <a:endParaRPr lang="pt-BR" sz="1100" spc="-1" dirty="0"/>
          </a:p>
          <a:p>
            <a:pPr marL="184320" indent="-171000">
              <a:lnSpc>
                <a:spcPts val="1315"/>
              </a:lnSpc>
              <a:spcBef>
                <a:spcPts val="105"/>
              </a:spcBef>
              <a:buClr>
                <a:srgbClr val="262626"/>
              </a:buClr>
              <a:buFont typeface="StarSymbol"/>
              <a:buChar char="-"/>
            </a:pPr>
            <a:r>
              <a:rPr lang="pt-BR" sz="1100" spc="-4" dirty="0">
                <a:solidFill>
                  <a:srgbClr val="262626"/>
                </a:solidFill>
              </a:rPr>
              <a:t>Precisamos de um servidor Windows server.</a:t>
            </a:r>
            <a:endParaRPr lang="pt-BR" sz="1100" spc="-1" dirty="0"/>
          </a:p>
          <a:p>
            <a:pPr marL="184320" indent="-171000">
              <a:lnSpc>
                <a:spcPts val="1315"/>
              </a:lnSpc>
              <a:spcBef>
                <a:spcPts val="105"/>
              </a:spcBef>
              <a:buClr>
                <a:srgbClr val="000000"/>
              </a:buClr>
              <a:buFont typeface="StarSymbol"/>
              <a:buChar char="-"/>
            </a:pPr>
            <a:r>
              <a:rPr lang="pt-BR" sz="1100" spc="-1" dirty="0">
                <a:solidFill>
                  <a:srgbClr val="000000"/>
                </a:solidFill>
              </a:rPr>
              <a:t>O servidor deve ser acessível publicamente (IP público).</a:t>
            </a:r>
            <a:endParaRPr lang="pt-BR" sz="1100" spc="-1" dirty="0"/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endParaRPr lang="pt-BR" sz="1100" b="0" strike="noStrike" spc="-1" dirty="0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1871640" y="2360160"/>
            <a:ext cx="1870200" cy="2136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4"/>
          <p:cNvSpPr/>
          <p:nvPr/>
        </p:nvSpPr>
        <p:spPr>
          <a:xfrm>
            <a:off x="5224680" y="1882800"/>
            <a:ext cx="2082600" cy="6184440"/>
          </a:xfrm>
          <a:custGeom>
            <a:avLst/>
            <a:gdLst/>
            <a:ahLst/>
            <a:cxnLst/>
            <a:rect l="l" t="t" r="r" b="b"/>
            <a:pathLst>
              <a:path w="2082800" h="6184900">
                <a:moveTo>
                  <a:pt x="347143" y="0"/>
                </a:moveTo>
                <a:lnTo>
                  <a:pt x="2082801" y="0"/>
                </a:lnTo>
                <a:lnTo>
                  <a:pt x="2082801" y="5837763"/>
                </a:lnTo>
                <a:lnTo>
                  <a:pt x="2079632" y="5884868"/>
                </a:lnTo>
                <a:lnTo>
                  <a:pt x="2070400" y="5930046"/>
                </a:lnTo>
                <a:lnTo>
                  <a:pt x="2055521" y="5972885"/>
                </a:lnTo>
                <a:lnTo>
                  <a:pt x="2035406" y="6012971"/>
                </a:lnTo>
                <a:lnTo>
                  <a:pt x="2010470" y="6049890"/>
                </a:lnTo>
                <a:lnTo>
                  <a:pt x="1981126" y="6083228"/>
                </a:lnTo>
                <a:lnTo>
                  <a:pt x="1947787" y="6112572"/>
                </a:lnTo>
                <a:lnTo>
                  <a:pt x="1910869" y="6137508"/>
                </a:lnTo>
                <a:lnTo>
                  <a:pt x="1870783" y="6157623"/>
                </a:lnTo>
                <a:lnTo>
                  <a:pt x="1827944" y="6172503"/>
                </a:lnTo>
                <a:lnTo>
                  <a:pt x="1782765" y="6181734"/>
                </a:lnTo>
                <a:lnTo>
                  <a:pt x="1735660" y="6184903"/>
                </a:lnTo>
                <a:lnTo>
                  <a:pt x="0" y="6184903"/>
                </a:lnTo>
                <a:lnTo>
                  <a:pt x="0" y="347143"/>
                </a:lnTo>
                <a:lnTo>
                  <a:pt x="3169" y="300037"/>
                </a:lnTo>
                <a:lnTo>
                  <a:pt x="12400" y="254858"/>
                </a:lnTo>
                <a:lnTo>
                  <a:pt x="27280" y="212019"/>
                </a:lnTo>
                <a:lnTo>
                  <a:pt x="47395" y="171933"/>
                </a:lnTo>
                <a:lnTo>
                  <a:pt x="72331" y="135014"/>
                </a:lnTo>
                <a:lnTo>
                  <a:pt x="101675" y="101675"/>
                </a:lnTo>
                <a:lnTo>
                  <a:pt x="135014" y="72331"/>
                </a:lnTo>
                <a:lnTo>
                  <a:pt x="171933" y="47395"/>
                </a:lnTo>
                <a:lnTo>
                  <a:pt x="212019" y="27280"/>
                </a:lnTo>
                <a:lnTo>
                  <a:pt x="254858" y="12400"/>
                </a:lnTo>
                <a:lnTo>
                  <a:pt x="300037" y="3169"/>
                </a:lnTo>
                <a:lnTo>
                  <a:pt x="347143" y="0"/>
                </a:lnTo>
                <a:close/>
              </a:path>
            </a:pathLst>
          </a:custGeom>
          <a:noFill/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5"/>
          <p:cNvSpPr/>
          <p:nvPr/>
        </p:nvSpPr>
        <p:spPr>
          <a:xfrm>
            <a:off x="5281560" y="2972880"/>
            <a:ext cx="196632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518040" indent="-297000">
              <a:lnSpc>
                <a:spcPct val="114000"/>
              </a:lnSpc>
              <a:spcBef>
                <a:spcPts val="99"/>
              </a:spcBef>
            </a:pPr>
            <a:r>
              <a:rPr lang="pt-BR" sz="1200" b="1" strike="noStrike" spc="24">
                <a:solidFill>
                  <a:srgbClr val="262626"/>
                </a:solidFill>
                <a:latin typeface="Trebuchet MS"/>
              </a:rPr>
              <a:t>ANTES DE COMEÇAR</a:t>
            </a:r>
            <a:endParaRPr lang="pt-BR" sz="1200" b="0" strike="noStrike" spc="-1">
              <a:latin typeface="Arial"/>
            </a:endParaRPr>
          </a:p>
          <a:p>
            <a:pPr marL="518040" indent="-297000">
              <a:lnSpc>
                <a:spcPct val="114000"/>
              </a:lnSpc>
              <a:spcBef>
                <a:spcPts val="99"/>
              </a:spcBef>
            </a:pPr>
            <a:endParaRPr lang="pt-BR" sz="1200" b="0" strike="noStrike" spc="-1">
              <a:latin typeface="Arial"/>
            </a:endParaRPr>
          </a:p>
          <a:p>
            <a:pPr marL="30240" indent="-29880">
              <a:lnSpc>
                <a:spcPct val="114000"/>
              </a:lnSpc>
              <a:spcBef>
                <a:spcPts val="99"/>
              </a:spcBef>
            </a:pPr>
            <a:r>
              <a:rPr lang="pt-BR" sz="1200" b="0" strike="noStrike" spc="24">
                <a:solidFill>
                  <a:srgbClr val="262626"/>
                </a:solidFill>
                <a:latin typeface="Trebuchet MS"/>
              </a:rPr>
              <a:t>Aqui estão algumas</a:t>
            </a:r>
            <a:endParaRPr lang="pt-BR" sz="1200" b="0" strike="noStrike" spc="-1">
              <a:latin typeface="Arial"/>
            </a:endParaRPr>
          </a:p>
          <a:p>
            <a:pPr marL="30240" indent="-29880">
              <a:lnSpc>
                <a:spcPct val="114000"/>
              </a:lnSpc>
              <a:spcBef>
                <a:spcPts val="99"/>
              </a:spcBef>
            </a:pPr>
            <a:r>
              <a:rPr lang="pt-BR" sz="1200" b="0" strike="noStrike" spc="24">
                <a:solidFill>
                  <a:srgbClr val="262626"/>
                </a:solidFill>
                <a:latin typeface="Trebuchet MS"/>
              </a:rPr>
              <a:t>informações importantes que você deve saber antes de iniciar esta atividade prática.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6" name="CustomShape 16"/>
          <p:cNvSpPr/>
          <p:nvPr/>
        </p:nvSpPr>
        <p:spPr>
          <a:xfrm>
            <a:off x="5306400" y="4699440"/>
            <a:ext cx="1941480" cy="3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100" b="1" strike="noStrike" spc="-4">
                <a:solidFill>
                  <a:srgbClr val="262626"/>
                </a:solidFill>
                <a:latin typeface="Trebuchet MS"/>
              </a:rPr>
              <a:t>Tempo de atividade: 60 min.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77" name="CustomShape 17"/>
          <p:cNvSpPr/>
          <p:nvPr/>
        </p:nvSpPr>
        <p:spPr>
          <a:xfrm>
            <a:off x="5414400" y="5061240"/>
            <a:ext cx="1771260" cy="15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14000"/>
              </a:lnSpc>
              <a:spcBef>
                <a:spcPts val="96"/>
              </a:spcBef>
            </a:pPr>
            <a:r>
              <a:rPr lang="pt-BR" sz="1100" b="1" strike="noStrike" spc="-9" dirty="0">
                <a:solidFill>
                  <a:srgbClr val="262626"/>
                </a:solidFill>
                <a:latin typeface="Trebuchet MS"/>
              </a:rPr>
              <a:t>Requisitos:</a:t>
            </a:r>
            <a:r>
              <a:rPr lang="pt-BR" sz="1100" b="0" strike="noStrike" spc="-9" dirty="0">
                <a:solidFill>
                  <a:srgbClr val="262626"/>
                </a:solidFill>
                <a:latin typeface="Trebuchet MS"/>
              </a:rPr>
              <a:t> você deve ter uma conta AWS </a:t>
            </a:r>
            <a:r>
              <a:rPr lang="pt-BR" sz="1100" b="0" strike="noStrike" spc="-9" dirty="0" err="1">
                <a:solidFill>
                  <a:srgbClr val="262626"/>
                </a:solidFill>
                <a:latin typeface="Trebuchet MS"/>
              </a:rPr>
              <a:t>Educate</a:t>
            </a:r>
            <a:r>
              <a:rPr lang="pt-BR" sz="1100" b="0" strike="noStrike" spc="-9" dirty="0">
                <a:solidFill>
                  <a:srgbClr val="262626"/>
                </a:solidFill>
                <a:latin typeface="Trebuchet MS"/>
              </a:rPr>
              <a:t>. Se você não se cadastrou para uma conta do AWS </a:t>
            </a:r>
            <a:r>
              <a:rPr lang="pt-BR" sz="1100" b="0" strike="noStrike" spc="-9" dirty="0" err="1">
                <a:solidFill>
                  <a:srgbClr val="262626"/>
                </a:solidFill>
                <a:latin typeface="Trebuchet MS"/>
              </a:rPr>
              <a:t>Educate</a:t>
            </a:r>
            <a:r>
              <a:rPr lang="pt-BR" sz="1100" b="0" strike="noStrike" spc="-9" dirty="0">
                <a:solidFill>
                  <a:srgbClr val="262626"/>
                </a:solidFill>
                <a:latin typeface="Trebuchet MS"/>
              </a:rPr>
              <a:t>, siga as instruções fornecidas </a:t>
            </a:r>
            <a:r>
              <a:rPr lang="pt-BR" sz="1100" dirty="0"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na página do AWSeducate.com</a:t>
            </a:r>
            <a:r>
              <a:rPr lang="pt-BR" sz="1100" b="0" strike="noStrike" spc="-9" dirty="0">
                <a:solidFill>
                  <a:srgbClr val="000000"/>
                </a:solidFill>
                <a:latin typeface="Trebuchet MS"/>
              </a:rPr>
              <a:t>.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78" name="CustomShape 18"/>
          <p:cNvSpPr/>
          <p:nvPr/>
        </p:nvSpPr>
        <p:spPr>
          <a:xfrm>
            <a:off x="5414400" y="6599160"/>
            <a:ext cx="168624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14000"/>
              </a:lnSpc>
              <a:spcBef>
                <a:spcPts val="96"/>
              </a:spcBef>
            </a:pPr>
            <a:r>
              <a:rPr lang="pt-BR" sz="1100" b="1" strike="noStrike" spc="12">
                <a:solidFill>
                  <a:srgbClr val="262626"/>
                </a:solidFill>
                <a:latin typeface="Trebuchet MS"/>
              </a:rPr>
              <a:t>Obtendo ajuda: </a:t>
            </a:r>
            <a:r>
              <a:rPr lang="pt-BR" sz="1100" b="0" strike="noStrike" spc="12">
                <a:solidFill>
                  <a:srgbClr val="262626"/>
                </a:solidFill>
                <a:latin typeface="Trebuchet MS"/>
              </a:rPr>
              <a:t>se você tiver problemas ao concluir esta atividade, peça ajuda ao seu instrutor.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79" name="CustomShape 19"/>
          <p:cNvSpPr/>
          <p:nvPr/>
        </p:nvSpPr>
        <p:spPr>
          <a:xfrm>
            <a:off x="5866200" y="2232000"/>
            <a:ext cx="797040" cy="691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ACA2FE2A-102D-4E3D-B22D-02E7C579AB4E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78995A-A4B4-48B2-AAC0-0B02AD41B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3" y="3812656"/>
            <a:ext cx="6787077" cy="2099426"/>
          </a:xfrm>
          <a:prstGeom prst="rect">
            <a:avLst/>
          </a:prstGeom>
        </p:spPr>
      </p:pic>
      <p:sp>
        <p:nvSpPr>
          <p:cNvPr id="222" name="CustomShape 9"/>
          <p:cNvSpPr/>
          <p:nvPr/>
        </p:nvSpPr>
        <p:spPr>
          <a:xfrm>
            <a:off x="538582" y="3246182"/>
            <a:ext cx="6528600" cy="2725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Seleciona a língua Português (Brasil)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Aguarde terminar a instalação</a:t>
            </a:r>
            <a:endParaRPr lang="pt-BR" sz="1600" spc="-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4177319" y="4694274"/>
            <a:ext cx="2175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Clique aqui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6F2C20-AD41-47B2-B3EC-17FBE18AB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1518466"/>
            <a:ext cx="4629150" cy="154305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38E36C0-BD96-4E1B-99A0-ECED4749658B}"/>
              </a:ext>
            </a:extLst>
          </p:cNvPr>
          <p:cNvCxnSpPr>
            <a:cxnSpLocks/>
          </p:cNvCxnSpPr>
          <p:nvPr/>
        </p:nvCxnSpPr>
        <p:spPr>
          <a:xfrm flipV="1">
            <a:off x="4676775" y="4844088"/>
            <a:ext cx="650991" cy="21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541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4D034E-5904-4331-A80F-ADD32F1B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357509"/>
            <a:ext cx="4038600" cy="213862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B35FBFC-FA36-4A2A-9E2A-6F2D48F46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27" y="1463341"/>
            <a:ext cx="3293803" cy="3702126"/>
          </a:xfrm>
          <a:prstGeom prst="rect">
            <a:avLst/>
          </a:prstGeom>
        </p:spPr>
      </p:pic>
      <p:sp>
        <p:nvSpPr>
          <p:cNvPr id="222" name="CustomShape 9"/>
          <p:cNvSpPr/>
          <p:nvPr/>
        </p:nvSpPr>
        <p:spPr>
          <a:xfrm>
            <a:off x="499320" y="6434127"/>
            <a:ext cx="6528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Mude para português (Brasil)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Dentro de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Region</a:t>
            </a:r>
            <a:endParaRPr lang="pt-BR" sz="1600" spc="-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2938837" y="3871790"/>
            <a:ext cx="2073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600" spc="-4" dirty="0">
                <a:solidFill>
                  <a:srgbClr val="FF0000"/>
                </a:solidFill>
              </a:rPr>
              <a:t>Clique em </a:t>
            </a:r>
            <a:r>
              <a:rPr lang="pt-BR" sz="1600" spc="-4" dirty="0" err="1">
                <a:solidFill>
                  <a:srgbClr val="FF0000"/>
                </a:solidFill>
              </a:rPr>
              <a:t>Change</a:t>
            </a:r>
            <a:endParaRPr lang="pt-BR" sz="1600" spc="-4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C5C5ED-BB72-46C8-9BF9-694CDC13E426}"/>
              </a:ext>
            </a:extLst>
          </p:cNvPr>
          <p:cNvSpPr/>
          <p:nvPr/>
        </p:nvSpPr>
        <p:spPr>
          <a:xfrm>
            <a:off x="3763620" y="7107748"/>
            <a:ext cx="1627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OK</a:t>
            </a:r>
            <a:endParaRPr lang="pt-BR" spc="-4" dirty="0">
              <a:solidFill>
                <a:srgbClr val="00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11929F-1FBD-4F10-9130-08844BBD4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319" y="7685288"/>
            <a:ext cx="3017933" cy="1586130"/>
          </a:xfrm>
          <a:prstGeom prst="rect">
            <a:avLst/>
          </a:prstGeom>
        </p:spPr>
      </p:pic>
      <p:sp>
        <p:nvSpPr>
          <p:cNvPr id="12" name="CustomShape 9">
            <a:extLst>
              <a:ext uri="{FF2B5EF4-FFF2-40B4-BE49-F238E27FC236}">
                <a16:creationId xmlns:a16="http://schemas.microsoft.com/office/drawing/2014/main" id="{F60B5D22-3CA8-4172-A8CB-AFB4D011F9B6}"/>
              </a:ext>
            </a:extLst>
          </p:cNvPr>
          <p:cNvSpPr/>
          <p:nvPr/>
        </p:nvSpPr>
        <p:spPr>
          <a:xfrm>
            <a:off x="845578" y="8609857"/>
            <a:ext cx="6528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Será solicitado para Reiniciar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6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80C452D-7E32-40AE-B62A-B187FA3B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0" y="2848675"/>
            <a:ext cx="5269770" cy="3429533"/>
          </a:xfrm>
          <a:prstGeom prst="rect">
            <a:avLst/>
          </a:prstGeom>
        </p:spPr>
      </p:pic>
      <p:sp>
        <p:nvSpPr>
          <p:cNvPr id="222" name="CustomShape 9"/>
          <p:cNvSpPr/>
          <p:nvPr/>
        </p:nvSpPr>
        <p:spPr>
          <a:xfrm>
            <a:off x="499320" y="6928340"/>
            <a:ext cx="6528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Mude para português (Brasil)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Refaça a conexão remota, você trocou o perfil do Administrator, precisamos aplicamos aos demais usuários.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spc="29" dirty="0">
                <a:solidFill>
                  <a:srgbClr val="262626"/>
                </a:solidFill>
                <a:latin typeface="Trebuchet MS"/>
              </a:rPr>
              <a:t>Abra novamente </a:t>
            </a:r>
            <a:endParaRPr lang="pt-BR" sz="1600" spc="-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5602912" y="3498807"/>
            <a:ext cx="2073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105"/>
              </a:spcBef>
            </a:pPr>
            <a:r>
              <a:rPr lang="pt-BR" sz="1600" spc="-4" dirty="0">
                <a:solidFill>
                  <a:srgbClr val="FF0000"/>
                </a:solidFill>
              </a:rPr>
              <a:t>Clique em Configurações de Idioma</a:t>
            </a: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F60B5D22-3CA8-4172-A8CB-AFB4D011F9B6}"/>
              </a:ext>
            </a:extLst>
          </p:cNvPr>
          <p:cNvSpPr/>
          <p:nvPr/>
        </p:nvSpPr>
        <p:spPr>
          <a:xfrm>
            <a:off x="845578" y="8609857"/>
            <a:ext cx="6528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Será solicitado para Reiniciar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E4B361-CC90-49EF-8441-565A2B33F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0" y="2148875"/>
            <a:ext cx="2305050" cy="6381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DD26F6-C760-42E1-BAF3-6E0A1861F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805" y="5603508"/>
            <a:ext cx="3288570" cy="369624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C5C5ED-BB72-46C8-9BF9-694CDC13E426}"/>
              </a:ext>
            </a:extLst>
          </p:cNvPr>
          <p:cNvSpPr/>
          <p:nvPr/>
        </p:nvSpPr>
        <p:spPr>
          <a:xfrm>
            <a:off x="3454651" y="6584249"/>
            <a:ext cx="197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Copiar</a:t>
            </a:r>
            <a:endParaRPr lang="pt-BR" spc="-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9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55EFBE-CA91-422F-B4B9-E71658EF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214562"/>
            <a:ext cx="4343400" cy="5629275"/>
          </a:xfrm>
          <a:prstGeom prst="rect">
            <a:avLst/>
          </a:prstGeom>
        </p:spPr>
      </p:pic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Refaça a conexão remota, você trocou o perfil do Administrator, precisamos aplicamos aos demais usuários.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spc="29" dirty="0">
                <a:solidFill>
                  <a:srgbClr val="262626"/>
                </a:solidFill>
                <a:latin typeface="Trebuchet MS"/>
              </a:rPr>
              <a:t>Abra novamente </a:t>
            </a:r>
            <a:endParaRPr lang="pt-BR" sz="1600" spc="-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4146550" y="6480416"/>
            <a:ext cx="1783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105"/>
              </a:spcBef>
            </a:pPr>
            <a:r>
              <a:rPr lang="pt-BR" sz="1600" spc="-4" dirty="0">
                <a:solidFill>
                  <a:srgbClr val="FF0000"/>
                </a:solidFill>
              </a:rPr>
              <a:t>Selecione as duas opções</a:t>
            </a:r>
          </a:p>
        </p:txBody>
      </p:sp>
    </p:spTree>
    <p:extLst>
      <p:ext uri="{BB962C8B-B14F-4D97-AF65-F5344CB8AC3E}">
        <p14:creationId xmlns:p14="http://schemas.microsoft.com/office/powerpoint/2010/main" val="213430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2091048"/>
            <a:ext cx="5409720" cy="1218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903135" y="2472468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ENCERRAR A VM </a:t>
            </a:r>
            <a:r>
              <a:rPr lang="pt-BR" sz="2400" b="1" strike="noStrike" spc="-1" dirty="0" err="1">
                <a:solidFill>
                  <a:srgbClr val="232F3E"/>
                </a:solidFill>
                <a:latin typeface="Calibri"/>
              </a:rPr>
              <a:t>Amazon</a:t>
            </a: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 EC2</a:t>
            </a:r>
            <a:endParaRPr lang="pt-BR" sz="2400" b="1" strike="noStrike" spc="-1" dirty="0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493920" y="4312296"/>
            <a:ext cx="5257440" cy="39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232F3E"/>
                </a:solidFill>
                <a:latin typeface="Calibri"/>
              </a:rPr>
              <a:t>Propósito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0000"/>
                </a:solidFill>
                <a:latin typeface="Calibri"/>
              </a:rPr>
              <a:t>Vamos interromper nossa VM EC2 para não gerar gastos</a:t>
            </a:r>
            <a:endParaRPr lang="pt-BR" sz="32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D09C7CF5-8E67-4370-94CD-A65C180236E8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0260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4"/>
          <p:cNvSpPr/>
          <p:nvPr/>
        </p:nvSpPr>
        <p:spPr>
          <a:xfrm>
            <a:off x="2902680" y="2037180"/>
            <a:ext cx="6598080" cy="16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Passos</a:t>
            </a: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spcBef>
                <a:spcPts val="105"/>
              </a:spcBef>
              <a:buFont typeface="+mj-lt"/>
              <a:buAutoNum type="arabicParenR"/>
            </a:pPr>
            <a:r>
              <a:rPr lang="pt-BR" sz="1400" spc="-4" dirty="0">
                <a:solidFill>
                  <a:srgbClr val="000000"/>
                </a:solidFill>
              </a:rPr>
              <a:t>No menu lateral encontre a opção </a:t>
            </a:r>
            <a:r>
              <a:rPr lang="pt-BR" sz="1400" spc="-4" dirty="0">
                <a:solidFill>
                  <a:srgbClr val="FF0000"/>
                </a:solidFill>
              </a:rPr>
              <a:t>instancias</a:t>
            </a: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2"/>
            </a:pPr>
            <a:r>
              <a:rPr lang="pt-BR" sz="1400" spc="-4" dirty="0">
                <a:solidFill>
                  <a:srgbClr val="000000"/>
                </a:solidFill>
              </a:rPr>
              <a:t>Encontre e selecione seu </a:t>
            </a:r>
            <a:r>
              <a:rPr lang="pt-BR" sz="1400" b="1" spc="-4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48" name="CustomShape 15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6E48B7A-D1C6-4477-A65E-BD17B9A43755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BA840B96-2A47-4302-A79A-CF8EBBAEAD7C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Encerrar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spc="-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08C93B-B36E-49C1-AD9B-B294437F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0" y="1591710"/>
            <a:ext cx="2047875" cy="3067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8B3A85-E904-42EF-9FDC-C775FCFA1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0" y="5304714"/>
            <a:ext cx="6715125" cy="162877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3E43077-CF55-418A-A377-F4B652BFBEEA}"/>
              </a:ext>
            </a:extLst>
          </p:cNvPr>
          <p:cNvCxnSpPr>
            <a:cxnSpLocks/>
          </p:cNvCxnSpPr>
          <p:nvPr/>
        </p:nvCxnSpPr>
        <p:spPr>
          <a:xfrm>
            <a:off x="313390" y="4010891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E727C19-E632-4702-A98A-87ECFA66B56A}"/>
              </a:ext>
            </a:extLst>
          </p:cNvPr>
          <p:cNvCxnSpPr>
            <a:cxnSpLocks/>
          </p:cNvCxnSpPr>
          <p:nvPr/>
        </p:nvCxnSpPr>
        <p:spPr>
          <a:xfrm>
            <a:off x="127460" y="6400682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298C0E0-2C64-46E0-86D7-0DB9EE6FEE98}"/>
              </a:ext>
            </a:extLst>
          </p:cNvPr>
          <p:cNvSpPr/>
          <p:nvPr/>
        </p:nvSpPr>
        <p:spPr>
          <a:xfrm>
            <a:off x="1943100" y="4706035"/>
            <a:ext cx="3886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r>
              <a:rPr lang="en-US" spc="-4" dirty="0">
                <a:solidFill>
                  <a:srgbClr val="000000"/>
                </a:solidFill>
              </a:rPr>
              <a:t>Select Actions &gt; Instance State &gt; Terminate</a:t>
            </a:r>
            <a:endParaRPr lang="pt-BR" spc="-1" dirty="0"/>
          </a:p>
        </p:txBody>
      </p:sp>
    </p:spTree>
    <p:extLst>
      <p:ext uri="{BB962C8B-B14F-4D97-AF65-F5344CB8AC3E}">
        <p14:creationId xmlns:p14="http://schemas.microsoft.com/office/powerpoint/2010/main" val="3933463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5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6E48B7A-D1C6-4477-A65E-BD17B9A43755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BA840B96-2A47-4302-A79A-CF8EBBAEAD7C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Encerrar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spc="-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98C0E0-2C64-46E0-86D7-0DB9EE6FEE98}"/>
              </a:ext>
            </a:extLst>
          </p:cNvPr>
          <p:cNvSpPr/>
          <p:nvPr/>
        </p:nvSpPr>
        <p:spPr>
          <a:xfrm>
            <a:off x="313390" y="3176516"/>
            <a:ext cx="6720080" cy="354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r>
              <a:rPr lang="pt-BR" spc="-4" dirty="0">
                <a:solidFill>
                  <a:srgbClr val="000000"/>
                </a:solidFill>
              </a:rPr>
              <a:t>Com a Instancia Selecionada  Clique em Estado da Instancia &gt; </a:t>
            </a:r>
            <a:r>
              <a:rPr lang="pt-BR" spc="-4" dirty="0">
                <a:solidFill>
                  <a:srgbClr val="FF0000"/>
                </a:solidFill>
              </a:rPr>
              <a:t>Interromper Instancia</a:t>
            </a: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r>
              <a:rPr lang="pt-BR" spc="-4" dirty="0">
                <a:solidFill>
                  <a:srgbClr val="000000"/>
                </a:solidFill>
              </a:rPr>
              <a:t>Confirme a opção Interromper</a:t>
            </a:r>
            <a:endParaRPr lang="pt-BR" spc="-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2F9552-F6A0-418D-A557-2F52FCD7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0" y="1861699"/>
            <a:ext cx="6534150" cy="1221938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E727C19-E632-4702-A98A-87ECFA66B56A}"/>
              </a:ext>
            </a:extLst>
          </p:cNvPr>
          <p:cNvCxnSpPr>
            <a:cxnSpLocks/>
          </p:cNvCxnSpPr>
          <p:nvPr/>
        </p:nvCxnSpPr>
        <p:spPr>
          <a:xfrm>
            <a:off x="3580465" y="2808295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CE1E40E-E633-49E6-BBCA-7D7C6E92A6D6}"/>
              </a:ext>
            </a:extLst>
          </p:cNvPr>
          <p:cNvCxnSpPr>
            <a:cxnSpLocks/>
          </p:cNvCxnSpPr>
          <p:nvPr/>
        </p:nvCxnSpPr>
        <p:spPr>
          <a:xfrm>
            <a:off x="3700090" y="5418145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49B9FA47-304F-46C3-B91C-3A9989286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3752850"/>
            <a:ext cx="62674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926A88-F233-4F06-91F2-F4A65718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90" y="1545635"/>
            <a:ext cx="7185660" cy="1419046"/>
          </a:xfrm>
          <a:prstGeom prst="rect">
            <a:avLst/>
          </a:prstGeom>
        </p:spPr>
      </p:pic>
      <p:sp>
        <p:nvSpPr>
          <p:cNvPr id="248" name="CustomShape 15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6E48B7A-D1C6-4477-A65E-BD17B9A43755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BA840B96-2A47-4302-A79A-CF8EBBAEAD7C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Encerrar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spc="-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98C0E0-2C64-46E0-86D7-0DB9EE6FEE98}"/>
              </a:ext>
            </a:extLst>
          </p:cNvPr>
          <p:cNvSpPr/>
          <p:nvPr/>
        </p:nvSpPr>
        <p:spPr>
          <a:xfrm>
            <a:off x="313390" y="3176516"/>
            <a:ext cx="6720080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5"/>
            </a:pPr>
            <a:r>
              <a:rPr lang="pt-BR" spc="-4" dirty="0">
                <a:solidFill>
                  <a:srgbClr val="000000"/>
                </a:solidFill>
              </a:rPr>
              <a:t>Verifique se o Estado da instancia está com </a:t>
            </a:r>
            <a:r>
              <a:rPr lang="pt-BR" spc="-4">
                <a:solidFill>
                  <a:srgbClr val="000000"/>
                </a:solidFill>
              </a:rPr>
              <a:t>“Interrompido”</a:t>
            </a: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5"/>
            </a:pPr>
            <a:endParaRPr lang="pt-BR" spc="-4" dirty="0">
              <a:solidFill>
                <a:srgbClr val="000000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E727C19-E632-4702-A98A-87ECFA66B56A}"/>
              </a:ext>
            </a:extLst>
          </p:cNvPr>
          <p:cNvCxnSpPr>
            <a:cxnSpLocks/>
          </p:cNvCxnSpPr>
          <p:nvPr/>
        </p:nvCxnSpPr>
        <p:spPr>
          <a:xfrm>
            <a:off x="3487500" y="2528466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6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82040" y="982080"/>
            <a:ext cx="4806720" cy="19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1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200" b="1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200" b="1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200" b="1" strike="noStrike" spc="-1" dirty="0"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2339498" y="1350720"/>
            <a:ext cx="5272560" cy="25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400" b="1" strike="noStrike" spc="-4" dirty="0">
                <a:solidFill>
                  <a:srgbClr val="000000"/>
                </a:solidFill>
                <a:latin typeface="Arial"/>
              </a:rPr>
              <a:t>Visão geral da tarefa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endParaRPr lang="pt-BR" sz="1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Nesta atividade prática, você vai construir um servidor Windows 2019 de prova de conceito (POC) em nuvem.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Para entregar este POC, você precisará para criar e lançar um </a:t>
            </a:r>
            <a:r>
              <a:rPr lang="pt-BR" sz="1200" b="0" strike="noStrike" spc="-4" dirty="0">
                <a:solidFill>
                  <a:srgbClr val="00B050"/>
                </a:solidFill>
                <a:latin typeface="Arial"/>
              </a:rPr>
              <a:t>t2.micro </a:t>
            </a:r>
            <a:r>
              <a:rPr lang="pt-BR" sz="1200" b="0" strike="noStrike" spc="-4" dirty="0" err="1">
                <a:solidFill>
                  <a:srgbClr val="0070C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200" b="0" strike="noStrike" spc="-4" dirty="0" err="1">
                <a:solidFill>
                  <a:srgbClr val="0070C0"/>
                </a:solidFill>
                <a:latin typeface="Arial"/>
              </a:rPr>
              <a:t>Elastic</a:t>
            </a:r>
            <a:r>
              <a:rPr lang="pt-BR" sz="1200" b="0" strike="noStrike" spc="-4" dirty="0">
                <a:solidFill>
                  <a:srgbClr val="0070C0"/>
                </a:solidFill>
                <a:latin typeface="Arial"/>
              </a:rPr>
              <a:t> Compute Cloud (</a:t>
            </a:r>
            <a:r>
              <a:rPr lang="pt-BR" sz="1200" b="0" strike="noStrike" spc="-4" dirty="0" err="1">
                <a:solidFill>
                  <a:srgbClr val="0070C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70C0"/>
                </a:solidFill>
                <a:latin typeface="Arial"/>
              </a:rPr>
              <a:t> EC2)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instância usando </a:t>
            </a:r>
            <a:r>
              <a:rPr lang="pt-BR" sz="1200" b="0" strike="noStrike" spc="-4" dirty="0">
                <a:solidFill>
                  <a:srgbClr val="7030A0"/>
                </a:solidFill>
                <a:latin typeface="Arial"/>
              </a:rPr>
              <a:t>Microsoft </a:t>
            </a:r>
            <a:r>
              <a:rPr lang="pt-BR" sz="1200" b="0" strike="noStrike" spc="-4" dirty="0">
                <a:solidFill>
                  <a:srgbClr val="FF0000"/>
                </a:solidFill>
                <a:latin typeface="Arial"/>
              </a:rPr>
              <a:t>Windows Server 2019 Base (AMI)</a:t>
            </a:r>
            <a:r>
              <a:rPr lang="pt-BR" sz="1200" b="0" strike="noStrike" spc="-4" dirty="0">
                <a:solidFill>
                  <a:srgbClr val="7030A0"/>
                </a:solidFill>
                <a:latin typeface="Arial"/>
              </a:rPr>
              <a:t> 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de nível gratuito.</a:t>
            </a:r>
            <a:endParaRPr lang="pt-BR" sz="1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Um AMI é um modelo usado para criar uma máquina virtual no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EC2. Uma instância do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EC2 fornece capacidade de computação escalonável na nuvem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Web Services (AWS). Ao iniciar uma instância do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EC2, você está criando um servidor virtual. Isso significa que você protege o espaço em um servidor físico localizado em um data center da AWS para seu uso. O espaço alocado consiste no processador, memória, armazenamento e recursos de rede de que você precisa para executar suas cargas de trabalho, aplicativos, serviços e muito mais.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499320" y="5531760"/>
            <a:ext cx="2882520" cy="13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200" b="1" strike="noStrike" spc="-4" dirty="0">
                <a:solidFill>
                  <a:srgbClr val="000000"/>
                </a:solidFill>
                <a:latin typeface="Arial"/>
              </a:rPr>
              <a:t>Você irá:</a:t>
            </a:r>
            <a:endParaRPr lang="pt-BR" sz="1200" b="0" strike="noStrike" spc="-1" dirty="0">
              <a:latin typeface="Arial"/>
            </a:endParaRP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Inicie e configure um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EC2</a:t>
            </a:r>
            <a:endParaRPr lang="pt-BR" sz="1200" b="0" strike="noStrike" spc="-1" dirty="0">
              <a:latin typeface="Arial"/>
            </a:endParaRP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Ajuste os grupos de segurança</a:t>
            </a:r>
            <a:endParaRPr lang="pt-BR" sz="1200" b="0" strike="noStrike" spc="-1" dirty="0">
              <a:latin typeface="Arial"/>
            </a:endParaRP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spc="-4" dirty="0">
                <a:solidFill>
                  <a:srgbClr val="000000"/>
                </a:solidFill>
                <a:latin typeface="Arial"/>
              </a:rPr>
              <a:t>T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este o acesso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499320" y="7617960"/>
            <a:ext cx="6604920" cy="13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Resultados de aprendizagem</a:t>
            </a:r>
            <a:endParaRPr lang="pt-BR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Provisione e inicie uma instância do </a:t>
            </a:r>
            <a:r>
              <a:rPr lang="pt-BR" sz="14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 EC2 selecionando o AMI certo e o tipo de instância para criar uma máquina virtual que pode ser usada por uma organização como um servidor da web.</a:t>
            </a:r>
            <a:endParaRPr lang="pt-BR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endParaRPr lang="pt-BR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	Vamos começar!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163800" y="1669320"/>
            <a:ext cx="2063880" cy="3546720"/>
          </a:xfrm>
          <a:custGeom>
            <a:avLst/>
            <a:gdLst/>
            <a:ahLst/>
            <a:cxnLst/>
            <a:rect l="l" t="t" r="r" b="b"/>
            <a:pathLst>
              <a:path w="2064385" h="3547110">
                <a:moveTo>
                  <a:pt x="344071" y="0"/>
                </a:moveTo>
                <a:lnTo>
                  <a:pt x="2064381" y="0"/>
                </a:lnTo>
                <a:lnTo>
                  <a:pt x="2064381" y="3203041"/>
                </a:lnTo>
                <a:lnTo>
                  <a:pt x="2061240" y="3249729"/>
                </a:lnTo>
                <a:lnTo>
                  <a:pt x="2052091" y="3294507"/>
                </a:lnTo>
                <a:lnTo>
                  <a:pt x="2037343" y="3336967"/>
                </a:lnTo>
                <a:lnTo>
                  <a:pt x="2017406" y="3376698"/>
                </a:lnTo>
                <a:lnTo>
                  <a:pt x="1992691" y="3413290"/>
                </a:lnTo>
                <a:lnTo>
                  <a:pt x="1963607" y="3446334"/>
                </a:lnTo>
                <a:lnTo>
                  <a:pt x="1930564" y="3475419"/>
                </a:lnTo>
                <a:lnTo>
                  <a:pt x="1893972" y="3500135"/>
                </a:lnTo>
                <a:lnTo>
                  <a:pt x="1854240" y="3520072"/>
                </a:lnTo>
                <a:lnTo>
                  <a:pt x="1811780" y="3534821"/>
                </a:lnTo>
                <a:lnTo>
                  <a:pt x="1767000" y="3543970"/>
                </a:lnTo>
                <a:lnTo>
                  <a:pt x="1720310" y="3547112"/>
                </a:lnTo>
                <a:lnTo>
                  <a:pt x="0" y="3547112"/>
                </a:lnTo>
                <a:lnTo>
                  <a:pt x="0" y="344070"/>
                </a:lnTo>
                <a:lnTo>
                  <a:pt x="3140" y="297382"/>
                </a:lnTo>
                <a:lnTo>
                  <a:pt x="12290" y="252602"/>
                </a:lnTo>
                <a:lnTo>
                  <a:pt x="27038" y="210142"/>
                </a:lnTo>
                <a:lnTo>
                  <a:pt x="46975" y="170411"/>
                </a:lnTo>
                <a:lnTo>
                  <a:pt x="71691" y="133819"/>
                </a:lnTo>
                <a:lnTo>
                  <a:pt x="100776" y="100776"/>
                </a:lnTo>
                <a:lnTo>
                  <a:pt x="133819" y="71691"/>
                </a:lnTo>
                <a:lnTo>
                  <a:pt x="170411" y="46975"/>
                </a:lnTo>
                <a:lnTo>
                  <a:pt x="210143" y="27038"/>
                </a:lnTo>
                <a:lnTo>
                  <a:pt x="252603" y="12290"/>
                </a:lnTo>
                <a:lnTo>
                  <a:pt x="297382" y="3140"/>
                </a:lnTo>
                <a:lnTo>
                  <a:pt x="344071" y="0"/>
                </a:lnTo>
                <a:close/>
              </a:path>
            </a:pathLst>
          </a:custGeom>
          <a:noFill/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353160" y="2907360"/>
            <a:ext cx="1780200" cy="17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800" rIns="0" bIns="0"/>
          <a:lstStyle/>
          <a:p>
            <a:pPr marL="12600">
              <a:lnSpc>
                <a:spcPct val="95000"/>
              </a:lnSpc>
              <a:spcBef>
                <a:spcPts val="156"/>
              </a:spcBef>
            </a:pPr>
            <a:r>
              <a:rPr lang="pt-BR" sz="1100" b="0" strike="noStrike" spc="-4">
                <a:solidFill>
                  <a:srgbClr val="262626"/>
                </a:solidFill>
                <a:latin typeface="Arial"/>
              </a:rPr>
              <a:t>Amazon EC2 um serviço da web que fornece capacidade de computação redimensionável na nuvem na forma de uma máquina virtual. Nesta atividade, você terá uma prática prática para iniciar, configurar e redimensionar uma instância do Amazon EC2.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482040" y="1825920"/>
            <a:ext cx="609120" cy="609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5"/>
          <p:cNvSpPr/>
          <p:nvPr/>
        </p:nvSpPr>
        <p:spPr>
          <a:xfrm>
            <a:off x="3688200" y="4748040"/>
            <a:ext cx="3416040" cy="2965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6"/>
          <p:cNvSpPr/>
          <p:nvPr/>
        </p:nvSpPr>
        <p:spPr>
          <a:xfrm>
            <a:off x="864900" y="8623800"/>
            <a:ext cx="452520" cy="4525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7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F07C47CC-9CAA-4DCC-A633-13C3CBBE5285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319680" y="2443320"/>
            <a:ext cx="1555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Você sabia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2CF99F5-FA4C-45DC-9975-C0A263A5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4619625"/>
            <a:ext cx="6591300" cy="819150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499320" y="960160"/>
            <a:ext cx="480672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87440" y="2269800"/>
            <a:ext cx="6762192" cy="42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78560">
              <a:lnSpc>
                <a:spcPct val="110000"/>
              </a:lnSpc>
              <a:spcBef>
                <a:spcPts val="99"/>
              </a:spcBef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Quando você cria sua conta da AWS, a AWS cria uma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Calibri"/>
              </a:rPr>
              <a:t>Amazon</a:t>
            </a: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 Virtual Private Cloud (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Calibri"/>
              </a:rPr>
              <a:t>Amazon</a:t>
            </a: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 VPC) padrão para você em cada região.</a:t>
            </a:r>
          </a:p>
          <a:p>
            <a:pPr marL="178560">
              <a:lnSpc>
                <a:spcPct val="110000"/>
              </a:lnSpc>
              <a:spcBef>
                <a:spcPts val="99"/>
              </a:spcBef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Seu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Calibri"/>
              </a:rPr>
              <a:t>Amazon</a:t>
            </a: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 VPC padrão contém uma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Calibri"/>
              </a:rPr>
              <a:t>sub-rede</a:t>
            </a: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 padrão.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lang="pt-BR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000000"/>
                </a:solidFill>
                <a:latin typeface="Arial"/>
              </a:rPr>
              <a:t>Inicie uma instância </a:t>
            </a:r>
            <a:r>
              <a:rPr lang="pt-BR" sz="12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1" strike="noStrike" spc="-1" dirty="0">
                <a:solidFill>
                  <a:srgbClr val="000000"/>
                </a:solidFill>
                <a:latin typeface="Arial"/>
              </a:rPr>
              <a:t> EC2</a:t>
            </a:r>
            <a:endParaRPr lang="pt-BR" sz="1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Nosso primeiro requisito é que nossa equipe de produto deseje um servidor web Linux que tenha o Apache instalado. Eles também gostariam que fosse acessível ao público, então vamos em frente.</a:t>
            </a:r>
            <a:endParaRPr lang="pt-BR" sz="12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No </a:t>
            </a:r>
            <a:r>
              <a:rPr lang="pt-BR" sz="1200" b="1" strike="noStrike" spc="-1" dirty="0">
                <a:solidFill>
                  <a:srgbClr val="000000"/>
                </a:solidFill>
                <a:latin typeface="Arial"/>
              </a:rPr>
              <a:t>AWS Console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, encontre e selecione o painel do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EC2</a:t>
            </a:r>
            <a:endParaRPr lang="pt-BR" sz="12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No </a:t>
            </a:r>
            <a:r>
              <a:rPr lang="pt-BR" sz="1200" b="1" spc="-5" dirty="0">
                <a:cs typeface="Arial"/>
              </a:rPr>
              <a:t>EC2 dashboard 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do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, clique em                            </a:t>
            </a:r>
            <a:r>
              <a:rPr lang="sv-SE" sz="1200" spc="-5" dirty="0">
                <a:cs typeface="Arial"/>
              </a:rPr>
              <a:t>ou</a:t>
            </a:r>
            <a:endParaRPr lang="pt-BR" sz="1200" b="0" strike="noStrike" spc="-1" dirty="0">
              <a:latin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Observe a variedade de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AMIs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localizadas na página AMI. Esses são modelos diferentes para diferentes tipos de máquinas. Selecione o </a:t>
            </a:r>
            <a:r>
              <a:rPr lang="pt-BR" sz="1200" b="1" spc="-4" dirty="0">
                <a:solidFill>
                  <a:srgbClr val="7030A0"/>
                </a:solidFill>
              </a:rPr>
              <a:t>Microsoft Windows Server 2019 Base</a:t>
            </a:r>
            <a:endParaRPr lang="sv-SE" sz="1200" b="1" spc="-5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spc="-5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dirty="0">
              <a:solidFill>
                <a:srgbClr val="7030A0"/>
              </a:solidFill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Observe a variedade de tipos de instância disponíveis. </a:t>
            </a: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Selecione a instância </a:t>
            </a:r>
            <a:r>
              <a:rPr lang="pt-BR" sz="1200" b="1" strike="noStrike" spc="-1" dirty="0">
                <a:solidFill>
                  <a:srgbClr val="000000"/>
                </a:solidFill>
                <a:latin typeface="Arial"/>
              </a:rPr>
              <a:t>t2.micro.</a:t>
            </a: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endParaRPr lang="pt-BR" sz="1200" b="1" spc="-1" dirty="0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endParaRPr lang="pt-BR" sz="1200" b="1" strike="noStrike" spc="-1" dirty="0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endParaRPr lang="pt-BR" sz="1200" b="1" spc="-1" dirty="0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endParaRPr lang="pt-BR" sz="1200" b="1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Selecione Próximo: </a:t>
            </a:r>
            <a:r>
              <a:rPr lang="pt-BR" sz="1200" b="1" spc="-5" dirty="0">
                <a:cs typeface="Arial"/>
              </a:rPr>
              <a:t>Configure </a:t>
            </a:r>
            <a:r>
              <a:rPr lang="pt-BR" sz="1200" b="1" spc="-5" dirty="0" err="1">
                <a:cs typeface="Arial"/>
              </a:rPr>
              <a:t>Instance</a:t>
            </a:r>
            <a:r>
              <a:rPr lang="pt-BR" sz="1200" b="1" spc="-10" dirty="0">
                <a:cs typeface="Arial"/>
              </a:rPr>
              <a:t> </a:t>
            </a:r>
            <a:r>
              <a:rPr lang="pt-BR" sz="1200" b="1" spc="-5" dirty="0" err="1">
                <a:cs typeface="Arial"/>
              </a:rPr>
              <a:t>Details</a:t>
            </a:r>
            <a:endParaRPr lang="pt-BR" sz="1200" b="1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113" name="CustomShape 15"/>
          <p:cNvSpPr/>
          <p:nvPr/>
        </p:nvSpPr>
        <p:spPr>
          <a:xfrm>
            <a:off x="842100" y="1531710"/>
            <a:ext cx="609120" cy="6087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8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669BABC0-83B8-40E6-9E41-8F0E54920E8F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A7854C-5792-4C96-A977-EFBCCF220D6F}"/>
              </a:ext>
            </a:extLst>
          </p:cNvPr>
          <p:cNvSpPr txBox="1"/>
          <p:nvPr/>
        </p:nvSpPr>
        <p:spPr>
          <a:xfrm>
            <a:off x="1507940" y="165142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VOCÊ SABIA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F07534-624E-40C3-8BFF-701428B3A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180" y="3930324"/>
            <a:ext cx="1289685" cy="232675"/>
          </a:xfrm>
          <a:prstGeom prst="rect">
            <a:avLst/>
          </a:prstGeom>
        </p:spPr>
      </p:pic>
      <p:sp>
        <p:nvSpPr>
          <p:cNvPr id="107" name="CustomShape 9"/>
          <p:cNvSpPr/>
          <p:nvPr/>
        </p:nvSpPr>
        <p:spPr>
          <a:xfrm>
            <a:off x="3657660" y="3948021"/>
            <a:ext cx="1047240" cy="1972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0A85E4A-8DBC-4845-B65E-AB170C496722}"/>
              </a:ext>
            </a:extLst>
          </p:cNvPr>
          <p:cNvCxnSpPr>
            <a:cxnSpLocks/>
          </p:cNvCxnSpPr>
          <p:nvPr/>
        </p:nvCxnSpPr>
        <p:spPr>
          <a:xfrm flipV="1">
            <a:off x="5685022" y="4868546"/>
            <a:ext cx="411563" cy="21098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47B1A9E-3E95-495E-8CAF-C176690C2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00" y="5964803"/>
            <a:ext cx="7513320" cy="3686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0331A3-768B-4B87-A331-B58E934D3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6240" y="6519836"/>
            <a:ext cx="2333625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99320" y="960160"/>
            <a:ext cx="480672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335040" y="1294440"/>
            <a:ext cx="6762192" cy="42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Como este é apenas um POC, usaremos nosso </a:t>
            </a:r>
            <a:r>
              <a:rPr lang="pt-BR" sz="1200" b="1" strike="noStrike" spc="-1" dirty="0" err="1">
                <a:solidFill>
                  <a:srgbClr val="FF0000"/>
                </a:solidFill>
                <a:latin typeface="Arial"/>
              </a:rPr>
              <a:t>MinhaRedeVPCBitBeat</a:t>
            </a:r>
            <a:r>
              <a:rPr lang="pt-BR" sz="12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padrão e </a:t>
            </a:r>
          </a:p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lançaremos nossa instância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EC2 na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sub-rede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200" b="1" spc="-1" dirty="0">
                <a:solidFill>
                  <a:srgbClr val="7030A0"/>
                </a:solidFill>
              </a:rPr>
              <a:t>SubRedePublica1BitBeat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padrão, ative 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Auto-assign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Public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IP </a:t>
            </a:r>
            <a:r>
              <a:rPr lang="pt-BR" sz="1200" b="1" strike="noStrike" spc="-1" dirty="0" err="1">
                <a:solidFill>
                  <a:srgbClr val="FF0000"/>
                </a:solidFill>
                <a:latin typeface="Arial"/>
              </a:rPr>
              <a:t>Enable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pt-BR" sz="12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Aceite as configurações padrão para a página </a:t>
            </a:r>
            <a:r>
              <a:rPr lang="pt-BR" sz="1200" b="1" spc="-5" dirty="0">
                <a:solidFill>
                  <a:srgbClr val="FF0000"/>
                </a:solidFill>
                <a:cs typeface="Arial"/>
              </a:rPr>
              <a:t>Configure </a:t>
            </a:r>
            <a:r>
              <a:rPr lang="pt-BR" sz="1200" b="1" spc="-5" dirty="0" err="1">
                <a:solidFill>
                  <a:srgbClr val="FF0000"/>
                </a:solidFill>
                <a:cs typeface="Arial"/>
              </a:rPr>
              <a:t>Instance</a:t>
            </a:r>
            <a:r>
              <a:rPr lang="pt-BR" sz="1200" b="1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cs typeface="Arial"/>
              </a:rPr>
              <a:t>Details</a:t>
            </a:r>
            <a:r>
              <a:rPr lang="pt-BR" sz="1200" b="1" spc="-5" dirty="0">
                <a:solidFill>
                  <a:srgbClr val="FF0000"/>
                </a:solidFill>
                <a:cs typeface="Arial"/>
              </a:rPr>
              <a:t> </a:t>
            </a: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669BABC0-83B8-40E6-9E41-8F0E54920E8F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CDE17B-AFC9-4247-A859-5FACCF25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2" y="2674620"/>
            <a:ext cx="6044807" cy="309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99320" y="960160"/>
            <a:ext cx="480672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244180" y="3040483"/>
            <a:ext cx="6762192" cy="42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7. Na Etapa 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Step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) 4 - </a:t>
            </a:r>
            <a:r>
              <a:rPr lang="pt-BR" sz="1200" b="0" strike="noStrike" spc="-1" dirty="0">
                <a:solidFill>
                  <a:srgbClr val="FF0000"/>
                </a:solidFill>
                <a:latin typeface="Arial"/>
              </a:rPr>
              <a:t>Não mude o tamanho do disco isso pode gerar altas cobranças</a:t>
            </a: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/>
            <a:r>
              <a:rPr lang="pt-BR" sz="1200" spc="-1" dirty="0">
                <a:solidFill>
                  <a:srgbClr val="000000"/>
                </a:solidFill>
              </a:rPr>
              <a:t>8. Na </a:t>
            </a:r>
            <a:r>
              <a:rPr lang="pt-BR" sz="1200" spc="-1" dirty="0">
                <a:solidFill>
                  <a:srgbClr val="0070C0"/>
                </a:solidFill>
              </a:rPr>
              <a:t>Etapa (</a:t>
            </a:r>
            <a:r>
              <a:rPr lang="pt-BR" sz="1200" spc="-1" dirty="0" err="1">
                <a:solidFill>
                  <a:srgbClr val="0070C0"/>
                </a:solidFill>
              </a:rPr>
              <a:t>Step</a:t>
            </a:r>
            <a:r>
              <a:rPr lang="pt-BR" sz="1200" spc="-1" dirty="0">
                <a:solidFill>
                  <a:srgbClr val="0070C0"/>
                </a:solidFill>
              </a:rPr>
              <a:t>) 4</a:t>
            </a:r>
            <a:r>
              <a:rPr lang="pt-BR" sz="1200" spc="-1" dirty="0">
                <a:solidFill>
                  <a:srgbClr val="000000"/>
                </a:solidFill>
              </a:rPr>
              <a:t> – </a:t>
            </a:r>
            <a:r>
              <a:rPr lang="pt-BR" sz="1200" spc="-1" dirty="0"/>
              <a:t>no final da pagina clique em</a:t>
            </a:r>
            <a:r>
              <a:rPr lang="pt-BR" sz="1200" spc="-1" dirty="0">
                <a:solidFill>
                  <a:srgbClr val="FF0000"/>
                </a:solidFill>
              </a:rPr>
              <a:t> Next: </a:t>
            </a:r>
            <a:r>
              <a:rPr lang="pt-BR" sz="1200" spc="-1" dirty="0" err="1">
                <a:solidFill>
                  <a:srgbClr val="FF0000"/>
                </a:solidFill>
              </a:rPr>
              <a:t>Add</a:t>
            </a:r>
            <a:r>
              <a:rPr lang="pt-BR" sz="1200" spc="-1" dirty="0">
                <a:solidFill>
                  <a:srgbClr val="FF0000"/>
                </a:solidFill>
              </a:rPr>
              <a:t> </a:t>
            </a:r>
            <a:r>
              <a:rPr lang="pt-BR" sz="1200" spc="-1" dirty="0" err="1">
                <a:solidFill>
                  <a:srgbClr val="FF0000"/>
                </a:solidFill>
              </a:rPr>
              <a:t>Tags</a:t>
            </a:r>
            <a:endParaRPr lang="pt-BR" sz="1200" spc="-1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669BABC0-83B8-40E6-9E41-8F0E54920E8F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5E348B-6A07-490C-A26C-B0A17566AE22}"/>
              </a:ext>
            </a:extLst>
          </p:cNvPr>
          <p:cNvSpPr/>
          <p:nvPr/>
        </p:nvSpPr>
        <p:spPr>
          <a:xfrm>
            <a:off x="244180" y="1601923"/>
            <a:ext cx="643147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8"/>
            </a:pPr>
            <a:r>
              <a:rPr lang="pt-BR" sz="1200" spc="-1" dirty="0">
                <a:solidFill>
                  <a:srgbClr val="000000"/>
                </a:solidFill>
              </a:rPr>
              <a:t>Clique em </a:t>
            </a:r>
            <a:r>
              <a:rPr lang="pt-BR" sz="1200" b="1" spc="-1" dirty="0">
                <a:solidFill>
                  <a:srgbClr val="000000"/>
                </a:solidFill>
              </a:rPr>
              <a:t>Next: </a:t>
            </a:r>
            <a:r>
              <a:rPr lang="pt-BR" sz="1200" b="1" spc="-1" dirty="0" err="1">
                <a:solidFill>
                  <a:srgbClr val="000000"/>
                </a:solidFill>
              </a:rPr>
              <a:t>Add</a:t>
            </a:r>
            <a:r>
              <a:rPr lang="pt-BR" sz="1200" b="1" spc="-1" dirty="0">
                <a:solidFill>
                  <a:srgbClr val="000000"/>
                </a:solidFill>
              </a:rPr>
              <a:t> </a:t>
            </a:r>
            <a:r>
              <a:rPr lang="pt-BR" sz="1200" b="1" spc="-1" dirty="0" err="1">
                <a:solidFill>
                  <a:srgbClr val="000000"/>
                </a:solidFill>
              </a:rPr>
              <a:t>Storage</a:t>
            </a:r>
            <a:endParaRPr lang="pt-BR" sz="1200" b="1" spc="-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8"/>
            </a:pPr>
            <a:endParaRPr lang="pt-BR" sz="1200" b="1" spc="-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8"/>
            </a:pPr>
            <a:endParaRPr lang="pt-BR" sz="1200" b="1" spc="-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8"/>
            </a:pPr>
            <a:endParaRPr lang="pt-BR" sz="1200" b="1" spc="-1" dirty="0"/>
          </a:p>
          <a:p>
            <a:pPr lvl="1">
              <a:spcBef>
                <a:spcPts val="230"/>
              </a:spcBef>
            </a:pPr>
            <a:r>
              <a:rPr lang="pt-BR" sz="1200" spc="-1" dirty="0">
                <a:solidFill>
                  <a:srgbClr val="000000"/>
                </a:solidFill>
              </a:rPr>
              <a:t>Não precisaremos de outro volume </a:t>
            </a:r>
            <a:r>
              <a:rPr lang="pt-BR" sz="1200" spc="-1" dirty="0" err="1">
                <a:solidFill>
                  <a:srgbClr val="000000"/>
                </a:solidFill>
              </a:rPr>
              <a:t>Amazon</a:t>
            </a:r>
            <a:r>
              <a:rPr lang="pt-BR" sz="1200" spc="-1" dirty="0">
                <a:solidFill>
                  <a:srgbClr val="000000"/>
                </a:solidFill>
              </a:rPr>
              <a:t> </a:t>
            </a:r>
            <a:r>
              <a:rPr lang="pt-BR" sz="1200" spc="-1" dirty="0" err="1">
                <a:solidFill>
                  <a:srgbClr val="000000"/>
                </a:solidFill>
              </a:rPr>
              <a:t>Elastic</a:t>
            </a:r>
            <a:r>
              <a:rPr lang="pt-BR" sz="1200" spc="-1" dirty="0">
                <a:solidFill>
                  <a:srgbClr val="000000"/>
                </a:solidFill>
              </a:rPr>
              <a:t> </a:t>
            </a:r>
            <a:r>
              <a:rPr lang="pt-BR" sz="1200" spc="-1" dirty="0" err="1">
                <a:solidFill>
                  <a:srgbClr val="000000"/>
                </a:solidFill>
              </a:rPr>
              <a:t>Block</a:t>
            </a:r>
            <a:r>
              <a:rPr lang="pt-BR" sz="1200" spc="-1" dirty="0">
                <a:solidFill>
                  <a:srgbClr val="000000"/>
                </a:solidFill>
              </a:rPr>
              <a:t> </a:t>
            </a:r>
            <a:r>
              <a:rPr lang="pt-BR" sz="1200" spc="-1" dirty="0" err="1">
                <a:solidFill>
                  <a:srgbClr val="000000"/>
                </a:solidFill>
              </a:rPr>
              <a:t>Store</a:t>
            </a:r>
            <a:r>
              <a:rPr lang="pt-BR" sz="1200" spc="-1" dirty="0">
                <a:solidFill>
                  <a:srgbClr val="000000"/>
                </a:solidFill>
              </a:rPr>
              <a:t> (</a:t>
            </a:r>
            <a:r>
              <a:rPr lang="pt-BR" sz="1200" spc="-1" dirty="0" err="1">
                <a:solidFill>
                  <a:srgbClr val="000000"/>
                </a:solidFill>
              </a:rPr>
              <a:t>Amazon</a:t>
            </a:r>
            <a:r>
              <a:rPr lang="pt-BR" sz="1200" spc="-1" dirty="0">
                <a:solidFill>
                  <a:srgbClr val="000000"/>
                </a:solidFill>
              </a:rPr>
              <a:t> EBS)</a:t>
            </a:r>
          </a:p>
          <a:p>
            <a:pPr lvl="1">
              <a:spcBef>
                <a:spcPts val="230"/>
              </a:spcBef>
            </a:pPr>
            <a:r>
              <a:rPr lang="pt-BR" sz="1200" spc="-1" dirty="0">
                <a:solidFill>
                  <a:srgbClr val="000000"/>
                </a:solidFill>
              </a:rPr>
              <a:t>Dentro de </a:t>
            </a:r>
            <a:r>
              <a:rPr lang="pt-BR" sz="1200" b="1" spc="-1" dirty="0">
                <a:solidFill>
                  <a:srgbClr val="0070C0"/>
                </a:solidFill>
              </a:rPr>
              <a:t>Step4: </a:t>
            </a:r>
            <a:r>
              <a:rPr lang="pt-BR" sz="1200" b="1" spc="-1" dirty="0" err="1">
                <a:solidFill>
                  <a:srgbClr val="0070C0"/>
                </a:solidFill>
              </a:rPr>
              <a:t>Add</a:t>
            </a:r>
            <a:r>
              <a:rPr lang="pt-BR" sz="1200" b="1" spc="-1" dirty="0">
                <a:solidFill>
                  <a:srgbClr val="0070C0"/>
                </a:solidFill>
              </a:rPr>
              <a:t> </a:t>
            </a:r>
            <a:r>
              <a:rPr lang="pt-BR" sz="1200" b="1" spc="-1" dirty="0" err="1">
                <a:solidFill>
                  <a:srgbClr val="0070C0"/>
                </a:solidFill>
              </a:rPr>
              <a:t>Storage</a:t>
            </a:r>
            <a:r>
              <a:rPr lang="pt-BR" sz="1200" b="1" spc="-1" dirty="0">
                <a:solidFill>
                  <a:srgbClr val="0070C0"/>
                </a:solidFill>
              </a:rPr>
              <a:t> </a:t>
            </a:r>
            <a:r>
              <a:rPr lang="pt-BR" sz="1200" spc="-1" dirty="0">
                <a:solidFill>
                  <a:srgbClr val="000000"/>
                </a:solidFill>
              </a:rPr>
              <a:t>- Clique em </a:t>
            </a:r>
            <a:r>
              <a:rPr lang="pt-BR" sz="1200" b="1" spc="-5" dirty="0">
                <a:cs typeface="Arial"/>
              </a:rPr>
              <a:t>Next </a:t>
            </a:r>
            <a:r>
              <a:rPr lang="pt-BR" sz="1200" spc="-1" dirty="0">
                <a:solidFill>
                  <a:srgbClr val="000000"/>
                </a:solidFill>
              </a:rPr>
              <a:t>: </a:t>
            </a:r>
            <a:r>
              <a:rPr lang="pt-BR" sz="1200" b="1" spc="-1" dirty="0" err="1">
                <a:solidFill>
                  <a:srgbClr val="000000"/>
                </a:solidFill>
              </a:rPr>
              <a:t>Add</a:t>
            </a:r>
            <a:r>
              <a:rPr lang="pt-BR" sz="1200" b="1" spc="-1" dirty="0">
                <a:solidFill>
                  <a:srgbClr val="000000"/>
                </a:solidFill>
              </a:rPr>
              <a:t> </a:t>
            </a:r>
            <a:r>
              <a:rPr lang="pt-BR" sz="1200" b="1" spc="-1" dirty="0" err="1">
                <a:solidFill>
                  <a:srgbClr val="000000"/>
                </a:solidFill>
              </a:rPr>
              <a:t>Tags</a:t>
            </a:r>
            <a:endParaRPr lang="pt-BR" sz="1200" b="1" spc="-1" dirty="0"/>
          </a:p>
          <a:p>
            <a:pPr lvl="1">
              <a:spcBef>
                <a:spcPts val="230"/>
              </a:spcBef>
            </a:pPr>
            <a:endParaRPr lang="pt-BR" sz="1200" spc="-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16FA59-E908-4087-AF36-8C80696C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8" y="1927346"/>
            <a:ext cx="4505325" cy="5619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B7939E7-FF0D-4FD7-84AD-94F355B5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15" y="6966483"/>
            <a:ext cx="4410075" cy="590550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F4358E8-76AD-408A-9B0E-CDC07CF60A98}"/>
              </a:ext>
            </a:extLst>
          </p:cNvPr>
          <p:cNvCxnSpPr>
            <a:cxnSpLocks/>
          </p:cNvCxnSpPr>
          <p:nvPr/>
        </p:nvCxnSpPr>
        <p:spPr>
          <a:xfrm flipH="1">
            <a:off x="5324973" y="6891383"/>
            <a:ext cx="554722" cy="336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0393E91D-C924-43B7-8FED-1C6CB9D19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80" y="3449382"/>
            <a:ext cx="7193180" cy="27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2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948E1A1-ECB9-42C3-A055-8EB2B4D6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9" y="5744459"/>
            <a:ext cx="7495865" cy="11719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0102BE7-F0C7-4B6C-8399-0565CA17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24" y="4238625"/>
            <a:ext cx="4756582" cy="649013"/>
          </a:xfrm>
          <a:prstGeom prst="rect">
            <a:avLst/>
          </a:prstGeom>
        </p:spPr>
      </p:pic>
      <p:sp>
        <p:nvSpPr>
          <p:cNvPr id="117" name="CustomShape 1"/>
          <p:cNvSpPr/>
          <p:nvPr/>
        </p:nvSpPr>
        <p:spPr>
          <a:xfrm>
            <a:off x="499320" y="952032"/>
            <a:ext cx="4806720" cy="273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555120" y="1410120"/>
            <a:ext cx="5095800" cy="3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Vamos adicionar algum armazenamento à nossa instância,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tags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 grupos de segurança: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313920" y="1800000"/>
            <a:ext cx="4806720" cy="12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160" rIns="0" bIns="0"/>
          <a:lstStyle/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7"/>
            </a:pP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9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Dentro de </a:t>
            </a:r>
            <a:r>
              <a:rPr lang="pt-BR" sz="1200" b="1" strike="noStrike" spc="-1" dirty="0" err="1">
                <a:solidFill>
                  <a:srgbClr val="0070C0"/>
                </a:solidFill>
                <a:latin typeface="Arial"/>
              </a:rPr>
              <a:t>Step</a:t>
            </a:r>
            <a:r>
              <a:rPr lang="pt-BR" sz="1200" b="1" strike="noStrike" spc="-1" dirty="0">
                <a:solidFill>
                  <a:srgbClr val="0070C0"/>
                </a:solidFill>
                <a:latin typeface="Arial"/>
              </a:rPr>
              <a:t> 5: </a:t>
            </a:r>
            <a:r>
              <a:rPr lang="pt-BR" sz="1200" b="1" strike="noStrike" spc="-1" dirty="0" err="1">
                <a:solidFill>
                  <a:srgbClr val="0070C0"/>
                </a:solidFill>
                <a:latin typeface="Arial"/>
              </a:rPr>
              <a:t>Add</a:t>
            </a:r>
            <a:r>
              <a:rPr lang="pt-BR" sz="1200" b="1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200" b="1" strike="noStrike" spc="-1" dirty="0" err="1">
                <a:solidFill>
                  <a:srgbClr val="0070C0"/>
                </a:solidFill>
                <a:latin typeface="Arial"/>
              </a:rPr>
              <a:t>Tags</a:t>
            </a:r>
            <a:r>
              <a:rPr lang="pt-BR" sz="1200" b="1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- Clique em </a:t>
            </a:r>
            <a:r>
              <a:rPr lang="pt-BR" sz="1200" b="1" spc="-5" dirty="0" err="1">
                <a:cs typeface="Arial"/>
              </a:rPr>
              <a:t>Add</a:t>
            </a:r>
            <a:r>
              <a:rPr lang="pt-BR" sz="1200" b="1" spc="-5" dirty="0">
                <a:cs typeface="Arial"/>
              </a:rPr>
              <a:t> </a:t>
            </a:r>
            <a:r>
              <a:rPr lang="pt-BR" sz="1200" b="1" spc="-5" dirty="0" err="1">
                <a:cs typeface="Arial"/>
              </a:rPr>
              <a:t>tag</a:t>
            </a:r>
            <a:r>
              <a:rPr lang="pt-BR" sz="1200" b="1" spc="-5" dirty="0">
                <a:cs typeface="Arial"/>
              </a:rPr>
              <a:t> 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e configure:</a:t>
            </a:r>
          </a:p>
          <a:p>
            <a:pPr marL="685800" lvl="1" indent="-228600">
              <a:spcBef>
                <a:spcPts val="230"/>
              </a:spcBef>
              <a:buFont typeface="+mj-lt"/>
              <a:buAutoNum type="alphaLcParenR"/>
            </a:pPr>
            <a:r>
              <a:rPr lang="pt-BR" sz="1200" b="1" spc="-4" dirty="0">
                <a:solidFill>
                  <a:srgbClr val="000000"/>
                </a:solidFill>
              </a:rPr>
              <a:t>Key</a:t>
            </a:r>
            <a:r>
              <a:rPr lang="pt-BR" sz="1200" spc="-4" dirty="0">
                <a:solidFill>
                  <a:srgbClr val="000000"/>
                </a:solidFill>
              </a:rPr>
              <a:t>: </a:t>
            </a:r>
            <a:r>
              <a:rPr lang="pt-BR" sz="1200" spc="-4" dirty="0" err="1">
                <a:solidFill>
                  <a:srgbClr val="000000"/>
                </a:solidFill>
              </a:rPr>
              <a:t>Name</a:t>
            </a:r>
            <a:r>
              <a:rPr lang="pt-BR" sz="1200" spc="-4" dirty="0">
                <a:solidFill>
                  <a:srgbClr val="000000"/>
                </a:solidFill>
              </a:rPr>
              <a:t> e </a:t>
            </a:r>
            <a:r>
              <a:rPr lang="pt-BR" sz="1200" b="1" spc="-4" dirty="0">
                <a:solidFill>
                  <a:srgbClr val="000000"/>
                </a:solidFill>
              </a:rPr>
              <a:t>Valor</a:t>
            </a:r>
            <a:r>
              <a:rPr lang="pt-BR" sz="1200" spc="-4" dirty="0">
                <a:solidFill>
                  <a:srgbClr val="000000"/>
                </a:solidFill>
              </a:rPr>
              <a:t>: </a:t>
            </a:r>
            <a:r>
              <a:rPr lang="pt-BR" sz="1200" spc="-4" dirty="0">
                <a:solidFill>
                  <a:srgbClr val="FF0000"/>
                </a:solidFill>
              </a:rPr>
              <a:t>BitBeat-WindowsServer2019</a:t>
            </a: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685800" lvl="1" indent="-228600">
              <a:spcBef>
                <a:spcPts val="230"/>
              </a:spcBef>
              <a:buFont typeface="+mj-lt"/>
              <a:buAutoNum type="alphaLcParenR"/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369324" y="4093685"/>
            <a:ext cx="4621320" cy="1556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160" rIns="0" bIns="0"/>
          <a:lstStyle/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Clique em </a:t>
            </a:r>
            <a:r>
              <a:rPr lang="pt-BR" sz="1200" b="1" spc="-5" dirty="0">
                <a:cs typeface="Arial"/>
              </a:rPr>
              <a:t>Next 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: </a:t>
            </a:r>
            <a:r>
              <a:rPr lang="pt-BR" sz="1200" b="1" spc="-5" dirty="0">
                <a:cs typeface="Arial"/>
              </a:rPr>
              <a:t>Configure Security</a:t>
            </a:r>
            <a:r>
              <a:rPr lang="pt-BR" sz="1200" b="1" spc="-15" dirty="0">
                <a:cs typeface="Arial"/>
              </a:rPr>
              <a:t> </a:t>
            </a:r>
            <a:r>
              <a:rPr lang="pt-BR" sz="1200" b="1" spc="-5" dirty="0" err="1">
                <a:cs typeface="Arial"/>
              </a:rPr>
              <a:t>Group</a:t>
            </a:r>
            <a:endParaRPr lang="pt-BR" sz="1200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endParaRPr lang="pt-BR" sz="1200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endParaRPr lang="pt-BR" sz="1200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endParaRPr lang="pt-BR" sz="1200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Mantenha o grupo de segurança como </a:t>
            </a:r>
            <a:r>
              <a:rPr lang="pt-BR" sz="1200" spc="-4" dirty="0">
                <a:solidFill>
                  <a:srgbClr val="000000"/>
                </a:solidFill>
                <a:latin typeface="Arial"/>
              </a:rPr>
              <a:t>está, só altere o nome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r>
              <a:rPr lang="pt-BR" sz="1200" b="1" spc="-5" dirty="0">
                <a:cs typeface="Arial"/>
              </a:rPr>
              <a:t>Security </a:t>
            </a:r>
            <a:r>
              <a:rPr lang="pt-BR" sz="1200" b="1" spc="-5" dirty="0" err="1">
                <a:cs typeface="Arial"/>
              </a:rPr>
              <a:t>group</a:t>
            </a:r>
            <a:r>
              <a:rPr lang="pt-BR" sz="1200" spc="-5" dirty="0">
                <a:cs typeface="Arial"/>
              </a:rPr>
              <a:t> nome</a:t>
            </a:r>
            <a:r>
              <a:rPr lang="pt-BR" sz="1200" spc="-1" dirty="0">
                <a:solidFill>
                  <a:srgbClr val="000000"/>
                </a:solidFill>
              </a:rPr>
              <a:t>: </a:t>
            </a:r>
            <a:r>
              <a:rPr lang="pt-BR" sz="1200" spc="-1" dirty="0" err="1">
                <a:solidFill>
                  <a:srgbClr val="FF0000"/>
                </a:solidFill>
              </a:rPr>
              <a:t>GrupoSec-WindowsServer</a:t>
            </a: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r>
              <a:rPr lang="pt-BR" sz="1200" b="1" spc="-5" dirty="0" err="1">
                <a:cs typeface="Arial"/>
              </a:rPr>
              <a:t>Description</a:t>
            </a:r>
            <a:r>
              <a:rPr lang="pt-BR" sz="1200" b="1" spc="-5" dirty="0">
                <a:cs typeface="Arial"/>
              </a:rPr>
              <a:t> </a:t>
            </a:r>
            <a:r>
              <a:rPr lang="pt-BR" sz="1200" spc="-1" dirty="0">
                <a:solidFill>
                  <a:srgbClr val="000000"/>
                </a:solidFill>
              </a:rPr>
              <a:t>: </a:t>
            </a:r>
            <a:r>
              <a:rPr lang="pt-BR" sz="1200" spc="-1" dirty="0">
                <a:solidFill>
                  <a:srgbClr val="FF0000"/>
                </a:solidFill>
              </a:rPr>
              <a:t>Grupo-de-</a:t>
            </a:r>
            <a:r>
              <a:rPr lang="pt-BR" sz="1200" spc="-1" dirty="0" err="1">
                <a:solidFill>
                  <a:srgbClr val="FF0000"/>
                </a:solidFill>
              </a:rPr>
              <a:t>seguranca</a:t>
            </a:r>
            <a:r>
              <a:rPr lang="pt-BR" sz="1200" spc="-1" dirty="0">
                <a:solidFill>
                  <a:srgbClr val="FF0000"/>
                </a:solidFill>
              </a:rPr>
              <a:t>-</a:t>
            </a:r>
            <a:r>
              <a:rPr lang="pt-BR" sz="1200" spc="-1" dirty="0" err="1">
                <a:solidFill>
                  <a:srgbClr val="FF0000"/>
                </a:solidFill>
              </a:rPr>
              <a:t>windows</a:t>
            </a:r>
            <a:r>
              <a:rPr lang="pt-BR" sz="1200" spc="-1" dirty="0">
                <a:solidFill>
                  <a:srgbClr val="FF0000"/>
                </a:solidFill>
              </a:rPr>
              <a:t>-server</a:t>
            </a: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r>
              <a:rPr lang="pt-BR" sz="1200" spc="-1" dirty="0">
                <a:solidFill>
                  <a:srgbClr val="000000"/>
                </a:solidFill>
              </a:rPr>
              <a:t>Click em </a:t>
            </a:r>
            <a:r>
              <a:rPr lang="pt-BR" sz="1200" b="1" spc="-5" dirty="0">
                <a:cs typeface="Arial"/>
              </a:rPr>
              <a:t>Review </a:t>
            </a:r>
            <a:r>
              <a:rPr lang="pt-BR" sz="1200" b="1" spc="-5" dirty="0" err="1">
                <a:cs typeface="Arial"/>
              </a:rPr>
              <a:t>and</a:t>
            </a:r>
            <a:r>
              <a:rPr lang="pt-BR" sz="1200" b="1" spc="-10" dirty="0">
                <a:cs typeface="Arial"/>
              </a:rPr>
              <a:t> </a:t>
            </a:r>
            <a:r>
              <a:rPr lang="pt-BR" sz="1200" b="1" spc="-5" dirty="0" err="1">
                <a:cs typeface="Arial"/>
              </a:rPr>
              <a:t>Launch</a:t>
            </a:r>
            <a:r>
              <a:rPr lang="pt-BR" sz="1200" spc="-1" dirty="0">
                <a:solidFill>
                  <a:srgbClr val="000000"/>
                </a:solidFill>
              </a:rPr>
              <a:t>.</a:t>
            </a:r>
            <a:endParaRPr lang="pt-BR" sz="1200" spc="-1" dirty="0"/>
          </a:p>
        </p:txBody>
      </p:sp>
      <p:sp>
        <p:nvSpPr>
          <p:cNvPr id="132" name="CustomShape 16"/>
          <p:cNvSpPr/>
          <p:nvPr/>
        </p:nvSpPr>
        <p:spPr>
          <a:xfrm>
            <a:off x="5255942" y="4269518"/>
            <a:ext cx="2217240" cy="1388710"/>
          </a:xfrm>
          <a:prstGeom prst="rect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5800" rIns="0" bIns="0"/>
          <a:lstStyle/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1" strike="noStrike" spc="-1" dirty="0">
                <a:solidFill>
                  <a:srgbClr val="000000"/>
                </a:solidFill>
                <a:latin typeface="Arial"/>
              </a:rPr>
              <a:t>Grupos de segurança</a:t>
            </a:r>
            <a:endParaRPr lang="pt-BR" sz="1200" b="0" strike="noStrike" spc="-1" dirty="0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Os grupos de segurança da AWS 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SGs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) são associados às instâncias do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EC2 e fornecem segurança no nível de protocolo e acesso à porta.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7505F2E-E1D3-41CC-980E-E702E4AA3EC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EC1298F-549E-4753-8B5B-B8FEC1C4893F}"/>
              </a:ext>
            </a:extLst>
          </p:cNvPr>
          <p:cNvCxnSpPr>
            <a:cxnSpLocks/>
          </p:cNvCxnSpPr>
          <p:nvPr/>
        </p:nvCxnSpPr>
        <p:spPr>
          <a:xfrm flipH="1">
            <a:off x="4541389" y="4159755"/>
            <a:ext cx="554722" cy="336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stomShape 16">
            <a:extLst>
              <a:ext uri="{FF2B5EF4-FFF2-40B4-BE49-F238E27FC236}">
                <a16:creationId xmlns:a16="http://schemas.microsoft.com/office/drawing/2014/main" id="{29782EDB-5989-4FF0-9152-30C7998A0E83}"/>
              </a:ext>
            </a:extLst>
          </p:cNvPr>
          <p:cNvSpPr/>
          <p:nvPr/>
        </p:nvSpPr>
        <p:spPr>
          <a:xfrm>
            <a:off x="4835913" y="6794502"/>
            <a:ext cx="2776648" cy="1955797"/>
          </a:xfrm>
          <a:prstGeom prst="rect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5800" rIns="0" bIns="0"/>
          <a:lstStyle/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Ele contém um conjunto de regras que filtram o tráfego que entra e sai de uma instância do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EC2. </a:t>
            </a:r>
          </a:p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Por padrão, todo o tráfego não local é bloqueado.</a:t>
            </a:r>
            <a:endParaRPr lang="pt-BR" sz="1200" b="0" strike="noStrike" spc="-1" dirty="0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Por exemplo, os servidores da web geralmente permitem acesso ao tráfego público na porta 80 (HTTP) e / ou na porta 443 (HTTPS).</a:t>
            </a:r>
            <a:endParaRPr lang="pt-BR" sz="12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21742C-2A89-4AAC-B9E4-4CD22CB52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20" y="8500694"/>
            <a:ext cx="3076575" cy="638175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07DB8F6-B720-4802-A348-F1B160B372A2}"/>
              </a:ext>
            </a:extLst>
          </p:cNvPr>
          <p:cNvCxnSpPr>
            <a:cxnSpLocks/>
          </p:cNvCxnSpPr>
          <p:nvPr/>
        </p:nvCxnSpPr>
        <p:spPr>
          <a:xfrm flipH="1">
            <a:off x="3404671" y="8350142"/>
            <a:ext cx="554722" cy="336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B4F8BF07-C714-45FF-ACEF-81A4B4E7DAF2}"/>
              </a:ext>
            </a:extLst>
          </p:cNvPr>
          <p:cNvSpPr/>
          <p:nvPr/>
        </p:nvSpPr>
        <p:spPr>
          <a:xfrm>
            <a:off x="51038" y="7708508"/>
            <a:ext cx="4754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E07700"/>
                </a:solidFill>
                <a:latin typeface="Helvetica Neue"/>
              </a:rPr>
              <a:t>Warning</a:t>
            </a:r>
            <a:r>
              <a:rPr lang="pt-BR" dirty="0">
                <a:solidFill>
                  <a:srgbClr val="E07700"/>
                </a:solidFill>
                <a:latin typeface="Helvetica Neue"/>
              </a:rPr>
              <a:t> (ignorar o alerta porque precisamos</a:t>
            </a:r>
          </a:p>
          <a:p>
            <a:r>
              <a:rPr lang="pt-BR" dirty="0">
                <a:solidFill>
                  <a:srgbClr val="E07700"/>
                </a:solidFill>
                <a:latin typeface="Helvetica Neue"/>
              </a:rPr>
              <a:t>acessar o servidor</a:t>
            </a:r>
            <a:endParaRPr lang="pt-BR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493D303-295B-402D-BB54-1F5F74A0104B}"/>
              </a:ext>
            </a:extLst>
          </p:cNvPr>
          <p:cNvCxnSpPr>
            <a:cxnSpLocks/>
          </p:cNvCxnSpPr>
          <p:nvPr/>
        </p:nvCxnSpPr>
        <p:spPr>
          <a:xfrm flipH="1" flipV="1">
            <a:off x="739550" y="6725569"/>
            <a:ext cx="386279" cy="13786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4BDBCE6-0614-45E7-BB8B-7A947BD5D128}"/>
              </a:ext>
            </a:extLst>
          </p:cNvPr>
          <p:cNvSpPr/>
          <p:nvPr/>
        </p:nvSpPr>
        <p:spPr>
          <a:xfrm>
            <a:off x="1156454" y="6714762"/>
            <a:ext cx="2577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7030A0"/>
                </a:solidFill>
                <a:latin typeface="Helvetica Neue"/>
              </a:rPr>
              <a:t>Liberando acesso Remoto</a:t>
            </a:r>
            <a:endParaRPr lang="pt-BR" sz="1600" dirty="0">
              <a:solidFill>
                <a:srgbClr val="7030A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88F4EE-755A-4F20-B1B8-C594A21B5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36" y="2608287"/>
            <a:ext cx="7539368" cy="7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93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99320" y="952032"/>
            <a:ext cx="4806720" cy="273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7505F2E-E1D3-41CC-980E-E702E4AA3EC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6" name="CustomShape 14">
            <a:extLst>
              <a:ext uri="{FF2B5EF4-FFF2-40B4-BE49-F238E27FC236}">
                <a16:creationId xmlns:a16="http://schemas.microsoft.com/office/drawing/2014/main" id="{03A73B94-F1E1-4B38-B9A2-8CED107542A9}"/>
              </a:ext>
            </a:extLst>
          </p:cNvPr>
          <p:cNvSpPr/>
          <p:nvPr/>
        </p:nvSpPr>
        <p:spPr>
          <a:xfrm>
            <a:off x="360491" y="1553012"/>
            <a:ext cx="6303380" cy="67609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0600" rIns="0" bIns="0"/>
          <a:lstStyle/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Revise os detalhes:</a:t>
            </a: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role para baixo e clique em </a:t>
            </a:r>
            <a:r>
              <a:rPr lang="pt-BR" sz="1200" b="1" spc="-5" dirty="0" err="1">
                <a:cs typeface="Arial"/>
              </a:rPr>
              <a:t>Launch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1" dirty="0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E4E2A5-383A-48C8-ABD5-CCDA375E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30" y="6224269"/>
            <a:ext cx="2105025" cy="542925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59DB118-6CA5-4084-97C8-0DB0E72DC604}"/>
              </a:ext>
            </a:extLst>
          </p:cNvPr>
          <p:cNvCxnSpPr>
            <a:cxnSpLocks/>
          </p:cNvCxnSpPr>
          <p:nvPr/>
        </p:nvCxnSpPr>
        <p:spPr>
          <a:xfrm flipH="1">
            <a:off x="5450567" y="6322751"/>
            <a:ext cx="562202" cy="1729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0EA674A5-C387-4013-A867-5372CD729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14" y="1919357"/>
            <a:ext cx="6897186" cy="38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6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8814BFC-B910-42DA-A9FE-7FA210B4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04" y="7500739"/>
            <a:ext cx="1257300" cy="581025"/>
          </a:xfrm>
          <a:prstGeom prst="rect">
            <a:avLst/>
          </a:prstGeom>
        </p:spPr>
      </p:pic>
      <p:sp>
        <p:nvSpPr>
          <p:cNvPr id="117" name="CustomShape 1"/>
          <p:cNvSpPr/>
          <p:nvPr/>
        </p:nvSpPr>
        <p:spPr>
          <a:xfrm>
            <a:off x="499320" y="952032"/>
            <a:ext cx="4806720" cy="273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330122" y="8108399"/>
            <a:ext cx="797040" cy="691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8"/>
          <p:cNvSpPr/>
          <p:nvPr/>
        </p:nvSpPr>
        <p:spPr>
          <a:xfrm>
            <a:off x="250887" y="8210679"/>
            <a:ext cx="7111795" cy="469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/>
          <a:lstStyle/>
          <a:p>
            <a:pPr marL="902160">
              <a:lnSpc>
                <a:spcPct val="100000"/>
              </a:lnSpc>
              <a:spcBef>
                <a:spcPts val="204"/>
              </a:spcBef>
            </a:pPr>
            <a:r>
              <a:rPr lang="pt-BR" sz="1200" b="0" strike="noStrike" spc="4" dirty="0">
                <a:solidFill>
                  <a:srgbClr val="000000"/>
                </a:solidFill>
                <a:latin typeface="Trebuchet MS"/>
              </a:rPr>
              <a:t>Aguarde até que seu novo estado de instância do </a:t>
            </a:r>
            <a:r>
              <a:rPr lang="pt-BR" sz="1200" b="0" strike="noStrike" spc="4" dirty="0" err="1">
                <a:solidFill>
                  <a:srgbClr val="000000"/>
                </a:solidFill>
                <a:latin typeface="Trebuchet MS"/>
              </a:rPr>
              <a:t>Amazon</a:t>
            </a:r>
            <a:r>
              <a:rPr lang="pt-BR" sz="1200" b="0" strike="noStrike" spc="4" dirty="0">
                <a:solidFill>
                  <a:srgbClr val="000000"/>
                </a:solidFill>
                <a:latin typeface="Trebuchet MS"/>
              </a:rPr>
              <a:t> EC2 seja exibido como corrida.</a:t>
            </a:r>
          </a:p>
          <a:p>
            <a:pPr marL="902160">
              <a:lnSpc>
                <a:spcPct val="100000"/>
              </a:lnSpc>
              <a:spcBef>
                <a:spcPts val="204"/>
              </a:spcBef>
            </a:pPr>
            <a:endParaRPr lang="pt-BR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7505F2E-E1D3-41CC-980E-E702E4AA3EC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F1EDBE-173A-454E-9050-196B8AB449D5}"/>
              </a:ext>
            </a:extLst>
          </p:cNvPr>
          <p:cNvSpPr/>
          <p:nvPr/>
        </p:nvSpPr>
        <p:spPr>
          <a:xfrm>
            <a:off x="261257" y="1878300"/>
            <a:ext cx="7011823" cy="599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r>
              <a:rPr lang="pt-BR" spc="-4" dirty="0">
                <a:solidFill>
                  <a:srgbClr val="000000"/>
                </a:solidFill>
              </a:rPr>
              <a:t> O modelo do par de chaves é exibido. No menu suspenso, selecione </a:t>
            </a:r>
            <a:r>
              <a:rPr lang="en-US" b="1" spc="-5" dirty="0">
                <a:solidFill>
                  <a:srgbClr val="0070C0"/>
                </a:solidFill>
                <a:cs typeface="Arial"/>
              </a:rPr>
              <a:t>Choose an </a:t>
            </a:r>
            <a:r>
              <a:rPr lang="en-US" b="1" spc="-5" dirty="0" err="1">
                <a:solidFill>
                  <a:srgbClr val="0070C0"/>
                </a:solidFill>
                <a:cs typeface="Arial"/>
              </a:rPr>
              <a:t>axisting</a:t>
            </a:r>
            <a:r>
              <a:rPr lang="en-US" b="1" spc="-5" dirty="0">
                <a:solidFill>
                  <a:srgbClr val="0070C0"/>
                </a:solidFill>
                <a:cs typeface="Arial"/>
              </a:rPr>
              <a:t> key par</a:t>
            </a:r>
            <a:r>
              <a:rPr lang="pt-BR" spc="-4" dirty="0">
                <a:solidFill>
                  <a:srgbClr val="000000"/>
                </a:solidFill>
              </a:rPr>
              <a:t>, e seleciona a chave </a:t>
            </a:r>
            <a:r>
              <a:rPr lang="pt-BR" spc="-4" dirty="0" err="1">
                <a:solidFill>
                  <a:srgbClr val="000000"/>
                </a:solidFill>
              </a:rPr>
              <a:t>Meu_SSH_Key</a:t>
            </a:r>
            <a:r>
              <a:rPr lang="pt-BR" spc="-4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pc="-4" dirty="0">
                <a:solidFill>
                  <a:srgbClr val="000000"/>
                </a:solidFill>
              </a:rPr>
              <a:t>marque a caixa ao lado da instrução “</a:t>
            </a:r>
            <a:r>
              <a:rPr lang="pt-BR" b="1" dirty="0">
                <a:solidFill>
                  <a:srgbClr val="FF0000"/>
                </a:solidFill>
                <a:cs typeface="Arial"/>
              </a:rPr>
              <a:t>I </a:t>
            </a:r>
            <a:r>
              <a:rPr lang="pt-BR" b="1" spc="-5" dirty="0" err="1">
                <a:solidFill>
                  <a:srgbClr val="FF0000"/>
                </a:solidFill>
                <a:cs typeface="Arial"/>
              </a:rPr>
              <a:t>acknowledge</a:t>
            </a:r>
            <a:r>
              <a:rPr lang="pt-BR" b="1" spc="-5" dirty="0">
                <a:solidFill>
                  <a:srgbClr val="FF0000"/>
                </a:solidFill>
                <a:cs typeface="Arial"/>
              </a:rPr>
              <a:t>…</a:t>
            </a:r>
            <a:r>
              <a:rPr lang="pt-BR" spc="-4" dirty="0">
                <a:solidFill>
                  <a:srgbClr val="FF0000"/>
                </a:solidFill>
              </a:rPr>
              <a:t> </a:t>
            </a:r>
            <a:r>
              <a:rPr lang="pt-BR" spc="-4" dirty="0">
                <a:solidFill>
                  <a:srgbClr val="000000"/>
                </a:solidFill>
              </a:rPr>
              <a:t>“e clique em </a:t>
            </a:r>
            <a:r>
              <a:rPr lang="pt-BR" b="1" spc="-5" dirty="0" err="1">
                <a:solidFill>
                  <a:srgbClr val="FF0000"/>
                </a:solidFill>
                <a:cs typeface="Arial"/>
              </a:rPr>
              <a:t>Launch</a:t>
            </a:r>
            <a:r>
              <a:rPr lang="pt-BR" b="1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pt-BR" b="1" spc="-5" dirty="0" err="1">
                <a:solidFill>
                  <a:srgbClr val="FF0000"/>
                </a:solidFill>
                <a:cs typeface="Arial"/>
              </a:rPr>
              <a:t>Instances</a:t>
            </a:r>
            <a:endParaRPr lang="pt-BR" b="1" spc="-5" dirty="0">
              <a:solidFill>
                <a:srgbClr val="FF0000"/>
              </a:solidFill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pt-BR" b="1" spc="-5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pc="-1" dirty="0"/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r>
              <a:rPr lang="pt-BR" spc="-4" dirty="0">
                <a:solidFill>
                  <a:srgbClr val="000000"/>
                </a:solidFill>
              </a:rPr>
              <a:t> Na página </a:t>
            </a:r>
            <a:r>
              <a:rPr lang="pt-BR" b="1" spc="-5" dirty="0" err="1">
                <a:solidFill>
                  <a:srgbClr val="0070C0"/>
                </a:solidFill>
                <a:cs typeface="Arial"/>
              </a:rPr>
              <a:t>Launch</a:t>
            </a:r>
            <a:r>
              <a:rPr lang="pt-BR" b="1" spc="-5" dirty="0">
                <a:solidFill>
                  <a:srgbClr val="0070C0"/>
                </a:solidFill>
                <a:cs typeface="Arial"/>
              </a:rPr>
              <a:t> Status </a:t>
            </a:r>
            <a:r>
              <a:rPr lang="pt-BR" spc="-4" dirty="0">
                <a:solidFill>
                  <a:srgbClr val="000000"/>
                </a:solidFill>
              </a:rPr>
              <a:t>, role até a parte inferior e clique em </a:t>
            </a:r>
            <a:r>
              <a:rPr lang="pt-BR" b="1" spc="-5" dirty="0" err="1">
                <a:solidFill>
                  <a:srgbClr val="FF0000"/>
                </a:solidFill>
                <a:cs typeface="Arial"/>
              </a:rPr>
              <a:t>View</a:t>
            </a:r>
            <a:r>
              <a:rPr lang="pt-BR" b="1" spc="-5" dirty="0">
                <a:solidFill>
                  <a:srgbClr val="FF0000"/>
                </a:solidFill>
                <a:cs typeface="Arial"/>
              </a:rPr>
              <a:t>  </a:t>
            </a:r>
            <a:r>
              <a:rPr lang="pt-BR" b="1" spc="-5" dirty="0" err="1">
                <a:solidFill>
                  <a:srgbClr val="FF0000"/>
                </a:solidFill>
                <a:cs typeface="Arial"/>
              </a:rPr>
              <a:t>Instances</a:t>
            </a:r>
            <a:r>
              <a:rPr lang="pt-BR" spc="-4" dirty="0">
                <a:solidFill>
                  <a:srgbClr val="000000"/>
                </a:solidFill>
              </a:rPr>
              <a:t>. Você será direcionado para a página Instâncias.</a:t>
            </a:r>
            <a:endParaRPr lang="pt-BR" spc="-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99C3B9F-70D9-4E96-B3A9-AE35F53BEB7F}"/>
              </a:ext>
            </a:extLst>
          </p:cNvPr>
          <p:cNvCxnSpPr>
            <a:cxnSpLocks/>
          </p:cNvCxnSpPr>
          <p:nvPr/>
        </p:nvCxnSpPr>
        <p:spPr>
          <a:xfrm flipH="1">
            <a:off x="3462104" y="7500739"/>
            <a:ext cx="554722" cy="336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11379C2E-4AB8-4064-A345-89DA948CA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77" y="3366046"/>
            <a:ext cx="5591175" cy="33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88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8302</Words>
  <Application>Microsoft Office PowerPoint</Application>
  <PresentationFormat>Personalizar</PresentationFormat>
  <Paragraphs>982</Paragraphs>
  <Slides>27</Slides>
  <Notes>27</Notes>
  <HiddenSlides>3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Arial</vt:lpstr>
      <vt:lpstr>Calibri</vt:lpstr>
      <vt:lpstr>DejaVu Sans</vt:lpstr>
      <vt:lpstr>Helvetica Neue</vt:lpstr>
      <vt:lpstr>StarSymbol</vt:lpstr>
      <vt:lpstr>Symbol</vt:lpstr>
      <vt:lpstr>Times New Roman</vt:lpstr>
      <vt:lpstr>Trebuchet MS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Marcos</dc:creator>
  <dc:description/>
  <cp:lastModifiedBy>Danilo sibov</cp:lastModifiedBy>
  <cp:revision>149</cp:revision>
  <dcterms:created xsi:type="dcterms:W3CDTF">2020-08-04T20:07:26Z</dcterms:created>
  <dcterms:modified xsi:type="dcterms:W3CDTF">2020-11-18T12:53:41Z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astSaved">
    <vt:filetime>2020-08-04T00:00:00Z</vt:filetime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