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7" r:id="rId2"/>
    <p:sldId id="283" r:id="rId3"/>
    <p:sldId id="281" r:id="rId4"/>
    <p:sldId id="284" r:id="rId5"/>
    <p:sldId id="324" r:id="rId6"/>
    <p:sldId id="349" r:id="rId7"/>
    <p:sldId id="341" r:id="rId8"/>
    <p:sldId id="318" r:id="rId9"/>
    <p:sldId id="417" r:id="rId10"/>
    <p:sldId id="418" r:id="rId11"/>
    <p:sldId id="484" r:id="rId12"/>
    <p:sldId id="419" r:id="rId13"/>
    <p:sldId id="420" r:id="rId14"/>
    <p:sldId id="421" r:id="rId15"/>
    <p:sldId id="422" r:id="rId16"/>
    <p:sldId id="423" r:id="rId17"/>
    <p:sldId id="336" r:id="rId18"/>
    <p:sldId id="485" r:id="rId19"/>
    <p:sldId id="355" r:id="rId20"/>
    <p:sldId id="354" r:id="rId21"/>
    <p:sldId id="356" r:id="rId22"/>
    <p:sldId id="357" r:id="rId23"/>
    <p:sldId id="358" r:id="rId24"/>
    <p:sldId id="359" r:id="rId25"/>
    <p:sldId id="361" r:id="rId26"/>
    <p:sldId id="360" r:id="rId27"/>
    <p:sldId id="362" r:id="rId28"/>
    <p:sldId id="363" r:id="rId29"/>
    <p:sldId id="364" r:id="rId30"/>
    <p:sldId id="339" r:id="rId31"/>
    <p:sldId id="327" r:id="rId32"/>
    <p:sldId id="342" r:id="rId33"/>
    <p:sldId id="352" r:id="rId34"/>
    <p:sldId id="343" r:id="rId35"/>
    <p:sldId id="365" r:id="rId36"/>
    <p:sldId id="486" r:id="rId37"/>
    <p:sldId id="488" r:id="rId38"/>
    <p:sldId id="487" r:id="rId39"/>
    <p:sldId id="340" r:id="rId40"/>
    <p:sldId id="346" r:id="rId41"/>
    <p:sldId id="345" r:id="rId42"/>
    <p:sldId id="344" r:id="rId43"/>
    <p:sldId id="330" r:id="rId44"/>
    <p:sldId id="331" r:id="rId45"/>
    <p:sldId id="332" r:id="rId46"/>
    <p:sldId id="366" r:id="rId47"/>
    <p:sldId id="333" r:id="rId48"/>
    <p:sldId id="338" r:id="rId49"/>
    <p:sldId id="280" r:id="rId5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345E-F13D-479B-A563-D990BC6E1DFA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9227-C752-4B6E-8AAF-4F1E4FFC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14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06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04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1_Cabeçalho da Seçã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2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empresa123.com.br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123.com.br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empresa123.com.br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presa123.com.br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" TargetMode="External"/><Relationship Id="rId2" Type="http://schemas.openxmlformats.org/officeDocument/2006/relationships/hyperlink" Target="https://wiki.debian.org/Bind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APACHE – SERVIDOR WEB E DNS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6636216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CONFIGURAÇÂO DO SERVIÇO APACHE2 E NAMED(BIND9)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1119884" y="1253448"/>
            <a:ext cx="66334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Se o domínio </a:t>
            </a:r>
            <a:r>
              <a:rPr lang="pt-BR" b="1" dirty="0">
                <a:solidFill>
                  <a:srgbClr val="FF0000"/>
                </a:solidFill>
              </a:rPr>
              <a:t>(redes.br) </a:t>
            </a:r>
            <a:r>
              <a:rPr lang="pt-BR" b="1" dirty="0"/>
              <a:t>está cadastrado no nosso</a:t>
            </a:r>
            <a:r>
              <a:rPr lang="pt-BR" b="1" dirty="0">
                <a:solidFill>
                  <a:srgbClr val="FF0000"/>
                </a:solidFill>
              </a:rPr>
              <a:t> servidor, onde é feita a consulta de DNS?</a:t>
            </a: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Domínio - Local</a:t>
            </a:r>
          </a:p>
          <a:p>
            <a:pPr algn="ctr"/>
            <a:endParaRPr lang="pt-BR" b="1" dirty="0">
              <a:solidFill>
                <a:srgbClr val="FF0000"/>
              </a:solidFill>
            </a:endParaRPr>
          </a:p>
          <a:p>
            <a:pPr algn="ctr"/>
            <a:r>
              <a:rPr lang="pt-BR" b="1" dirty="0"/>
              <a:t>Se o domínio </a:t>
            </a:r>
            <a:r>
              <a:rPr lang="pt-BR" b="1" dirty="0">
                <a:solidFill>
                  <a:srgbClr val="FF0000"/>
                </a:solidFill>
              </a:rPr>
              <a:t>(uol.com.br) não está cadastrado no nosso servidor, onde é feita a consulta de DNS?</a:t>
            </a:r>
          </a:p>
          <a:p>
            <a:pPr marL="285750" indent="-285750" algn="ctr">
              <a:buFontTx/>
              <a:buChar char="-"/>
            </a:pPr>
            <a:r>
              <a:rPr lang="pt-BR" b="1" dirty="0">
                <a:solidFill>
                  <a:srgbClr val="7030A0"/>
                </a:solidFill>
              </a:rPr>
              <a:t>Pelos Root Servers </a:t>
            </a:r>
          </a:p>
          <a:p>
            <a:pPr marL="285750" indent="-285750" algn="ctr">
              <a:buFontTx/>
              <a:buChar char="-"/>
            </a:pPr>
            <a:r>
              <a:rPr lang="pt-BR" b="1" dirty="0">
                <a:solidFill>
                  <a:srgbClr val="FF0000"/>
                </a:solidFill>
              </a:rPr>
              <a:t>Ao menos que eu mude os encaminhadores (</a:t>
            </a:r>
            <a:r>
              <a:rPr lang="pt-BR" b="1" dirty="0" err="1">
                <a:solidFill>
                  <a:srgbClr val="FF0000"/>
                </a:solidFill>
              </a:rPr>
              <a:t>Forwards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pt-BR" b="1" dirty="0">
              <a:solidFill>
                <a:srgbClr val="FF0000"/>
              </a:solidFill>
            </a:endParaRPr>
          </a:p>
          <a:p>
            <a:pPr algn="ctr"/>
            <a:endParaRPr lang="pt-BR" b="1" dirty="0">
              <a:solidFill>
                <a:srgbClr val="FF0000"/>
              </a:solidFill>
            </a:endParaRP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Tem como não consultar os Root Server e usar outro servidor como consta de DNS?</a:t>
            </a: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- Mudando os encaminhadores (</a:t>
            </a:r>
            <a:r>
              <a:rPr lang="pt-BR" b="1" dirty="0" err="1">
                <a:solidFill>
                  <a:srgbClr val="FF0000"/>
                </a:solidFill>
              </a:rPr>
              <a:t>Forwards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17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011B81-A066-42DA-893A-02F3D63F7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44" y="1258939"/>
            <a:ext cx="5522912" cy="474022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378200" y="5322225"/>
            <a:ext cx="2781299" cy="2768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537479" y="2698358"/>
            <a:ext cx="116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6078E4D-E2FB-464F-8EC8-6BB3DE4BF809}"/>
              </a:ext>
            </a:extLst>
          </p:cNvPr>
          <p:cNvCxnSpPr/>
          <p:nvPr/>
        </p:nvCxnSpPr>
        <p:spPr>
          <a:xfrm flipV="1">
            <a:off x="1498600" y="2540000"/>
            <a:ext cx="431800" cy="158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521D0C37-A04C-4D83-8CB6-C2756170AC05}"/>
              </a:ext>
            </a:extLst>
          </p:cNvPr>
          <p:cNvSpPr/>
          <p:nvPr/>
        </p:nvSpPr>
        <p:spPr>
          <a:xfrm>
            <a:off x="350933" y="747151"/>
            <a:ext cx="8442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Tem como não consultar os Root Server e usar outro servidor como consta de DNS?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450C77-E678-4056-8778-AF9FB2F701E8}"/>
              </a:ext>
            </a:extLst>
          </p:cNvPr>
          <p:cNvSpPr/>
          <p:nvPr/>
        </p:nvSpPr>
        <p:spPr>
          <a:xfrm>
            <a:off x="6788171" y="2463686"/>
            <a:ext cx="461665" cy="2858539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APENAS REFERÊNCIA</a:t>
            </a:r>
          </a:p>
        </p:txBody>
      </p:sp>
    </p:spTree>
    <p:extLst>
      <p:ext uri="{BB962C8B-B14F-4D97-AF65-F5344CB8AC3E}">
        <p14:creationId xmlns:p14="http://schemas.microsoft.com/office/powerpoint/2010/main" val="216655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FB8F661-785C-41B2-8AB0-338C804C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1282700"/>
            <a:ext cx="3800475" cy="47529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505201" y="1762125"/>
            <a:ext cx="1206500" cy="2952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4413250" y="3659188"/>
            <a:ext cx="1847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Vamos Editar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37865C-CBDC-4219-AE65-DE694BD8EF55}"/>
              </a:ext>
            </a:extLst>
          </p:cNvPr>
          <p:cNvSpPr/>
          <p:nvPr/>
        </p:nvSpPr>
        <p:spPr>
          <a:xfrm>
            <a:off x="5486399" y="4432300"/>
            <a:ext cx="850901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AE9437-EB01-48AF-BC01-CB13AC1388C3}"/>
              </a:ext>
            </a:extLst>
          </p:cNvPr>
          <p:cNvSpPr/>
          <p:nvPr/>
        </p:nvSpPr>
        <p:spPr>
          <a:xfrm>
            <a:off x="422275" y="2458858"/>
            <a:ext cx="2130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Quem é esse DNS 192.168.0.2?- Servidor DNS Reservado da AWS</a:t>
            </a:r>
          </a:p>
          <a:p>
            <a:pPr algn="ctr"/>
            <a:endParaRPr lang="pt-BR" b="1" dirty="0">
              <a:solidFill>
                <a:srgbClr val="FF0000"/>
              </a:solidFill>
            </a:endParaRP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Servidor de DHCP da AWS que inseriu essa informação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457F48-1F71-45B6-B0C6-866C3F0047B3}"/>
              </a:ext>
            </a:extLst>
          </p:cNvPr>
          <p:cNvSpPr/>
          <p:nvPr/>
        </p:nvSpPr>
        <p:spPr>
          <a:xfrm>
            <a:off x="3848248" y="2229917"/>
            <a:ext cx="461665" cy="2858539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APENAS REFERÊNCIA</a:t>
            </a:r>
          </a:p>
        </p:txBody>
      </p:sp>
    </p:spTree>
    <p:extLst>
      <p:ext uri="{BB962C8B-B14F-4D97-AF65-F5344CB8AC3E}">
        <p14:creationId xmlns:p14="http://schemas.microsoft.com/office/powerpoint/2010/main" val="241754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CFACE394-2993-4274-9E4C-89D61D74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3" y="3790973"/>
            <a:ext cx="5057775" cy="1638300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4FC1EB-A398-4F05-BFD7-C4A200B6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1863" y="1428727"/>
            <a:ext cx="5019675" cy="1733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095501" y="1981200"/>
            <a:ext cx="1193800" cy="5347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354014" y="1800886"/>
            <a:ext cx="184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Vamos adicionar um </a:t>
            </a:r>
            <a:r>
              <a:rPr lang="pt-BR" b="1" dirty="0" err="1">
                <a:solidFill>
                  <a:srgbClr val="FF0000"/>
                </a:solidFill>
              </a:rPr>
              <a:t>Forward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37865C-CBDC-4219-AE65-DE694BD8EF55}"/>
              </a:ext>
            </a:extLst>
          </p:cNvPr>
          <p:cNvSpPr/>
          <p:nvPr/>
        </p:nvSpPr>
        <p:spPr>
          <a:xfrm>
            <a:off x="2095502" y="4902200"/>
            <a:ext cx="3327400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7BD367-18CC-4F09-9A97-A979AAC139F9}"/>
              </a:ext>
            </a:extLst>
          </p:cNvPr>
          <p:cNvSpPr/>
          <p:nvPr/>
        </p:nvSpPr>
        <p:spPr>
          <a:xfrm>
            <a:off x="2654300" y="2627094"/>
            <a:ext cx="2681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Preencher IP e clicar na parte em branco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E6336-33D5-49C0-8D94-D99DFB39F425}"/>
              </a:ext>
            </a:extLst>
          </p:cNvPr>
          <p:cNvSpPr/>
          <p:nvPr/>
        </p:nvSpPr>
        <p:spPr>
          <a:xfrm>
            <a:off x="5787936" y="2217053"/>
            <a:ext cx="461665" cy="2858539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APENAS REFERÊNCIA</a:t>
            </a:r>
          </a:p>
        </p:txBody>
      </p:sp>
    </p:spTree>
    <p:extLst>
      <p:ext uri="{BB962C8B-B14F-4D97-AF65-F5344CB8AC3E}">
        <p14:creationId xmlns:p14="http://schemas.microsoft.com/office/powerpoint/2010/main" val="220587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A1CE40B-31BB-4C2F-B1E0-2BF35B8FF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763" y="1423073"/>
            <a:ext cx="5048250" cy="1524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057400" y="2518645"/>
            <a:ext cx="1193800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354014" y="1800886"/>
            <a:ext cx="184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Selecione o novo  </a:t>
            </a:r>
            <a:r>
              <a:rPr lang="pt-BR" b="1" dirty="0" err="1">
                <a:solidFill>
                  <a:srgbClr val="FF0000"/>
                </a:solidFill>
              </a:rPr>
              <a:t>Forward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7BD367-18CC-4F09-9A97-A979AAC139F9}"/>
              </a:ext>
            </a:extLst>
          </p:cNvPr>
          <p:cNvSpPr/>
          <p:nvPr/>
        </p:nvSpPr>
        <p:spPr>
          <a:xfrm>
            <a:off x="3720349" y="2722691"/>
            <a:ext cx="268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Mova para cima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92A849-5912-4D93-B24B-4E8A17FD48E9}"/>
              </a:ext>
            </a:extLst>
          </p:cNvPr>
          <p:cNvSpPr/>
          <p:nvPr/>
        </p:nvSpPr>
        <p:spPr>
          <a:xfrm>
            <a:off x="6273800" y="2292914"/>
            <a:ext cx="938213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583D25-EFF4-44CB-AAB4-A1A6D57A6F5C}"/>
              </a:ext>
            </a:extLst>
          </p:cNvPr>
          <p:cNvSpPr/>
          <p:nvPr/>
        </p:nvSpPr>
        <p:spPr>
          <a:xfrm>
            <a:off x="4830115" y="3008551"/>
            <a:ext cx="461665" cy="2858539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APENAS REFERÊNCIA</a:t>
            </a:r>
          </a:p>
        </p:txBody>
      </p:sp>
    </p:spTree>
    <p:extLst>
      <p:ext uri="{BB962C8B-B14F-4D97-AF65-F5344CB8AC3E}">
        <p14:creationId xmlns:p14="http://schemas.microsoft.com/office/powerpoint/2010/main" val="410888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EE0C746-477C-4A82-BE8B-AB0E944E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319212"/>
            <a:ext cx="5048250" cy="42195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057399" y="1866901"/>
            <a:ext cx="4202113" cy="102004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2494755" y="3198166"/>
            <a:ext cx="332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Alterado com Sucesso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92A849-5912-4D93-B24B-4E8A17FD48E9}"/>
              </a:ext>
            </a:extLst>
          </p:cNvPr>
          <p:cNvSpPr/>
          <p:nvPr/>
        </p:nvSpPr>
        <p:spPr>
          <a:xfrm>
            <a:off x="5321300" y="5177393"/>
            <a:ext cx="938213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122C9AE-128A-42A0-8E23-16C17854D559}"/>
              </a:ext>
            </a:extLst>
          </p:cNvPr>
          <p:cNvSpPr/>
          <p:nvPr/>
        </p:nvSpPr>
        <p:spPr>
          <a:xfrm>
            <a:off x="6269035" y="2376923"/>
            <a:ext cx="461665" cy="2858539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APENAS REFERÊNCIA</a:t>
            </a:r>
          </a:p>
        </p:txBody>
      </p:sp>
    </p:spTree>
    <p:extLst>
      <p:ext uri="{BB962C8B-B14F-4D97-AF65-F5344CB8AC3E}">
        <p14:creationId xmlns:p14="http://schemas.microsoft.com/office/powerpoint/2010/main" val="193655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AE8879-4261-4606-95AB-7E692770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43" y="1037464"/>
            <a:ext cx="4202112" cy="528959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4448175" y="2794000"/>
            <a:ext cx="3781425" cy="3683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556340" y="1950540"/>
            <a:ext cx="332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Alterado com Sucesso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Neste momento estamos usando o servidor do Google para consultar domínio não </a:t>
            </a:r>
            <a:r>
              <a:rPr lang="pt-BR" sz="2400" b="1" dirty="0" err="1">
                <a:solidFill>
                  <a:srgbClr val="FF0000"/>
                </a:solidFill>
              </a:rPr>
              <a:t>autoritativos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92A849-5912-4D93-B24B-4E8A17FD48E9}"/>
              </a:ext>
            </a:extLst>
          </p:cNvPr>
          <p:cNvSpPr/>
          <p:nvPr/>
        </p:nvSpPr>
        <p:spPr>
          <a:xfrm>
            <a:off x="4987248" y="5897114"/>
            <a:ext cx="938213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190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</a:t>
            </a:r>
            <a:r>
              <a:rPr lang="pt-BR" dirty="0"/>
              <a:t>– VERIFICAÇÃO DE </a:t>
            </a:r>
            <a:r>
              <a:rPr lang="pt-BR" dirty="0" err="1"/>
              <a:t>IPs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D4E8D9-EDF4-4FF0-8879-DB9E30B1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05" y="1262062"/>
            <a:ext cx="3810000" cy="433387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BDDFF15-2486-4E00-8D1C-70DA2C96951D}"/>
              </a:ext>
            </a:extLst>
          </p:cNvPr>
          <p:cNvSpPr/>
          <p:nvPr/>
        </p:nvSpPr>
        <p:spPr>
          <a:xfrm>
            <a:off x="4881475" y="4090154"/>
            <a:ext cx="1654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etc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resolv.conf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09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FIM DA LEMBRANÇA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DNS – WINDOWS - LEMBRAR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275191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7592561" cy="47529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>
                <a:solidFill>
                  <a:srgbClr val="FF0000"/>
                </a:solidFill>
              </a:rPr>
              <a:t>cat</a:t>
            </a:r>
            <a:r>
              <a:rPr lang="pt-BR" dirty="0">
                <a:solidFill>
                  <a:srgbClr val="FF0000"/>
                </a:solidFill>
              </a:rPr>
              <a:t> /</a:t>
            </a:r>
            <a:r>
              <a:rPr lang="pt-BR" dirty="0" err="1">
                <a:solidFill>
                  <a:srgbClr val="FF0000"/>
                </a:solidFill>
              </a:rPr>
              <a:t>etc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resolv.conf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7030A0"/>
                </a:solidFill>
              </a:rPr>
              <a:t>options</a:t>
            </a:r>
            <a:r>
              <a:rPr lang="pt-BR" dirty="0">
                <a:solidFill>
                  <a:srgbClr val="7030A0"/>
                </a:solidFill>
              </a:rPr>
              <a:t> edns0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7030A0"/>
                </a:solidFill>
              </a:rPr>
              <a:t>nameserver</a:t>
            </a:r>
            <a:r>
              <a:rPr lang="pt-BR" dirty="0">
                <a:solidFill>
                  <a:srgbClr val="7030A0"/>
                </a:solidFill>
              </a:rPr>
              <a:t> 127.0.0.53 </a:t>
            </a:r>
            <a:r>
              <a:rPr lang="pt-BR" dirty="0">
                <a:solidFill>
                  <a:srgbClr val="FF0000"/>
                </a:solidFill>
              </a:rPr>
              <a:t># IP SERVIDOR DNS AWS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Vamos encaminhar a consulta para o IP </a:t>
            </a:r>
            <a:r>
              <a:rPr lang="pt-BR" dirty="0">
                <a:solidFill>
                  <a:srgbClr val="7030A0"/>
                </a:solidFill>
              </a:rPr>
              <a:t>192.168.0.30 (</a:t>
            </a:r>
            <a:r>
              <a:rPr lang="pt-BR" dirty="0" err="1">
                <a:solidFill>
                  <a:srgbClr val="7030A0"/>
                </a:solidFill>
              </a:rPr>
              <a:t>Forward</a:t>
            </a:r>
            <a:r>
              <a:rPr lang="pt-BR" dirty="0">
                <a:solidFill>
                  <a:srgbClr val="7030A0"/>
                </a:solidFill>
              </a:rPr>
              <a:t>)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O que é o </a:t>
            </a:r>
            <a:r>
              <a:rPr lang="pt-BR" dirty="0" err="1">
                <a:solidFill>
                  <a:srgbClr val="FF0000"/>
                </a:solidFill>
              </a:rPr>
              <a:t>Forward</a:t>
            </a:r>
            <a:r>
              <a:rPr lang="pt-BR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Ele é o encaminhamento de consultas de nome, ou seja, eu transfiro a minha responsabilidade de resolver nomes para um outro servidor de DNS.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2 SERVIDORES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CONFERIR O DNS</a:t>
            </a:r>
          </a:p>
        </p:txBody>
      </p:sp>
    </p:spTree>
    <p:extLst>
      <p:ext uri="{BB962C8B-B14F-4D97-AF65-F5344CB8AC3E}">
        <p14:creationId xmlns:p14="http://schemas.microsoft.com/office/powerpoint/2010/main" val="3110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5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sobre serviço WEB e unir conceitos de DNS.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Servidor WEB no Linux em conjunto com Servidor DNS.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configurar o serviço WEB no </a:t>
            </a:r>
            <a:r>
              <a:rPr lang="pt-BR" altLang="pt-BR" dirty="0" err="1">
                <a:latin typeface="Montserrat" panose="00000500000000000000" pitchFamily="2" charset="0"/>
              </a:rPr>
              <a:t>Ubuntu</a:t>
            </a:r>
            <a:r>
              <a:rPr lang="pt-BR" altLang="pt-BR" dirty="0">
                <a:latin typeface="Montserrat" panose="00000500000000000000" pitchFamily="2" charset="0"/>
              </a:rPr>
              <a:t> 20.04 LTS e realizar apontamentos de DNS, para um trabalho em conjunto.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TROCAR O DNS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0E89A13-919E-4D24-9E87-11DB5465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98334"/>
            <a:ext cx="7886700" cy="452170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5F3A342-25A2-47DE-9490-9CFEDB6C4A0F}"/>
              </a:ext>
            </a:extLst>
          </p:cNvPr>
          <p:cNvSpPr/>
          <p:nvPr/>
        </p:nvSpPr>
        <p:spPr>
          <a:xfrm>
            <a:off x="628649" y="2747912"/>
            <a:ext cx="1299214" cy="4650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33A218-E6F5-4440-9267-8CEB0BD92EDC}"/>
              </a:ext>
            </a:extLst>
          </p:cNvPr>
          <p:cNvSpPr/>
          <p:nvPr/>
        </p:nvSpPr>
        <p:spPr>
          <a:xfrm>
            <a:off x="2557036" y="3601104"/>
            <a:ext cx="575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Por padrão a sua VPC – tem um servidor de DHCP</a:t>
            </a:r>
          </a:p>
          <a:p>
            <a:r>
              <a:rPr lang="pt-BR" dirty="0">
                <a:solidFill>
                  <a:srgbClr val="FF0000"/>
                </a:solidFill>
              </a:rPr>
              <a:t>DHCP entrega as conf. de </a:t>
            </a:r>
            <a:r>
              <a:rPr lang="pt-BR" dirty="0" err="1">
                <a:solidFill>
                  <a:srgbClr val="FF0000"/>
                </a:solidFill>
              </a:rPr>
              <a:t>IPs</a:t>
            </a:r>
            <a:r>
              <a:rPr lang="pt-BR" dirty="0">
                <a:solidFill>
                  <a:srgbClr val="FF0000"/>
                </a:solidFill>
              </a:rPr>
              <a:t>, Servidor de DNS, Opções de domínio...</a:t>
            </a:r>
          </a:p>
        </p:txBody>
      </p:sp>
    </p:spTree>
    <p:extLst>
      <p:ext uri="{BB962C8B-B14F-4D97-AF65-F5344CB8AC3E}">
        <p14:creationId xmlns:p14="http://schemas.microsoft.com/office/powerpoint/2010/main" val="148640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TROCAR O DNS p/ </a:t>
            </a:r>
            <a:r>
              <a:rPr lang="pt-BR" dirty="0" err="1"/>
              <a:t>SrvDNS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0E89A13-919E-4D24-9E87-11DB5465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98334"/>
            <a:ext cx="7886700" cy="452170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5F3A342-25A2-47DE-9490-9CFEDB6C4A0F}"/>
              </a:ext>
            </a:extLst>
          </p:cNvPr>
          <p:cNvSpPr/>
          <p:nvPr/>
        </p:nvSpPr>
        <p:spPr>
          <a:xfrm>
            <a:off x="687372" y="4085438"/>
            <a:ext cx="1299214" cy="2684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1ED2B5F-1B1B-4F78-BAE0-6D8D4902B014}"/>
              </a:ext>
            </a:extLst>
          </p:cNvPr>
          <p:cNvSpPr/>
          <p:nvPr/>
        </p:nvSpPr>
        <p:spPr>
          <a:xfrm>
            <a:off x="2474964" y="3900772"/>
            <a:ext cx="2952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Seleciona:</a:t>
            </a:r>
            <a:r>
              <a:rPr lang="pt-BR" dirty="0">
                <a:solidFill>
                  <a:srgbClr val="FF0000"/>
                </a:solidFill>
              </a:rPr>
              <a:t> DHCP </a:t>
            </a:r>
            <a:r>
              <a:rPr lang="pt-BR" dirty="0" err="1">
                <a:solidFill>
                  <a:srgbClr val="FF0000"/>
                </a:solidFill>
              </a:rPr>
              <a:t>Options</a:t>
            </a:r>
            <a:r>
              <a:rPr lang="pt-BR" dirty="0">
                <a:solidFill>
                  <a:srgbClr val="FF0000"/>
                </a:solidFill>
              </a:rPr>
              <a:t> Sets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388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TROCAR O DNS p/ </a:t>
            </a:r>
            <a:r>
              <a:rPr lang="pt-BR" dirty="0" err="1"/>
              <a:t>SrvDNS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F3A342-25A2-47DE-9490-9CFEDB6C4A0F}"/>
              </a:ext>
            </a:extLst>
          </p:cNvPr>
          <p:cNvSpPr/>
          <p:nvPr/>
        </p:nvSpPr>
        <p:spPr>
          <a:xfrm>
            <a:off x="6417053" y="2692865"/>
            <a:ext cx="1988716" cy="3439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1ED2B5F-1B1B-4F78-BAE0-6D8D4902B014}"/>
              </a:ext>
            </a:extLst>
          </p:cNvPr>
          <p:cNvSpPr/>
          <p:nvPr/>
        </p:nvSpPr>
        <p:spPr>
          <a:xfrm>
            <a:off x="3850759" y="1929259"/>
            <a:ext cx="3619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Seleciona: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Create</a:t>
            </a:r>
            <a:r>
              <a:rPr lang="pt-BR" dirty="0">
                <a:solidFill>
                  <a:srgbClr val="FF0000"/>
                </a:solidFill>
              </a:rPr>
              <a:t> DHCP </a:t>
            </a:r>
            <a:r>
              <a:rPr lang="pt-BR" dirty="0" err="1">
                <a:solidFill>
                  <a:srgbClr val="FF0000"/>
                </a:solidFill>
              </a:rPr>
              <a:t>options</a:t>
            </a:r>
            <a:r>
              <a:rPr lang="pt-BR" dirty="0">
                <a:solidFill>
                  <a:srgbClr val="FF0000"/>
                </a:solidFill>
              </a:rPr>
              <a:t> Sets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15721CD-04FF-4AEF-B9EF-6A6C238C4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87402"/>
            <a:ext cx="7886700" cy="234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4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A6265FC-CDE8-49D9-AD5D-05EB7932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074" y="911225"/>
            <a:ext cx="5290266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TROCAR O DNS p/ </a:t>
            </a:r>
            <a:r>
              <a:rPr lang="pt-BR" dirty="0" err="1"/>
              <a:t>SrvDNS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F3A342-25A2-47DE-9490-9CFEDB6C4A0F}"/>
              </a:ext>
            </a:extLst>
          </p:cNvPr>
          <p:cNvSpPr/>
          <p:nvPr/>
        </p:nvSpPr>
        <p:spPr>
          <a:xfrm>
            <a:off x="1831193" y="2598582"/>
            <a:ext cx="1255208" cy="4653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1ED2B5F-1B1B-4F78-BAE0-6D8D4902B014}"/>
              </a:ext>
            </a:extLst>
          </p:cNvPr>
          <p:cNvSpPr/>
          <p:nvPr/>
        </p:nvSpPr>
        <p:spPr>
          <a:xfrm>
            <a:off x="3160744" y="2734986"/>
            <a:ext cx="96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redes.br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533172-220D-4D39-AA3D-BED026F3B9DB}"/>
              </a:ext>
            </a:extLst>
          </p:cNvPr>
          <p:cNvSpPr/>
          <p:nvPr/>
        </p:nvSpPr>
        <p:spPr>
          <a:xfrm>
            <a:off x="1831193" y="3090647"/>
            <a:ext cx="1255208" cy="4653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66755C-7FFE-4E30-8F59-E2BA3E1409BE}"/>
              </a:ext>
            </a:extLst>
          </p:cNvPr>
          <p:cNvSpPr/>
          <p:nvPr/>
        </p:nvSpPr>
        <p:spPr>
          <a:xfrm>
            <a:off x="3199555" y="3152339"/>
            <a:ext cx="2900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192.168.0.30 – IP do </a:t>
            </a:r>
            <a:r>
              <a:rPr lang="pt-BR" dirty="0" err="1">
                <a:solidFill>
                  <a:srgbClr val="FF000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D8E656A-C621-4A2C-8179-1615077B9E0B}"/>
              </a:ext>
            </a:extLst>
          </p:cNvPr>
          <p:cNvSpPr/>
          <p:nvPr/>
        </p:nvSpPr>
        <p:spPr>
          <a:xfrm>
            <a:off x="1830858" y="1405240"/>
            <a:ext cx="1325390" cy="4472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539E7C-E3DF-4C64-A977-BADB3F731DE9}"/>
              </a:ext>
            </a:extLst>
          </p:cNvPr>
          <p:cNvSpPr/>
          <p:nvPr/>
        </p:nvSpPr>
        <p:spPr>
          <a:xfrm>
            <a:off x="3246032" y="1707120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meu-DHCP-DNS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520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TROCAR O DNS p/ </a:t>
            </a:r>
            <a:r>
              <a:rPr lang="pt-BR" dirty="0" err="1"/>
              <a:t>SrvDNS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8EBA0A3-0A70-4749-A6A0-2C9EB8A7E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2282825"/>
            <a:ext cx="7153275" cy="27527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1D8C58F-08F8-4A30-B647-E8939AE2B4AD}"/>
              </a:ext>
            </a:extLst>
          </p:cNvPr>
          <p:cNvSpPr/>
          <p:nvPr/>
        </p:nvSpPr>
        <p:spPr>
          <a:xfrm>
            <a:off x="4337320" y="4940907"/>
            <a:ext cx="3619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Seleciona: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Create</a:t>
            </a:r>
            <a:r>
              <a:rPr lang="pt-BR" dirty="0">
                <a:solidFill>
                  <a:srgbClr val="FF0000"/>
                </a:solidFill>
              </a:rPr>
              <a:t> DHCP </a:t>
            </a:r>
            <a:r>
              <a:rPr lang="pt-BR" dirty="0" err="1">
                <a:solidFill>
                  <a:srgbClr val="FF0000"/>
                </a:solidFill>
              </a:rPr>
              <a:t>options</a:t>
            </a:r>
            <a:r>
              <a:rPr lang="pt-BR" dirty="0">
                <a:solidFill>
                  <a:srgbClr val="FF0000"/>
                </a:solidFill>
              </a:rPr>
              <a:t> Sets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33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TROCAR O DNS p/ </a:t>
            </a:r>
            <a:r>
              <a:rPr lang="pt-BR" dirty="0" err="1"/>
              <a:t>SrvDNS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0E89A13-919E-4D24-9E87-11DB5465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98334"/>
            <a:ext cx="7886700" cy="452170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5F3A342-25A2-47DE-9490-9CFEDB6C4A0F}"/>
              </a:ext>
            </a:extLst>
          </p:cNvPr>
          <p:cNvSpPr/>
          <p:nvPr/>
        </p:nvSpPr>
        <p:spPr>
          <a:xfrm>
            <a:off x="628649" y="2747912"/>
            <a:ext cx="1299214" cy="4650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AD1CEC-2793-4CF0-88A6-0D455DEE38C7}"/>
              </a:ext>
            </a:extLst>
          </p:cNvPr>
          <p:cNvSpPr/>
          <p:nvPr/>
        </p:nvSpPr>
        <p:spPr>
          <a:xfrm>
            <a:off x="2617576" y="3659188"/>
            <a:ext cx="498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Seleciona: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MinhaRedeVPCBitBeat</a:t>
            </a:r>
            <a:r>
              <a:rPr lang="pt-BR" dirty="0">
                <a:solidFill>
                  <a:srgbClr val="FF0000"/>
                </a:solidFill>
              </a:rPr>
              <a:t> – 192.168.0.0/16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10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TROCAR O DNS p/ </a:t>
            </a:r>
            <a:r>
              <a:rPr lang="pt-BR" dirty="0" err="1"/>
              <a:t>SrvDNS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D8C58F-08F8-4A30-B647-E8939AE2B4AD}"/>
              </a:ext>
            </a:extLst>
          </p:cNvPr>
          <p:cNvSpPr/>
          <p:nvPr/>
        </p:nvSpPr>
        <p:spPr>
          <a:xfrm>
            <a:off x="4572000" y="1820202"/>
            <a:ext cx="3335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Seleciona: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Edit</a:t>
            </a:r>
            <a:r>
              <a:rPr lang="pt-BR" dirty="0">
                <a:solidFill>
                  <a:srgbClr val="FF0000"/>
                </a:solidFill>
              </a:rPr>
              <a:t> DHCP </a:t>
            </a:r>
            <a:r>
              <a:rPr lang="pt-BR" dirty="0" err="1">
                <a:solidFill>
                  <a:srgbClr val="FF0000"/>
                </a:solidFill>
              </a:rPr>
              <a:t>options</a:t>
            </a:r>
            <a:r>
              <a:rPr lang="pt-BR" dirty="0">
                <a:solidFill>
                  <a:srgbClr val="FF0000"/>
                </a:solidFill>
              </a:rPr>
              <a:t> Sets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9EB4C1-1513-4ACB-BDC0-57C5FA32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08052"/>
            <a:ext cx="7886700" cy="250227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7905EB-A9B6-481C-98A5-177FA2C59703}"/>
              </a:ext>
            </a:extLst>
          </p:cNvPr>
          <p:cNvSpPr/>
          <p:nvPr/>
        </p:nvSpPr>
        <p:spPr>
          <a:xfrm>
            <a:off x="6484691" y="3523375"/>
            <a:ext cx="1354212" cy="3271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6964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TROCAR O DNS p/ </a:t>
            </a:r>
            <a:r>
              <a:rPr lang="pt-BR" dirty="0" err="1"/>
              <a:t>SrvDNS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D8C58F-08F8-4A30-B647-E8939AE2B4AD}"/>
              </a:ext>
            </a:extLst>
          </p:cNvPr>
          <p:cNvSpPr/>
          <p:nvPr/>
        </p:nvSpPr>
        <p:spPr>
          <a:xfrm>
            <a:off x="4572000" y="1820202"/>
            <a:ext cx="3335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Seleciona: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Edit</a:t>
            </a:r>
            <a:r>
              <a:rPr lang="pt-BR" dirty="0">
                <a:solidFill>
                  <a:srgbClr val="FF0000"/>
                </a:solidFill>
              </a:rPr>
              <a:t> DHCP </a:t>
            </a:r>
            <a:r>
              <a:rPr lang="pt-BR" dirty="0" err="1">
                <a:solidFill>
                  <a:srgbClr val="FF0000"/>
                </a:solidFill>
              </a:rPr>
              <a:t>options</a:t>
            </a:r>
            <a:r>
              <a:rPr lang="pt-BR" dirty="0">
                <a:solidFill>
                  <a:srgbClr val="FF0000"/>
                </a:solidFill>
              </a:rPr>
              <a:t> Sets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9EB4C1-1513-4ACB-BDC0-57C5FA32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08052"/>
            <a:ext cx="7886700" cy="250227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7905EB-A9B6-481C-98A5-177FA2C59703}"/>
              </a:ext>
            </a:extLst>
          </p:cNvPr>
          <p:cNvSpPr/>
          <p:nvPr/>
        </p:nvSpPr>
        <p:spPr>
          <a:xfrm>
            <a:off x="6484691" y="3523375"/>
            <a:ext cx="1354212" cy="3271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6764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FE459EC-DF6D-4BAF-96FB-2F6D6FB4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906588"/>
            <a:ext cx="7277100" cy="35052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AWS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TROCAR O DNS p/ </a:t>
            </a:r>
            <a:r>
              <a:rPr lang="pt-BR" dirty="0" err="1"/>
              <a:t>SrvDNS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D8C58F-08F8-4A30-B647-E8939AE2B4AD}"/>
              </a:ext>
            </a:extLst>
          </p:cNvPr>
          <p:cNvSpPr/>
          <p:nvPr/>
        </p:nvSpPr>
        <p:spPr>
          <a:xfrm>
            <a:off x="1040235" y="4722793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Seleciona:</a:t>
            </a:r>
            <a:r>
              <a:rPr lang="pt-BR" dirty="0">
                <a:solidFill>
                  <a:srgbClr val="FF0000"/>
                </a:solidFill>
              </a:rPr>
              <a:t> meu-DHCP-DNS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B7905EB-A9B6-481C-98A5-177FA2C59703}"/>
              </a:ext>
            </a:extLst>
          </p:cNvPr>
          <p:cNvSpPr/>
          <p:nvPr/>
        </p:nvSpPr>
        <p:spPr>
          <a:xfrm>
            <a:off x="6593748" y="4928539"/>
            <a:ext cx="13542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D6F186-34CD-4B3D-82B9-1B2B717E6E9C}"/>
              </a:ext>
            </a:extLst>
          </p:cNvPr>
          <p:cNvSpPr/>
          <p:nvPr/>
        </p:nvSpPr>
        <p:spPr>
          <a:xfrm>
            <a:off x="5264212" y="5411788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Seleciona: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Save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changes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386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7592561" cy="475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Reiniciar os dois servidores e conferir o DNS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>
                <a:solidFill>
                  <a:srgbClr val="FF0000"/>
                </a:solidFill>
              </a:rPr>
              <a:t>cat</a:t>
            </a:r>
            <a:r>
              <a:rPr lang="pt-BR" dirty="0">
                <a:solidFill>
                  <a:srgbClr val="FF0000"/>
                </a:solidFill>
              </a:rPr>
              <a:t> /</a:t>
            </a:r>
            <a:r>
              <a:rPr lang="pt-BR" dirty="0" err="1">
                <a:solidFill>
                  <a:srgbClr val="FF0000"/>
                </a:solidFill>
              </a:rPr>
              <a:t>etc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resolv.conf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7030A0"/>
                </a:solidFill>
              </a:rPr>
              <a:t>search</a:t>
            </a:r>
            <a:r>
              <a:rPr lang="pt-BR" dirty="0">
                <a:solidFill>
                  <a:srgbClr val="7030A0"/>
                </a:solidFill>
              </a:rPr>
              <a:t> redes.br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7030A0"/>
                </a:solidFill>
              </a:rPr>
              <a:t>nameserver</a:t>
            </a:r>
            <a:r>
              <a:rPr lang="pt-BR" dirty="0">
                <a:solidFill>
                  <a:srgbClr val="7030A0"/>
                </a:solidFill>
              </a:rPr>
              <a:t> 127.0.0.53 </a:t>
            </a:r>
            <a:r>
              <a:rPr lang="pt-BR" dirty="0">
                <a:solidFill>
                  <a:srgbClr val="FF0000"/>
                </a:solidFill>
              </a:rPr>
              <a:t># Manteve IP SERVIDOR AWS mas está encaminhando a consulta para o IP </a:t>
            </a:r>
            <a:r>
              <a:rPr lang="pt-BR" dirty="0">
                <a:solidFill>
                  <a:srgbClr val="7030A0"/>
                </a:solidFill>
              </a:rPr>
              <a:t>192.168.0.30 (</a:t>
            </a:r>
            <a:r>
              <a:rPr lang="pt-BR" dirty="0" err="1">
                <a:solidFill>
                  <a:srgbClr val="7030A0"/>
                </a:solidFill>
              </a:rPr>
              <a:t>Forward</a:t>
            </a:r>
            <a:r>
              <a:rPr lang="pt-BR" dirty="0">
                <a:solidFill>
                  <a:srgbClr val="7030A0"/>
                </a:solidFill>
              </a:rPr>
              <a:t>)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2 SERVIDORES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CONFERIR O DNS</a:t>
            </a:r>
          </a:p>
        </p:txBody>
      </p:sp>
    </p:spTree>
    <p:extLst>
      <p:ext uri="{BB962C8B-B14F-4D97-AF65-F5344CB8AC3E}">
        <p14:creationId xmlns:p14="http://schemas.microsoft.com/office/powerpoint/2010/main" val="318280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SERVIDOR WEB APACHE2 COM DNS BIND9</a:t>
            </a:r>
          </a:p>
        </p:txBody>
      </p:sp>
      <p:pic>
        <p:nvPicPr>
          <p:cNvPr id="4" name="Picture 6" descr="http://www.bestlinux.com.br/images/stories/apache-1.gif">
            <a:extLst>
              <a:ext uri="{FF2B5EF4-FFF2-40B4-BE49-F238E27FC236}">
                <a16:creationId xmlns:a16="http://schemas.microsoft.com/office/drawing/2014/main" id="{5A927D1E-E948-4A3F-8E5E-1EED9340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5471" y="2497362"/>
            <a:ext cx="2151046" cy="2899874"/>
          </a:xfrm>
          <a:prstGeom prst="rect">
            <a:avLst/>
          </a:prstGeom>
          <a:noFill/>
        </p:spPr>
      </p:pic>
      <p:pic>
        <p:nvPicPr>
          <p:cNvPr id="1026" name="Picture 2" descr="New BIND 9 logo">
            <a:extLst>
              <a:ext uri="{FF2B5EF4-FFF2-40B4-BE49-F238E27FC236}">
                <a16:creationId xmlns:a16="http://schemas.microsoft.com/office/drawing/2014/main" id="{181F64A7-0A90-45F6-A877-40B50E31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22" y="2497362"/>
            <a:ext cx="3048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SERVIDOR DNS</a:t>
            </a:r>
          </a:p>
        </p:txBody>
      </p:sp>
      <p:pic>
        <p:nvPicPr>
          <p:cNvPr id="5" name="Picture 2" descr="New BIND 9 logo">
            <a:extLst>
              <a:ext uri="{FF2B5EF4-FFF2-40B4-BE49-F238E27FC236}">
                <a16:creationId xmlns:a16="http://schemas.microsoft.com/office/drawing/2014/main" id="{D3B11F64-B86B-41C9-9BDF-A7A30AB76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49" y="2665142"/>
            <a:ext cx="3048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0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902954" cy="5277394"/>
          </a:xfrm>
        </p:spPr>
        <p:txBody>
          <a:bodyPr>
            <a:normAutofit fontScale="55000" lnSpcReduction="20000"/>
          </a:bodyPr>
          <a:lstStyle/>
          <a:p>
            <a:endParaRPr lang="pt-BR" sz="2400" dirty="0"/>
          </a:p>
          <a:p>
            <a:r>
              <a:rPr lang="pt-BR" sz="2400" b="1" dirty="0">
                <a:solidFill>
                  <a:srgbClr val="7030A0"/>
                </a:solidFill>
              </a:rPr>
              <a:t>Acesse o diretório de DNS: </a:t>
            </a:r>
          </a:p>
          <a:p>
            <a:pPr marL="0" indent="0">
              <a:buNone/>
            </a:pPr>
            <a:r>
              <a:rPr lang="pt-BR" sz="2400" b="1" dirty="0"/>
              <a:t>#</a:t>
            </a:r>
            <a:r>
              <a:rPr lang="pt-BR" sz="2400" b="1" dirty="0">
                <a:solidFill>
                  <a:srgbClr val="7030A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cd</a:t>
            </a:r>
            <a:r>
              <a:rPr lang="pt-BR" sz="2400" b="1" dirty="0">
                <a:solidFill>
                  <a:srgbClr val="7030A0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etc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bind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sz="2400" b="1" dirty="0">
                <a:solidFill>
                  <a:srgbClr val="7030A0"/>
                </a:solidFill>
              </a:rPr>
              <a:t>Criar Zona </a:t>
            </a:r>
            <a:r>
              <a:rPr lang="pt-BR" sz="2400" b="1" dirty="0">
                <a:solidFill>
                  <a:srgbClr val="FF0000"/>
                </a:solidFill>
              </a:rPr>
              <a:t>empresa123.com.br </a:t>
            </a:r>
            <a:r>
              <a:rPr lang="pt-BR" sz="2400" b="1" dirty="0">
                <a:solidFill>
                  <a:srgbClr val="7030A0"/>
                </a:solidFill>
              </a:rPr>
              <a:t>no arquivo padrão:</a:t>
            </a:r>
          </a:p>
          <a:p>
            <a:pPr marL="0" indent="0">
              <a:buNone/>
            </a:pPr>
            <a:r>
              <a:rPr lang="pt-BR" sz="2400" b="1" dirty="0"/>
              <a:t># </a:t>
            </a:r>
            <a:r>
              <a:rPr lang="pt-BR" sz="2400" b="1" dirty="0">
                <a:solidFill>
                  <a:srgbClr val="FF0000"/>
                </a:solidFill>
              </a:rPr>
              <a:t>vim /</a:t>
            </a:r>
            <a:r>
              <a:rPr lang="pt-BR" sz="2400" b="1" dirty="0" err="1">
                <a:solidFill>
                  <a:srgbClr val="FF0000"/>
                </a:solidFill>
              </a:rPr>
              <a:t>etc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bind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cs typeface="Arial" charset="0"/>
              </a:rPr>
              <a:t>named.conf.default</a:t>
            </a:r>
            <a:r>
              <a:rPr lang="pt-BR" sz="2400" b="1" dirty="0">
                <a:solidFill>
                  <a:srgbClr val="FF0000"/>
                </a:solidFill>
                <a:cs typeface="Arial" charset="0"/>
              </a:rPr>
              <a:t>-zones 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Insira o código a baixo: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</a:rPr>
              <a:t>zone "empresa123.com.br" {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	</a:t>
            </a:r>
            <a:r>
              <a:rPr lang="pt-BR" dirty="0" err="1">
                <a:solidFill>
                  <a:srgbClr val="7030A0"/>
                </a:solidFill>
              </a:rPr>
              <a:t>type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master</a:t>
            </a:r>
            <a:r>
              <a:rPr lang="pt-BR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</a:rPr>
              <a:t>	file "/</a:t>
            </a:r>
            <a:r>
              <a:rPr lang="pt-BR" sz="2400" dirty="0" err="1">
                <a:solidFill>
                  <a:srgbClr val="7030A0"/>
                </a:solidFill>
              </a:rPr>
              <a:t>etc</a:t>
            </a:r>
            <a:r>
              <a:rPr lang="pt-BR" sz="2400" dirty="0">
                <a:solidFill>
                  <a:srgbClr val="7030A0"/>
                </a:solidFill>
              </a:rPr>
              <a:t>/</a:t>
            </a:r>
            <a:r>
              <a:rPr lang="pt-BR" sz="2400" dirty="0" err="1">
                <a:solidFill>
                  <a:srgbClr val="7030A0"/>
                </a:solidFill>
              </a:rPr>
              <a:t>bind</a:t>
            </a:r>
            <a:r>
              <a:rPr lang="pt-BR" sz="2400" dirty="0">
                <a:solidFill>
                  <a:srgbClr val="7030A0"/>
                </a:solidFill>
              </a:rPr>
              <a:t>/db.empresa123-com-br";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endParaRPr lang="pt-BR" sz="2400" dirty="0">
              <a:solidFill>
                <a:srgbClr val="7030A0"/>
              </a:solidFill>
            </a:endParaRPr>
          </a:p>
          <a:p>
            <a:r>
              <a:rPr lang="pt-BR" sz="2400" dirty="0">
                <a:solidFill>
                  <a:srgbClr val="7030A0"/>
                </a:solidFill>
              </a:rPr>
              <a:t> </a:t>
            </a:r>
            <a:r>
              <a:rPr lang="pt-BR" sz="2400" b="1" dirty="0">
                <a:solidFill>
                  <a:srgbClr val="7030A0"/>
                </a:solidFill>
              </a:rPr>
              <a:t>Dentro do mesmo diretório de DNS: </a:t>
            </a:r>
          </a:p>
          <a:p>
            <a:pPr marL="0" indent="0">
              <a:buNone/>
            </a:pPr>
            <a:r>
              <a:rPr lang="pt-BR" sz="2400" b="1" dirty="0"/>
              <a:t>#</a:t>
            </a:r>
            <a:r>
              <a:rPr lang="pt-BR" sz="2400" b="1" dirty="0">
                <a:solidFill>
                  <a:srgbClr val="7030A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cd</a:t>
            </a:r>
            <a:r>
              <a:rPr lang="pt-BR" sz="2400" b="1" dirty="0">
                <a:solidFill>
                  <a:srgbClr val="7030A0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etc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bind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sz="2400" b="1" dirty="0">
                <a:solidFill>
                  <a:srgbClr val="7030A0"/>
                </a:solidFill>
              </a:rPr>
              <a:t>Criar arquivo </a:t>
            </a:r>
            <a:r>
              <a:rPr lang="pt-BR" sz="2400" b="1" dirty="0">
                <a:solidFill>
                  <a:srgbClr val="FF0000"/>
                </a:solidFill>
              </a:rPr>
              <a:t>db.empresa123-com-br </a:t>
            </a:r>
            <a:r>
              <a:rPr lang="pt-BR" sz="2400" b="1" dirty="0">
                <a:solidFill>
                  <a:srgbClr val="7030A0"/>
                </a:solidFill>
              </a:rPr>
              <a:t>no arquivo padrão:</a:t>
            </a:r>
          </a:p>
          <a:p>
            <a:pPr marL="0" indent="0">
              <a:buNone/>
            </a:pPr>
            <a:r>
              <a:rPr lang="pt-BR" sz="2400" b="1" dirty="0"/>
              <a:t># </a:t>
            </a:r>
            <a:r>
              <a:rPr lang="pt-BR" sz="2400" b="1" dirty="0">
                <a:solidFill>
                  <a:srgbClr val="FF0000"/>
                </a:solidFill>
              </a:rPr>
              <a:t>vim /</a:t>
            </a:r>
            <a:r>
              <a:rPr lang="pt-BR" sz="2400" b="1" dirty="0" err="1">
                <a:solidFill>
                  <a:srgbClr val="FF0000"/>
                </a:solidFill>
              </a:rPr>
              <a:t>etc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bind</a:t>
            </a:r>
            <a:r>
              <a:rPr lang="pt-BR" sz="2400" b="1" dirty="0">
                <a:solidFill>
                  <a:srgbClr val="FF0000"/>
                </a:solidFill>
              </a:rPr>
              <a:t>/db.empresa123-com-br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Insira o código a seguir:</a:t>
            </a: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-</a:t>
            </a:r>
            <a:r>
              <a:rPr lang="pt-BR" dirty="0"/>
              <a:t> BIND9 – CRIANDO DNS EMPRESA123</a:t>
            </a:r>
          </a:p>
        </p:txBody>
      </p:sp>
    </p:spTree>
    <p:extLst>
      <p:ext uri="{BB962C8B-B14F-4D97-AF65-F5344CB8AC3E}">
        <p14:creationId xmlns:p14="http://schemas.microsoft.com/office/powerpoint/2010/main" val="537718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310813" cy="527739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; Arquivo com conteúdo do domínio Empresa123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$TTL	604800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@	IN	SOA	empresa123.com.br. root.empresa123.com.br. (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202001	; Serial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604800	; </a:t>
            </a:r>
            <a:r>
              <a:rPr lang="pt-BR" sz="3200" dirty="0" err="1">
                <a:solidFill>
                  <a:srgbClr val="7030A0"/>
                </a:solidFill>
              </a:rPr>
              <a:t>Refresh</a:t>
            </a: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86400	; </a:t>
            </a:r>
            <a:r>
              <a:rPr lang="pt-BR" sz="3200" dirty="0" err="1">
                <a:solidFill>
                  <a:srgbClr val="7030A0"/>
                </a:solidFill>
              </a:rPr>
              <a:t>Retry</a:t>
            </a: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2419200	; Expire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604800 )	; Negative Cache TTL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@	IN	NS	srvdns.empresa123.com.br.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@	IN	A	192.168.0.30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@	IN 	AAAA	::1</a:t>
            </a:r>
          </a:p>
          <a:p>
            <a:pPr marL="0" indent="0">
              <a:buNone/>
            </a:pPr>
            <a:r>
              <a:rPr lang="pt-BR" sz="3200" dirty="0" err="1">
                <a:solidFill>
                  <a:srgbClr val="7030A0"/>
                </a:solidFill>
              </a:rPr>
              <a:t>srvdns</a:t>
            </a:r>
            <a:r>
              <a:rPr lang="pt-BR" sz="3200" dirty="0">
                <a:solidFill>
                  <a:srgbClr val="7030A0"/>
                </a:solidFill>
              </a:rPr>
              <a:t> 	IN	A	192.168.0.30</a:t>
            </a:r>
          </a:p>
          <a:p>
            <a:pPr marL="0" indent="0">
              <a:buNone/>
            </a:pPr>
            <a:r>
              <a:rPr lang="pt-BR" sz="3200" dirty="0" err="1">
                <a:solidFill>
                  <a:srgbClr val="7030A0"/>
                </a:solidFill>
              </a:rPr>
              <a:t>srvweb</a:t>
            </a:r>
            <a:r>
              <a:rPr lang="pt-BR" sz="3200" dirty="0">
                <a:solidFill>
                  <a:srgbClr val="7030A0"/>
                </a:solidFill>
              </a:rPr>
              <a:t> 	IN	A	192.168.0.60</a:t>
            </a:r>
          </a:p>
          <a:p>
            <a:pPr marL="0" indent="0">
              <a:buNone/>
            </a:pPr>
            <a:r>
              <a:rPr lang="pt-BR" sz="3200" dirty="0" err="1">
                <a:solidFill>
                  <a:srgbClr val="7030A0"/>
                </a:solidFill>
              </a:rPr>
              <a:t>www</a:t>
            </a:r>
            <a:r>
              <a:rPr lang="pt-BR" sz="3200" dirty="0">
                <a:solidFill>
                  <a:srgbClr val="7030A0"/>
                </a:solidFill>
              </a:rPr>
              <a:t>	IN	CNAME	</a:t>
            </a:r>
            <a:r>
              <a:rPr lang="pt-BR" sz="3200" dirty="0" err="1">
                <a:solidFill>
                  <a:srgbClr val="7030A0"/>
                </a:solidFill>
              </a:rPr>
              <a:t>srvweb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-</a:t>
            </a:r>
            <a:r>
              <a:rPr lang="pt-BR" dirty="0"/>
              <a:t> BIND9 – CRIANDO DNS EMPRESA123</a:t>
            </a:r>
          </a:p>
        </p:txBody>
      </p:sp>
    </p:spTree>
    <p:extLst>
      <p:ext uri="{BB962C8B-B14F-4D97-AF65-F5344CB8AC3E}">
        <p14:creationId xmlns:p14="http://schemas.microsoft.com/office/powerpoint/2010/main" val="379766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Corrigir permissão:</a:t>
            </a:r>
          </a:p>
          <a:p>
            <a:pPr marL="0" indent="0">
              <a:buNone/>
            </a:pPr>
            <a:br>
              <a:rPr lang="pt-BR" sz="3200" dirty="0"/>
            </a:br>
            <a:r>
              <a:rPr lang="pt-BR" sz="2000" b="1" dirty="0">
                <a:solidFill>
                  <a:srgbClr val="FF0000"/>
                </a:solidFill>
              </a:rPr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chown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bind:bind</a:t>
            </a:r>
            <a:r>
              <a:rPr lang="pt-BR" sz="2000" b="1" dirty="0">
                <a:solidFill>
                  <a:srgbClr val="FF0000"/>
                </a:solidFill>
              </a:rPr>
              <a:t> /</a:t>
            </a:r>
            <a:r>
              <a:rPr lang="pt-BR" sz="2000" b="1" dirty="0" err="1">
                <a:solidFill>
                  <a:srgbClr val="FF0000"/>
                </a:solidFill>
              </a:rPr>
              <a:t>etc</a:t>
            </a:r>
            <a:r>
              <a:rPr lang="pt-BR" sz="2000" b="1" dirty="0">
                <a:solidFill>
                  <a:srgbClr val="FF0000"/>
                </a:solidFill>
              </a:rPr>
              <a:t>/</a:t>
            </a:r>
            <a:r>
              <a:rPr lang="pt-BR" sz="2000" b="1" dirty="0" err="1">
                <a:solidFill>
                  <a:srgbClr val="FF0000"/>
                </a:solidFill>
              </a:rPr>
              <a:t>bind</a:t>
            </a:r>
            <a:r>
              <a:rPr lang="pt-BR" sz="2000" b="1" dirty="0">
                <a:solidFill>
                  <a:srgbClr val="FF0000"/>
                </a:solidFill>
              </a:rPr>
              <a:t>/db.empresa123-com-br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SRVDNS -</a:t>
            </a:r>
            <a:r>
              <a:rPr lang="pt-BR" dirty="0"/>
              <a:t> BIND9 </a:t>
            </a:r>
          </a:p>
        </p:txBody>
      </p:sp>
    </p:spTree>
    <p:extLst>
      <p:ext uri="{BB962C8B-B14F-4D97-AF65-F5344CB8AC3E}">
        <p14:creationId xmlns:p14="http://schemas.microsoft.com/office/powerpoint/2010/main" val="2944433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Recarrega para os novos  Domínios e atualizações entrarem em funcionamento:</a:t>
            </a:r>
          </a:p>
          <a:p>
            <a:pPr marL="0" indent="0">
              <a:buNone/>
            </a:pPr>
            <a:br>
              <a:rPr lang="pt-BR" sz="3200" dirty="0"/>
            </a:br>
            <a:r>
              <a:rPr lang="pt-BR" sz="3200" b="1" dirty="0"/>
              <a:t># </a:t>
            </a:r>
            <a:r>
              <a:rPr lang="pt-BR" sz="3200" b="1" dirty="0">
                <a:solidFill>
                  <a:srgbClr val="FF0000"/>
                </a:solidFill>
              </a:rPr>
              <a:t>/</a:t>
            </a:r>
            <a:r>
              <a:rPr lang="pt-BR" sz="3200" b="1" dirty="0" err="1">
                <a:solidFill>
                  <a:srgbClr val="FF0000"/>
                </a:solidFill>
              </a:rPr>
              <a:t>etc</a:t>
            </a:r>
            <a:r>
              <a:rPr lang="pt-BR" sz="3200" b="1" dirty="0">
                <a:solidFill>
                  <a:srgbClr val="FF0000"/>
                </a:solidFill>
              </a:rPr>
              <a:t>/</a:t>
            </a:r>
            <a:r>
              <a:rPr lang="pt-BR" sz="3200" b="1" dirty="0" err="1">
                <a:solidFill>
                  <a:srgbClr val="FF0000"/>
                </a:solidFill>
              </a:rPr>
              <a:t>init.d</a:t>
            </a:r>
            <a:r>
              <a:rPr lang="pt-BR" sz="3200" b="1" dirty="0">
                <a:solidFill>
                  <a:srgbClr val="FF0000"/>
                </a:solidFill>
              </a:rPr>
              <a:t>/</a:t>
            </a:r>
            <a:r>
              <a:rPr lang="pt-BR" sz="3200" b="1" dirty="0" err="1">
                <a:solidFill>
                  <a:srgbClr val="FF0000"/>
                </a:solidFill>
              </a:rPr>
              <a:t>named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restart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-</a:t>
            </a:r>
            <a:r>
              <a:rPr lang="pt-BR" dirty="0"/>
              <a:t> BIND9 – MANUTENÇÃO</a:t>
            </a:r>
          </a:p>
        </p:txBody>
      </p:sp>
    </p:spTree>
    <p:extLst>
      <p:ext uri="{BB962C8B-B14F-4D97-AF65-F5344CB8AC3E}">
        <p14:creationId xmlns:p14="http://schemas.microsoft.com/office/powerpoint/2010/main" val="1817962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Verificar host:</a:t>
            </a:r>
            <a:br>
              <a:rPr lang="pt-BR" sz="3200" dirty="0"/>
            </a:br>
            <a:r>
              <a:rPr lang="pt-BR" sz="3200" b="1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dig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>
                <a:solidFill>
                  <a:srgbClr val="FF0000"/>
                </a:solidFill>
                <a:hlinkClick r:id="rId2"/>
              </a:rPr>
              <a:t>www.empresa123.com.br</a:t>
            </a:r>
            <a:endParaRPr lang="pt-BR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-</a:t>
            </a:r>
            <a:r>
              <a:rPr lang="pt-BR" dirty="0"/>
              <a:t> BIND9 – TESTE EMPRESA123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676F2B-930F-48D4-9C5B-088FC08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193647"/>
            <a:ext cx="7886701" cy="42719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C90B20-EB7A-4E49-8763-85E10C1BE1FA}"/>
              </a:ext>
            </a:extLst>
          </p:cNvPr>
          <p:cNvSpPr/>
          <p:nvPr/>
        </p:nvSpPr>
        <p:spPr>
          <a:xfrm>
            <a:off x="628647" y="4647501"/>
            <a:ext cx="7626119" cy="6962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9039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Verificar servidor de DNS:</a:t>
            </a:r>
          </a:p>
          <a:p>
            <a:pPr marL="0" indent="0">
              <a:buNone/>
            </a:pPr>
            <a:r>
              <a:rPr lang="pt-BR" sz="3200" b="1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dig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ns</a:t>
            </a:r>
            <a:r>
              <a:rPr lang="pt-BR" sz="3200" b="1" dirty="0">
                <a:solidFill>
                  <a:srgbClr val="FF0000"/>
                </a:solidFill>
              </a:rPr>
              <a:t> empresa123.com.br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-</a:t>
            </a:r>
            <a:r>
              <a:rPr lang="pt-BR" dirty="0"/>
              <a:t> BIND9 – TESTE EMPRESA123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B08F37-EFBD-4904-826F-B9DDFC5F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2296135"/>
            <a:ext cx="7995855" cy="433108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ED93C54-DD39-4E6D-97AD-150E6D055BD3}"/>
              </a:ext>
            </a:extLst>
          </p:cNvPr>
          <p:cNvSpPr/>
          <p:nvPr/>
        </p:nvSpPr>
        <p:spPr>
          <a:xfrm>
            <a:off x="628647" y="4983061"/>
            <a:ext cx="7827456" cy="46139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01159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7737974-F6AC-4574-9CD4-A38BCD9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2228325"/>
            <a:ext cx="8019875" cy="4344099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Verificar apontamento @ :</a:t>
            </a:r>
          </a:p>
          <a:p>
            <a:pPr marL="0" indent="0">
              <a:buNone/>
            </a:pPr>
            <a:r>
              <a:rPr lang="pt-BR" sz="3200" b="1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dig</a:t>
            </a:r>
            <a:r>
              <a:rPr lang="pt-BR" sz="3200" b="1" dirty="0">
                <a:solidFill>
                  <a:srgbClr val="FF0000"/>
                </a:solidFill>
              </a:rPr>
              <a:t> empresa123.com.br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-</a:t>
            </a:r>
            <a:r>
              <a:rPr lang="pt-BR" dirty="0"/>
              <a:t> BIND9 – TESTE EMPRESA123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D93C54-DD39-4E6D-97AD-150E6D055BD3}"/>
              </a:ext>
            </a:extLst>
          </p:cNvPr>
          <p:cNvSpPr/>
          <p:nvPr/>
        </p:nvSpPr>
        <p:spPr>
          <a:xfrm>
            <a:off x="436227" y="4941116"/>
            <a:ext cx="7827456" cy="46139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91332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6823" y="1291825"/>
            <a:ext cx="6644605" cy="4303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FF0000"/>
                </a:solidFill>
              </a:rPr>
              <a:t>Depois vamos cadastrar um registro MX</a:t>
            </a:r>
          </a:p>
          <a:p>
            <a:pPr marL="0" indent="0">
              <a:buNone/>
            </a:pPr>
            <a:r>
              <a:rPr lang="pt-BR" sz="3200" b="1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dig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mx</a:t>
            </a:r>
            <a:r>
              <a:rPr lang="pt-BR" sz="3200" b="1" dirty="0">
                <a:solidFill>
                  <a:srgbClr val="FF0000"/>
                </a:solidFill>
              </a:rPr>
              <a:t> empresa123.com.br</a:t>
            </a:r>
            <a:endParaRPr lang="pt-B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-</a:t>
            </a:r>
            <a:r>
              <a:rPr lang="pt-BR" dirty="0"/>
              <a:t> BIND9 – TESTE EMPRESA123</a:t>
            </a:r>
          </a:p>
        </p:txBody>
      </p:sp>
    </p:spTree>
    <p:extLst>
      <p:ext uri="{BB962C8B-B14F-4D97-AF65-F5344CB8AC3E}">
        <p14:creationId xmlns:p14="http://schemas.microsoft.com/office/powerpoint/2010/main" val="2766078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SERVIDOR WEB – VIRTUAL HOST E PORT</a:t>
            </a:r>
          </a:p>
        </p:txBody>
      </p:sp>
      <p:pic>
        <p:nvPicPr>
          <p:cNvPr id="4" name="Picture 6" descr="http://www.bestlinux.com.br/images/stories/apache-1.gif">
            <a:extLst>
              <a:ext uri="{FF2B5EF4-FFF2-40B4-BE49-F238E27FC236}">
                <a16:creationId xmlns:a16="http://schemas.microsoft.com/office/drawing/2014/main" id="{5A927D1E-E948-4A3F-8E5E-1EED9340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826" y="2497362"/>
            <a:ext cx="2151046" cy="2899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215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1" descr="C:\Courses\Icons Shapes and Graphics\circular shapes\3d Disc shapes\blue disc with glow copy_50p.png">
            <a:extLst>
              <a:ext uri="{FF2B5EF4-FFF2-40B4-BE49-F238E27FC236}">
                <a16:creationId xmlns:a16="http://schemas.microsoft.com/office/drawing/2014/main" id="{8F946D20-DC36-4C82-B8D1-BBC64226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63" y="2361613"/>
            <a:ext cx="8063784" cy="3530767"/>
          </a:xfrm>
          <a:prstGeom prst="rect">
            <a:avLst/>
          </a:prstGeom>
          <a:noFill/>
        </p:spPr>
      </p:pic>
      <p:cxnSp>
        <p:nvCxnSpPr>
          <p:cNvPr id="34" name="Straight Connector 54">
            <a:extLst>
              <a:ext uri="{FF2B5EF4-FFF2-40B4-BE49-F238E27FC236}">
                <a16:creationId xmlns:a16="http://schemas.microsoft.com/office/drawing/2014/main" id="{4F878634-8B5D-4EF4-86B6-B39780B7FC6C}"/>
              </a:ext>
            </a:extLst>
          </p:cNvPr>
          <p:cNvCxnSpPr>
            <a:cxnSpLocks/>
          </p:cNvCxnSpPr>
          <p:nvPr/>
        </p:nvCxnSpPr>
        <p:spPr>
          <a:xfrm flipH="1">
            <a:off x="3733520" y="3007822"/>
            <a:ext cx="500255" cy="38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9">
            <a:extLst>
              <a:ext uri="{FF2B5EF4-FFF2-40B4-BE49-F238E27FC236}">
                <a16:creationId xmlns:a16="http://schemas.microsoft.com/office/drawing/2014/main" id="{AC9F3E27-CE94-4BAC-A08B-58AA170FAC20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4">
            <a:extLst>
              <a:ext uri="{FF2B5EF4-FFF2-40B4-BE49-F238E27FC236}">
                <a16:creationId xmlns:a16="http://schemas.microsoft.com/office/drawing/2014/main" id="{3374B8BD-3672-436A-94FB-10914702D2F8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9">
            <a:extLst>
              <a:ext uri="{FF2B5EF4-FFF2-40B4-BE49-F238E27FC236}">
                <a16:creationId xmlns:a16="http://schemas.microsoft.com/office/drawing/2014/main" id="{94D47DCC-D477-4248-952F-AF11D3FF2325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604CC0-61AC-4CD7-8A12-FB49E5F9AA66}"/>
              </a:ext>
            </a:extLst>
          </p:cNvPr>
          <p:cNvSpPr txBox="1"/>
          <p:nvPr/>
        </p:nvSpPr>
        <p:spPr>
          <a:xfrm>
            <a:off x="1927316" y="3620128"/>
            <a:ext cx="1002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SrvWEB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>
                <a:solidFill>
                  <a:srgbClr val="0070C0"/>
                </a:solidFill>
              </a:rPr>
              <a:t>Apache2</a:t>
            </a:r>
          </a:p>
        </p:txBody>
      </p:sp>
      <p:pic>
        <p:nvPicPr>
          <p:cNvPr id="20" name="Picture 2" descr="C:\Courses\Icons Windows Vista\Laptop.png">
            <a:extLst>
              <a:ext uri="{FF2B5EF4-FFF2-40B4-BE49-F238E27FC236}">
                <a16:creationId xmlns:a16="http://schemas.microsoft.com/office/drawing/2014/main" id="{1F72A84F-2AD1-4FA5-875A-07F958A4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9086" y="3625356"/>
            <a:ext cx="1122416" cy="1122416"/>
          </a:xfrm>
          <a:prstGeom prst="rect">
            <a:avLst/>
          </a:prstGeom>
          <a:noFill/>
        </p:spPr>
      </p:pic>
      <p:pic>
        <p:nvPicPr>
          <p:cNvPr id="21" name="Picture 3" descr="C:\Courses\Icons Windows Vista\Generic User.png">
            <a:extLst>
              <a:ext uri="{FF2B5EF4-FFF2-40B4-BE49-F238E27FC236}">
                <a16:creationId xmlns:a16="http://schemas.microsoft.com/office/drawing/2014/main" id="{AC4C9E36-2562-4EB1-AA71-977B0361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756" y="3940212"/>
            <a:ext cx="768423" cy="935155"/>
          </a:xfrm>
          <a:prstGeom prst="rect">
            <a:avLst/>
          </a:prstGeom>
          <a:noFill/>
        </p:spPr>
      </p:pic>
      <p:pic>
        <p:nvPicPr>
          <p:cNvPr id="22" name="Picture 2" descr="C:\Courses\Icons Windows Vista\Laptop.png">
            <a:extLst>
              <a:ext uri="{FF2B5EF4-FFF2-40B4-BE49-F238E27FC236}">
                <a16:creationId xmlns:a16="http://schemas.microsoft.com/office/drawing/2014/main" id="{83EBA6EB-3612-4F5B-AE1A-22EF7C13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663" y="3809488"/>
            <a:ext cx="1122416" cy="1122416"/>
          </a:xfrm>
          <a:prstGeom prst="rect">
            <a:avLst/>
          </a:prstGeom>
          <a:noFill/>
        </p:spPr>
      </p:pic>
      <p:pic>
        <p:nvPicPr>
          <p:cNvPr id="23" name="Picture 3" descr="C:\Courses\Icons Windows Vista\Generic User.png">
            <a:extLst>
              <a:ext uri="{FF2B5EF4-FFF2-40B4-BE49-F238E27FC236}">
                <a16:creationId xmlns:a16="http://schemas.microsoft.com/office/drawing/2014/main" id="{7A3FDE04-4509-4501-A106-962874D9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5333" y="4124344"/>
            <a:ext cx="768423" cy="935155"/>
          </a:xfrm>
          <a:prstGeom prst="rect">
            <a:avLst/>
          </a:prstGeom>
          <a:noFill/>
        </p:spPr>
      </p:pic>
      <p:pic>
        <p:nvPicPr>
          <p:cNvPr id="24" name="Picture 2" descr="C:\Courses\Icons Windows Vista\Laptop.png">
            <a:extLst>
              <a:ext uri="{FF2B5EF4-FFF2-40B4-BE49-F238E27FC236}">
                <a16:creationId xmlns:a16="http://schemas.microsoft.com/office/drawing/2014/main" id="{E57E5C98-0B7D-4163-8C6E-F7A39866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346" y="3956955"/>
            <a:ext cx="1122416" cy="1122416"/>
          </a:xfrm>
          <a:prstGeom prst="rect">
            <a:avLst/>
          </a:prstGeom>
          <a:noFill/>
        </p:spPr>
      </p:pic>
      <p:pic>
        <p:nvPicPr>
          <p:cNvPr id="25" name="Picture 3" descr="C:\Courses\Icons Windows Vista\Generic User.png">
            <a:extLst>
              <a:ext uri="{FF2B5EF4-FFF2-40B4-BE49-F238E27FC236}">
                <a16:creationId xmlns:a16="http://schemas.microsoft.com/office/drawing/2014/main" id="{48189CBE-D2E7-46F7-AB1F-73421FC7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7016" y="4271811"/>
            <a:ext cx="768423" cy="935155"/>
          </a:xfrm>
          <a:prstGeom prst="rect">
            <a:avLst/>
          </a:prstGeom>
          <a:noFill/>
        </p:spPr>
      </p:pic>
      <p:sp>
        <p:nvSpPr>
          <p:cNvPr id="27" name="Espaço Reservado para Conteúdo 1">
            <a:extLst>
              <a:ext uri="{FF2B5EF4-FFF2-40B4-BE49-F238E27FC236}">
                <a16:creationId xmlns:a16="http://schemas.microsoft.com/office/drawing/2014/main" id="{D014B087-7754-439A-AA05-6B95593AB83A}"/>
              </a:ext>
            </a:extLst>
          </p:cNvPr>
          <p:cNvSpPr txBox="1">
            <a:spLocks/>
          </p:cNvSpPr>
          <p:nvPr/>
        </p:nvSpPr>
        <p:spPr>
          <a:xfrm>
            <a:off x="5108284" y="2987486"/>
            <a:ext cx="2752113" cy="105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rgbClr val="FF0000"/>
                </a:solidFill>
              </a:rPr>
              <a:t>Usuários</a:t>
            </a:r>
          </a:p>
          <a:p>
            <a:pPr marL="0" indent="0" algn="ctr">
              <a:buNone/>
            </a:pPr>
            <a:r>
              <a:rPr lang="pt-BR" sz="1600" b="1" dirty="0">
                <a:solidFill>
                  <a:srgbClr val="FF0000"/>
                </a:solidFill>
              </a:rPr>
              <a:t> acessando os sites</a:t>
            </a:r>
            <a:endParaRPr lang="pt-BR" altLang="pt-BR" sz="10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D434FBB-F21B-4E60-AD65-F54C1DD90EC2}"/>
              </a:ext>
            </a:extLst>
          </p:cNvPr>
          <p:cNvSpPr/>
          <p:nvPr/>
        </p:nvSpPr>
        <p:spPr>
          <a:xfrm>
            <a:off x="6215487" y="476828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U3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C859B9A-C349-487D-AB0F-5CD37FDAF95E}"/>
              </a:ext>
            </a:extLst>
          </p:cNvPr>
          <p:cNvSpPr/>
          <p:nvPr/>
        </p:nvSpPr>
        <p:spPr>
          <a:xfrm>
            <a:off x="5580907" y="499929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U2</a:t>
            </a:r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7CBCB2C-81A8-48F6-9BA0-EB6C39959BAF}"/>
              </a:ext>
            </a:extLst>
          </p:cNvPr>
          <p:cNvSpPr/>
          <p:nvPr/>
        </p:nvSpPr>
        <p:spPr>
          <a:xfrm>
            <a:off x="4781227" y="509255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63784" cy="11684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LAYOUT APACHE – HTTP/HTTPS</a:t>
            </a:r>
          </a:p>
          <a:p>
            <a:r>
              <a:rPr lang="pt-BR" dirty="0"/>
              <a:t>BIND9 – DNS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72218" y="5335820"/>
            <a:ext cx="4261175" cy="648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Usuários consumindo esses sites hospedados no servidor de qualquer local</a:t>
            </a:r>
            <a:endParaRPr lang="pt-BR" altLang="pt-BR" sz="1000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D89B4EE6-E2D8-4CAA-85C5-A5A64045AA68}"/>
              </a:ext>
            </a:extLst>
          </p:cNvPr>
          <p:cNvGrpSpPr/>
          <p:nvPr/>
        </p:nvGrpSpPr>
        <p:grpSpPr>
          <a:xfrm>
            <a:off x="1901035" y="1979191"/>
            <a:ext cx="1338741" cy="1627908"/>
            <a:chOff x="-1676400" y="1447800"/>
            <a:chExt cx="2667000" cy="3352800"/>
          </a:xfrm>
        </p:grpSpPr>
        <p:pic>
          <p:nvPicPr>
            <p:cNvPr id="13" name="Picture 6" descr="D:\Microsoft_Art_Brand_1\WindowsVistaBrand\Shortcut_to_Vista_icons\Windows_Vista_Icons_ for_Marketing_use\Server.png">
              <a:extLst>
                <a:ext uri="{FF2B5EF4-FFF2-40B4-BE49-F238E27FC236}">
                  <a16:creationId xmlns:a16="http://schemas.microsoft.com/office/drawing/2014/main" id="{19509533-E810-4734-B3EB-8D8A509D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676400" y="1447800"/>
              <a:ext cx="2413000" cy="3302000"/>
            </a:xfrm>
            <a:prstGeom prst="rect">
              <a:avLst/>
            </a:prstGeom>
            <a:noFill/>
          </p:spPr>
        </p:pic>
        <p:pic>
          <p:nvPicPr>
            <p:cNvPr id="14" name="Picture 4" descr="D:\Microsoft_Art_Brand_1\WindowsVistaBrand\Shortcut_to_Vista_icons\Windows_Vista_Icons_ for_Marketing_use\Internet.png">
              <a:extLst>
                <a:ext uri="{FF2B5EF4-FFF2-40B4-BE49-F238E27FC236}">
                  <a16:creationId xmlns:a16="http://schemas.microsoft.com/office/drawing/2014/main" id="{2A48801C-C109-44AF-ACE9-8FAA21AC8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609600" y="3200400"/>
              <a:ext cx="1600200" cy="1600200"/>
            </a:xfrm>
            <a:prstGeom prst="rect">
              <a:avLst/>
            </a:prstGeom>
            <a:noFill/>
          </p:spPr>
        </p:pic>
      </p:grpSp>
      <p:grpSp>
        <p:nvGrpSpPr>
          <p:cNvPr id="26" name="Group 15">
            <a:extLst>
              <a:ext uri="{FF2B5EF4-FFF2-40B4-BE49-F238E27FC236}">
                <a16:creationId xmlns:a16="http://schemas.microsoft.com/office/drawing/2014/main" id="{F4DE383E-3499-42DD-8004-79FFD385F783}"/>
              </a:ext>
            </a:extLst>
          </p:cNvPr>
          <p:cNvGrpSpPr/>
          <p:nvPr/>
        </p:nvGrpSpPr>
        <p:grpSpPr>
          <a:xfrm>
            <a:off x="3275799" y="1619052"/>
            <a:ext cx="1338741" cy="1627908"/>
            <a:chOff x="-1676400" y="1447800"/>
            <a:chExt cx="2667000" cy="3352800"/>
          </a:xfrm>
        </p:grpSpPr>
        <p:pic>
          <p:nvPicPr>
            <p:cNvPr id="28" name="Picture 6" descr="D:\Microsoft_Art_Brand_1\WindowsVistaBrand\Shortcut_to_Vista_icons\Windows_Vista_Icons_ for_Marketing_use\Server.png">
              <a:extLst>
                <a:ext uri="{FF2B5EF4-FFF2-40B4-BE49-F238E27FC236}">
                  <a16:creationId xmlns:a16="http://schemas.microsoft.com/office/drawing/2014/main" id="{66C50070-86D2-4EDB-998F-BD5701227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676400" y="1447800"/>
              <a:ext cx="2413000" cy="3302000"/>
            </a:xfrm>
            <a:prstGeom prst="rect">
              <a:avLst/>
            </a:prstGeom>
            <a:noFill/>
          </p:spPr>
        </p:pic>
        <p:pic>
          <p:nvPicPr>
            <p:cNvPr id="32" name="Picture 4" descr="D:\Microsoft_Art_Brand_1\WindowsVistaBrand\Shortcut_to_Vista_icons\Windows_Vista_Icons_ for_Marketing_use\Internet.png">
              <a:extLst>
                <a:ext uri="{FF2B5EF4-FFF2-40B4-BE49-F238E27FC236}">
                  <a16:creationId xmlns:a16="http://schemas.microsoft.com/office/drawing/2014/main" id="{ECF213F7-7E39-47F6-A2FA-B702F2E79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609600" y="3200400"/>
              <a:ext cx="1600200" cy="1600200"/>
            </a:xfrm>
            <a:prstGeom prst="rect">
              <a:avLst/>
            </a:prstGeom>
            <a:noFill/>
          </p:spPr>
        </p:pic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A30C73-150C-46E7-9E8E-99FD284B328E}"/>
              </a:ext>
            </a:extLst>
          </p:cNvPr>
          <p:cNvSpPr txBox="1"/>
          <p:nvPr/>
        </p:nvSpPr>
        <p:spPr>
          <a:xfrm>
            <a:off x="4823643" y="2469309"/>
            <a:ext cx="8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SrvDNS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>
                <a:solidFill>
                  <a:srgbClr val="0070C0"/>
                </a:solidFill>
              </a:rPr>
              <a:t>BIND9</a:t>
            </a:r>
          </a:p>
        </p:txBody>
      </p:sp>
    </p:spTree>
    <p:extLst>
      <p:ext uri="{BB962C8B-B14F-4D97-AF65-F5344CB8AC3E}">
        <p14:creationId xmlns:p14="http://schemas.microsoft.com/office/powerpoint/2010/main" val="3667516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22AE968-CA02-4A35-92FE-3AFFBD49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8" y="2025544"/>
            <a:ext cx="5979429" cy="4601679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6199989" cy="884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200" dirty="0">
                <a:solidFill>
                  <a:srgbClr val="7030A0"/>
                </a:solidFill>
              </a:rPr>
              <a:t>&lt;</a:t>
            </a:r>
            <a:r>
              <a:rPr lang="pt-BR" sz="1200" dirty="0" err="1">
                <a:solidFill>
                  <a:srgbClr val="7030A0"/>
                </a:solidFill>
              </a:rPr>
              <a:t>VirtualHost</a:t>
            </a:r>
            <a:r>
              <a:rPr lang="pt-BR" sz="1200" dirty="0">
                <a:solidFill>
                  <a:srgbClr val="7030A0"/>
                </a:solidFill>
              </a:rPr>
              <a:t>  *:80&gt;</a:t>
            </a:r>
            <a:br>
              <a:rPr lang="pt-BR" sz="1200" dirty="0">
                <a:solidFill>
                  <a:srgbClr val="7030A0"/>
                </a:solidFill>
              </a:rPr>
            </a:br>
            <a:r>
              <a:rPr lang="pt-BR" sz="1200" dirty="0">
                <a:solidFill>
                  <a:srgbClr val="7030A0"/>
                </a:solidFill>
              </a:rPr>
              <a:t> </a:t>
            </a:r>
            <a:r>
              <a:rPr lang="pt-BR" sz="1200" dirty="0" err="1">
                <a:solidFill>
                  <a:srgbClr val="7030A0"/>
                </a:solidFill>
              </a:rPr>
              <a:t>DocumentRoot</a:t>
            </a:r>
            <a:r>
              <a:rPr lang="pt-BR" sz="1200" dirty="0">
                <a:solidFill>
                  <a:srgbClr val="7030A0"/>
                </a:solidFill>
              </a:rPr>
              <a:t> /var/www/</a:t>
            </a:r>
            <a:r>
              <a:rPr lang="pt-BR" sz="1200" b="1" dirty="0">
                <a:solidFill>
                  <a:srgbClr val="FF0000"/>
                </a:solidFill>
              </a:rPr>
              <a:t>empresa123</a:t>
            </a:r>
            <a:br>
              <a:rPr lang="pt-BR" sz="1200" dirty="0">
                <a:solidFill>
                  <a:srgbClr val="7030A0"/>
                </a:solidFill>
              </a:rPr>
            </a:br>
            <a:r>
              <a:rPr lang="pt-BR" sz="1200" dirty="0">
                <a:solidFill>
                  <a:srgbClr val="7030A0"/>
                </a:solidFill>
              </a:rPr>
              <a:t>  </a:t>
            </a:r>
            <a:r>
              <a:rPr lang="pt-BR" sz="1200" dirty="0" err="1">
                <a:solidFill>
                  <a:srgbClr val="7030A0"/>
                </a:solidFill>
              </a:rPr>
              <a:t>ServerName</a:t>
            </a:r>
            <a:r>
              <a:rPr lang="pt-BR" sz="1200" b="1" dirty="0">
                <a:solidFill>
                  <a:srgbClr val="7030A0"/>
                </a:solidFill>
              </a:rPr>
              <a:t> www.</a:t>
            </a:r>
            <a:r>
              <a:rPr lang="pt-BR" sz="1200" b="1" dirty="0">
                <a:solidFill>
                  <a:srgbClr val="FF0000"/>
                </a:solidFill>
              </a:rPr>
              <a:t>empresa123.com.br</a:t>
            </a:r>
            <a:br>
              <a:rPr lang="pt-BR" sz="1200" dirty="0">
                <a:solidFill>
                  <a:srgbClr val="7030A0"/>
                </a:solidFill>
              </a:rPr>
            </a:br>
            <a:r>
              <a:rPr lang="pt-BR" sz="1200" dirty="0">
                <a:solidFill>
                  <a:srgbClr val="7030A0"/>
                </a:solidFill>
              </a:rPr>
              <a:t> &lt;/</a:t>
            </a:r>
            <a:r>
              <a:rPr lang="pt-BR" sz="1200" dirty="0" err="1">
                <a:solidFill>
                  <a:srgbClr val="7030A0"/>
                </a:solidFill>
              </a:rPr>
              <a:t>VirtualHost</a:t>
            </a:r>
            <a:r>
              <a:rPr lang="pt-BR" sz="1200" dirty="0">
                <a:solidFill>
                  <a:srgbClr val="7030A0"/>
                </a:solidFill>
              </a:rPr>
              <a:t>&gt;</a:t>
            </a:r>
            <a:br>
              <a:rPr lang="pt-BR" sz="1200" dirty="0">
                <a:solidFill>
                  <a:srgbClr val="7030A0"/>
                </a:solidFill>
              </a:rPr>
            </a:br>
            <a:endParaRPr lang="pt-BR" sz="1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WEB – VIRTUAL HOST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88F050A8-E623-4785-86DA-63F1AC1E616B}"/>
              </a:ext>
            </a:extLst>
          </p:cNvPr>
          <p:cNvSpPr txBox="1">
            <a:spLocks/>
          </p:cNvSpPr>
          <p:nvPr/>
        </p:nvSpPr>
        <p:spPr>
          <a:xfrm>
            <a:off x="4650209" y="1140822"/>
            <a:ext cx="4655016" cy="8847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200" dirty="0">
                <a:solidFill>
                  <a:srgbClr val="7030A0"/>
                </a:solidFill>
              </a:rPr>
              <a:t>&lt;</a:t>
            </a:r>
            <a:r>
              <a:rPr lang="pt-BR" sz="1200" dirty="0" err="1">
                <a:solidFill>
                  <a:srgbClr val="7030A0"/>
                </a:solidFill>
              </a:rPr>
              <a:t>VirtualHost</a:t>
            </a:r>
            <a:r>
              <a:rPr lang="pt-BR" sz="1200" dirty="0">
                <a:solidFill>
                  <a:srgbClr val="7030A0"/>
                </a:solidFill>
              </a:rPr>
              <a:t>  *:80&gt;</a:t>
            </a:r>
            <a:br>
              <a:rPr lang="pt-BR" sz="1200" dirty="0">
                <a:solidFill>
                  <a:srgbClr val="7030A0"/>
                </a:solidFill>
              </a:rPr>
            </a:br>
            <a:r>
              <a:rPr lang="pt-BR" sz="1200" dirty="0">
                <a:solidFill>
                  <a:srgbClr val="7030A0"/>
                </a:solidFill>
              </a:rPr>
              <a:t> </a:t>
            </a:r>
            <a:r>
              <a:rPr lang="pt-BR" sz="1200" dirty="0" err="1">
                <a:solidFill>
                  <a:srgbClr val="7030A0"/>
                </a:solidFill>
              </a:rPr>
              <a:t>DocumentRoot</a:t>
            </a:r>
            <a:r>
              <a:rPr lang="pt-BR" sz="1200" dirty="0">
                <a:solidFill>
                  <a:srgbClr val="7030A0"/>
                </a:solidFill>
              </a:rPr>
              <a:t> /var/www/</a:t>
            </a:r>
            <a:r>
              <a:rPr lang="pt-BR" sz="1200" b="1" dirty="0">
                <a:solidFill>
                  <a:srgbClr val="FF0000"/>
                </a:solidFill>
              </a:rPr>
              <a:t>empresa456</a:t>
            </a:r>
            <a:br>
              <a:rPr lang="pt-BR" sz="1200" dirty="0">
                <a:solidFill>
                  <a:srgbClr val="7030A0"/>
                </a:solidFill>
              </a:rPr>
            </a:br>
            <a:r>
              <a:rPr lang="pt-BR" sz="1200" dirty="0">
                <a:solidFill>
                  <a:srgbClr val="7030A0"/>
                </a:solidFill>
              </a:rPr>
              <a:t>  </a:t>
            </a:r>
            <a:r>
              <a:rPr lang="pt-BR" sz="1200" dirty="0" err="1">
                <a:solidFill>
                  <a:srgbClr val="7030A0"/>
                </a:solidFill>
              </a:rPr>
              <a:t>ServerName</a:t>
            </a:r>
            <a:r>
              <a:rPr lang="pt-BR" sz="1200" b="1" dirty="0">
                <a:solidFill>
                  <a:srgbClr val="7030A0"/>
                </a:solidFill>
              </a:rPr>
              <a:t> www.</a:t>
            </a:r>
            <a:r>
              <a:rPr lang="pt-BR" sz="1200" b="1" dirty="0">
                <a:solidFill>
                  <a:srgbClr val="FF0000"/>
                </a:solidFill>
              </a:rPr>
              <a:t>empresa456.com.br</a:t>
            </a:r>
            <a:br>
              <a:rPr lang="pt-BR" sz="1200" dirty="0">
                <a:solidFill>
                  <a:srgbClr val="7030A0"/>
                </a:solidFill>
              </a:rPr>
            </a:br>
            <a:r>
              <a:rPr lang="pt-BR" sz="1200" dirty="0">
                <a:solidFill>
                  <a:srgbClr val="7030A0"/>
                </a:solidFill>
              </a:rPr>
              <a:t> &lt;/</a:t>
            </a:r>
            <a:r>
              <a:rPr lang="pt-BR" sz="1200" dirty="0" err="1">
                <a:solidFill>
                  <a:srgbClr val="7030A0"/>
                </a:solidFill>
              </a:rPr>
              <a:t>VirtualHost</a:t>
            </a:r>
            <a:r>
              <a:rPr lang="pt-BR" sz="1200" dirty="0">
                <a:solidFill>
                  <a:srgbClr val="7030A0"/>
                </a:solidFill>
              </a:rPr>
              <a:t>&gt;</a:t>
            </a:r>
            <a:br>
              <a:rPr lang="pt-BR" sz="1200" dirty="0">
                <a:solidFill>
                  <a:srgbClr val="7030A0"/>
                </a:solidFill>
              </a:rPr>
            </a:br>
            <a:endParaRPr lang="pt-B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76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SERVIDOR WEB</a:t>
            </a:r>
          </a:p>
        </p:txBody>
      </p:sp>
      <p:pic>
        <p:nvPicPr>
          <p:cNvPr id="4" name="Picture 6" descr="http://www.bestlinux.com.br/images/stories/apache-1.gif">
            <a:extLst>
              <a:ext uri="{FF2B5EF4-FFF2-40B4-BE49-F238E27FC236}">
                <a16:creationId xmlns:a16="http://schemas.microsoft.com/office/drawing/2014/main" id="{5A927D1E-E948-4A3F-8E5E-1EED9340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826" y="2497362"/>
            <a:ext cx="2151046" cy="2899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1880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7030A0"/>
                </a:solidFill>
              </a:rPr>
              <a:t>Criar o apontamento do site no Apache:</a:t>
            </a:r>
          </a:p>
          <a:p>
            <a:pPr marL="0" indent="0">
              <a:buNone/>
            </a:pPr>
            <a:br>
              <a:rPr lang="pt-BR" sz="1600" dirty="0"/>
            </a:br>
            <a:r>
              <a:rPr lang="pt-BR" sz="1600" b="1" dirty="0"/>
              <a:t># </a:t>
            </a:r>
            <a:r>
              <a:rPr lang="pt-BR" sz="1600" b="1" dirty="0">
                <a:solidFill>
                  <a:srgbClr val="FF0000"/>
                </a:solidFill>
              </a:rPr>
              <a:t>vim /</a:t>
            </a:r>
            <a:r>
              <a:rPr lang="pt-BR" sz="1600" b="1" dirty="0" err="1">
                <a:solidFill>
                  <a:srgbClr val="FF0000"/>
                </a:solidFill>
              </a:rPr>
              <a:t>etc</a:t>
            </a:r>
            <a:r>
              <a:rPr lang="pt-BR" sz="1600" b="1" dirty="0">
                <a:solidFill>
                  <a:srgbClr val="FF0000"/>
                </a:solidFill>
              </a:rPr>
              <a:t>/apache2/sites-</a:t>
            </a:r>
            <a:r>
              <a:rPr lang="pt-BR" sz="1600" b="1" dirty="0" err="1">
                <a:solidFill>
                  <a:srgbClr val="FF0000"/>
                </a:solidFill>
              </a:rPr>
              <a:t>available</a:t>
            </a:r>
            <a:r>
              <a:rPr lang="pt-BR" sz="1600" b="1" dirty="0">
                <a:solidFill>
                  <a:srgbClr val="FF0000"/>
                </a:solidFill>
              </a:rPr>
              <a:t>/empresa123.com.br.conf</a:t>
            </a:r>
            <a:br>
              <a:rPr lang="pt-BR" sz="1600" dirty="0"/>
            </a:br>
            <a:endParaRPr lang="pt-BR" sz="1600" dirty="0"/>
          </a:p>
          <a:p>
            <a:pPr marL="0" indent="0">
              <a:buNone/>
            </a:pPr>
            <a:r>
              <a:rPr lang="pt-BR" sz="1600" dirty="0">
                <a:solidFill>
                  <a:srgbClr val="7030A0"/>
                </a:solidFill>
              </a:rPr>
              <a:t>&lt;</a:t>
            </a:r>
            <a:r>
              <a:rPr lang="pt-BR" sz="1600" dirty="0" err="1">
                <a:solidFill>
                  <a:srgbClr val="7030A0"/>
                </a:solidFill>
              </a:rPr>
              <a:t>VirtualHost</a:t>
            </a:r>
            <a:r>
              <a:rPr lang="pt-BR" sz="1600" dirty="0">
                <a:solidFill>
                  <a:srgbClr val="7030A0"/>
                </a:solidFill>
              </a:rPr>
              <a:t>  *:80&gt;</a:t>
            </a:r>
          </a:p>
          <a:p>
            <a:pPr marL="0" indent="0">
              <a:buNone/>
            </a:pPr>
            <a:r>
              <a:rPr lang="pt-BR" sz="1600" dirty="0" err="1">
                <a:solidFill>
                  <a:srgbClr val="7030A0"/>
                </a:solidFill>
              </a:rPr>
              <a:t>DocumentRoot</a:t>
            </a:r>
            <a:r>
              <a:rPr lang="pt-BR" sz="1600" dirty="0">
                <a:solidFill>
                  <a:srgbClr val="7030A0"/>
                </a:solidFill>
              </a:rPr>
              <a:t> /var/www/</a:t>
            </a:r>
            <a:r>
              <a:rPr lang="pt-BR" sz="1600" b="1" dirty="0">
                <a:solidFill>
                  <a:srgbClr val="FF0000"/>
                </a:solidFill>
              </a:rPr>
              <a:t>empresa123</a:t>
            </a:r>
          </a:p>
          <a:p>
            <a:pPr marL="0" indent="0">
              <a:buNone/>
            </a:pPr>
            <a:r>
              <a:rPr lang="pt-BR" sz="1600" dirty="0" err="1">
                <a:solidFill>
                  <a:srgbClr val="7030A0"/>
                </a:solidFill>
              </a:rPr>
              <a:t>ServerName</a:t>
            </a:r>
            <a:r>
              <a:rPr lang="pt-BR" sz="1600" b="1" dirty="0">
                <a:solidFill>
                  <a:srgbClr val="7030A0"/>
                </a:solidFill>
              </a:rPr>
              <a:t> </a:t>
            </a:r>
            <a:r>
              <a:rPr lang="pt-BR" sz="1600" b="1" dirty="0">
                <a:solidFill>
                  <a:srgbClr val="7030A0"/>
                </a:solidFill>
                <a:hlinkClick r:id="rId2"/>
              </a:rPr>
              <a:t>www.</a:t>
            </a:r>
            <a:r>
              <a:rPr lang="pt-BR" sz="1600" b="1" dirty="0">
                <a:solidFill>
                  <a:srgbClr val="FF0000"/>
                </a:solidFill>
                <a:hlinkClick r:id="rId2"/>
              </a:rPr>
              <a:t>empresa123.com.br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7030A0"/>
                </a:solidFill>
              </a:rPr>
              <a:t>&lt;/</a:t>
            </a:r>
            <a:r>
              <a:rPr lang="pt-BR" sz="1600" dirty="0" err="1">
                <a:solidFill>
                  <a:srgbClr val="7030A0"/>
                </a:solidFill>
              </a:rPr>
              <a:t>VirtualHost</a:t>
            </a:r>
            <a:r>
              <a:rPr lang="pt-BR" sz="1600" dirty="0">
                <a:solidFill>
                  <a:srgbClr val="7030A0"/>
                </a:solidFill>
              </a:rPr>
              <a:t>&gt;</a:t>
            </a:r>
            <a:br>
              <a:rPr lang="pt-BR" sz="1600" dirty="0">
                <a:solidFill>
                  <a:srgbClr val="7030A0"/>
                </a:solidFill>
              </a:rPr>
            </a:br>
            <a:endParaRPr lang="pt-BR" sz="16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 - </a:t>
            </a:r>
            <a:r>
              <a:rPr lang="pt-BR" dirty="0"/>
              <a:t>APACHE – CRIANDO EMPRESA123</a:t>
            </a:r>
          </a:p>
        </p:txBody>
      </p:sp>
    </p:spTree>
    <p:extLst>
      <p:ext uri="{BB962C8B-B14F-4D97-AF65-F5344CB8AC3E}">
        <p14:creationId xmlns:p14="http://schemas.microsoft.com/office/powerpoint/2010/main" val="1693954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rgbClr val="7030A0"/>
                </a:solidFill>
              </a:rPr>
              <a:t>Criar o diretório do site:</a:t>
            </a:r>
          </a:p>
          <a:p>
            <a:pPr marL="0" indent="0">
              <a:buNone/>
            </a:pPr>
            <a:r>
              <a:rPr lang="pt-BR" sz="2000" dirty="0"/>
              <a:t># </a:t>
            </a:r>
            <a:r>
              <a:rPr lang="pt-BR" sz="2000" dirty="0" err="1">
                <a:solidFill>
                  <a:srgbClr val="FF0000"/>
                </a:solidFill>
              </a:rPr>
              <a:t>mkdir</a:t>
            </a:r>
            <a:r>
              <a:rPr lang="pt-BR" sz="2000" dirty="0">
                <a:solidFill>
                  <a:srgbClr val="FF0000"/>
                </a:solidFill>
              </a:rPr>
              <a:t> /var/www/</a:t>
            </a:r>
            <a:r>
              <a:rPr lang="pt-BR" sz="2000" b="1" dirty="0">
                <a:solidFill>
                  <a:srgbClr val="FF0000"/>
                </a:solidFill>
              </a:rPr>
              <a:t>empresa123</a:t>
            </a: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  <a:p>
            <a:r>
              <a:rPr lang="pt-BR" sz="1800" b="1" dirty="0">
                <a:solidFill>
                  <a:srgbClr val="7030A0"/>
                </a:solidFill>
              </a:rPr>
              <a:t>Crie um arquivo</a:t>
            </a:r>
            <a:r>
              <a:rPr lang="pt-BR" sz="1800" b="1" dirty="0">
                <a:solidFill>
                  <a:srgbClr val="FF0000"/>
                </a:solidFill>
              </a:rPr>
              <a:t> index.html </a:t>
            </a:r>
            <a:r>
              <a:rPr lang="pt-BR" sz="1800" b="1" dirty="0">
                <a:solidFill>
                  <a:srgbClr val="7030A0"/>
                </a:solidFill>
              </a:rPr>
              <a:t>dentro deste diretório contendo qualquer conteúdo HTML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r>
              <a:rPr lang="pt-BR" sz="2000" dirty="0"/>
              <a:t># </a:t>
            </a:r>
            <a:r>
              <a:rPr lang="pt-BR" sz="2000" dirty="0">
                <a:solidFill>
                  <a:srgbClr val="FF0000"/>
                </a:solidFill>
              </a:rPr>
              <a:t>vim /var/</a:t>
            </a:r>
            <a:r>
              <a:rPr lang="pt-BR" sz="2000" dirty="0" err="1">
                <a:solidFill>
                  <a:srgbClr val="FF0000"/>
                </a:solidFill>
              </a:rPr>
              <a:t>www</a:t>
            </a:r>
            <a:r>
              <a:rPr lang="pt-BR" sz="2000" dirty="0">
                <a:solidFill>
                  <a:srgbClr val="FF0000"/>
                </a:solidFill>
              </a:rPr>
              <a:t>/</a:t>
            </a:r>
            <a:r>
              <a:rPr lang="pt-BR" sz="2000" b="1" dirty="0">
                <a:solidFill>
                  <a:srgbClr val="FF0000"/>
                </a:solidFill>
              </a:rPr>
              <a:t>empresa123/index.html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Insira o seguinte código...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 - </a:t>
            </a:r>
            <a:r>
              <a:rPr lang="pt-BR" dirty="0"/>
              <a:t>APACHE – CRIANDO EMPRESA123</a:t>
            </a:r>
          </a:p>
        </p:txBody>
      </p:sp>
    </p:spTree>
    <p:extLst>
      <p:ext uri="{BB962C8B-B14F-4D97-AF65-F5344CB8AC3E}">
        <p14:creationId xmlns:p14="http://schemas.microsoft.com/office/powerpoint/2010/main" val="851611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355959" cy="5277394"/>
          </a:xfrm>
        </p:spPr>
        <p:txBody>
          <a:bodyPr>
            <a:normAutofit fontScale="47500" lnSpcReduction="20000"/>
          </a:bodyPr>
          <a:lstStyle/>
          <a:p>
            <a:r>
              <a:rPr lang="pt-BR" sz="3200" dirty="0"/>
              <a:t>Conteúdo do arquivo </a:t>
            </a:r>
            <a:r>
              <a:rPr lang="pt-BR" sz="3200" dirty="0">
                <a:solidFill>
                  <a:srgbClr val="FF0000"/>
                </a:solidFill>
              </a:rPr>
              <a:t>index.html</a:t>
            </a:r>
            <a:r>
              <a:rPr lang="pt-BR" sz="3200" dirty="0"/>
              <a:t>, dentro do diretório </a:t>
            </a:r>
            <a:r>
              <a:rPr lang="pt-BR" sz="3200" dirty="0">
                <a:solidFill>
                  <a:srgbClr val="FF0000"/>
                </a:solidFill>
              </a:rPr>
              <a:t>/var/</a:t>
            </a:r>
            <a:r>
              <a:rPr lang="pt-BR" sz="3200" dirty="0" err="1">
                <a:solidFill>
                  <a:srgbClr val="FF0000"/>
                </a:solidFill>
              </a:rPr>
              <a:t>www</a:t>
            </a:r>
            <a:r>
              <a:rPr lang="pt-BR" sz="3200" dirty="0">
                <a:solidFill>
                  <a:srgbClr val="FF0000"/>
                </a:solidFill>
              </a:rPr>
              <a:t>/empresa123</a:t>
            </a:r>
            <a:r>
              <a:rPr lang="pt-BR" sz="3200" dirty="0"/>
              <a:t>:</a:t>
            </a:r>
          </a:p>
          <a:p>
            <a:endParaRPr lang="pt-BR" sz="3200" dirty="0"/>
          </a:p>
          <a:p>
            <a:pPr marL="0" indent="0">
              <a:buNone/>
            </a:pPr>
            <a:r>
              <a:rPr lang="pt-BR" sz="3200" dirty="0"/>
              <a:t>&lt;</a:t>
            </a:r>
            <a:r>
              <a:rPr lang="pt-BR" sz="3200" dirty="0" err="1"/>
              <a:t>html</a:t>
            </a:r>
            <a:r>
              <a:rPr lang="pt-BR" sz="3200" dirty="0"/>
              <a:t>&gt;</a:t>
            </a:r>
          </a:p>
          <a:p>
            <a:pPr marL="0" indent="0">
              <a:buNone/>
            </a:pPr>
            <a:r>
              <a:rPr lang="pt-BR" sz="3200" dirty="0"/>
              <a:t>	&lt;</a:t>
            </a:r>
            <a:r>
              <a:rPr lang="pt-BR" sz="3200" dirty="0" err="1"/>
              <a:t>head</a:t>
            </a:r>
            <a:r>
              <a:rPr lang="pt-BR" sz="3200" dirty="0"/>
              <a:t>&gt;</a:t>
            </a:r>
          </a:p>
          <a:p>
            <a:pPr marL="0" indent="0">
              <a:buNone/>
            </a:pPr>
            <a:r>
              <a:rPr lang="pt-BR" sz="3200" dirty="0"/>
              <a:t>	&lt;</a:t>
            </a:r>
            <a:r>
              <a:rPr lang="pt-BR" sz="3200" dirty="0" err="1"/>
              <a:t>title</a:t>
            </a:r>
            <a:r>
              <a:rPr lang="pt-BR" sz="3200" dirty="0"/>
              <a:t>&gt;TAG index&lt;/</a:t>
            </a:r>
            <a:r>
              <a:rPr lang="pt-BR" sz="3200" dirty="0" err="1"/>
              <a:t>title</a:t>
            </a:r>
            <a:r>
              <a:rPr lang="pt-BR" sz="3200" dirty="0"/>
              <a:t>&gt;</a:t>
            </a:r>
          </a:p>
          <a:p>
            <a:pPr marL="0" indent="0">
              <a:buNone/>
            </a:pPr>
            <a:r>
              <a:rPr lang="pt-BR" sz="3200" dirty="0"/>
              <a:t>	&lt;</a:t>
            </a:r>
            <a:r>
              <a:rPr lang="pt-BR" sz="3200" dirty="0" err="1"/>
              <a:t>style</a:t>
            </a:r>
            <a:r>
              <a:rPr lang="pt-BR" sz="3200" dirty="0"/>
              <a:t> </a:t>
            </a:r>
            <a:r>
              <a:rPr lang="pt-BR" sz="3200" dirty="0" err="1"/>
              <a:t>type</a:t>
            </a:r>
            <a:r>
              <a:rPr lang="pt-BR" sz="3200" dirty="0"/>
              <a:t>="</a:t>
            </a:r>
            <a:r>
              <a:rPr lang="pt-BR" sz="3200" dirty="0" err="1"/>
              <a:t>text</a:t>
            </a:r>
            <a:r>
              <a:rPr lang="pt-BR" sz="3200" dirty="0"/>
              <a:t>/</a:t>
            </a:r>
            <a:r>
              <a:rPr lang="pt-BR" sz="3200" dirty="0" err="1"/>
              <a:t>css</a:t>
            </a:r>
            <a:r>
              <a:rPr lang="pt-BR" sz="3200" dirty="0"/>
              <a:t>"&gt;</a:t>
            </a:r>
          </a:p>
          <a:p>
            <a:pPr marL="0" indent="0">
              <a:buNone/>
            </a:pPr>
            <a:r>
              <a:rPr lang="pt-BR" sz="3200" dirty="0"/>
              <a:t>p {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err="1"/>
              <a:t>font-size</a:t>
            </a:r>
            <a:r>
              <a:rPr lang="pt-BR" sz="3200" dirty="0"/>
              <a:t>: 200%;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err="1"/>
              <a:t>font-weight</a:t>
            </a:r>
            <a:r>
              <a:rPr lang="pt-BR" sz="3200" dirty="0"/>
              <a:t>: </a:t>
            </a:r>
            <a:r>
              <a:rPr lang="pt-BR" sz="3200" dirty="0" err="1"/>
              <a:t>bold</a:t>
            </a:r>
            <a:r>
              <a:rPr lang="pt-BR" sz="3200" dirty="0"/>
              <a:t>;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err="1"/>
              <a:t>font-family</a:t>
            </a:r>
            <a:r>
              <a:rPr lang="pt-BR" sz="3200" dirty="0"/>
              <a:t>: "Times New Roman",</a:t>
            </a:r>
            <a:r>
              <a:rPr lang="pt-BR" sz="3200" dirty="0" err="1"/>
              <a:t>Century,serif</a:t>
            </a:r>
            <a:r>
              <a:rPr lang="pt-BR" sz="3200" dirty="0"/>
              <a:t>;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  <a:p>
            <a:pPr marL="0" indent="0">
              <a:buNone/>
            </a:pPr>
            <a:r>
              <a:rPr lang="pt-BR" sz="3200" dirty="0"/>
              <a:t>&lt;/</a:t>
            </a:r>
            <a:r>
              <a:rPr lang="pt-BR" sz="3200" dirty="0" err="1"/>
              <a:t>style</a:t>
            </a:r>
            <a:r>
              <a:rPr lang="pt-BR" sz="3200" dirty="0"/>
              <a:t>&gt;</a:t>
            </a:r>
          </a:p>
          <a:p>
            <a:pPr marL="0" indent="0">
              <a:buNone/>
            </a:pPr>
            <a:r>
              <a:rPr lang="pt-BR" sz="3200" dirty="0"/>
              <a:t>&lt;/</a:t>
            </a:r>
            <a:r>
              <a:rPr lang="pt-BR" sz="3200" dirty="0" err="1"/>
              <a:t>head</a:t>
            </a:r>
            <a:r>
              <a:rPr lang="pt-BR" sz="3200" dirty="0"/>
              <a:t>&gt;</a:t>
            </a:r>
          </a:p>
          <a:p>
            <a:pPr marL="0" indent="0">
              <a:buNone/>
            </a:pPr>
            <a:r>
              <a:rPr lang="pt-BR" sz="3200" dirty="0"/>
              <a:t>	&lt;</a:t>
            </a:r>
            <a:r>
              <a:rPr lang="pt-BR" sz="3200" dirty="0" err="1"/>
              <a:t>body</a:t>
            </a:r>
            <a:r>
              <a:rPr lang="pt-BR" sz="3200" dirty="0"/>
              <a:t>&gt;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2800" dirty="0"/>
              <a:t>&lt;p&gt;Seja bem vindo ao site Empresa123.com.br&lt;/p&gt;</a:t>
            </a:r>
          </a:p>
          <a:p>
            <a:pPr marL="0" indent="0">
              <a:buNone/>
            </a:pPr>
            <a:r>
              <a:rPr lang="pt-BR" sz="2800" dirty="0"/>
              <a:t>	&lt;p&gt;Logo mais tem um site </a:t>
            </a:r>
            <a:r>
              <a:rPr lang="pt-BR" sz="2800" dirty="0" err="1"/>
              <a:t>zuadinho</a:t>
            </a:r>
            <a:r>
              <a:rPr lang="pt-BR" sz="2800" dirty="0"/>
              <a:t> pra </a:t>
            </a:r>
            <a:r>
              <a:rPr lang="pt-BR" sz="2800" dirty="0" err="1"/>
              <a:t>voce</a:t>
            </a:r>
            <a:r>
              <a:rPr lang="pt-BR" sz="2800" dirty="0"/>
              <a:t>&lt;/p&gt;</a:t>
            </a:r>
          </a:p>
          <a:p>
            <a:pPr marL="457200" lvl="1" indent="0">
              <a:buNone/>
            </a:pPr>
            <a:r>
              <a:rPr lang="pt-BR" sz="2800" dirty="0"/>
              <a:t>	&lt;/</a:t>
            </a:r>
            <a:r>
              <a:rPr lang="pt-BR" sz="2800" dirty="0" err="1"/>
              <a:t>body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3200" dirty="0"/>
              <a:t>&lt;/</a:t>
            </a:r>
            <a:r>
              <a:rPr lang="pt-BR" sz="3200" dirty="0" err="1"/>
              <a:t>html</a:t>
            </a:r>
            <a:r>
              <a:rPr lang="pt-BR" sz="3200" dirty="0"/>
              <a:t>&gt;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 - </a:t>
            </a:r>
            <a:r>
              <a:rPr lang="pt-BR" dirty="0"/>
              <a:t>APACHE – CRIANDO EMPRESA123</a:t>
            </a:r>
          </a:p>
        </p:txBody>
      </p:sp>
    </p:spTree>
    <p:extLst>
      <p:ext uri="{BB962C8B-B14F-4D97-AF65-F5344CB8AC3E}">
        <p14:creationId xmlns:p14="http://schemas.microsoft.com/office/powerpoint/2010/main" val="3503146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Ativando site no Apache: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/>
              <a:t>#</a:t>
            </a:r>
            <a:r>
              <a:rPr lang="pt-BR" i="1" dirty="0"/>
              <a:t> </a:t>
            </a:r>
            <a:r>
              <a:rPr lang="pt-BR" b="1" dirty="0">
                <a:solidFill>
                  <a:srgbClr val="FF0000"/>
                </a:solidFill>
              </a:rPr>
              <a:t>a2ensite empresa123.com.br.conf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Retorno do comando, novo site ativo: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Enabling site empresa123.com.br.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To activate the new configuration, you need to run: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</a:t>
            </a:r>
            <a:r>
              <a:rPr lang="en-US" sz="2200" dirty="0" err="1">
                <a:solidFill>
                  <a:srgbClr val="0070C0"/>
                </a:solidFill>
              </a:rPr>
              <a:t>systemctl</a:t>
            </a:r>
            <a:r>
              <a:rPr lang="en-US" sz="2200" dirty="0">
                <a:solidFill>
                  <a:srgbClr val="0070C0"/>
                </a:solidFill>
              </a:rPr>
              <a:t> reload apache2</a:t>
            </a:r>
            <a:endParaRPr lang="pt-BR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Recarrega os sites do Apache2 – Assim não paramos os serviços: </a:t>
            </a:r>
          </a:p>
          <a:p>
            <a:pPr marL="0" indent="0">
              <a:buNone/>
            </a:pPr>
            <a:r>
              <a:rPr lang="pt-BR" b="1" dirty="0"/>
              <a:t># </a:t>
            </a:r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b="1" dirty="0" err="1">
                <a:solidFill>
                  <a:srgbClr val="FF0000"/>
                </a:solidFill>
              </a:rPr>
              <a:t>etc</a:t>
            </a:r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b="1" dirty="0" err="1">
                <a:solidFill>
                  <a:srgbClr val="FF0000"/>
                </a:solidFill>
              </a:rPr>
              <a:t>init.d</a:t>
            </a:r>
            <a:r>
              <a:rPr lang="pt-BR" b="1" dirty="0">
                <a:solidFill>
                  <a:srgbClr val="FF0000"/>
                </a:solidFill>
              </a:rPr>
              <a:t>/apache2 </a:t>
            </a:r>
            <a:r>
              <a:rPr lang="pt-BR" b="1" dirty="0" err="1">
                <a:solidFill>
                  <a:srgbClr val="FF0000"/>
                </a:solidFill>
              </a:rPr>
              <a:t>reload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 - </a:t>
            </a:r>
            <a:r>
              <a:rPr lang="pt-BR" dirty="0"/>
              <a:t>APACHE – CRIANDO EMPRESA123</a:t>
            </a:r>
          </a:p>
        </p:txBody>
      </p:sp>
    </p:spTree>
    <p:extLst>
      <p:ext uri="{BB962C8B-B14F-4D97-AF65-F5344CB8AC3E}">
        <p14:creationId xmlns:p14="http://schemas.microsoft.com/office/powerpoint/2010/main" val="1903096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TESTE DE ACESSO – CONEXÃO DENTRO DO </a:t>
            </a:r>
            <a:r>
              <a:rPr lang="pt-BR" dirty="0">
                <a:solidFill>
                  <a:srgbClr val="FF0000"/>
                </a:solidFill>
              </a:rPr>
              <a:t>SRVWEB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50" y="1341120"/>
            <a:ext cx="7886700" cy="273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# </a:t>
            </a:r>
            <a:r>
              <a:rPr lang="pt-BR" dirty="0" err="1">
                <a:solidFill>
                  <a:srgbClr val="FF0000"/>
                </a:solidFill>
              </a:rPr>
              <a:t>lynx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  <a:hlinkClick r:id="rId2"/>
              </a:rPr>
              <a:t>www.empresa123.com.br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3CD1E5-4AA2-4901-A0D8-0DD60F8D0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817877"/>
            <a:ext cx="7343775" cy="39814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00FB54D-0E69-4C10-9932-A919C7129F72}"/>
              </a:ext>
            </a:extLst>
          </p:cNvPr>
          <p:cNvSpPr/>
          <p:nvPr/>
        </p:nvSpPr>
        <p:spPr>
          <a:xfrm>
            <a:off x="1492183" y="5799327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 = sair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2A8360-17D5-4DA1-AF84-F79641207311}"/>
              </a:ext>
            </a:extLst>
          </p:cNvPr>
          <p:cNvSpPr/>
          <p:nvPr/>
        </p:nvSpPr>
        <p:spPr>
          <a:xfrm>
            <a:off x="2901883" y="5799327"/>
            <a:ext cx="146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Y = Confirmar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417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E16EE3-4114-4CBB-AD2E-24D2DD9D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5" y="1648885"/>
            <a:ext cx="8486776" cy="220620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TESTE DE ACESSO – CONEXÃO DO </a:t>
            </a:r>
            <a:r>
              <a:rPr lang="pt-BR" dirty="0">
                <a:solidFill>
                  <a:srgbClr val="FF0000"/>
                </a:solidFill>
              </a:rPr>
              <a:t>CLIENTE</a:t>
            </a:r>
            <a:r>
              <a:rPr lang="pt-BR" dirty="0"/>
              <a:t> PARA O SERVIDOR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3429000"/>
            <a:ext cx="7886700" cy="273896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Acesso Realizado com sucesso</a:t>
            </a:r>
          </a:p>
          <a:p>
            <a:r>
              <a:rPr lang="pt-BR" dirty="0">
                <a:solidFill>
                  <a:srgbClr val="FF0000"/>
                </a:solidFill>
                <a:hlinkClick r:id="rId3"/>
              </a:rPr>
              <a:t>www.empresa123.com.br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Caso não funcionar verificar o hosts</a:t>
            </a: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C:\Windows\System32\drivers\etc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14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REPETIR TODO O PROCESSO PARA EMPRESA456 </a:t>
            </a:r>
          </a:p>
          <a:p>
            <a:r>
              <a:rPr lang="pt-BR" sz="3200" dirty="0">
                <a:solidFill>
                  <a:srgbClr val="FF0000"/>
                </a:solidFill>
              </a:rPr>
              <a:t>www.empresa456.com.br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 - </a:t>
            </a:r>
            <a:r>
              <a:rPr lang="pt-BR" dirty="0"/>
              <a:t>APACHE – CRIANDO EMPRESA456</a:t>
            </a:r>
          </a:p>
        </p:txBody>
      </p:sp>
    </p:spTree>
    <p:extLst>
      <p:ext uri="{BB962C8B-B14F-4D97-AF65-F5344CB8AC3E}">
        <p14:creationId xmlns:p14="http://schemas.microsoft.com/office/powerpoint/2010/main" val="3322374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FILE SYSTEM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Bind9 – Conceitos e Projetos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>
                <a:hlinkClick r:id="rId2"/>
              </a:rPr>
              <a:t>https://wiki.debian.org/Bind9</a:t>
            </a:r>
            <a:r>
              <a:rPr lang="pt-BR" sz="2000"/>
              <a:t> </a:t>
            </a:r>
          </a:p>
          <a:p>
            <a:endParaRPr lang="pt-BR" alt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Apache – Conceitos e Projetos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3"/>
              </a:rPr>
              <a:t>http://httpd.apache.org/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7030A0"/>
                </a:solidFill>
              </a:rPr>
              <a:t>SRVDNS (192.168.0.30)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r>
              <a:rPr lang="pt-BR" sz="2000" dirty="0"/>
              <a:t>#</a:t>
            </a:r>
            <a:r>
              <a:rPr lang="pt-BR" sz="2000" dirty="0" err="1">
                <a:solidFill>
                  <a:srgbClr val="FF0000"/>
                </a:solidFill>
              </a:rPr>
              <a:t>apt-get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update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#</a:t>
            </a:r>
            <a:r>
              <a:rPr lang="pt-BR" sz="2000" dirty="0" err="1">
                <a:solidFill>
                  <a:srgbClr val="FF0000"/>
                </a:solidFill>
              </a:rPr>
              <a:t>apt-get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install</a:t>
            </a:r>
            <a:r>
              <a:rPr lang="pt-BR" sz="2000" dirty="0">
                <a:solidFill>
                  <a:srgbClr val="FF0000"/>
                </a:solidFill>
              </a:rPr>
              <a:t> vim net-tools bind9 </a:t>
            </a:r>
            <a:r>
              <a:rPr lang="pt-BR" sz="2000" dirty="0" err="1">
                <a:solidFill>
                  <a:srgbClr val="FF0000"/>
                </a:solidFill>
              </a:rPr>
              <a:t>lynx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PACOTES NECESSÁRIOS</a:t>
            </a:r>
          </a:p>
        </p:txBody>
      </p:sp>
      <p:sp>
        <p:nvSpPr>
          <p:cNvPr id="4" name="Espaço Reservado para Conteúdo 1">
            <a:extLst>
              <a:ext uri="{FF2B5EF4-FFF2-40B4-BE49-F238E27FC236}">
                <a16:creationId xmlns:a16="http://schemas.microsoft.com/office/drawing/2014/main" id="{05B9F3CC-2AB5-42A1-828F-27BE1D152579}"/>
              </a:ext>
            </a:extLst>
          </p:cNvPr>
          <p:cNvSpPr txBox="1">
            <a:spLocks/>
          </p:cNvSpPr>
          <p:nvPr/>
        </p:nvSpPr>
        <p:spPr>
          <a:xfrm>
            <a:off x="628649" y="2885813"/>
            <a:ext cx="7210252" cy="341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solidFill>
                  <a:srgbClr val="FF0000"/>
                </a:solidFill>
              </a:rPr>
              <a:t>SRVWEB (192.168.0.60):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#</a:t>
            </a:r>
            <a:r>
              <a:rPr lang="pt-BR" sz="2000" dirty="0" err="1">
                <a:solidFill>
                  <a:srgbClr val="FF0000"/>
                </a:solidFill>
              </a:rPr>
              <a:t>apt-get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update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#</a:t>
            </a:r>
            <a:r>
              <a:rPr lang="pt-BR" sz="2000" dirty="0" err="1">
                <a:solidFill>
                  <a:srgbClr val="FF0000"/>
                </a:solidFill>
              </a:rPr>
              <a:t>apt-get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install</a:t>
            </a:r>
            <a:r>
              <a:rPr lang="pt-BR" sz="2000" dirty="0">
                <a:solidFill>
                  <a:srgbClr val="FF0000"/>
                </a:solidFill>
              </a:rPr>
              <a:t> vim net-tools apache2 </a:t>
            </a:r>
            <a:r>
              <a:rPr lang="pt-BR" sz="2000" dirty="0" err="1">
                <a:solidFill>
                  <a:srgbClr val="FF0000"/>
                </a:solidFill>
              </a:rPr>
              <a:t>lynx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1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r>
              <a:rPr lang="pt-BR" sz="2400" dirty="0"/>
              <a:t>Verificar </a:t>
            </a:r>
            <a:r>
              <a:rPr lang="pt-BR" sz="2000" dirty="0" err="1"/>
              <a:t>IPs</a:t>
            </a:r>
            <a:r>
              <a:rPr lang="pt-BR" sz="2000" dirty="0"/>
              <a:t> da interface NAT(AWS) e IP Local:</a:t>
            </a:r>
          </a:p>
          <a:p>
            <a:pPr marL="0" indent="0">
              <a:buNone/>
            </a:pPr>
            <a:r>
              <a:rPr lang="pt-BR" sz="2000" dirty="0"/>
              <a:t># </a:t>
            </a:r>
            <a:r>
              <a:rPr lang="pt-BR" sz="2000" dirty="0">
                <a:solidFill>
                  <a:srgbClr val="FF0000"/>
                </a:solidFill>
              </a:rPr>
              <a:t>anotar (</a:t>
            </a:r>
            <a:r>
              <a:rPr lang="pt-BR" sz="2000" dirty="0" err="1">
                <a:solidFill>
                  <a:srgbClr val="FF0000"/>
                </a:solidFill>
              </a:rPr>
              <a:t>ifconfig</a:t>
            </a:r>
            <a:r>
              <a:rPr lang="pt-BR" sz="200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IP </a:t>
            </a:r>
            <a:r>
              <a:rPr lang="pt-BR" sz="2000" dirty="0">
                <a:solidFill>
                  <a:srgbClr val="7030A0"/>
                </a:solidFill>
              </a:rPr>
              <a:t>Publico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nat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pt-BR" sz="2000" dirty="0">
                <a:solidFill>
                  <a:srgbClr val="7030A0"/>
                </a:solidFill>
              </a:rPr>
              <a:t>3.80.215.176 (</a:t>
            </a:r>
            <a:r>
              <a:rPr lang="pt-BR" sz="2000" dirty="0" err="1">
                <a:solidFill>
                  <a:srgbClr val="7030A0"/>
                </a:solidFill>
              </a:rPr>
              <a:t>Seu_NAT</a:t>
            </a:r>
            <a:r>
              <a:rPr lang="pt-BR" sz="2000" dirty="0">
                <a:solidFill>
                  <a:srgbClr val="7030A0"/>
                </a:solidFill>
              </a:rPr>
              <a:t>)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IP </a:t>
            </a:r>
            <a:r>
              <a:rPr lang="pt-BR" sz="2000" dirty="0">
                <a:solidFill>
                  <a:srgbClr val="7030A0"/>
                </a:solidFill>
              </a:rPr>
              <a:t>Privado</a:t>
            </a:r>
            <a:r>
              <a:rPr lang="en-US" sz="2000" dirty="0">
                <a:solidFill>
                  <a:srgbClr val="7030A0"/>
                </a:solidFill>
              </a:rPr>
              <a:t>:  192.168.0.30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SRVDNS</a:t>
            </a:r>
            <a:r>
              <a:rPr lang="pt-BR" dirty="0"/>
              <a:t> – ANOTAR OS </a:t>
            </a:r>
            <a:r>
              <a:rPr lang="pt-BR" dirty="0" err="1"/>
              <a:t>IPs</a:t>
            </a:r>
            <a:endParaRPr lang="pt-BR" dirty="0"/>
          </a:p>
        </p:txBody>
      </p:sp>
      <p:sp>
        <p:nvSpPr>
          <p:cNvPr id="4" name="Espaço Reservado para Conteúdo 1">
            <a:extLst>
              <a:ext uri="{FF2B5EF4-FFF2-40B4-BE49-F238E27FC236}">
                <a16:creationId xmlns:a16="http://schemas.microsoft.com/office/drawing/2014/main" id="{2A117014-3254-402C-B1A2-AC74279FFC8B}"/>
              </a:ext>
            </a:extLst>
          </p:cNvPr>
          <p:cNvSpPr txBox="1">
            <a:spLocks/>
          </p:cNvSpPr>
          <p:nvPr/>
        </p:nvSpPr>
        <p:spPr>
          <a:xfrm>
            <a:off x="628649" y="4314102"/>
            <a:ext cx="7210252" cy="217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Verificar </a:t>
            </a:r>
            <a:r>
              <a:rPr lang="pt-BR" sz="2000" dirty="0" err="1"/>
              <a:t>IPs</a:t>
            </a:r>
            <a:r>
              <a:rPr lang="pt-BR" sz="2000" dirty="0"/>
              <a:t> da interface NAT(AWS) e IP Local: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# </a:t>
            </a:r>
            <a:r>
              <a:rPr lang="pt-BR" sz="2000" dirty="0">
                <a:solidFill>
                  <a:srgbClr val="FF0000"/>
                </a:solidFill>
              </a:rPr>
              <a:t>anotar (</a:t>
            </a:r>
            <a:r>
              <a:rPr lang="pt-BR" sz="2000" dirty="0" err="1">
                <a:solidFill>
                  <a:srgbClr val="FF0000"/>
                </a:solidFill>
              </a:rPr>
              <a:t>ifconfig</a:t>
            </a:r>
            <a:r>
              <a:rPr lang="pt-BR" sz="200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</a:rPr>
              <a:t>IP </a:t>
            </a:r>
            <a:r>
              <a:rPr lang="pt-BR" sz="2000" dirty="0">
                <a:solidFill>
                  <a:srgbClr val="7030A0"/>
                </a:solidFill>
              </a:rPr>
              <a:t>Publico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nat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pt-BR" sz="2000" dirty="0">
                <a:solidFill>
                  <a:srgbClr val="7030A0"/>
                </a:solidFill>
              </a:rPr>
              <a:t>3.87.21.244 (</a:t>
            </a:r>
            <a:r>
              <a:rPr lang="pt-BR" sz="2000" dirty="0" err="1">
                <a:solidFill>
                  <a:srgbClr val="7030A0"/>
                </a:solidFill>
              </a:rPr>
              <a:t>Seu_NAT</a:t>
            </a:r>
            <a:r>
              <a:rPr lang="pt-BR" sz="2000" dirty="0">
                <a:solidFill>
                  <a:srgbClr val="7030A0"/>
                </a:solidFill>
              </a:rPr>
              <a:t>)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</a:rPr>
              <a:t>IP </a:t>
            </a:r>
            <a:r>
              <a:rPr lang="pt-BR" sz="2000" dirty="0">
                <a:solidFill>
                  <a:srgbClr val="7030A0"/>
                </a:solidFill>
              </a:rPr>
              <a:t>Privado</a:t>
            </a:r>
            <a:r>
              <a:rPr lang="en-US" sz="2000" dirty="0">
                <a:solidFill>
                  <a:srgbClr val="7030A0"/>
                </a:solidFill>
              </a:rPr>
              <a:t>:  192.168.0.60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solidFill>
                <a:srgbClr val="7030A0"/>
              </a:solidFill>
            </a:endParaRP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F067691E-3426-47A4-88F4-4384C66C899D}"/>
              </a:ext>
            </a:extLst>
          </p:cNvPr>
          <p:cNvSpPr txBox="1">
            <a:spLocks/>
          </p:cNvSpPr>
          <p:nvPr/>
        </p:nvSpPr>
        <p:spPr>
          <a:xfrm>
            <a:off x="628648" y="3187337"/>
            <a:ext cx="7210253" cy="5666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FF0000"/>
                </a:solidFill>
              </a:rPr>
              <a:t>SRVWEB</a:t>
            </a:r>
            <a:r>
              <a:rPr lang="pt-BR"/>
              <a:t> – ANOTAR OS IPs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3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/>
          </a:bodyPr>
          <a:lstStyle/>
          <a:p>
            <a:r>
              <a:rPr lang="pt-BR" sz="1800" dirty="0"/>
              <a:t>Alterar nome:</a:t>
            </a: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800" dirty="0"/>
              <a:t># </a:t>
            </a:r>
            <a:r>
              <a:rPr lang="pt-BR" sz="1800" dirty="0">
                <a:solidFill>
                  <a:srgbClr val="FF0000"/>
                </a:solidFill>
              </a:rPr>
              <a:t>vim /</a:t>
            </a:r>
            <a:r>
              <a:rPr lang="pt-BR" sz="1800" dirty="0" err="1">
                <a:solidFill>
                  <a:srgbClr val="FF0000"/>
                </a:solidFill>
              </a:rPr>
              <a:t>etc</a:t>
            </a:r>
            <a:r>
              <a:rPr lang="pt-BR" sz="1800" dirty="0">
                <a:solidFill>
                  <a:srgbClr val="FF0000"/>
                </a:solidFill>
              </a:rPr>
              <a:t>/</a:t>
            </a:r>
            <a:r>
              <a:rPr lang="pt-BR" sz="1800" dirty="0" err="1">
                <a:solidFill>
                  <a:srgbClr val="FF0000"/>
                </a:solidFill>
              </a:rPr>
              <a:t>hostname</a:t>
            </a: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7030A0"/>
                </a:solidFill>
              </a:rPr>
              <a:t>srvdns</a:t>
            </a: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1800" dirty="0"/>
              <a:t># </a:t>
            </a:r>
            <a:r>
              <a:rPr lang="pt-BR" sz="1800" dirty="0" err="1">
                <a:solidFill>
                  <a:srgbClr val="FF0000"/>
                </a:solidFill>
              </a:rPr>
              <a:t>hostname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7030A0"/>
                </a:solidFill>
              </a:rPr>
              <a:t>srvdns</a:t>
            </a: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Verificar se o DNS esta configurado para o Domínio escolhido, verificar os arquivos:</a:t>
            </a:r>
          </a:p>
          <a:p>
            <a:pPr marL="0" indent="0">
              <a:buNone/>
            </a:pPr>
            <a:r>
              <a:rPr lang="pt-BR" sz="1800" dirty="0"/>
              <a:t># </a:t>
            </a:r>
            <a:r>
              <a:rPr lang="pt-BR" sz="1800" dirty="0">
                <a:solidFill>
                  <a:srgbClr val="FF0000"/>
                </a:solidFill>
              </a:rPr>
              <a:t>vim /</a:t>
            </a:r>
            <a:r>
              <a:rPr lang="pt-BR" sz="1800" dirty="0" err="1">
                <a:solidFill>
                  <a:srgbClr val="FF0000"/>
                </a:solidFill>
              </a:rPr>
              <a:t>etc</a:t>
            </a:r>
            <a:r>
              <a:rPr lang="pt-BR" sz="1800" dirty="0">
                <a:solidFill>
                  <a:srgbClr val="FF0000"/>
                </a:solidFill>
              </a:rPr>
              <a:t>/hosts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030A0"/>
                </a:solidFill>
              </a:rPr>
              <a:t>127.0.0.1       </a:t>
            </a:r>
            <a:r>
              <a:rPr lang="pt-BR" sz="1800" dirty="0" err="1">
                <a:solidFill>
                  <a:srgbClr val="7030A0"/>
                </a:solidFill>
              </a:rPr>
              <a:t>localhost</a:t>
            </a: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7030A0"/>
                </a:solidFill>
              </a:rPr>
              <a:t>192.168.0.30	srvdns.redes.br	</a:t>
            </a:r>
            <a:r>
              <a:rPr lang="pt-BR" sz="1800" dirty="0" err="1">
                <a:solidFill>
                  <a:srgbClr val="7030A0"/>
                </a:solidFill>
              </a:rPr>
              <a:t>srvdns</a:t>
            </a: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SRVDNS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VERIFICAÇÃO DO DNS</a:t>
            </a:r>
          </a:p>
        </p:txBody>
      </p:sp>
    </p:spTree>
    <p:extLst>
      <p:ext uri="{BB962C8B-B14F-4D97-AF65-F5344CB8AC3E}">
        <p14:creationId xmlns:p14="http://schemas.microsoft.com/office/powerpoint/2010/main" val="59882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/>
          </a:bodyPr>
          <a:lstStyle/>
          <a:p>
            <a:r>
              <a:rPr lang="pt-BR" sz="1800" dirty="0"/>
              <a:t>Alterar nome:</a:t>
            </a: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800" dirty="0"/>
              <a:t># </a:t>
            </a:r>
            <a:r>
              <a:rPr lang="pt-BR" sz="1800" dirty="0">
                <a:solidFill>
                  <a:srgbClr val="FF0000"/>
                </a:solidFill>
              </a:rPr>
              <a:t>vim /</a:t>
            </a:r>
            <a:r>
              <a:rPr lang="pt-BR" sz="1800" dirty="0" err="1">
                <a:solidFill>
                  <a:srgbClr val="FF0000"/>
                </a:solidFill>
              </a:rPr>
              <a:t>etc</a:t>
            </a:r>
            <a:r>
              <a:rPr lang="pt-BR" sz="1800" dirty="0">
                <a:solidFill>
                  <a:srgbClr val="FF0000"/>
                </a:solidFill>
              </a:rPr>
              <a:t>/</a:t>
            </a:r>
            <a:r>
              <a:rPr lang="pt-BR" sz="1800" dirty="0" err="1">
                <a:solidFill>
                  <a:srgbClr val="FF0000"/>
                </a:solidFill>
              </a:rPr>
              <a:t>hostname</a:t>
            </a: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7030A0"/>
                </a:solidFill>
              </a:rPr>
              <a:t>srvweb</a:t>
            </a: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1800" dirty="0"/>
              <a:t># </a:t>
            </a:r>
            <a:r>
              <a:rPr lang="pt-BR" sz="1800" dirty="0" err="1">
                <a:solidFill>
                  <a:srgbClr val="FF0000"/>
                </a:solidFill>
              </a:rPr>
              <a:t>hostname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srvweb</a:t>
            </a: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7030A0"/>
              </a:solidFill>
            </a:endParaRPr>
          </a:p>
          <a:p>
            <a:r>
              <a:rPr lang="pt-BR" sz="1800" dirty="0"/>
              <a:t>Verificar se o DNS esta configurado para o Domínio escolhido, verificar os arquivos:</a:t>
            </a:r>
          </a:p>
          <a:p>
            <a:pPr marL="0" indent="0">
              <a:buNone/>
            </a:pPr>
            <a:r>
              <a:rPr lang="pt-BR" sz="1800" dirty="0"/>
              <a:t># </a:t>
            </a:r>
            <a:r>
              <a:rPr lang="pt-BR" sz="1800" dirty="0">
                <a:solidFill>
                  <a:srgbClr val="FF0000"/>
                </a:solidFill>
              </a:rPr>
              <a:t>vim /</a:t>
            </a:r>
            <a:r>
              <a:rPr lang="pt-BR" sz="1800" dirty="0" err="1">
                <a:solidFill>
                  <a:srgbClr val="FF0000"/>
                </a:solidFill>
              </a:rPr>
              <a:t>etc</a:t>
            </a:r>
            <a:r>
              <a:rPr lang="pt-BR" sz="1800" dirty="0">
                <a:solidFill>
                  <a:srgbClr val="FF0000"/>
                </a:solidFill>
              </a:rPr>
              <a:t>/hosts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030A0"/>
                </a:solidFill>
              </a:rPr>
              <a:t>127.0.0.1       </a:t>
            </a:r>
            <a:r>
              <a:rPr lang="pt-BR" sz="1800" dirty="0" err="1">
                <a:solidFill>
                  <a:srgbClr val="7030A0"/>
                </a:solidFill>
              </a:rPr>
              <a:t>localhost</a:t>
            </a: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7030A0"/>
                </a:solidFill>
              </a:rPr>
              <a:t>192.168.0.60	srvweb.redes.br	</a:t>
            </a:r>
            <a:r>
              <a:rPr lang="pt-BR" sz="1800" dirty="0" err="1">
                <a:solidFill>
                  <a:srgbClr val="7030A0"/>
                </a:solidFill>
              </a:rPr>
              <a:t>srvweb</a:t>
            </a: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 </a:t>
            </a:r>
            <a:r>
              <a:rPr lang="pt-BR" dirty="0"/>
              <a:t>– VERIFICAÇÃO DO DNS</a:t>
            </a:r>
          </a:p>
        </p:txBody>
      </p:sp>
    </p:spTree>
    <p:extLst>
      <p:ext uri="{BB962C8B-B14F-4D97-AF65-F5344CB8AC3E}">
        <p14:creationId xmlns:p14="http://schemas.microsoft.com/office/powerpoint/2010/main" val="64128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ENCAMINHADORES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DNS – WINDOWS - LEMBRAR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788864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7135</TotalTime>
  <Words>1646</Words>
  <Application>Microsoft Office PowerPoint</Application>
  <PresentationFormat>Apresentação na tela (4:3)</PresentationFormat>
  <Paragraphs>272</Paragraphs>
  <Slides>49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139</cp:revision>
  <dcterms:created xsi:type="dcterms:W3CDTF">2019-02-19T13:22:14Z</dcterms:created>
  <dcterms:modified xsi:type="dcterms:W3CDTF">2021-07-05T19:54:36Z</dcterms:modified>
</cp:coreProperties>
</file>