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7" r:id="rId2"/>
    <p:sldId id="283" r:id="rId3"/>
    <p:sldId id="281" r:id="rId4"/>
    <p:sldId id="349" r:id="rId5"/>
    <p:sldId id="327" r:id="rId6"/>
    <p:sldId id="351" r:id="rId7"/>
    <p:sldId id="355" r:id="rId8"/>
    <p:sldId id="353" r:id="rId9"/>
    <p:sldId id="352" r:id="rId10"/>
    <p:sldId id="356" r:id="rId11"/>
    <p:sldId id="361" r:id="rId12"/>
    <p:sldId id="357" r:id="rId13"/>
    <p:sldId id="358" r:id="rId14"/>
    <p:sldId id="367" r:id="rId15"/>
    <p:sldId id="360" r:id="rId16"/>
    <p:sldId id="359" r:id="rId17"/>
    <p:sldId id="374" r:id="rId18"/>
    <p:sldId id="379" r:id="rId19"/>
    <p:sldId id="378" r:id="rId20"/>
    <p:sldId id="350" r:id="rId21"/>
    <p:sldId id="354" r:id="rId22"/>
    <p:sldId id="377" r:id="rId23"/>
    <p:sldId id="362" r:id="rId24"/>
    <p:sldId id="363" r:id="rId25"/>
    <p:sldId id="368" r:id="rId26"/>
    <p:sldId id="369" r:id="rId27"/>
    <p:sldId id="376" r:id="rId28"/>
    <p:sldId id="387" r:id="rId29"/>
    <p:sldId id="372" r:id="rId30"/>
    <p:sldId id="381" r:id="rId31"/>
    <p:sldId id="373" r:id="rId32"/>
    <p:sldId id="380" r:id="rId33"/>
    <p:sldId id="382" r:id="rId34"/>
    <p:sldId id="383" r:id="rId35"/>
    <p:sldId id="384" r:id="rId36"/>
    <p:sldId id="385" r:id="rId37"/>
    <p:sldId id="386" r:id="rId38"/>
    <p:sldId id="375" r:id="rId39"/>
    <p:sldId id="371" r:id="rId40"/>
    <p:sldId id="370" r:id="rId41"/>
    <p:sldId id="366" r:id="rId42"/>
    <p:sldId id="364" r:id="rId43"/>
    <p:sldId id="365" r:id="rId44"/>
    <p:sldId id="280" r:id="rId4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C1AA2-37F2-418D-9D24-181587527535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A2A9D-F981-49C3-B9C8-B47ABD232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87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669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35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>
  <p:cSld name="1_Cabeçalho da Seçã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3" name="Google Shape;33;p61"/>
          <p:cNvSpPr txBox="1">
            <a:spLocks noGrp="1"/>
          </p:cNvSpPr>
          <p:nvPr>
            <p:ph type="body" idx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1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5" name="Google Shape;35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9859" y="5932891"/>
            <a:ext cx="1525491" cy="514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803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uxpro.com.br/dl/guia_500_comandos_Linux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2105480"/>
            <a:ext cx="7167978" cy="707886"/>
          </a:xfrm>
        </p:spPr>
        <p:txBody>
          <a:bodyPr>
            <a:normAutofit/>
          </a:bodyPr>
          <a:lstStyle/>
          <a:p>
            <a:r>
              <a:rPr lang="pt-BR" dirty="0"/>
              <a:t>LINUX – CONCEITOS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2923854"/>
            <a:ext cx="6636216" cy="123884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CONFIGURAÇÂO E MANIPULAÇÃO NO LINUX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5417577"/>
            <a:ext cx="4300401" cy="1238843"/>
          </a:xfrm>
        </p:spPr>
        <p:txBody>
          <a:bodyPr>
            <a:normAutofit/>
          </a:bodyPr>
          <a:lstStyle/>
          <a:p>
            <a:r>
              <a:rPr lang="pt-BR" sz="2400" dirty="0" err="1"/>
              <a:t>Profº</a:t>
            </a:r>
            <a:r>
              <a:rPr lang="pt-BR" sz="2400" dirty="0"/>
              <a:t> Danilo Sibov</a:t>
            </a:r>
            <a:br>
              <a:rPr lang="pt-BR" sz="2400" dirty="0"/>
            </a:br>
            <a:r>
              <a:rPr lang="pt-BR" sz="2400" dirty="0" err="1"/>
              <a:t>Profº</a:t>
            </a:r>
            <a:r>
              <a:rPr lang="pt-BR" sz="2400" dirty="0"/>
              <a:t> Marcos Vinicius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/>
          </a:bodyPr>
          <a:lstStyle/>
          <a:p>
            <a:r>
              <a:rPr lang="pt-BR" altLang="pt-BR" sz="3200" b="1" dirty="0" err="1">
                <a:solidFill>
                  <a:srgbClr val="7030A0"/>
                </a:solidFill>
              </a:rPr>
              <a:t>pwd</a:t>
            </a:r>
            <a:r>
              <a:rPr lang="pt-BR" altLang="pt-BR" sz="3200" dirty="0"/>
              <a:t> - exibe o diretório corrente. Ex. de retorno:</a:t>
            </a:r>
          </a:p>
          <a:p>
            <a:pPr marL="0" indent="0">
              <a:buNone/>
            </a:pPr>
            <a:r>
              <a:rPr lang="pt-BR" altLang="pt-BR" sz="3200" dirty="0"/>
              <a:t>$</a:t>
            </a:r>
            <a:r>
              <a:rPr lang="pt-BR" altLang="pt-BR" sz="3200" b="1" dirty="0" err="1">
                <a:solidFill>
                  <a:srgbClr val="7030A0"/>
                </a:solidFill>
              </a:rPr>
              <a:t>pwd</a:t>
            </a:r>
            <a:endParaRPr lang="pt-BR" altLang="pt-BR" sz="3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altLang="pt-BR" sz="3200" dirty="0"/>
              <a:t>$/home/</a:t>
            </a:r>
            <a:r>
              <a:rPr lang="pt-BR" altLang="pt-BR" sz="3200" dirty="0" err="1"/>
              <a:t>ubuntu</a:t>
            </a:r>
            <a:endParaRPr lang="pt-BR" altLang="pt-BR" sz="3200" dirty="0"/>
          </a:p>
          <a:p>
            <a:pPr marL="0" indent="0">
              <a:buNone/>
            </a:pPr>
            <a:endParaRPr lang="pt-BR" altLang="pt-BR" sz="3200" dirty="0"/>
          </a:p>
          <a:p>
            <a:pPr marL="0" indent="0">
              <a:buNone/>
            </a:pPr>
            <a:endParaRPr lang="pt-BR" altLang="pt-BR" sz="3200" dirty="0"/>
          </a:p>
          <a:p>
            <a:endParaRPr lang="pt-BR" alt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COMANDOS MANIPULAÇÃO: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283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 lnSpcReduction="10000"/>
          </a:bodyPr>
          <a:lstStyle/>
          <a:p>
            <a:r>
              <a:rPr lang="pt-BR" altLang="pt-BR" sz="3200" dirty="0"/>
              <a:t>São utilizados para nos movimentar entre os diretórios do sistema:</a:t>
            </a:r>
          </a:p>
          <a:p>
            <a:pPr marL="0" indent="0">
              <a:buNone/>
            </a:pPr>
            <a:r>
              <a:rPr lang="pt-BR" altLang="pt-BR" sz="3200" b="1" dirty="0" err="1">
                <a:solidFill>
                  <a:schemeClr val="accent2"/>
                </a:solidFill>
              </a:rPr>
              <a:t>cd</a:t>
            </a:r>
            <a:r>
              <a:rPr lang="pt-BR" altLang="pt-BR" sz="3200" dirty="0"/>
              <a:t> - mudar de diretório. Ex.:</a:t>
            </a:r>
          </a:p>
          <a:p>
            <a:pPr marL="0" indent="0">
              <a:buNone/>
            </a:pPr>
            <a:r>
              <a:rPr lang="pt-BR" altLang="pt-BR" sz="3200" b="1" dirty="0" err="1">
                <a:solidFill>
                  <a:schemeClr val="accent2"/>
                </a:solidFill>
              </a:rPr>
              <a:t>cd</a:t>
            </a:r>
            <a:r>
              <a:rPr lang="pt-BR" altLang="pt-BR" sz="3200" dirty="0"/>
              <a:t> </a:t>
            </a:r>
            <a:r>
              <a:rPr lang="pt-BR" altLang="pt-BR" sz="3200" b="1" dirty="0">
                <a:solidFill>
                  <a:srgbClr val="FF0000"/>
                </a:solidFill>
              </a:rPr>
              <a:t>/</a:t>
            </a:r>
            <a:r>
              <a:rPr lang="pt-BR" altLang="pt-BR" sz="3200" b="1" dirty="0" err="1">
                <a:solidFill>
                  <a:srgbClr val="FF0000"/>
                </a:solidFill>
              </a:rPr>
              <a:t>etc</a:t>
            </a:r>
            <a:r>
              <a:rPr lang="pt-BR" altLang="pt-BR" sz="3200" b="1" dirty="0">
                <a:solidFill>
                  <a:srgbClr val="FF0000"/>
                </a:solidFill>
              </a:rPr>
              <a:t> </a:t>
            </a:r>
            <a:r>
              <a:rPr lang="pt-BR" altLang="pt-BR" sz="3200" dirty="0"/>
              <a:t>- muda para o diretório </a:t>
            </a:r>
            <a:r>
              <a:rPr lang="pt-BR" altLang="pt-BR" sz="3200" b="1" dirty="0" err="1">
                <a:solidFill>
                  <a:srgbClr val="FF0000"/>
                </a:solidFill>
              </a:rPr>
              <a:t>etc</a:t>
            </a:r>
            <a:r>
              <a:rPr lang="pt-BR" altLang="pt-BR" sz="3200" dirty="0"/>
              <a:t> a partir de qualquer diretório;</a:t>
            </a:r>
          </a:p>
          <a:p>
            <a:pPr marL="0" indent="0">
              <a:buNone/>
            </a:pPr>
            <a:r>
              <a:rPr lang="pt-BR" altLang="pt-BR" sz="3200" b="1" dirty="0" err="1">
                <a:solidFill>
                  <a:schemeClr val="accent2"/>
                </a:solidFill>
              </a:rPr>
              <a:t>cd</a:t>
            </a:r>
            <a:r>
              <a:rPr lang="pt-BR" altLang="pt-BR" sz="3200" dirty="0"/>
              <a:t> </a:t>
            </a:r>
            <a:r>
              <a:rPr lang="pt-BR" altLang="pt-BR" sz="3200" b="1" dirty="0">
                <a:solidFill>
                  <a:srgbClr val="FF0000"/>
                </a:solidFill>
              </a:rPr>
              <a:t>/</a:t>
            </a:r>
            <a:r>
              <a:rPr lang="pt-BR" altLang="pt-BR" sz="3200" dirty="0"/>
              <a:t> - volta para o diretório-raiz;</a:t>
            </a:r>
          </a:p>
          <a:p>
            <a:pPr marL="0" indent="0">
              <a:buNone/>
            </a:pPr>
            <a:r>
              <a:rPr lang="pt-BR" altLang="pt-BR" sz="3200" b="1" dirty="0" err="1">
                <a:solidFill>
                  <a:schemeClr val="accent2"/>
                </a:solidFill>
              </a:rPr>
              <a:t>cd</a:t>
            </a:r>
            <a:r>
              <a:rPr lang="pt-BR" altLang="pt-BR" sz="3200" dirty="0"/>
              <a:t> (sem parâmetro) – retorna ao Home do usuário</a:t>
            </a:r>
          </a:p>
          <a:p>
            <a:endParaRPr lang="pt-BR" altLang="pt-BR" sz="3200" dirty="0"/>
          </a:p>
          <a:p>
            <a:endParaRPr lang="pt-BR" alt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COMANDOS MANIPULAÇÃO: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435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/>
          </a:bodyPr>
          <a:lstStyle/>
          <a:p>
            <a:r>
              <a:rPr lang="pt-BR" altLang="pt-BR" sz="3200" b="1" dirty="0" err="1">
                <a:solidFill>
                  <a:srgbClr val="00B050"/>
                </a:solidFill>
              </a:rPr>
              <a:t>ls</a:t>
            </a:r>
            <a:r>
              <a:rPr lang="pt-BR" altLang="pt-BR" sz="3200" dirty="0"/>
              <a:t> - Exibe o conteúdo dos diretórios. Ex.:</a:t>
            </a:r>
          </a:p>
          <a:p>
            <a:pPr marL="0" indent="0">
              <a:buNone/>
            </a:pPr>
            <a:r>
              <a:rPr lang="pt-BR" altLang="pt-BR" sz="3200" dirty="0"/>
              <a:t>$</a:t>
            </a:r>
            <a:r>
              <a:rPr lang="pt-BR" altLang="pt-BR" sz="3200" b="1" dirty="0" err="1">
                <a:solidFill>
                  <a:srgbClr val="00B050"/>
                </a:solidFill>
              </a:rPr>
              <a:t>ls</a:t>
            </a:r>
            <a:r>
              <a:rPr lang="pt-BR" altLang="pt-BR" sz="3200" dirty="0"/>
              <a:t> /</a:t>
            </a:r>
            <a:r>
              <a:rPr lang="pt-BR" altLang="pt-BR" sz="3200" dirty="0" err="1"/>
              <a:t>etc</a:t>
            </a:r>
            <a:endParaRPr lang="pt-BR" altLang="pt-BR" sz="3200" dirty="0"/>
          </a:p>
          <a:p>
            <a:pPr marL="0" indent="0">
              <a:buNone/>
            </a:pPr>
            <a:r>
              <a:rPr lang="pt-BR" altLang="pt-BR" sz="3200" dirty="0"/>
              <a:t>$</a:t>
            </a:r>
            <a:r>
              <a:rPr lang="pt-BR" altLang="pt-BR" sz="3200" b="1" dirty="0" err="1">
                <a:solidFill>
                  <a:srgbClr val="00B050"/>
                </a:solidFill>
              </a:rPr>
              <a:t>ls</a:t>
            </a:r>
            <a:r>
              <a:rPr lang="pt-BR" altLang="pt-BR" sz="3200" dirty="0"/>
              <a:t> </a:t>
            </a:r>
            <a:r>
              <a:rPr lang="pt-BR" altLang="pt-BR" sz="3200" b="1" dirty="0">
                <a:solidFill>
                  <a:srgbClr val="FF0000"/>
                </a:solidFill>
              </a:rPr>
              <a:t>-r</a:t>
            </a:r>
            <a:r>
              <a:rPr lang="pt-BR" altLang="pt-BR" sz="3200" dirty="0"/>
              <a:t> /</a:t>
            </a:r>
            <a:r>
              <a:rPr lang="pt-BR" altLang="pt-BR" sz="3200" dirty="0" err="1"/>
              <a:t>usr</a:t>
            </a:r>
            <a:r>
              <a:rPr lang="pt-BR" altLang="pt-BR" sz="3200" dirty="0"/>
              <a:t>/bin (ordem alfabética inversa)</a:t>
            </a:r>
          </a:p>
          <a:p>
            <a:pPr marL="0" indent="0">
              <a:buNone/>
            </a:pPr>
            <a:r>
              <a:rPr lang="pt-BR" altLang="pt-BR" sz="3200" dirty="0"/>
              <a:t>$</a:t>
            </a:r>
            <a:r>
              <a:rPr lang="pt-BR" altLang="pt-BR" sz="3200" b="1" dirty="0" err="1">
                <a:solidFill>
                  <a:srgbClr val="00B050"/>
                </a:solidFill>
              </a:rPr>
              <a:t>ls</a:t>
            </a:r>
            <a:r>
              <a:rPr lang="pt-BR" altLang="pt-BR" sz="3200" dirty="0"/>
              <a:t> </a:t>
            </a:r>
            <a:r>
              <a:rPr lang="pt-BR" altLang="pt-BR" sz="3200" b="1" dirty="0">
                <a:solidFill>
                  <a:srgbClr val="7030A0"/>
                </a:solidFill>
              </a:rPr>
              <a:t>-a</a:t>
            </a:r>
            <a:r>
              <a:rPr lang="pt-BR" altLang="pt-BR" sz="3200" dirty="0"/>
              <a:t> /</a:t>
            </a:r>
            <a:r>
              <a:rPr lang="pt-BR" altLang="pt-BR" sz="3200" dirty="0" err="1"/>
              <a:t>usr</a:t>
            </a:r>
            <a:r>
              <a:rPr lang="pt-BR" altLang="pt-BR" sz="3200" dirty="0"/>
              <a:t>/bin (exibe arquivos ocultos. Estes arquivos começam com um “.”)</a:t>
            </a:r>
          </a:p>
          <a:p>
            <a:pPr marL="0" indent="0">
              <a:buNone/>
            </a:pPr>
            <a:endParaRPr lang="pt-BR" altLang="pt-BR" sz="3200" dirty="0"/>
          </a:p>
          <a:p>
            <a:endParaRPr lang="pt-BR" alt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COMANDOS MANIPULAÇÃO: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3476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pt-BR" sz="3200" dirty="0"/>
              <a:t>$</a:t>
            </a:r>
            <a:r>
              <a:rPr lang="pt-BR" altLang="pt-BR" sz="3200" b="1" dirty="0" err="1">
                <a:solidFill>
                  <a:srgbClr val="00B050"/>
                </a:solidFill>
              </a:rPr>
              <a:t>ls</a:t>
            </a:r>
            <a:r>
              <a:rPr lang="pt-BR" altLang="pt-BR" sz="3200" dirty="0"/>
              <a:t> </a:t>
            </a:r>
            <a:r>
              <a:rPr lang="pt-BR" altLang="pt-BR" sz="3200" b="1" dirty="0">
                <a:solidFill>
                  <a:schemeClr val="accent2"/>
                </a:solidFill>
              </a:rPr>
              <a:t>-l</a:t>
            </a:r>
            <a:r>
              <a:rPr lang="pt-BR" altLang="pt-BR" sz="3200" dirty="0"/>
              <a:t> /</a:t>
            </a:r>
            <a:r>
              <a:rPr lang="pt-BR" altLang="pt-BR" sz="3200" dirty="0" err="1"/>
              <a:t>usr</a:t>
            </a:r>
            <a:r>
              <a:rPr lang="pt-BR" altLang="pt-BR" sz="3200" dirty="0"/>
              <a:t>/bin (exibe a listagem utilizando o formato longo dos nomes de arquivos).</a:t>
            </a:r>
          </a:p>
          <a:p>
            <a:pPr marL="0" indent="0">
              <a:buNone/>
            </a:pPr>
            <a:r>
              <a:rPr lang="pt-BR" altLang="pt-BR" sz="3200" dirty="0"/>
              <a:t>$</a:t>
            </a:r>
            <a:r>
              <a:rPr lang="pt-BR" altLang="pt-BR" sz="3200" b="1" dirty="0" err="1">
                <a:solidFill>
                  <a:srgbClr val="00B050"/>
                </a:solidFill>
              </a:rPr>
              <a:t>ls</a:t>
            </a:r>
            <a:r>
              <a:rPr lang="pt-BR" altLang="pt-BR" sz="3200" dirty="0"/>
              <a:t> </a:t>
            </a:r>
            <a:r>
              <a:rPr lang="pt-BR" altLang="pt-BR" sz="3200" b="1" dirty="0">
                <a:solidFill>
                  <a:srgbClr val="0070C0"/>
                </a:solidFill>
              </a:rPr>
              <a:t>-F</a:t>
            </a:r>
            <a:r>
              <a:rPr lang="pt-BR" altLang="pt-BR" sz="3200" dirty="0"/>
              <a:t> (diferencia os tipos de arquivos concatenando os caracteres aos seus nomes;</a:t>
            </a:r>
          </a:p>
          <a:p>
            <a:pPr marL="0" indent="0">
              <a:buNone/>
            </a:pPr>
            <a:r>
              <a:rPr lang="pt-BR" altLang="pt-BR" sz="3200" dirty="0"/>
              <a:t>$</a:t>
            </a:r>
            <a:r>
              <a:rPr lang="pt-BR" altLang="pt-BR" sz="3200" b="1" dirty="0" err="1">
                <a:solidFill>
                  <a:srgbClr val="00B050"/>
                </a:solidFill>
              </a:rPr>
              <a:t>ls</a:t>
            </a:r>
            <a:r>
              <a:rPr lang="pt-BR" altLang="pt-BR" sz="3200" dirty="0"/>
              <a:t> </a:t>
            </a:r>
            <a:r>
              <a:rPr lang="pt-BR" altLang="pt-BR" sz="3200" b="1" dirty="0">
                <a:solidFill>
                  <a:srgbClr val="0070C0"/>
                </a:solidFill>
              </a:rPr>
              <a:t>-F -F </a:t>
            </a:r>
            <a:r>
              <a:rPr lang="pt-BR" altLang="pt-BR" sz="3200" dirty="0"/>
              <a:t>/</a:t>
            </a:r>
            <a:r>
              <a:rPr lang="pt-BR" altLang="pt-BR" sz="3200" dirty="0" err="1"/>
              <a:t>usr</a:t>
            </a:r>
            <a:r>
              <a:rPr lang="pt-BR" altLang="pt-BR" sz="3200" dirty="0"/>
              <a:t>/bin </a:t>
            </a:r>
          </a:p>
          <a:p>
            <a:pPr marL="0" indent="0">
              <a:buNone/>
            </a:pPr>
            <a:endParaRPr lang="pt-BR" altLang="pt-BR" sz="3200" dirty="0"/>
          </a:p>
          <a:p>
            <a:pPr marL="0" indent="0">
              <a:buNone/>
            </a:pPr>
            <a:endParaRPr lang="pt-BR" altLang="pt-BR" sz="3200" dirty="0"/>
          </a:p>
          <a:p>
            <a:pPr marL="0" indent="0">
              <a:buNone/>
            </a:pPr>
            <a:endParaRPr lang="pt-BR" altLang="pt-BR" sz="3200" dirty="0"/>
          </a:p>
          <a:p>
            <a:pPr marL="0" indent="0">
              <a:buNone/>
            </a:pPr>
            <a:endParaRPr lang="pt-BR" altLang="pt-BR" sz="3200" dirty="0"/>
          </a:p>
          <a:p>
            <a:endParaRPr lang="pt-BR" alt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COMANDOS MANIPULAÇÃO: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1151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/>
          </a:bodyPr>
          <a:lstStyle/>
          <a:p>
            <a:r>
              <a:rPr lang="pt-BR" altLang="pt-BR" sz="3200" dirty="0"/>
              <a:t>Para executar um programa:</a:t>
            </a:r>
          </a:p>
          <a:p>
            <a:pPr marL="914400" lvl="2" indent="0">
              <a:buFontTx/>
              <a:buNone/>
            </a:pPr>
            <a:r>
              <a:rPr lang="pt-BR" altLang="pt-BR" sz="2400" dirty="0"/>
              <a:t># </a:t>
            </a:r>
            <a:r>
              <a:rPr lang="pt-BR" altLang="pt-BR" sz="2400" b="1" dirty="0">
                <a:solidFill>
                  <a:srgbClr val="FF0000"/>
                </a:solidFill>
              </a:rPr>
              <a:t>.</a:t>
            </a:r>
            <a:r>
              <a:rPr lang="pt-BR" altLang="pt-BR" sz="2400" dirty="0"/>
              <a:t>/arquivo</a:t>
            </a:r>
          </a:p>
          <a:p>
            <a:r>
              <a:rPr lang="pt-BR" altLang="pt-BR" sz="3200" dirty="0"/>
              <a:t>Para ler um programa:</a:t>
            </a:r>
          </a:p>
          <a:p>
            <a:pPr marL="914400" lvl="2" indent="0">
              <a:buFontTx/>
              <a:buNone/>
            </a:pPr>
            <a:r>
              <a:rPr lang="pt-BR" altLang="pt-BR" sz="2400" dirty="0"/>
              <a:t># </a:t>
            </a:r>
            <a:r>
              <a:rPr lang="pt-BR" altLang="pt-BR" sz="2400" b="1" dirty="0" err="1">
                <a:solidFill>
                  <a:srgbClr val="00B050"/>
                </a:solidFill>
              </a:rPr>
              <a:t>cat</a:t>
            </a:r>
            <a:r>
              <a:rPr lang="pt-BR" altLang="pt-BR" sz="2400" dirty="0"/>
              <a:t> arquivo</a:t>
            </a:r>
          </a:p>
          <a:p>
            <a:r>
              <a:rPr lang="pt-BR" altLang="pt-BR" sz="3200" dirty="0"/>
              <a:t>Para mover um programa:</a:t>
            </a:r>
          </a:p>
          <a:p>
            <a:pPr marL="914400" lvl="2" indent="0">
              <a:buFontTx/>
              <a:buNone/>
            </a:pPr>
            <a:r>
              <a:rPr lang="pt-BR" altLang="pt-BR" sz="2400" dirty="0"/>
              <a:t># </a:t>
            </a:r>
            <a:r>
              <a:rPr lang="pt-BR" altLang="pt-BR" sz="2400" b="1" dirty="0" err="1">
                <a:solidFill>
                  <a:srgbClr val="0070C0"/>
                </a:solidFill>
              </a:rPr>
              <a:t>mv</a:t>
            </a:r>
            <a:r>
              <a:rPr lang="pt-BR" altLang="pt-BR" sz="2400" dirty="0"/>
              <a:t> </a:t>
            </a:r>
            <a:r>
              <a:rPr lang="pt-BR" altLang="pt-BR" sz="2400" dirty="0">
                <a:solidFill>
                  <a:srgbClr val="7030A0"/>
                </a:solidFill>
              </a:rPr>
              <a:t>/local/arquivo </a:t>
            </a:r>
            <a:r>
              <a:rPr lang="pt-BR" altLang="pt-BR" sz="2400" dirty="0">
                <a:solidFill>
                  <a:srgbClr val="0070C0"/>
                </a:solidFill>
              </a:rPr>
              <a:t>/destino/arquivo</a:t>
            </a:r>
          </a:p>
          <a:p>
            <a:r>
              <a:rPr lang="pt-BR" altLang="pt-BR" sz="3200" dirty="0"/>
              <a:t>Para copiar um programa:</a:t>
            </a:r>
          </a:p>
          <a:p>
            <a:pPr marL="457200" lvl="3" indent="0">
              <a:spcBef>
                <a:spcPts val="1000"/>
              </a:spcBef>
              <a:buNone/>
            </a:pPr>
            <a:r>
              <a:rPr lang="pt-BR" altLang="pt-BR" sz="2000" dirty="0"/>
              <a:t>	# </a:t>
            </a:r>
            <a:r>
              <a:rPr lang="pt-BR" altLang="pt-BR" sz="2400" b="1" dirty="0" err="1">
                <a:solidFill>
                  <a:schemeClr val="accent2"/>
                </a:solidFill>
              </a:rPr>
              <a:t>cp</a:t>
            </a:r>
            <a:r>
              <a:rPr lang="pt-BR" altLang="pt-BR" sz="2400" dirty="0"/>
              <a:t> </a:t>
            </a:r>
            <a:r>
              <a:rPr lang="pt-BR" altLang="pt-BR" sz="2400" dirty="0">
                <a:solidFill>
                  <a:srgbClr val="7030A0"/>
                </a:solidFill>
              </a:rPr>
              <a:t>/local/arquivo </a:t>
            </a:r>
            <a:r>
              <a:rPr lang="pt-BR" altLang="pt-BR" sz="2400" dirty="0">
                <a:solidFill>
                  <a:srgbClr val="0070C0"/>
                </a:solidFill>
              </a:rPr>
              <a:t>/destino/arquivo</a:t>
            </a:r>
            <a:endParaRPr lang="pt-BR" altLang="pt-BR" sz="2000" dirty="0"/>
          </a:p>
          <a:p>
            <a:pPr marL="0" indent="0">
              <a:buNone/>
            </a:pPr>
            <a:endParaRPr lang="pt-BR" altLang="pt-BR" sz="3600" dirty="0"/>
          </a:p>
          <a:p>
            <a:pPr marL="0" indent="0">
              <a:buNone/>
            </a:pPr>
            <a:endParaRPr lang="pt-BR" altLang="pt-BR" sz="3600" dirty="0"/>
          </a:p>
          <a:p>
            <a:pPr marL="0" indent="0">
              <a:buNone/>
            </a:pPr>
            <a:endParaRPr lang="pt-BR" altLang="pt-BR" sz="3600" dirty="0"/>
          </a:p>
          <a:p>
            <a:endParaRPr lang="pt-BR" altLang="pt-BR" sz="3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COMANDOS MANIPULAÇÃO: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638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None/>
            </a:pPr>
            <a:r>
              <a:rPr lang="pt-BR" altLang="pt-BR" sz="2400" dirty="0" err="1">
                <a:latin typeface="Arial" panose="020B0604020202020204" pitchFamily="34" charset="0"/>
              </a:rPr>
              <a:t>touch</a:t>
            </a:r>
            <a:r>
              <a:rPr lang="pt-BR" altLang="pt-BR" sz="2400" dirty="0">
                <a:latin typeface="Arial" panose="020B0604020202020204" pitchFamily="34" charset="0"/>
              </a:rPr>
              <a:t> – Comando utilizado para criação de arquivos. </a:t>
            </a:r>
          </a:p>
          <a:p>
            <a:pPr>
              <a:spcBef>
                <a:spcPct val="0"/>
              </a:spcBef>
              <a:buNone/>
            </a:pPr>
            <a:r>
              <a:rPr lang="pt-BR" altLang="pt-BR" sz="2400" dirty="0">
                <a:latin typeface="Arial" panose="020B0604020202020204" pitchFamily="34" charset="0"/>
              </a:rPr>
              <a:t># </a:t>
            </a:r>
            <a:r>
              <a:rPr lang="pt-BR" altLang="pt-B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touch</a:t>
            </a:r>
            <a:r>
              <a:rPr lang="pt-BR" altLang="pt-BR" sz="2400" dirty="0">
                <a:latin typeface="Arial" panose="020B0604020202020204" pitchFamily="34" charset="0"/>
              </a:rPr>
              <a:t> </a:t>
            </a:r>
            <a:r>
              <a:rPr lang="pt-BR" altLang="pt-BR" sz="2400" dirty="0" err="1">
                <a:latin typeface="Arial" panose="020B0604020202020204" pitchFamily="34" charset="0"/>
              </a:rPr>
              <a:t>novo_arquivo</a:t>
            </a:r>
            <a:endParaRPr lang="pt-BR" altLang="pt-BR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pt-BR" altLang="pt-BR" sz="2400" dirty="0" err="1">
                <a:latin typeface="Arial" panose="020B0604020202020204" pitchFamily="34" charset="0"/>
              </a:rPr>
              <a:t>rm</a:t>
            </a:r>
            <a:r>
              <a:rPr lang="pt-BR" altLang="pt-BR" sz="2400" dirty="0">
                <a:latin typeface="Arial" panose="020B0604020202020204" pitchFamily="34" charset="0"/>
              </a:rPr>
              <a:t> -  comando para remover.</a:t>
            </a:r>
          </a:p>
          <a:p>
            <a:pPr>
              <a:spcBef>
                <a:spcPct val="0"/>
              </a:spcBef>
              <a:buNone/>
            </a:pPr>
            <a:r>
              <a:rPr lang="pt-BR" altLang="pt-BR" sz="2400" dirty="0">
                <a:latin typeface="Arial" panose="020B0604020202020204" pitchFamily="34" charset="0"/>
              </a:rPr>
              <a:t># </a:t>
            </a:r>
            <a:r>
              <a:rPr lang="pt-BR" altLang="pt-BR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rm</a:t>
            </a:r>
            <a:r>
              <a:rPr lang="pt-BR" altLang="pt-BR" sz="2400" dirty="0">
                <a:latin typeface="Arial" panose="020B0604020202020204" pitchFamily="34" charset="0"/>
              </a:rPr>
              <a:t>   </a:t>
            </a:r>
            <a:r>
              <a:rPr lang="pt-BR" altLang="pt-BR" sz="2400" dirty="0" err="1">
                <a:latin typeface="Arial" panose="020B0604020202020204" pitchFamily="34" charset="0"/>
              </a:rPr>
              <a:t>novo_arquivo</a:t>
            </a:r>
            <a:endParaRPr lang="pt-BR" altLang="pt-BR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pt-BR" altLang="pt-BR" sz="2400" dirty="0" err="1">
                <a:latin typeface="Arial" panose="020B0604020202020204" pitchFamily="34" charset="0"/>
              </a:rPr>
              <a:t>mkdir</a:t>
            </a:r>
            <a:r>
              <a:rPr lang="pt-BR" altLang="pt-BR" sz="2400" dirty="0">
                <a:latin typeface="Arial" panose="020B0604020202020204" pitchFamily="34" charset="0"/>
              </a:rPr>
              <a:t> – comando para criar diretórios.</a:t>
            </a:r>
          </a:p>
          <a:p>
            <a:pPr>
              <a:spcBef>
                <a:spcPct val="0"/>
              </a:spcBef>
              <a:buNone/>
            </a:pPr>
            <a:r>
              <a:rPr lang="pt-BR" altLang="pt-BR" sz="2400" dirty="0">
                <a:latin typeface="Arial" panose="020B0604020202020204" pitchFamily="34" charset="0"/>
              </a:rPr>
              <a:t># </a:t>
            </a:r>
            <a:r>
              <a:rPr lang="pt-BR" altLang="pt-BR" sz="2400" dirty="0" err="1">
                <a:solidFill>
                  <a:srgbClr val="7030A0"/>
                </a:solidFill>
                <a:latin typeface="Arial" panose="020B0604020202020204" pitchFamily="34" charset="0"/>
              </a:rPr>
              <a:t>mkdir</a:t>
            </a:r>
            <a:r>
              <a:rPr lang="pt-BR" altLang="pt-BR" sz="2400" dirty="0">
                <a:latin typeface="Arial" panose="020B0604020202020204" pitchFamily="34" charset="0"/>
              </a:rPr>
              <a:t>   </a:t>
            </a:r>
            <a:r>
              <a:rPr lang="pt-BR" altLang="pt-BR" sz="2400" dirty="0" err="1">
                <a:latin typeface="Arial" panose="020B0604020202020204" pitchFamily="34" charset="0"/>
              </a:rPr>
              <a:t>nova_pasta</a:t>
            </a:r>
            <a:endParaRPr lang="pt-BR" altLang="pt-BR" sz="2400" dirty="0">
              <a:latin typeface="Arial" panose="020B0604020202020204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600951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COMANDOS PARA ARQUIVOS: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51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altLang="pt-BR" sz="3200" dirty="0"/>
              <a:t>$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cat</a:t>
            </a:r>
            <a:r>
              <a:rPr lang="pt-BR" sz="3200" dirty="0"/>
              <a:t> – Exibe arquivos inteiros</a:t>
            </a:r>
            <a:endParaRPr lang="pt-BR" altLang="pt-BR" sz="3200" dirty="0"/>
          </a:p>
          <a:p>
            <a:pPr>
              <a:defRPr/>
            </a:pPr>
            <a:r>
              <a:rPr lang="pt-BR" altLang="pt-BR" sz="3200" dirty="0"/>
              <a:t>Exibir informações do sistema</a:t>
            </a:r>
          </a:p>
          <a:p>
            <a:pPr marL="0" indent="0">
              <a:buNone/>
              <a:defRPr/>
            </a:pPr>
            <a:r>
              <a:rPr lang="pt-BR" altLang="pt-BR" sz="3200" dirty="0"/>
              <a:t>$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cat</a:t>
            </a:r>
            <a:r>
              <a:rPr lang="pt-BR" sz="3200" dirty="0">
                <a:solidFill>
                  <a:srgbClr val="222222"/>
                </a:solidFill>
              </a:rPr>
              <a:t> /</a:t>
            </a:r>
            <a:r>
              <a:rPr lang="pt-BR" sz="3200" dirty="0" err="1">
                <a:solidFill>
                  <a:srgbClr val="222222"/>
                </a:solidFill>
              </a:rPr>
              <a:t>etc</a:t>
            </a:r>
            <a:r>
              <a:rPr lang="pt-BR" sz="3200" dirty="0">
                <a:solidFill>
                  <a:srgbClr val="222222"/>
                </a:solidFill>
              </a:rPr>
              <a:t>/*-release</a:t>
            </a:r>
          </a:p>
          <a:p>
            <a:pPr marL="0" indent="0">
              <a:buNone/>
              <a:defRPr/>
            </a:pPr>
            <a:endParaRPr lang="pt-BR" sz="3200" dirty="0"/>
          </a:p>
          <a:p>
            <a:pPr>
              <a:defRPr/>
            </a:pPr>
            <a:r>
              <a:rPr lang="pt-BR" altLang="pt-BR" sz="3200" dirty="0"/>
              <a:t>Exibir a versão do sistema</a:t>
            </a:r>
          </a:p>
          <a:p>
            <a:pPr marL="0" indent="0">
              <a:buNone/>
              <a:defRPr/>
            </a:pPr>
            <a:r>
              <a:rPr lang="pt-BR" altLang="pt-BR" dirty="0"/>
              <a:t>$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</a:rPr>
              <a:t>cat</a:t>
            </a:r>
            <a:r>
              <a:rPr lang="pt-BR" dirty="0">
                <a:solidFill>
                  <a:srgbClr val="222222"/>
                </a:solidFill>
              </a:rPr>
              <a:t> /</a:t>
            </a:r>
            <a:r>
              <a:rPr lang="pt-BR" dirty="0" err="1">
                <a:solidFill>
                  <a:srgbClr val="222222"/>
                </a:solidFill>
              </a:rPr>
              <a:t>etc</a:t>
            </a:r>
            <a:r>
              <a:rPr lang="pt-BR" dirty="0">
                <a:solidFill>
                  <a:srgbClr val="222222"/>
                </a:solidFill>
              </a:rPr>
              <a:t>/*-release </a:t>
            </a:r>
            <a:r>
              <a:rPr lang="pt-BR" b="1" dirty="0">
                <a:solidFill>
                  <a:srgbClr val="0070C0"/>
                </a:solidFill>
              </a:rPr>
              <a:t>|</a:t>
            </a:r>
            <a:r>
              <a:rPr lang="pt-BR" b="1" dirty="0" err="1">
                <a:solidFill>
                  <a:srgbClr val="0070C0"/>
                </a:solidFill>
              </a:rPr>
              <a:t>grep</a:t>
            </a:r>
            <a:r>
              <a:rPr lang="pt-BR" b="1" dirty="0">
                <a:solidFill>
                  <a:srgbClr val="0070C0"/>
                </a:solidFill>
              </a:rPr>
              <a:t> </a:t>
            </a:r>
            <a:r>
              <a:rPr lang="pt-BR" dirty="0">
                <a:solidFill>
                  <a:srgbClr val="222222"/>
                </a:solidFill>
              </a:rPr>
              <a:t>PRETTY</a:t>
            </a:r>
            <a:endParaRPr lang="pt-BR" sz="3200" dirty="0">
              <a:solidFill>
                <a:srgbClr val="222222"/>
              </a:solidFill>
            </a:endParaRPr>
          </a:p>
          <a:p>
            <a:pPr marL="0" indent="0">
              <a:buNone/>
            </a:pPr>
            <a:endParaRPr lang="pt-BR" altLang="pt-BR" sz="3200" dirty="0"/>
          </a:p>
          <a:p>
            <a:pPr marL="0" indent="0">
              <a:buNone/>
            </a:pPr>
            <a:r>
              <a:rPr lang="pt-BR" sz="3200" dirty="0">
                <a:solidFill>
                  <a:srgbClr val="222222"/>
                </a:solidFill>
              </a:rPr>
              <a:t>O “</a:t>
            </a:r>
            <a:r>
              <a:rPr lang="pt-BR" sz="3200" b="1" dirty="0">
                <a:solidFill>
                  <a:srgbClr val="0070C0"/>
                </a:solidFill>
              </a:rPr>
              <a:t>|</a:t>
            </a:r>
            <a:r>
              <a:rPr lang="pt-BR" sz="3200" b="1" dirty="0" err="1">
                <a:solidFill>
                  <a:srgbClr val="0070C0"/>
                </a:solidFill>
              </a:rPr>
              <a:t>grep</a:t>
            </a:r>
            <a:r>
              <a:rPr lang="pt-BR" sz="3200" dirty="0">
                <a:solidFill>
                  <a:srgbClr val="222222"/>
                </a:solidFill>
              </a:rPr>
              <a:t>” é um filtro de saídas</a:t>
            </a:r>
          </a:p>
          <a:p>
            <a:pPr marL="0" lvl="1" indent="0">
              <a:spcBef>
                <a:spcPts val="1000"/>
              </a:spcBef>
              <a:buNone/>
            </a:pPr>
            <a:endParaRPr lang="pt-BR" dirty="0"/>
          </a:p>
          <a:p>
            <a:pPr marL="0" indent="0">
              <a:buNone/>
            </a:pPr>
            <a:endParaRPr lang="pt-BR" altLang="pt-BR" sz="3200" dirty="0"/>
          </a:p>
          <a:p>
            <a:pPr marL="0" indent="0">
              <a:buNone/>
            </a:pPr>
            <a:endParaRPr lang="pt-BR" altLang="pt-BR" sz="3200" dirty="0"/>
          </a:p>
          <a:p>
            <a:pPr marL="0" indent="0">
              <a:buNone/>
            </a:pPr>
            <a:endParaRPr lang="pt-BR" altLang="pt-BR" sz="3200" dirty="0"/>
          </a:p>
          <a:p>
            <a:endParaRPr lang="pt-BR" alt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COMANDOS MANIPULAÇÃO: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8141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/>
          </a:bodyPr>
          <a:lstStyle/>
          <a:p>
            <a:pPr marL="457200" lvl="1" indent="-457200">
              <a:spcBef>
                <a:spcPts val="1000"/>
              </a:spcBef>
              <a:defRPr/>
            </a:pPr>
            <a:r>
              <a:rPr lang="pt-BR" altLang="pt-BR" sz="3200" dirty="0"/>
              <a:t>Exi</a:t>
            </a:r>
            <a:r>
              <a:rPr lang="pt-BR" sz="3200" dirty="0">
                <a:solidFill>
                  <a:srgbClr val="222222"/>
                </a:solidFill>
              </a:rPr>
              <a:t>bir ultimas linhas</a:t>
            </a:r>
          </a:p>
          <a:p>
            <a:pPr marL="0" lvl="1" indent="0">
              <a:spcBef>
                <a:spcPts val="1000"/>
              </a:spcBef>
              <a:buNone/>
              <a:defRPr/>
            </a:pPr>
            <a:r>
              <a:rPr lang="pt-BR" sz="3200" dirty="0">
                <a:solidFill>
                  <a:srgbClr val="222222"/>
                </a:solidFill>
              </a:rPr>
              <a:t>#</a:t>
            </a:r>
            <a:r>
              <a:rPr lang="pt-BR" sz="3200" b="1" dirty="0" err="1">
                <a:solidFill>
                  <a:schemeClr val="accent2"/>
                </a:solidFill>
              </a:rPr>
              <a:t>tail</a:t>
            </a:r>
            <a:r>
              <a:rPr lang="pt-BR" sz="3200" dirty="0">
                <a:solidFill>
                  <a:srgbClr val="222222"/>
                </a:solidFill>
              </a:rPr>
              <a:t> </a:t>
            </a:r>
            <a:r>
              <a:rPr lang="pt-BR" sz="3200" b="1" dirty="0">
                <a:solidFill>
                  <a:srgbClr val="FF0000"/>
                </a:solidFill>
              </a:rPr>
              <a:t>-f</a:t>
            </a:r>
            <a:r>
              <a:rPr lang="pt-BR" sz="3200" dirty="0">
                <a:solidFill>
                  <a:srgbClr val="222222"/>
                </a:solidFill>
              </a:rPr>
              <a:t> /var/log/</a:t>
            </a:r>
            <a:r>
              <a:rPr lang="pt-BR" sz="3200" dirty="0" err="1">
                <a:solidFill>
                  <a:srgbClr val="222222"/>
                </a:solidFill>
              </a:rPr>
              <a:t>messages</a:t>
            </a:r>
            <a:endParaRPr lang="pt-BR" sz="3200" dirty="0">
              <a:solidFill>
                <a:srgbClr val="222222"/>
              </a:solidFill>
            </a:endParaRPr>
          </a:p>
          <a:p>
            <a:pPr marL="0" lvl="1" indent="0">
              <a:spcBef>
                <a:spcPts val="1000"/>
              </a:spcBef>
              <a:buNone/>
              <a:defRPr/>
            </a:pPr>
            <a:endParaRPr lang="pt-BR" sz="3200" dirty="0">
              <a:solidFill>
                <a:srgbClr val="222222"/>
              </a:solidFill>
            </a:endParaRPr>
          </a:p>
          <a:p>
            <a:pPr marL="457200" lvl="1" indent="-457200">
              <a:spcBef>
                <a:spcPts val="1000"/>
              </a:spcBef>
              <a:defRPr/>
            </a:pPr>
            <a:r>
              <a:rPr lang="pt-BR" altLang="pt-BR" sz="3200" dirty="0"/>
              <a:t>Exi</a:t>
            </a:r>
            <a:r>
              <a:rPr lang="pt-BR" sz="3200" dirty="0">
                <a:solidFill>
                  <a:srgbClr val="222222"/>
                </a:solidFill>
              </a:rPr>
              <a:t>bir ultimas 100 linhas</a:t>
            </a:r>
          </a:p>
          <a:p>
            <a:pPr marL="0" lvl="1" indent="0">
              <a:spcBef>
                <a:spcPts val="1000"/>
              </a:spcBef>
              <a:buNone/>
              <a:defRPr/>
            </a:pPr>
            <a:r>
              <a:rPr lang="pt-BR" sz="3200" dirty="0">
                <a:solidFill>
                  <a:srgbClr val="222222"/>
                </a:solidFill>
              </a:rPr>
              <a:t>#</a:t>
            </a:r>
            <a:r>
              <a:rPr lang="pt-BR" sz="3200" b="1" dirty="0" err="1">
                <a:solidFill>
                  <a:schemeClr val="accent2"/>
                </a:solidFill>
              </a:rPr>
              <a:t>tail</a:t>
            </a:r>
            <a:r>
              <a:rPr lang="pt-BR" sz="3200" dirty="0">
                <a:solidFill>
                  <a:srgbClr val="222222"/>
                </a:solidFill>
              </a:rPr>
              <a:t> </a:t>
            </a:r>
            <a:r>
              <a:rPr lang="pt-BR" sz="3200" b="1" dirty="0">
                <a:solidFill>
                  <a:srgbClr val="FF0000"/>
                </a:solidFill>
              </a:rPr>
              <a:t>-100</a:t>
            </a:r>
            <a:r>
              <a:rPr lang="pt-BR" sz="3200" dirty="0">
                <a:solidFill>
                  <a:srgbClr val="222222"/>
                </a:solidFill>
              </a:rPr>
              <a:t> /var/log/</a:t>
            </a:r>
            <a:r>
              <a:rPr lang="pt-BR" sz="3200" dirty="0" err="1">
                <a:solidFill>
                  <a:srgbClr val="222222"/>
                </a:solidFill>
              </a:rPr>
              <a:t>messages</a:t>
            </a:r>
            <a:r>
              <a:rPr lang="pt-BR" sz="3200" dirty="0">
                <a:solidFill>
                  <a:srgbClr val="222222"/>
                </a:solidFill>
              </a:rPr>
              <a:t> – </a:t>
            </a:r>
          </a:p>
          <a:p>
            <a:pPr marL="0" lvl="1" indent="0">
              <a:spcBef>
                <a:spcPts val="1000"/>
              </a:spcBef>
              <a:buNone/>
              <a:defRPr/>
            </a:pPr>
            <a:endParaRPr lang="pt-BR" sz="3200" dirty="0"/>
          </a:p>
          <a:p>
            <a:pPr marL="457200" lvl="1" indent="-457200">
              <a:spcBef>
                <a:spcPts val="1000"/>
              </a:spcBef>
              <a:defRPr/>
            </a:pPr>
            <a:r>
              <a:rPr lang="pt-BR" altLang="pt-BR" sz="3200" dirty="0"/>
              <a:t>Exi</a:t>
            </a:r>
            <a:r>
              <a:rPr lang="pt-BR" sz="3200" dirty="0">
                <a:solidFill>
                  <a:srgbClr val="222222"/>
                </a:solidFill>
              </a:rPr>
              <a:t>bir ultimas 100 linhas e filtrar saída</a:t>
            </a:r>
            <a:endParaRPr lang="pt-BR" altLang="pt-BR" dirty="0"/>
          </a:p>
          <a:p>
            <a:pPr marL="0" indent="0">
              <a:buNone/>
              <a:defRPr/>
            </a:pPr>
            <a:r>
              <a:rPr lang="pt-BR" dirty="0">
                <a:solidFill>
                  <a:srgbClr val="222222"/>
                </a:solidFill>
              </a:rPr>
              <a:t>#</a:t>
            </a:r>
            <a:r>
              <a:rPr lang="pt-BR" b="1" dirty="0" err="1">
                <a:solidFill>
                  <a:schemeClr val="accent2"/>
                </a:solidFill>
              </a:rPr>
              <a:t>tail</a:t>
            </a:r>
            <a:r>
              <a:rPr lang="pt-BR" dirty="0">
                <a:solidFill>
                  <a:srgbClr val="222222"/>
                </a:solidFill>
              </a:rPr>
              <a:t> </a:t>
            </a:r>
            <a:r>
              <a:rPr lang="pt-BR" b="1" dirty="0">
                <a:solidFill>
                  <a:srgbClr val="FF0000"/>
                </a:solidFill>
              </a:rPr>
              <a:t>-100</a:t>
            </a:r>
            <a:r>
              <a:rPr lang="pt-BR" dirty="0">
                <a:solidFill>
                  <a:srgbClr val="222222"/>
                </a:solidFill>
              </a:rPr>
              <a:t> /var/log/</a:t>
            </a:r>
            <a:r>
              <a:rPr lang="pt-BR" dirty="0" err="1">
                <a:solidFill>
                  <a:srgbClr val="222222"/>
                </a:solidFill>
              </a:rPr>
              <a:t>messages</a:t>
            </a:r>
            <a:r>
              <a:rPr lang="pt-BR" dirty="0">
                <a:solidFill>
                  <a:srgbClr val="222222"/>
                </a:solidFill>
              </a:rPr>
              <a:t> </a:t>
            </a:r>
            <a:r>
              <a:rPr lang="pt-BR" b="1" dirty="0">
                <a:solidFill>
                  <a:srgbClr val="0070C0"/>
                </a:solidFill>
              </a:rPr>
              <a:t>|</a:t>
            </a:r>
            <a:r>
              <a:rPr lang="pt-BR" b="1" dirty="0" err="1">
                <a:solidFill>
                  <a:srgbClr val="0070C0"/>
                </a:solidFill>
              </a:rPr>
              <a:t>grep</a:t>
            </a:r>
            <a:r>
              <a:rPr lang="pt-BR" b="1" dirty="0">
                <a:solidFill>
                  <a:srgbClr val="0070C0"/>
                </a:solidFill>
              </a:rPr>
              <a:t> </a:t>
            </a:r>
            <a:r>
              <a:rPr lang="pt-BR" dirty="0">
                <a:solidFill>
                  <a:srgbClr val="222222"/>
                </a:solidFill>
              </a:rPr>
              <a:t>HORA</a:t>
            </a:r>
            <a:endParaRPr lang="pt-BR" sz="3200" dirty="0">
              <a:solidFill>
                <a:srgbClr val="222222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pt-BR" dirty="0"/>
          </a:p>
          <a:p>
            <a:pPr marL="0" indent="0">
              <a:buNone/>
            </a:pPr>
            <a:endParaRPr lang="pt-BR" altLang="pt-BR" sz="3200" dirty="0"/>
          </a:p>
          <a:p>
            <a:pPr marL="0" indent="0">
              <a:buNone/>
            </a:pPr>
            <a:endParaRPr lang="pt-BR" altLang="pt-BR" sz="3200" dirty="0"/>
          </a:p>
          <a:p>
            <a:pPr marL="0" indent="0">
              <a:buNone/>
            </a:pPr>
            <a:endParaRPr lang="pt-BR" altLang="pt-BR" sz="3200" dirty="0"/>
          </a:p>
          <a:p>
            <a:endParaRPr lang="pt-BR" alt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COMANDOS MANIPULAÇÃO: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6432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pt-BR" altLang="pt-BR" sz="3200" dirty="0"/>
              <a:t># </a:t>
            </a:r>
            <a:r>
              <a:rPr lang="pt-BR" altLang="pt-BR" sz="3200" b="1" dirty="0">
                <a:solidFill>
                  <a:srgbClr val="0070C0"/>
                </a:solidFill>
              </a:rPr>
              <a:t>vim</a:t>
            </a:r>
            <a:r>
              <a:rPr lang="pt-BR" altLang="pt-BR" sz="3200" dirty="0"/>
              <a:t> /root/arquivo</a:t>
            </a:r>
          </a:p>
          <a:p>
            <a:pPr>
              <a:spcBef>
                <a:spcPct val="0"/>
              </a:spcBef>
              <a:buNone/>
            </a:pPr>
            <a:r>
              <a:rPr lang="pt-BR" altLang="pt-BR" sz="3200" dirty="0"/>
              <a:t>[</a:t>
            </a:r>
            <a:r>
              <a:rPr lang="pt-BR" altLang="pt-BR" sz="3200" b="1" dirty="0">
                <a:solidFill>
                  <a:srgbClr val="FF0000"/>
                </a:solidFill>
              </a:rPr>
              <a:t>i</a:t>
            </a:r>
            <a:r>
              <a:rPr lang="pt-BR" altLang="pt-BR" sz="3200" dirty="0"/>
              <a:t> - para Editar]</a:t>
            </a:r>
          </a:p>
          <a:p>
            <a:pPr>
              <a:spcBef>
                <a:spcPct val="0"/>
              </a:spcBef>
              <a:buNone/>
            </a:pPr>
            <a:r>
              <a:rPr lang="pt-BR" altLang="pt-BR" sz="3200" dirty="0"/>
              <a:t>Escreva: </a:t>
            </a:r>
            <a:r>
              <a:rPr lang="pt-BR" altLang="pt-BR" sz="3200" dirty="0">
                <a:solidFill>
                  <a:srgbClr val="FF0000"/>
                </a:solidFill>
              </a:rPr>
              <a:t>Meu primeiro arquivo</a:t>
            </a:r>
          </a:p>
          <a:p>
            <a:pPr>
              <a:spcBef>
                <a:spcPct val="0"/>
              </a:spcBef>
              <a:buNone/>
            </a:pPr>
            <a:endParaRPr lang="pt-BR" altLang="pt-BR" sz="32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pt-BR" altLang="pt-BR" sz="3200" dirty="0"/>
              <a:t>[</a:t>
            </a:r>
            <a:r>
              <a:rPr lang="pt-BR" altLang="pt-BR" sz="3200" b="1" dirty="0">
                <a:solidFill>
                  <a:srgbClr val="0070C0"/>
                </a:solidFill>
              </a:rPr>
              <a:t>ESC</a:t>
            </a:r>
            <a:r>
              <a:rPr lang="pt-BR" altLang="pt-BR" sz="3200" dirty="0"/>
              <a:t> - para sair da Edição]</a:t>
            </a:r>
          </a:p>
          <a:p>
            <a:pPr>
              <a:spcBef>
                <a:spcPct val="0"/>
              </a:spcBef>
              <a:buNone/>
            </a:pPr>
            <a:endParaRPr lang="pt-BR" altLang="pt-BR" sz="3200" dirty="0"/>
          </a:p>
          <a:p>
            <a:pPr>
              <a:spcBef>
                <a:spcPct val="0"/>
              </a:spcBef>
              <a:buNone/>
            </a:pPr>
            <a:r>
              <a:rPr lang="pt-BR" altLang="pt-BR" sz="3200" dirty="0">
                <a:latin typeface="Arial" panose="020B0604020202020204" pitchFamily="34" charset="0"/>
              </a:rPr>
              <a:t>	</a:t>
            </a:r>
            <a:r>
              <a:rPr lang="pt-BR" altLang="pt-BR" sz="3200" b="1" dirty="0" err="1">
                <a:solidFill>
                  <a:srgbClr val="FF0000"/>
                </a:solidFill>
              </a:rPr>
              <a:t>cc</a:t>
            </a:r>
            <a:r>
              <a:rPr lang="pt-BR" altLang="pt-BR" sz="3200" dirty="0"/>
              <a:t>	- recortar a linha</a:t>
            </a:r>
          </a:p>
          <a:p>
            <a:pPr>
              <a:spcBef>
                <a:spcPct val="0"/>
              </a:spcBef>
              <a:buNone/>
            </a:pPr>
            <a:r>
              <a:rPr lang="pt-BR" altLang="pt-BR" sz="3200" dirty="0"/>
              <a:t>	</a:t>
            </a:r>
            <a:r>
              <a:rPr lang="pt-BR" altLang="pt-BR" sz="3200" b="1" dirty="0" err="1">
                <a:solidFill>
                  <a:srgbClr val="FF0000"/>
                </a:solidFill>
              </a:rPr>
              <a:t>yy</a:t>
            </a:r>
            <a:r>
              <a:rPr lang="pt-BR" altLang="pt-BR" sz="3200" dirty="0"/>
              <a:t>  	- copia a linha</a:t>
            </a:r>
          </a:p>
          <a:p>
            <a:pPr>
              <a:spcBef>
                <a:spcPct val="0"/>
              </a:spcBef>
              <a:buNone/>
            </a:pPr>
            <a:r>
              <a:rPr lang="pt-BR" altLang="pt-BR" sz="3200" dirty="0"/>
              <a:t>	</a:t>
            </a:r>
            <a:r>
              <a:rPr lang="pt-BR" altLang="pt-BR" sz="3200" b="1" dirty="0">
                <a:solidFill>
                  <a:srgbClr val="FF0000"/>
                </a:solidFill>
              </a:rPr>
              <a:t>p</a:t>
            </a:r>
            <a:r>
              <a:rPr lang="pt-BR" altLang="pt-BR" sz="3200" dirty="0"/>
              <a:t> 	- colar a linha</a:t>
            </a:r>
          </a:p>
          <a:p>
            <a:pPr>
              <a:spcBef>
                <a:spcPct val="0"/>
              </a:spcBef>
              <a:buNone/>
            </a:pPr>
            <a:r>
              <a:rPr lang="pt-BR" altLang="pt-BR" sz="3200" dirty="0"/>
              <a:t>	</a:t>
            </a:r>
            <a:r>
              <a:rPr lang="pt-BR" altLang="pt-BR" sz="3200" b="1" dirty="0">
                <a:solidFill>
                  <a:srgbClr val="FF0000"/>
                </a:solidFill>
              </a:rPr>
              <a:t>u</a:t>
            </a:r>
            <a:r>
              <a:rPr lang="pt-BR" altLang="pt-BR" sz="3200" dirty="0"/>
              <a:t> 	- desfaz </a:t>
            </a:r>
          </a:p>
          <a:p>
            <a:pPr marL="0" lvl="1" indent="0">
              <a:spcBef>
                <a:spcPts val="1000"/>
              </a:spcBef>
              <a:buNone/>
            </a:pPr>
            <a:endParaRPr lang="pt-BR" dirty="0"/>
          </a:p>
          <a:p>
            <a:pPr marL="0" indent="0">
              <a:buNone/>
            </a:pPr>
            <a:endParaRPr lang="pt-BR" altLang="pt-BR" sz="3200" dirty="0"/>
          </a:p>
          <a:p>
            <a:pPr marL="0" indent="0">
              <a:buNone/>
            </a:pPr>
            <a:endParaRPr lang="pt-BR" altLang="pt-BR" sz="3200" dirty="0"/>
          </a:p>
          <a:p>
            <a:pPr marL="0" indent="0">
              <a:buNone/>
            </a:pPr>
            <a:endParaRPr lang="pt-BR" altLang="pt-BR" sz="3200" dirty="0"/>
          </a:p>
          <a:p>
            <a:endParaRPr lang="pt-BR" alt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EDITOR VIM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4029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pt-BR" altLang="pt-BR" sz="2400" dirty="0"/>
              <a:t># </a:t>
            </a:r>
            <a:r>
              <a:rPr lang="pt-BR" altLang="pt-BR" sz="2400" b="1" dirty="0">
                <a:solidFill>
                  <a:srgbClr val="0070C0"/>
                </a:solidFill>
              </a:rPr>
              <a:t>vim</a:t>
            </a:r>
            <a:r>
              <a:rPr lang="pt-BR" altLang="pt-BR" sz="2400" dirty="0"/>
              <a:t> /root/arquivo</a:t>
            </a:r>
          </a:p>
          <a:p>
            <a:pPr>
              <a:spcBef>
                <a:spcPct val="0"/>
              </a:spcBef>
              <a:buNone/>
            </a:pPr>
            <a:r>
              <a:rPr lang="pt-BR" altLang="pt-BR" sz="2400" dirty="0"/>
              <a:t>[</a:t>
            </a:r>
            <a:r>
              <a:rPr lang="pt-BR" altLang="pt-BR" sz="2400" b="1" dirty="0">
                <a:solidFill>
                  <a:srgbClr val="0070C0"/>
                </a:solidFill>
              </a:rPr>
              <a:t>ESC</a:t>
            </a:r>
            <a:r>
              <a:rPr lang="pt-BR" altLang="pt-BR" sz="2400" dirty="0"/>
              <a:t> - para sair da Edição]</a:t>
            </a:r>
          </a:p>
          <a:p>
            <a:pPr>
              <a:spcBef>
                <a:spcPct val="0"/>
              </a:spcBef>
              <a:buNone/>
            </a:pPr>
            <a:r>
              <a:rPr lang="pt-BR" altLang="pt-BR" sz="2400" dirty="0"/>
              <a:t>:</a:t>
            </a:r>
            <a:r>
              <a:rPr lang="pt-BR" altLang="pt-BR" sz="2400" b="1" dirty="0">
                <a:solidFill>
                  <a:srgbClr val="FF0000"/>
                </a:solidFill>
              </a:rPr>
              <a:t>/</a:t>
            </a:r>
            <a:r>
              <a:rPr lang="pt-BR" altLang="pt-BR" sz="2400" b="1" dirty="0">
                <a:solidFill>
                  <a:srgbClr val="7030A0"/>
                </a:solidFill>
              </a:rPr>
              <a:t>nome</a:t>
            </a:r>
            <a:r>
              <a:rPr lang="pt-BR" altLang="pt-BR" sz="2400" dirty="0"/>
              <a:t>	- procurar nome</a:t>
            </a:r>
          </a:p>
          <a:p>
            <a:pPr>
              <a:spcBef>
                <a:spcPct val="0"/>
              </a:spcBef>
              <a:buNone/>
            </a:pPr>
            <a:endParaRPr lang="pt-BR" altLang="pt-BR" sz="2400" dirty="0"/>
          </a:p>
          <a:p>
            <a:pPr>
              <a:spcBef>
                <a:spcPct val="0"/>
              </a:spcBef>
              <a:buNone/>
            </a:pPr>
            <a:r>
              <a:rPr lang="pt-BR" altLang="pt-BR" sz="2400" dirty="0"/>
              <a:t>:</a:t>
            </a:r>
            <a:r>
              <a:rPr lang="pt-BR" altLang="pt-BR" sz="2400" b="1" dirty="0" err="1">
                <a:solidFill>
                  <a:srgbClr val="FF0000"/>
                </a:solidFill>
              </a:rPr>
              <a:t>setnumber</a:t>
            </a:r>
            <a:r>
              <a:rPr lang="pt-BR" altLang="pt-BR" sz="2400" b="1" dirty="0">
                <a:solidFill>
                  <a:srgbClr val="FF0000"/>
                </a:solidFill>
              </a:rPr>
              <a:t> </a:t>
            </a:r>
            <a:r>
              <a:rPr lang="pt-BR" altLang="pt-BR" sz="2400" dirty="0"/>
              <a:t>- mostra o numero das linhas</a:t>
            </a:r>
          </a:p>
          <a:p>
            <a:pPr>
              <a:spcBef>
                <a:spcPct val="0"/>
              </a:spcBef>
              <a:buNone/>
            </a:pPr>
            <a:endParaRPr lang="pt-BR" altLang="pt-BR" sz="2400" dirty="0"/>
          </a:p>
          <a:p>
            <a:pPr>
              <a:spcBef>
                <a:spcPct val="0"/>
              </a:spcBef>
              <a:buNone/>
            </a:pPr>
            <a:r>
              <a:rPr lang="pt-BR" altLang="pt-BR" sz="2400" dirty="0"/>
              <a:t>:</a:t>
            </a:r>
            <a:r>
              <a:rPr lang="pt-BR" altLang="pt-BR" sz="2400" b="1" dirty="0">
                <a:solidFill>
                  <a:srgbClr val="FF0000"/>
                </a:solidFill>
              </a:rPr>
              <a:t>10</a:t>
            </a:r>
            <a:r>
              <a:rPr lang="pt-BR" altLang="pt-BR" sz="2400" dirty="0"/>
              <a:t>	- vai até a linha 10</a:t>
            </a:r>
          </a:p>
          <a:p>
            <a:pPr>
              <a:spcBef>
                <a:spcPct val="0"/>
              </a:spcBef>
              <a:buNone/>
            </a:pPr>
            <a:endParaRPr lang="pt-BR" altLang="pt-BR" sz="2400" dirty="0"/>
          </a:p>
          <a:p>
            <a:pPr>
              <a:spcBef>
                <a:spcPct val="0"/>
              </a:spcBef>
              <a:buNone/>
            </a:pPr>
            <a:r>
              <a:rPr lang="pt-BR" altLang="pt-BR" sz="2400" b="1" dirty="0">
                <a:solidFill>
                  <a:srgbClr val="7030A0"/>
                </a:solidFill>
              </a:rPr>
              <a:t>SHIFT</a:t>
            </a:r>
            <a:r>
              <a:rPr lang="pt-BR" altLang="pt-BR" sz="2400" dirty="0"/>
              <a:t> + opção x, x!, q e q!</a:t>
            </a:r>
          </a:p>
          <a:p>
            <a:pPr>
              <a:spcBef>
                <a:spcPct val="0"/>
              </a:spcBef>
              <a:buNone/>
            </a:pPr>
            <a:r>
              <a:rPr lang="pt-BR" altLang="pt-BR" sz="2400" dirty="0"/>
              <a:t>	:</a:t>
            </a:r>
            <a:r>
              <a:rPr lang="pt-BR" altLang="pt-BR" sz="2400" b="1" dirty="0">
                <a:solidFill>
                  <a:srgbClr val="FF0000"/>
                </a:solidFill>
              </a:rPr>
              <a:t>x</a:t>
            </a:r>
            <a:r>
              <a:rPr lang="pt-BR" altLang="pt-BR" sz="2400" dirty="0"/>
              <a:t>	- sai salvando</a:t>
            </a:r>
          </a:p>
          <a:p>
            <a:pPr>
              <a:spcBef>
                <a:spcPct val="0"/>
              </a:spcBef>
              <a:buNone/>
            </a:pPr>
            <a:r>
              <a:rPr lang="pt-BR" altLang="pt-BR" sz="2400" dirty="0"/>
              <a:t>	:</a:t>
            </a:r>
            <a:r>
              <a:rPr lang="pt-BR" altLang="pt-BR" sz="2400" b="1" dirty="0">
                <a:solidFill>
                  <a:srgbClr val="FF0000"/>
                </a:solidFill>
              </a:rPr>
              <a:t>x!</a:t>
            </a:r>
            <a:r>
              <a:rPr lang="pt-BR" altLang="pt-BR" sz="2400" dirty="0"/>
              <a:t>-</a:t>
            </a:r>
            <a:r>
              <a:rPr lang="pt-BR" altLang="pt-BR" sz="2400" b="1" dirty="0">
                <a:solidFill>
                  <a:srgbClr val="FF0000"/>
                </a:solidFill>
              </a:rPr>
              <a:t> </a:t>
            </a:r>
            <a:r>
              <a:rPr lang="pt-BR" altLang="pt-BR" sz="2400" dirty="0"/>
              <a:t>força a saída salvando</a:t>
            </a:r>
          </a:p>
          <a:p>
            <a:pPr>
              <a:spcBef>
                <a:spcPct val="0"/>
              </a:spcBef>
              <a:buNone/>
            </a:pPr>
            <a:r>
              <a:rPr lang="pt-BR" altLang="pt-BR" sz="2400" dirty="0"/>
              <a:t>	:</a:t>
            </a:r>
            <a:r>
              <a:rPr lang="pt-BR" altLang="pt-BR" sz="2400" b="1" dirty="0">
                <a:solidFill>
                  <a:srgbClr val="FF0000"/>
                </a:solidFill>
              </a:rPr>
              <a:t>q</a:t>
            </a:r>
            <a:r>
              <a:rPr lang="pt-BR" altLang="pt-BR" sz="2400" dirty="0"/>
              <a:t> - sai sem salvar</a:t>
            </a:r>
          </a:p>
          <a:p>
            <a:pPr>
              <a:spcBef>
                <a:spcPct val="0"/>
              </a:spcBef>
              <a:buNone/>
            </a:pPr>
            <a:r>
              <a:rPr lang="pt-BR" altLang="pt-BR" sz="2400" dirty="0"/>
              <a:t>	 </a:t>
            </a:r>
            <a:r>
              <a:rPr lang="pt-BR" altLang="pt-BR" sz="2400" b="1" dirty="0">
                <a:solidFill>
                  <a:srgbClr val="FF0000"/>
                </a:solidFill>
              </a:rPr>
              <a:t>q!</a:t>
            </a:r>
            <a:r>
              <a:rPr lang="pt-BR" altLang="pt-BR" sz="2400" dirty="0"/>
              <a:t>- forçar saída sem salvar</a:t>
            </a:r>
          </a:p>
          <a:p>
            <a:pPr marL="0" lvl="1" indent="0">
              <a:spcBef>
                <a:spcPts val="1000"/>
              </a:spcBef>
              <a:buNone/>
            </a:pPr>
            <a:endParaRPr lang="pt-BR" sz="1800" dirty="0"/>
          </a:p>
          <a:p>
            <a:pPr marL="0" indent="0">
              <a:buNone/>
            </a:pPr>
            <a:endParaRPr lang="pt-BR" altLang="pt-BR" sz="2400" dirty="0"/>
          </a:p>
          <a:p>
            <a:pPr marL="0" indent="0">
              <a:buNone/>
            </a:pPr>
            <a:endParaRPr lang="pt-BR" altLang="pt-BR" sz="2400" dirty="0"/>
          </a:p>
          <a:p>
            <a:pPr marL="0" indent="0">
              <a:buNone/>
            </a:pPr>
            <a:endParaRPr lang="pt-BR" altLang="pt-BR" sz="2400" dirty="0"/>
          </a:p>
          <a:p>
            <a:endParaRPr lang="pt-BR" altLang="pt-BR" sz="20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EDITOR VIM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333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PLANO DE AULA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2C1E8C7-0537-42C7-BF67-BEB19EB12117}"/>
              </a:ext>
            </a:extLst>
          </p:cNvPr>
          <p:cNvSpPr/>
          <p:nvPr/>
        </p:nvSpPr>
        <p:spPr>
          <a:xfrm>
            <a:off x="628648" y="1171712"/>
            <a:ext cx="7886178" cy="2599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dirty="0">
                <a:latin typeface="Montserrat" panose="00000500000000000000" pitchFamily="2" charset="0"/>
              </a:rPr>
              <a:t>Aprender sobre sistema operacional Linux e unir conceitos de uso.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altLang="pt-BR" dirty="0">
              <a:latin typeface="Montserrat" panose="00000500000000000000" pitchFamily="2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dirty="0">
                <a:latin typeface="Montserrat" panose="00000500000000000000" pitchFamily="2" charset="0"/>
              </a:rPr>
              <a:t>Assunto: Sistema operacional Linux </a:t>
            </a:r>
            <a:r>
              <a:rPr lang="pt-BR" altLang="pt-BR" dirty="0" err="1">
                <a:latin typeface="Montserrat" panose="00000500000000000000" pitchFamily="2" charset="0"/>
              </a:rPr>
              <a:t>Ubuntu</a:t>
            </a:r>
            <a:r>
              <a:rPr lang="pt-BR" altLang="pt-BR" dirty="0">
                <a:latin typeface="Montserrat" panose="00000500000000000000" pitchFamily="2" charset="0"/>
              </a:rPr>
              <a:t> 20.04 LTS e seu conceitos.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altLang="pt-BR" dirty="0">
              <a:latin typeface="Montserrat" panose="00000500000000000000" pitchFamily="2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dirty="0">
                <a:latin typeface="Montserrat" panose="00000500000000000000" pitchFamily="2" charset="0"/>
              </a:rPr>
              <a:t>Objetivo: Saber como configurar os serviços no </a:t>
            </a:r>
            <a:r>
              <a:rPr lang="pt-BR" altLang="pt-BR" dirty="0" err="1">
                <a:latin typeface="Montserrat" panose="00000500000000000000" pitchFamily="2" charset="0"/>
              </a:rPr>
              <a:t>Ubuntu</a:t>
            </a:r>
            <a:r>
              <a:rPr lang="pt-BR" altLang="pt-BR" dirty="0">
                <a:latin typeface="Montserrat" panose="00000500000000000000" pitchFamily="2" charset="0"/>
              </a:rPr>
              <a:t> 20.04 LTS.</a:t>
            </a:r>
          </a:p>
        </p:txBody>
      </p:sp>
    </p:spTree>
    <p:extLst>
      <p:ext uri="{BB962C8B-B14F-4D97-AF65-F5344CB8AC3E}">
        <p14:creationId xmlns:p14="http://schemas.microsoft.com/office/powerpoint/2010/main" val="100022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49" y="931817"/>
            <a:ext cx="7902954" cy="5277394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  <a:defRPr/>
            </a:pPr>
            <a:r>
              <a:rPr lang="pt-BR" dirty="0"/>
              <a:t># </a:t>
            </a:r>
            <a:r>
              <a:rPr lang="pt-BR" b="1" dirty="0">
                <a:solidFill>
                  <a:srgbClr val="00B050"/>
                </a:solidFill>
              </a:rPr>
              <a:t>top</a:t>
            </a:r>
            <a:r>
              <a:rPr lang="pt-BR" dirty="0"/>
              <a:t> – ver consumos dos processos</a:t>
            </a:r>
          </a:p>
          <a:p>
            <a:pPr marL="457200" lvl="1" indent="0">
              <a:buNone/>
              <a:defRPr/>
            </a:pPr>
            <a:endParaRPr lang="pt-BR" dirty="0"/>
          </a:p>
          <a:p>
            <a:pPr marL="457200" lvl="1" indent="0">
              <a:buNone/>
              <a:defRPr/>
            </a:pPr>
            <a:r>
              <a:rPr lang="pt-BR" altLang="pt-BR" sz="2400" dirty="0"/>
              <a:t># </a:t>
            </a:r>
            <a:r>
              <a:rPr lang="pt-BR" altLang="pt-BR" sz="2400" b="1" dirty="0" err="1">
                <a:solidFill>
                  <a:srgbClr val="7030A0"/>
                </a:solidFill>
              </a:rPr>
              <a:t>ps</a:t>
            </a:r>
            <a:r>
              <a:rPr lang="pt-BR" altLang="pt-BR" sz="2400" dirty="0"/>
              <a:t> </a:t>
            </a:r>
            <a:r>
              <a:rPr lang="pt-BR" altLang="pt-BR" sz="2400" b="1" dirty="0">
                <a:solidFill>
                  <a:srgbClr val="FF0000"/>
                </a:solidFill>
              </a:rPr>
              <a:t>-</a:t>
            </a:r>
            <a:r>
              <a:rPr lang="pt-BR" altLang="pt-BR" sz="2400" b="1" dirty="0" err="1">
                <a:solidFill>
                  <a:srgbClr val="FF0000"/>
                </a:solidFill>
              </a:rPr>
              <a:t>aux</a:t>
            </a:r>
            <a:r>
              <a:rPr lang="pt-BR" altLang="pt-BR" sz="2400" dirty="0"/>
              <a:t> lista todos os processos </a:t>
            </a:r>
            <a:r>
              <a:rPr lang="pt-BR" altLang="pt-BR" b="1" dirty="0">
                <a:solidFill>
                  <a:srgbClr val="FF0000"/>
                </a:solidFill>
              </a:rPr>
              <a:t>PID</a:t>
            </a:r>
            <a:endParaRPr lang="pt-BR" altLang="pt-BR" sz="2400" dirty="0"/>
          </a:p>
          <a:p>
            <a:pPr marL="457200" lvl="1" indent="0">
              <a:buNone/>
              <a:defRPr/>
            </a:pPr>
            <a:endParaRPr lang="pt-BR" altLang="pt-BR" sz="2400" dirty="0"/>
          </a:p>
          <a:p>
            <a:pPr marL="457200" lvl="1" indent="0">
              <a:buNone/>
              <a:defRPr/>
            </a:pPr>
            <a:r>
              <a:rPr lang="pt-BR" altLang="pt-BR" dirty="0"/>
              <a:t># </a:t>
            </a:r>
            <a:r>
              <a:rPr lang="pt-BR" altLang="pt-BR" sz="2400" b="1" dirty="0" err="1">
                <a:solidFill>
                  <a:srgbClr val="C00000"/>
                </a:solidFill>
              </a:rPr>
              <a:t>kill</a:t>
            </a:r>
            <a:r>
              <a:rPr lang="pt-BR" altLang="pt-BR" sz="2400" dirty="0"/>
              <a:t> </a:t>
            </a:r>
            <a:r>
              <a:rPr lang="pt-BR" altLang="pt-BR" sz="2400" b="1" dirty="0">
                <a:solidFill>
                  <a:srgbClr val="FF0000"/>
                </a:solidFill>
              </a:rPr>
              <a:t>–9</a:t>
            </a:r>
            <a:r>
              <a:rPr lang="pt-BR" altLang="pt-BR" sz="2400" dirty="0"/>
              <a:t> “</a:t>
            </a:r>
            <a:r>
              <a:rPr lang="pt-BR" altLang="pt-BR" sz="2400" b="1" dirty="0">
                <a:solidFill>
                  <a:srgbClr val="FF0000"/>
                </a:solidFill>
              </a:rPr>
              <a:t>PID</a:t>
            </a:r>
            <a:r>
              <a:rPr lang="pt-BR" altLang="pt-BR" sz="2400" b="1" dirty="0"/>
              <a:t>”</a:t>
            </a:r>
            <a:r>
              <a:rPr lang="pt-BR" altLang="pt-BR" sz="2400" dirty="0"/>
              <a:t> mata processos</a:t>
            </a:r>
            <a:r>
              <a:rPr lang="pt-BR" altLang="pt-BR" dirty="0"/>
              <a:t> (1–9) = potencia </a:t>
            </a:r>
          </a:p>
          <a:p>
            <a:pPr marL="457200" lvl="1" indent="0">
              <a:buNone/>
              <a:defRPr/>
            </a:pPr>
            <a:endParaRPr lang="pt-BR" sz="2400" dirty="0"/>
          </a:p>
          <a:p>
            <a:pPr marL="457200" lvl="1" indent="0">
              <a:buNone/>
              <a:defRPr/>
            </a:pPr>
            <a:endParaRPr lang="pt-BR" dirty="0"/>
          </a:p>
          <a:p>
            <a:pPr marL="457200" lvl="1" indent="0">
              <a:buNone/>
              <a:defRPr/>
            </a:pPr>
            <a:r>
              <a:rPr lang="pt-BR" dirty="0"/>
              <a:t># </a:t>
            </a:r>
            <a:r>
              <a:rPr lang="pt-BR" b="1" dirty="0" err="1">
                <a:solidFill>
                  <a:srgbClr val="7030A0"/>
                </a:solidFill>
              </a:rPr>
              <a:t>free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-m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– ver consumo de memória</a:t>
            </a:r>
          </a:p>
          <a:p>
            <a:pPr marL="457200" lvl="1" indent="0">
              <a:buNone/>
              <a:defRPr/>
            </a:pPr>
            <a:endParaRPr lang="pt-BR" dirty="0"/>
          </a:p>
          <a:p>
            <a:pPr marL="457200" lvl="1" indent="0">
              <a:buNone/>
              <a:defRPr/>
            </a:pPr>
            <a:r>
              <a:rPr lang="pt-BR" dirty="0"/>
              <a:t># </a:t>
            </a:r>
            <a:r>
              <a:rPr lang="pt-BR" b="1" dirty="0" err="1">
                <a:solidFill>
                  <a:srgbClr val="0070C0"/>
                </a:solidFill>
              </a:rPr>
              <a:t>vmstat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-n 5 </a:t>
            </a:r>
            <a:r>
              <a:rPr lang="pt-BR" dirty="0"/>
              <a:t>– uso de disco e processos parados</a:t>
            </a:r>
          </a:p>
          <a:p>
            <a:pPr marL="457200" lvl="1" indent="0">
              <a:buNone/>
              <a:defRPr/>
            </a:pPr>
            <a:endParaRPr lang="pt-BR" dirty="0"/>
          </a:p>
          <a:p>
            <a:pPr marL="457200" lvl="1" indent="0">
              <a:buNone/>
              <a:defRPr/>
            </a:pPr>
            <a:r>
              <a:rPr lang="pt-BR" dirty="0"/>
              <a:t># </a:t>
            </a:r>
            <a:r>
              <a:rPr lang="pt-BR" b="1" dirty="0" err="1">
                <a:solidFill>
                  <a:srgbClr val="FF0000"/>
                </a:solidFill>
              </a:rPr>
              <a:t>dmesg</a:t>
            </a:r>
            <a:r>
              <a:rPr lang="pt-BR" dirty="0"/>
              <a:t> – log do sistema mais hardware</a:t>
            </a:r>
          </a:p>
          <a:p>
            <a:pPr marL="457200" lvl="1" indent="0">
              <a:buNone/>
              <a:defRPr/>
            </a:pPr>
            <a:endParaRPr lang="pt-BR" dirty="0"/>
          </a:p>
          <a:p>
            <a:pPr marL="457200" lvl="1" indent="0">
              <a:buNone/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COMANDOS: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3612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 lnSpcReduction="10000"/>
          </a:bodyPr>
          <a:lstStyle/>
          <a:p>
            <a:r>
              <a:rPr lang="pt-BR" altLang="pt-BR" sz="2900" dirty="0"/>
              <a:t>O comando </a:t>
            </a:r>
            <a:r>
              <a:rPr lang="pt-BR" altLang="pt-BR" sz="2900" b="1" dirty="0" err="1">
                <a:solidFill>
                  <a:srgbClr val="00B050"/>
                </a:solidFill>
              </a:rPr>
              <a:t>man</a:t>
            </a:r>
            <a:r>
              <a:rPr lang="pt-BR" altLang="pt-BR" sz="2900" b="1" dirty="0"/>
              <a:t> </a:t>
            </a:r>
            <a:r>
              <a:rPr lang="pt-BR" altLang="pt-BR" sz="2900" dirty="0"/>
              <a:t>consulta os manuais on-line do sistema. Opcionalmente use o comando </a:t>
            </a:r>
            <a:r>
              <a:rPr lang="pt-BR" altLang="pt-BR" sz="2900" dirty="0" err="1"/>
              <a:t>info</a:t>
            </a:r>
            <a:r>
              <a:rPr lang="pt-BR" altLang="pt-BR" sz="2900" dirty="0"/>
              <a:t>;</a:t>
            </a:r>
          </a:p>
          <a:p>
            <a:r>
              <a:rPr lang="pt-BR" altLang="pt-BR" sz="2900" dirty="0"/>
              <a:t>Sintaxe:</a:t>
            </a:r>
          </a:p>
          <a:p>
            <a:pPr marL="457200" lvl="1" indent="0">
              <a:buNone/>
            </a:pPr>
            <a:r>
              <a:rPr lang="pt-BR" altLang="pt-BR" sz="2900" b="1" dirty="0" err="1">
                <a:solidFill>
                  <a:srgbClr val="00B050"/>
                </a:solidFill>
              </a:rPr>
              <a:t>man</a:t>
            </a:r>
            <a:r>
              <a:rPr lang="pt-BR" altLang="pt-BR" sz="2900" dirty="0"/>
              <a:t> [opções] &lt;comando&gt;</a:t>
            </a:r>
          </a:p>
          <a:p>
            <a:pPr marL="457200" lvl="1" indent="0">
              <a:buNone/>
            </a:pPr>
            <a:r>
              <a:rPr lang="pt-BR" altLang="pt-BR" sz="2900" b="1" dirty="0">
                <a:solidFill>
                  <a:srgbClr val="FF0000"/>
                </a:solidFill>
              </a:rPr>
              <a:t>-a</a:t>
            </a:r>
            <a:r>
              <a:rPr lang="pt-BR" altLang="pt-BR" sz="2900" dirty="0"/>
              <a:t> - Exibe todas as páginas do manual;</a:t>
            </a:r>
          </a:p>
          <a:p>
            <a:pPr marL="457200" lvl="1" indent="0">
              <a:buNone/>
            </a:pPr>
            <a:r>
              <a:rPr lang="pt-BR" altLang="pt-BR" sz="2900" b="1" dirty="0">
                <a:solidFill>
                  <a:srgbClr val="7030A0"/>
                </a:solidFill>
              </a:rPr>
              <a:t>-h</a:t>
            </a:r>
            <a:r>
              <a:rPr lang="pt-BR" altLang="pt-BR" sz="2900" dirty="0"/>
              <a:t> - Exibe uma mensagem de ajuda;</a:t>
            </a:r>
          </a:p>
          <a:p>
            <a:r>
              <a:rPr lang="pt-BR" altLang="pt-BR" sz="2900" dirty="0"/>
              <a:t>Para </a:t>
            </a:r>
            <a:r>
              <a:rPr lang="pt-BR" altLang="pt-BR" sz="2900" b="1" dirty="0">
                <a:solidFill>
                  <a:schemeClr val="accent2"/>
                </a:solidFill>
              </a:rPr>
              <a:t>sair</a:t>
            </a:r>
            <a:r>
              <a:rPr lang="pt-BR" altLang="pt-BR" sz="2900" dirty="0"/>
              <a:t> do </a:t>
            </a:r>
            <a:r>
              <a:rPr lang="pt-BR" altLang="pt-BR" sz="2900" b="1" dirty="0" err="1">
                <a:solidFill>
                  <a:srgbClr val="00B050"/>
                </a:solidFill>
              </a:rPr>
              <a:t>man</a:t>
            </a:r>
            <a:r>
              <a:rPr lang="pt-BR" altLang="pt-BR" sz="2900" dirty="0"/>
              <a:t> pressione </a:t>
            </a:r>
            <a:r>
              <a:rPr lang="pt-BR" altLang="pt-BR" sz="2900" b="1" dirty="0">
                <a:solidFill>
                  <a:schemeClr val="accent2"/>
                </a:solidFill>
              </a:rPr>
              <a:t>&lt;Q&gt;</a:t>
            </a:r>
          </a:p>
          <a:p>
            <a:r>
              <a:rPr lang="pt-BR" altLang="pt-BR" sz="2900" b="1" dirty="0" err="1"/>
              <a:t>Ex</a:t>
            </a:r>
            <a:r>
              <a:rPr lang="pt-BR" altLang="pt-BR" sz="2900" b="1" dirty="0"/>
              <a:t>:</a:t>
            </a:r>
            <a:r>
              <a:rPr lang="pt-BR" altLang="pt-BR" sz="2900" dirty="0"/>
              <a:t> </a:t>
            </a:r>
            <a:r>
              <a:rPr lang="pt-BR" altLang="pt-BR" sz="2900" b="1" dirty="0" err="1">
                <a:solidFill>
                  <a:srgbClr val="00B050"/>
                </a:solidFill>
              </a:rPr>
              <a:t>man</a:t>
            </a:r>
            <a:r>
              <a:rPr lang="pt-BR" altLang="pt-BR" sz="2900" dirty="0"/>
              <a:t> </a:t>
            </a:r>
            <a:r>
              <a:rPr lang="pt-BR" altLang="pt-BR" sz="2900" b="1" dirty="0" err="1">
                <a:solidFill>
                  <a:srgbClr val="0070C0"/>
                </a:solidFill>
              </a:rPr>
              <a:t>ls</a:t>
            </a:r>
            <a:r>
              <a:rPr lang="pt-BR" altLang="pt-BR" sz="2900" dirty="0"/>
              <a:t> - Exibe informações do comando </a:t>
            </a:r>
            <a:r>
              <a:rPr lang="pt-BR" altLang="pt-BR" sz="2900" b="1" dirty="0" err="1">
                <a:solidFill>
                  <a:srgbClr val="0070C0"/>
                </a:solidFill>
              </a:rPr>
              <a:t>ls</a:t>
            </a:r>
            <a:r>
              <a:rPr lang="pt-BR" altLang="pt-BR" sz="2900" dirty="0"/>
              <a:t>.</a:t>
            </a:r>
          </a:p>
          <a:p>
            <a:endParaRPr lang="pt-BR" alt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COMANDOS MANUAL: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3085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/>
          </a:bodyPr>
          <a:lstStyle/>
          <a:p>
            <a:r>
              <a:rPr lang="pt-BR" altLang="pt-BR" sz="2900" dirty="0"/>
              <a:t>O comando </a:t>
            </a:r>
            <a:r>
              <a:rPr lang="pt-BR" altLang="pt-BR" sz="2900" b="1" dirty="0" err="1">
                <a:solidFill>
                  <a:srgbClr val="00B050"/>
                </a:solidFill>
              </a:rPr>
              <a:t>apt-get</a:t>
            </a:r>
            <a:r>
              <a:rPr lang="pt-BR" altLang="pt-BR" sz="2900" b="1" dirty="0"/>
              <a:t> </a:t>
            </a:r>
            <a:r>
              <a:rPr lang="pt-BR" altLang="pt-BR" sz="2900" dirty="0"/>
              <a:t>instala pacotes on-line em base em uma lista. </a:t>
            </a:r>
          </a:p>
          <a:p>
            <a:r>
              <a:rPr lang="pt-BR" altLang="pt-BR" sz="2900" dirty="0"/>
              <a:t>A lista fica em:</a:t>
            </a:r>
          </a:p>
          <a:p>
            <a:pPr marL="0" indent="0">
              <a:buNone/>
            </a:pPr>
            <a:r>
              <a:rPr lang="pt-BR" altLang="pt-BR" sz="2900" dirty="0"/>
              <a:t>#</a:t>
            </a:r>
            <a:r>
              <a:rPr lang="pt-BR" altLang="pt-BR" sz="2900" b="1" dirty="0" err="1">
                <a:solidFill>
                  <a:srgbClr val="0070C0"/>
                </a:solidFill>
              </a:rPr>
              <a:t>cat</a:t>
            </a:r>
            <a:r>
              <a:rPr lang="pt-BR" altLang="pt-BR" sz="2900" dirty="0"/>
              <a:t> /</a:t>
            </a:r>
            <a:r>
              <a:rPr lang="pt-BR" altLang="pt-BR" sz="2900" dirty="0" err="1"/>
              <a:t>etc</a:t>
            </a:r>
            <a:r>
              <a:rPr lang="pt-BR" altLang="pt-BR" sz="2900" dirty="0"/>
              <a:t>/</a:t>
            </a:r>
            <a:r>
              <a:rPr lang="pt-BR" altLang="pt-BR" sz="2900" dirty="0" err="1"/>
              <a:t>apt</a:t>
            </a:r>
            <a:r>
              <a:rPr lang="pt-BR" altLang="pt-BR" sz="2900" dirty="0"/>
              <a:t>/</a:t>
            </a:r>
            <a:r>
              <a:rPr lang="pt-BR" altLang="pt-BR" sz="2900" dirty="0" err="1"/>
              <a:t>sources.list</a:t>
            </a:r>
            <a:endParaRPr lang="pt-BR" altLang="pt-BR" sz="2900" dirty="0"/>
          </a:p>
          <a:p>
            <a:endParaRPr lang="pt-BR" altLang="pt-BR" dirty="0"/>
          </a:p>
          <a:p>
            <a:r>
              <a:rPr lang="pt-BR" altLang="pt-BR" dirty="0" err="1"/>
              <a:t>Istalar</a:t>
            </a:r>
            <a:r>
              <a:rPr lang="pt-BR" altLang="pt-BR" dirty="0"/>
              <a:t> pacote </a:t>
            </a:r>
            <a:r>
              <a:rPr lang="pt-BR" altLang="pt-BR" b="1" dirty="0">
                <a:solidFill>
                  <a:schemeClr val="accent2"/>
                </a:solidFill>
              </a:rPr>
              <a:t>vim</a:t>
            </a:r>
            <a:r>
              <a:rPr lang="pt-BR" altLang="pt-BR" dirty="0"/>
              <a:t> (Editor de Texto)</a:t>
            </a:r>
          </a:p>
          <a:p>
            <a:pPr marL="0" indent="0">
              <a:buNone/>
            </a:pPr>
            <a:r>
              <a:rPr lang="pt-BR" altLang="pt-BR" b="1" dirty="0">
                <a:solidFill>
                  <a:srgbClr val="00B050"/>
                </a:solidFill>
              </a:rPr>
              <a:t>#</a:t>
            </a:r>
            <a:r>
              <a:rPr lang="pt-BR" altLang="pt-BR" b="1" dirty="0" err="1">
                <a:solidFill>
                  <a:srgbClr val="00B050"/>
                </a:solidFill>
              </a:rPr>
              <a:t>apt-get</a:t>
            </a:r>
            <a:r>
              <a:rPr lang="pt-BR" altLang="pt-BR" b="1" dirty="0">
                <a:solidFill>
                  <a:srgbClr val="00B050"/>
                </a:solidFill>
              </a:rPr>
              <a:t> </a:t>
            </a:r>
            <a:r>
              <a:rPr lang="pt-BR" altLang="pt-BR" b="1" dirty="0" err="1">
                <a:solidFill>
                  <a:srgbClr val="FF0000"/>
                </a:solidFill>
              </a:rPr>
              <a:t>install</a:t>
            </a:r>
            <a:r>
              <a:rPr lang="pt-BR" altLang="pt-BR" b="1" dirty="0">
                <a:solidFill>
                  <a:srgbClr val="00B050"/>
                </a:solidFill>
              </a:rPr>
              <a:t> </a:t>
            </a:r>
            <a:r>
              <a:rPr lang="pt-BR" altLang="pt-BR" b="1" dirty="0">
                <a:solidFill>
                  <a:schemeClr val="accent2"/>
                </a:solidFill>
              </a:rPr>
              <a:t>vim</a:t>
            </a:r>
            <a:endParaRPr lang="pt-BR" alt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COMANDOS INSTALAÇÃO: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922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392702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pt-BR" dirty="0"/>
              <a:t>CONCEITOS</a:t>
            </a:r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 dirty="0"/>
              <a:t>CONCEITO – PRÁTICA</a:t>
            </a:r>
            <a:endParaRPr sz="1665" dirty="0"/>
          </a:p>
        </p:txBody>
      </p:sp>
    </p:spTree>
    <p:extLst>
      <p:ext uri="{BB962C8B-B14F-4D97-AF65-F5344CB8AC3E}">
        <p14:creationId xmlns:p14="http://schemas.microsoft.com/office/powerpoint/2010/main" val="726183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 lnSpcReduction="10000"/>
          </a:bodyPr>
          <a:lstStyle/>
          <a:p>
            <a:r>
              <a:rPr lang="pt-BR" altLang="pt-BR" dirty="0"/>
              <a:t>Linux é </a:t>
            </a:r>
            <a:r>
              <a:rPr lang="pt-BR" altLang="pt-BR" dirty="0" err="1"/>
              <a:t>Sensitive</a:t>
            </a:r>
            <a:r>
              <a:rPr lang="pt-BR" altLang="pt-BR" dirty="0"/>
              <a:t> Case;</a:t>
            </a:r>
          </a:p>
          <a:p>
            <a:pPr lvl="1"/>
            <a:endParaRPr lang="pt-BR" altLang="pt-BR" dirty="0"/>
          </a:p>
          <a:p>
            <a:pPr>
              <a:defRPr/>
            </a:pPr>
            <a:r>
              <a:rPr lang="pt-BR" altLang="pt-BR" dirty="0"/>
              <a:t>Windows as extensões de arquivos. </a:t>
            </a:r>
            <a:r>
              <a:rPr lang="pt-BR" altLang="pt-BR" dirty="0" err="1"/>
              <a:t>Ex</a:t>
            </a:r>
            <a:r>
              <a:rPr lang="pt-BR" altLang="pt-BR" dirty="0"/>
              <a:t>:</a:t>
            </a:r>
          </a:p>
          <a:p>
            <a:pPr lvl="2">
              <a:defRPr/>
            </a:pPr>
            <a:r>
              <a:rPr lang="pt-BR" altLang="pt-BR" dirty="0"/>
              <a:t>com e .</a:t>
            </a:r>
            <a:r>
              <a:rPr lang="pt-BR" altLang="pt-BR" dirty="0" err="1"/>
              <a:t>exe</a:t>
            </a:r>
            <a:r>
              <a:rPr lang="pt-BR" altLang="pt-BR" dirty="0"/>
              <a:t> para programas;</a:t>
            </a:r>
          </a:p>
          <a:p>
            <a:pPr lvl="2">
              <a:defRPr/>
            </a:pPr>
            <a:r>
              <a:rPr lang="pt-BR" altLang="pt-BR" dirty="0"/>
              <a:t>.</a:t>
            </a:r>
            <a:r>
              <a:rPr lang="pt-BR" altLang="pt-BR" dirty="0" err="1"/>
              <a:t>bat</a:t>
            </a:r>
            <a:r>
              <a:rPr lang="pt-BR" altLang="pt-BR" dirty="0"/>
              <a:t>  para arquivos de lote.</a:t>
            </a:r>
          </a:p>
          <a:p>
            <a:pPr lvl="2">
              <a:defRPr/>
            </a:pPr>
            <a:r>
              <a:rPr lang="pt-BR" altLang="pt-BR" dirty="0"/>
              <a:t>.zip arquivos compactados</a:t>
            </a:r>
          </a:p>
          <a:p>
            <a:pPr>
              <a:defRPr/>
            </a:pPr>
            <a:r>
              <a:rPr lang="pt-BR" altLang="pt-BR" kern="0" dirty="0"/>
              <a:t>Linux não há </a:t>
            </a:r>
            <a:r>
              <a:rPr lang="pt-BR" altLang="pt-BR" kern="0" dirty="0" err="1"/>
              <a:t>necedidade</a:t>
            </a:r>
            <a:r>
              <a:rPr lang="pt-BR" altLang="pt-BR" kern="0" dirty="0"/>
              <a:t> extensões de arquivos porém é usado por questão de organização. </a:t>
            </a:r>
            <a:r>
              <a:rPr lang="pt-BR" altLang="pt-BR" kern="0" dirty="0" err="1"/>
              <a:t>Ex</a:t>
            </a:r>
            <a:r>
              <a:rPr lang="pt-BR" altLang="pt-BR" kern="0" dirty="0"/>
              <a:t>:</a:t>
            </a:r>
          </a:p>
          <a:p>
            <a:pPr lvl="2">
              <a:defRPr/>
            </a:pPr>
            <a:r>
              <a:rPr lang="pt-BR" altLang="pt-BR" kern="0" dirty="0"/>
              <a:t>arquivo com permissão de execução já é um </a:t>
            </a:r>
            <a:r>
              <a:rPr lang="pt-BR" altLang="pt-BR" kern="0" dirty="0" err="1"/>
              <a:t>progrma</a:t>
            </a:r>
            <a:endParaRPr lang="pt-BR" altLang="pt-BR" kern="0" dirty="0"/>
          </a:p>
          <a:p>
            <a:pPr lvl="2">
              <a:defRPr/>
            </a:pPr>
            <a:r>
              <a:rPr lang="pt-BR" altLang="pt-BR" dirty="0"/>
              <a:t>.</a:t>
            </a:r>
            <a:r>
              <a:rPr lang="pt-BR" altLang="pt-BR" dirty="0" err="1"/>
              <a:t>sh</a:t>
            </a:r>
            <a:r>
              <a:rPr lang="pt-BR" altLang="pt-BR" dirty="0"/>
              <a:t>  para arquivos de lote.</a:t>
            </a:r>
          </a:p>
          <a:p>
            <a:pPr lvl="2">
              <a:defRPr/>
            </a:pPr>
            <a:r>
              <a:rPr lang="pt-BR" altLang="pt-BR" kern="0" dirty="0"/>
              <a:t>.</a:t>
            </a:r>
            <a:r>
              <a:rPr lang="pt-BR" altLang="pt-BR" kern="0" dirty="0" err="1"/>
              <a:t>tar</a:t>
            </a:r>
            <a:r>
              <a:rPr lang="pt-BR" altLang="pt-BR" kern="0" dirty="0"/>
              <a:t> arquivos compactados</a:t>
            </a:r>
          </a:p>
          <a:p>
            <a:pPr lvl="1"/>
            <a:endParaRPr lang="pt-BR" alt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CARACTERÍSTICAS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1497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/>
          </a:bodyPr>
          <a:lstStyle/>
          <a:p>
            <a:r>
              <a:rPr lang="pt-BR" altLang="pt-BR" dirty="0"/>
              <a:t>Tipos de Arquivos são subdivididos em:</a:t>
            </a:r>
          </a:p>
          <a:p>
            <a:r>
              <a:rPr lang="pt-BR" altLang="pt-BR" dirty="0"/>
              <a:t>Comuns:</a:t>
            </a:r>
          </a:p>
          <a:p>
            <a:pPr lvl="1"/>
            <a:r>
              <a:rPr lang="pt-BR" altLang="pt-BR" dirty="0"/>
              <a:t>Texto ASCII;</a:t>
            </a:r>
          </a:p>
          <a:p>
            <a:pPr lvl="1"/>
            <a:r>
              <a:rPr lang="pt-BR" altLang="pt-BR" dirty="0"/>
              <a:t>Dados não ASCII;</a:t>
            </a:r>
          </a:p>
          <a:p>
            <a:pPr lvl="1"/>
            <a:r>
              <a:rPr lang="pt-BR" altLang="pt-BR" dirty="0"/>
              <a:t>Arquivo de texto de comando – Shell Script;</a:t>
            </a:r>
          </a:p>
          <a:p>
            <a:pPr lvl="1"/>
            <a:r>
              <a:rPr lang="pt-BR" altLang="pt-BR" dirty="0"/>
              <a:t>Binários executáveis.</a:t>
            </a:r>
          </a:p>
          <a:p>
            <a:pPr lvl="1"/>
            <a:endParaRPr lang="pt-BR" alt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CARACTERÍSTICAS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323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/>
          </a:bodyPr>
          <a:lstStyle/>
          <a:p>
            <a:r>
              <a:rPr lang="pt-BR" altLang="pt-BR" dirty="0"/>
              <a:t>Diretórios:</a:t>
            </a:r>
          </a:p>
          <a:p>
            <a:pPr lvl="1"/>
            <a:r>
              <a:rPr lang="pt-BR" altLang="pt-BR" dirty="0"/>
              <a:t>São arquivos que contêm os nomes de arquivos que estão armazenados ou organizados como um grupo;</a:t>
            </a:r>
          </a:p>
          <a:p>
            <a:r>
              <a:rPr lang="pt-BR" altLang="pt-BR" dirty="0"/>
              <a:t>Links:</a:t>
            </a:r>
          </a:p>
          <a:p>
            <a:pPr lvl="1"/>
            <a:r>
              <a:rPr lang="pt-BR" altLang="pt-BR" dirty="0"/>
              <a:t>É um arquivo que faz referência a outro arquivo ou diretório dentro do sistema de arquivos</a:t>
            </a:r>
          </a:p>
          <a:p>
            <a:pPr lvl="1"/>
            <a:endParaRPr lang="pt-BR" alt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CARACTERÍSTICAS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4248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pt-BR" altLang="pt-BR" dirty="0">
                <a:latin typeface="Arial" panose="020B0604020202020204" pitchFamily="34" charset="0"/>
              </a:rPr>
              <a:t>Crie um usuário “aluno” com a senha “Senai@132” através do seguinte comando:</a:t>
            </a:r>
          </a:p>
          <a:p>
            <a:pPr>
              <a:spcBef>
                <a:spcPct val="0"/>
              </a:spcBef>
              <a:buNone/>
            </a:pPr>
            <a:endParaRPr lang="pt-BR" altLang="pt-BR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pt-BR" altLang="pt-BR" dirty="0">
                <a:latin typeface="Arial" panose="020B0604020202020204" pitchFamily="34" charset="0"/>
              </a:rPr>
              <a:t># </a:t>
            </a:r>
            <a:r>
              <a:rPr lang="pt-BR" altLang="pt-BR" dirty="0" err="1">
                <a:solidFill>
                  <a:srgbClr val="FF0000"/>
                </a:solidFill>
                <a:latin typeface="Arial" panose="020B0604020202020204" pitchFamily="34" charset="0"/>
              </a:rPr>
              <a:t>adduser</a:t>
            </a:r>
            <a:r>
              <a:rPr lang="pt-BR" altLang="pt-BR" dirty="0">
                <a:latin typeface="Arial" panose="020B0604020202020204" pitchFamily="34" charset="0"/>
              </a:rPr>
              <a:t> </a:t>
            </a:r>
            <a:r>
              <a:rPr lang="pt-BR" altLang="pt-BR" dirty="0">
                <a:solidFill>
                  <a:srgbClr val="0070C0"/>
                </a:solidFill>
                <a:latin typeface="Arial" panose="020B0604020202020204" pitchFamily="34" charset="0"/>
              </a:rPr>
              <a:t>aluno</a:t>
            </a:r>
          </a:p>
          <a:p>
            <a:pPr>
              <a:spcBef>
                <a:spcPct val="0"/>
              </a:spcBef>
              <a:buNone/>
            </a:pPr>
            <a:endParaRPr lang="pt-BR" altLang="pt-BR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pt-BR" altLang="pt-BR" dirty="0">
                <a:latin typeface="Arial" panose="020B0604020202020204" pitchFamily="34" charset="0"/>
              </a:rPr>
              <a:t>Ao ser pedido a  senha digite: Senai@132</a:t>
            </a:r>
            <a:endParaRPr lang="pt-BR" altLang="pt-BR" dirty="0"/>
          </a:p>
          <a:p>
            <a:pPr>
              <a:spcBef>
                <a:spcPct val="0"/>
              </a:spcBef>
              <a:buNone/>
            </a:pPr>
            <a:r>
              <a:rPr lang="pt-BR" altLang="pt-BR" dirty="0">
                <a:latin typeface="Arial" panose="020B0604020202020204" pitchFamily="34" charset="0"/>
              </a:rPr>
              <a:t>Ver arquivo de usuários:</a:t>
            </a:r>
          </a:p>
          <a:p>
            <a:pPr>
              <a:spcBef>
                <a:spcPct val="0"/>
              </a:spcBef>
              <a:buNone/>
            </a:pPr>
            <a:endParaRPr lang="pt-BR" altLang="pt-BR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pt-BR" altLang="pt-BR" dirty="0">
                <a:latin typeface="Arial" panose="020B0604020202020204" pitchFamily="34" charset="0"/>
              </a:rPr>
              <a:t># </a:t>
            </a:r>
            <a:r>
              <a:rPr lang="pt-BR" altLang="pt-BR" dirty="0" err="1">
                <a:latin typeface="Arial" panose="020B0604020202020204" pitchFamily="34" charset="0"/>
              </a:rPr>
              <a:t>cat</a:t>
            </a:r>
            <a:r>
              <a:rPr lang="pt-BR" altLang="pt-BR" dirty="0">
                <a:latin typeface="Arial" panose="020B0604020202020204" pitchFamily="34" charset="0"/>
              </a:rPr>
              <a:t> /</a:t>
            </a:r>
            <a:r>
              <a:rPr lang="pt-BR" altLang="pt-BR" dirty="0" err="1">
                <a:latin typeface="Arial" panose="020B0604020202020204" pitchFamily="34" charset="0"/>
              </a:rPr>
              <a:t>etc</a:t>
            </a:r>
            <a:r>
              <a:rPr lang="pt-BR" altLang="pt-BR" dirty="0">
                <a:latin typeface="Arial" panose="020B0604020202020204" pitchFamily="34" charset="0"/>
              </a:rPr>
              <a:t>/</a:t>
            </a:r>
            <a:r>
              <a:rPr lang="pt-BR" altLang="pt-BR" dirty="0" err="1">
                <a:latin typeface="Arial" panose="020B0604020202020204" pitchFamily="34" charset="0"/>
              </a:rPr>
              <a:t>passwd</a:t>
            </a:r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altLang="pt-BR" dirty="0">
                <a:solidFill>
                  <a:srgbClr val="FF0000"/>
                </a:solidFill>
              </a:rPr>
              <a:t>USUÁRIOS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662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pt-BR" altLang="pt-BR" dirty="0">
                <a:latin typeface="Arial" panose="020B0604020202020204" pitchFamily="34" charset="0"/>
              </a:rPr>
              <a:t>Crie um grupo “alunos” através do seguinte comando:</a:t>
            </a:r>
          </a:p>
          <a:p>
            <a:pPr>
              <a:spcBef>
                <a:spcPct val="0"/>
              </a:spcBef>
              <a:buNone/>
            </a:pPr>
            <a:endParaRPr lang="pt-BR" altLang="pt-BR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pt-BR" altLang="pt-BR" dirty="0">
                <a:latin typeface="Arial" panose="020B0604020202020204" pitchFamily="34" charset="0"/>
              </a:rPr>
              <a:t># </a:t>
            </a:r>
            <a:r>
              <a:rPr lang="pt-BR" altLang="pt-BR" dirty="0" err="1">
                <a:solidFill>
                  <a:srgbClr val="FF0000"/>
                </a:solidFill>
                <a:latin typeface="Arial" panose="020B0604020202020204" pitchFamily="34" charset="0"/>
              </a:rPr>
              <a:t>addgroup</a:t>
            </a:r>
            <a:r>
              <a:rPr lang="pt-BR" altLang="pt-BR" dirty="0">
                <a:latin typeface="Arial" panose="020B0604020202020204" pitchFamily="34" charset="0"/>
              </a:rPr>
              <a:t> </a:t>
            </a:r>
            <a:r>
              <a:rPr lang="pt-BR" altLang="pt-BR" dirty="0">
                <a:solidFill>
                  <a:srgbClr val="7030A0"/>
                </a:solidFill>
                <a:latin typeface="Arial" panose="020B0604020202020204" pitchFamily="34" charset="0"/>
              </a:rPr>
              <a:t>alunos</a:t>
            </a:r>
          </a:p>
          <a:p>
            <a:pPr>
              <a:spcBef>
                <a:spcPct val="0"/>
              </a:spcBef>
              <a:buNone/>
            </a:pPr>
            <a:endParaRPr lang="pt-BR" altLang="pt-BR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pt-BR" altLang="pt-BR" dirty="0">
                <a:latin typeface="Arial" panose="020B0604020202020204" pitchFamily="34" charset="0"/>
              </a:rPr>
              <a:t>Associar o usuário aluno ao grupo alunos</a:t>
            </a:r>
          </a:p>
          <a:p>
            <a:pPr>
              <a:spcBef>
                <a:spcPct val="0"/>
              </a:spcBef>
              <a:buNone/>
            </a:pPr>
            <a:endParaRPr lang="pt-BR" altLang="pt-BR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pt-BR" altLang="pt-BR" dirty="0">
                <a:latin typeface="Arial" panose="020B0604020202020204" pitchFamily="34" charset="0"/>
              </a:rPr>
              <a:t># </a:t>
            </a:r>
            <a:r>
              <a:rPr lang="pt-BR" altLang="pt-BR" dirty="0" err="1">
                <a:solidFill>
                  <a:srgbClr val="FF0000"/>
                </a:solidFill>
                <a:latin typeface="Arial" panose="020B0604020202020204" pitchFamily="34" charset="0"/>
              </a:rPr>
              <a:t>addgroup</a:t>
            </a:r>
            <a:r>
              <a:rPr lang="pt-BR" altLang="pt-BR" dirty="0">
                <a:latin typeface="Arial" panose="020B0604020202020204" pitchFamily="34" charset="0"/>
              </a:rPr>
              <a:t> </a:t>
            </a:r>
            <a:r>
              <a:rPr lang="pt-BR" altLang="pt-BR" dirty="0">
                <a:solidFill>
                  <a:srgbClr val="0070C0"/>
                </a:solidFill>
                <a:latin typeface="Arial" panose="020B0604020202020204" pitchFamily="34" charset="0"/>
              </a:rPr>
              <a:t>aluno</a:t>
            </a:r>
            <a:r>
              <a:rPr lang="pt-BR" altLang="pt-BR" dirty="0">
                <a:latin typeface="Arial" panose="020B0604020202020204" pitchFamily="34" charset="0"/>
              </a:rPr>
              <a:t> </a:t>
            </a:r>
            <a:r>
              <a:rPr lang="pt-BR" altLang="pt-BR" dirty="0">
                <a:solidFill>
                  <a:srgbClr val="7030A0"/>
                </a:solidFill>
                <a:latin typeface="Arial" panose="020B0604020202020204" pitchFamily="34" charset="0"/>
              </a:rPr>
              <a:t>alunos</a:t>
            </a:r>
          </a:p>
          <a:p>
            <a:pPr>
              <a:spcBef>
                <a:spcPct val="0"/>
              </a:spcBef>
              <a:buNone/>
            </a:pPr>
            <a:endParaRPr lang="pt-BR" altLang="pt-BR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pt-BR" altLang="pt-BR" dirty="0">
                <a:latin typeface="Arial" panose="020B0604020202020204" pitchFamily="34" charset="0"/>
              </a:rPr>
              <a:t>Ver arquivo de grupos:</a:t>
            </a:r>
          </a:p>
          <a:p>
            <a:pPr>
              <a:spcBef>
                <a:spcPct val="0"/>
              </a:spcBef>
              <a:buNone/>
            </a:pPr>
            <a:endParaRPr lang="pt-BR" altLang="pt-BR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pt-BR" altLang="pt-BR" dirty="0">
                <a:latin typeface="Arial" panose="020B0604020202020204" pitchFamily="34" charset="0"/>
              </a:rPr>
              <a:t># </a:t>
            </a:r>
            <a:r>
              <a:rPr lang="pt-BR" altLang="pt-BR" dirty="0" err="1">
                <a:latin typeface="Arial" panose="020B0604020202020204" pitchFamily="34" charset="0"/>
              </a:rPr>
              <a:t>cat</a:t>
            </a:r>
            <a:r>
              <a:rPr lang="pt-BR" altLang="pt-BR" dirty="0">
                <a:latin typeface="Arial" panose="020B0604020202020204" pitchFamily="34" charset="0"/>
              </a:rPr>
              <a:t> /</a:t>
            </a:r>
            <a:r>
              <a:rPr lang="pt-BR" altLang="pt-BR" dirty="0" err="1">
                <a:latin typeface="Arial" panose="020B0604020202020204" pitchFamily="34" charset="0"/>
              </a:rPr>
              <a:t>etc</a:t>
            </a:r>
            <a:r>
              <a:rPr lang="pt-BR" altLang="pt-BR" dirty="0">
                <a:latin typeface="Arial" panose="020B0604020202020204" pitchFamily="34" charset="0"/>
              </a:rPr>
              <a:t>/</a:t>
            </a:r>
            <a:r>
              <a:rPr lang="pt-BR" altLang="pt-BR" dirty="0" err="1">
                <a:latin typeface="Arial" panose="020B0604020202020204" pitchFamily="34" charset="0"/>
              </a:rPr>
              <a:t>group</a:t>
            </a:r>
            <a:endParaRPr lang="pt-BR" altLang="pt-BR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pt-BR" altLang="pt-BR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lvl="1"/>
            <a:endParaRPr lang="pt-BR" alt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altLang="pt-BR" dirty="0">
                <a:solidFill>
                  <a:srgbClr val="FF0000"/>
                </a:solidFill>
              </a:rPr>
              <a:t>GRUPOS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826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/>
          </a:bodyPr>
          <a:lstStyle/>
          <a:p>
            <a:r>
              <a:rPr lang="pt-BR" altLang="pt-BR" dirty="0"/>
              <a:t>Arquivos com permissão de execução são marcados com um “ * ” no final;</a:t>
            </a:r>
          </a:p>
          <a:p>
            <a:r>
              <a:rPr lang="pt-BR" altLang="pt-BR" dirty="0"/>
              <a:t>Arquivos de backup são marcados com um “~” no final;</a:t>
            </a:r>
          </a:p>
          <a:p>
            <a:r>
              <a:rPr lang="pt-BR" altLang="pt-BR" dirty="0"/>
              <a:t>Diretórios são marcados com um “/” no final;</a:t>
            </a:r>
          </a:p>
          <a:p>
            <a:r>
              <a:rPr lang="pt-BR" altLang="pt-BR" dirty="0"/>
              <a:t>Arquivos ocultos começam com um “.”</a:t>
            </a:r>
          </a:p>
          <a:p>
            <a:r>
              <a:rPr lang="pt-BR" altLang="pt-BR" dirty="0"/>
              <a:t>Arquivos do tipo link simbólico são marcados com um “@” no final. </a:t>
            </a:r>
          </a:p>
          <a:p>
            <a:pPr>
              <a:buFontTx/>
              <a:buNone/>
            </a:pPr>
            <a:r>
              <a:rPr lang="pt-BR" altLang="pt-BR" dirty="0"/>
              <a:t>   </a:t>
            </a:r>
            <a:r>
              <a:rPr lang="pt-BR" altLang="pt-BR" dirty="0">
                <a:solidFill>
                  <a:srgbClr val="FF0000"/>
                </a:solidFill>
              </a:rPr>
              <a:t># </a:t>
            </a:r>
            <a:r>
              <a:rPr lang="pt-BR" altLang="pt-BR" dirty="0" err="1">
                <a:solidFill>
                  <a:srgbClr val="FF0000"/>
                </a:solidFill>
              </a:rPr>
              <a:t>ls</a:t>
            </a:r>
            <a:r>
              <a:rPr lang="pt-BR" altLang="pt-BR" dirty="0">
                <a:solidFill>
                  <a:srgbClr val="FF0000"/>
                </a:solidFill>
              </a:rPr>
              <a:t> -F /</a:t>
            </a:r>
            <a:r>
              <a:rPr lang="pt-BR" altLang="pt-BR" dirty="0" err="1">
                <a:solidFill>
                  <a:srgbClr val="FF0000"/>
                </a:solidFill>
              </a:rPr>
              <a:t>usr</a:t>
            </a:r>
            <a:r>
              <a:rPr lang="pt-BR" altLang="pt-BR" dirty="0">
                <a:solidFill>
                  <a:srgbClr val="FF0000"/>
                </a:solidFill>
              </a:rPr>
              <a:t>/bin</a:t>
            </a:r>
          </a:p>
          <a:p>
            <a:pPr lvl="1"/>
            <a:endParaRPr lang="pt-BR" alt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altLang="pt-BR" dirty="0">
                <a:solidFill>
                  <a:srgbClr val="FF0000"/>
                </a:solidFill>
              </a:rPr>
              <a:t>PERMISSÃO DE ARQUIVOS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3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SERVIDOR UBUNTU 20.04 LTS</a:t>
            </a:r>
          </a:p>
        </p:txBody>
      </p:sp>
      <p:pic>
        <p:nvPicPr>
          <p:cNvPr id="3" name="Picture 2" descr="Ubuntu – Ubuntu 20.04 LTS Version Released… – Griffon's IT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43" y="2691452"/>
            <a:ext cx="3271206" cy="277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c2 Amazon | Benefícios | Vantagens | Cloud computing | dataR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227" y="2443799"/>
            <a:ext cx="3269418" cy="326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138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Ex.: </a:t>
            </a:r>
            <a:r>
              <a:rPr lang="pt-BR" b="1" dirty="0" err="1">
                <a:solidFill>
                  <a:srgbClr val="7030A0"/>
                </a:solidFill>
              </a:rPr>
              <a:t>d</a:t>
            </a:r>
            <a:r>
              <a:rPr lang="pt-BR" b="1" dirty="0" err="1">
                <a:solidFill>
                  <a:srgbClr val="FFC000"/>
                </a:solidFill>
              </a:rPr>
              <a:t>rwx</a:t>
            </a:r>
            <a:r>
              <a:rPr lang="pt-BR" b="1" dirty="0" err="1">
                <a:solidFill>
                  <a:srgbClr val="0070C0"/>
                </a:solidFill>
              </a:rPr>
              <a:t>r-x</a:t>
            </a:r>
            <a:r>
              <a:rPr lang="pt-BR" b="1" dirty="0" err="1">
                <a:solidFill>
                  <a:srgbClr val="FF0000"/>
                </a:solidFill>
              </a:rPr>
              <a:t>r</a:t>
            </a:r>
            <a:r>
              <a:rPr lang="pt-BR" b="1" dirty="0">
                <a:solidFill>
                  <a:srgbClr val="FF0000"/>
                </a:solidFill>
              </a:rPr>
              <a:t>–-</a:t>
            </a:r>
            <a:r>
              <a:rPr lang="pt-BR" b="1" dirty="0"/>
              <a:t> </a:t>
            </a:r>
            <a:r>
              <a:rPr lang="pt-BR" b="1" dirty="0">
                <a:solidFill>
                  <a:srgbClr val="FFC000"/>
                </a:solidFill>
              </a:rPr>
              <a:t>root</a:t>
            </a:r>
            <a:r>
              <a:rPr lang="pt-BR" b="1" dirty="0"/>
              <a:t> </a:t>
            </a:r>
            <a:r>
              <a:rPr lang="pt-BR" b="1" dirty="0" err="1">
                <a:solidFill>
                  <a:srgbClr val="0070C0"/>
                </a:solidFill>
              </a:rPr>
              <a:t>root</a:t>
            </a:r>
            <a:r>
              <a:rPr lang="pt-BR" b="1" dirty="0"/>
              <a:t> </a:t>
            </a:r>
            <a:r>
              <a:rPr lang="pt-BR" b="1" dirty="0" err="1"/>
              <a:t>arq_teste</a:t>
            </a:r>
            <a:endParaRPr lang="pt-BR" dirty="0"/>
          </a:p>
          <a:p>
            <a:pPr fontAlgn="base"/>
            <a:r>
              <a:rPr lang="pt-BR" dirty="0"/>
              <a:t>A primeira </a:t>
            </a:r>
            <a:r>
              <a:rPr lang="pt-BR" b="1" dirty="0">
                <a:solidFill>
                  <a:srgbClr val="7030A0"/>
                </a:solidFill>
              </a:rPr>
              <a:t>letra</a:t>
            </a:r>
            <a:r>
              <a:rPr lang="pt-BR" dirty="0"/>
              <a:t> diz qual é o tipo do arquivo:</a:t>
            </a:r>
          </a:p>
          <a:p>
            <a:pPr fontAlgn="base"/>
            <a:r>
              <a:rPr lang="pt-BR" b="1" dirty="0"/>
              <a:t>“d”</a:t>
            </a:r>
            <a:r>
              <a:rPr lang="pt-BR" dirty="0"/>
              <a:t> é um diretório;</a:t>
            </a:r>
          </a:p>
          <a:p>
            <a:pPr fontAlgn="base"/>
            <a:r>
              <a:rPr lang="pt-BR" b="1" dirty="0"/>
              <a:t>“l”</a:t>
            </a:r>
            <a:r>
              <a:rPr lang="pt-BR" dirty="0"/>
              <a:t> um link a um arquivo no sistema;</a:t>
            </a:r>
          </a:p>
          <a:p>
            <a:pPr fontAlgn="base"/>
            <a:r>
              <a:rPr lang="pt-BR" b="1" dirty="0"/>
              <a:t>“-“</a:t>
            </a:r>
            <a:r>
              <a:rPr lang="pt-BR" dirty="0"/>
              <a:t> quer dizer que é um arquivo comum.</a:t>
            </a:r>
          </a:p>
          <a:p>
            <a:pPr fontAlgn="base"/>
            <a:r>
              <a:rPr lang="pt-BR" dirty="0"/>
              <a:t>Da segunda a quarta letra </a:t>
            </a:r>
            <a:r>
              <a:rPr lang="pt-BR" b="1" dirty="0"/>
              <a:t>(</a:t>
            </a:r>
            <a:r>
              <a:rPr lang="pt-BR" b="1" dirty="0" err="1"/>
              <a:t>rwx</a:t>
            </a:r>
            <a:r>
              <a:rPr lang="pt-BR" b="1" dirty="0"/>
              <a:t>)</a:t>
            </a:r>
            <a:r>
              <a:rPr lang="pt-BR" dirty="0"/>
              <a:t> dizem qual é a permissão de acesso ao dono do arquivo. Neste caso root ele tem a permissão de ler (</a:t>
            </a:r>
            <a:r>
              <a:rPr lang="pt-BR" b="1" dirty="0"/>
              <a:t>r – </a:t>
            </a:r>
            <a:r>
              <a:rPr lang="pt-BR" b="1" dirty="0" err="1"/>
              <a:t>read</a:t>
            </a:r>
            <a:r>
              <a:rPr lang="pt-BR" b="1" dirty="0"/>
              <a:t>), gravar (w – </a:t>
            </a:r>
            <a:r>
              <a:rPr lang="pt-BR" b="1" dirty="0" err="1"/>
              <a:t>write</a:t>
            </a:r>
            <a:r>
              <a:rPr lang="pt-BR" b="1" dirty="0"/>
              <a:t>) e executar (x – execute)</a:t>
            </a:r>
            <a:r>
              <a:rPr lang="pt-BR" dirty="0"/>
              <a:t> o arquivo </a:t>
            </a:r>
            <a:r>
              <a:rPr lang="pt-BR" b="1" dirty="0"/>
              <a:t>computadores</a:t>
            </a:r>
            <a:r>
              <a:rPr lang="pt-BR" dirty="0"/>
              <a:t>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altLang="pt-BR" dirty="0">
                <a:solidFill>
                  <a:srgbClr val="FF0000"/>
                </a:solidFill>
              </a:rPr>
              <a:t>PERMISSÃO DE ARQUIVOS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174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/>
              <a:t>Ex.: </a:t>
            </a:r>
            <a:r>
              <a:rPr lang="pt-BR" b="1" dirty="0" err="1"/>
              <a:t>d</a:t>
            </a:r>
            <a:r>
              <a:rPr lang="pt-BR" b="1" dirty="0" err="1">
                <a:solidFill>
                  <a:srgbClr val="FFC000"/>
                </a:solidFill>
              </a:rPr>
              <a:t>rwx</a:t>
            </a:r>
            <a:r>
              <a:rPr lang="pt-BR" b="1" dirty="0" err="1">
                <a:solidFill>
                  <a:srgbClr val="0070C0"/>
                </a:solidFill>
              </a:rPr>
              <a:t>r-x</a:t>
            </a:r>
            <a:r>
              <a:rPr lang="pt-BR" b="1" dirty="0" err="1">
                <a:solidFill>
                  <a:srgbClr val="FF0000"/>
                </a:solidFill>
              </a:rPr>
              <a:t>r</a:t>
            </a:r>
            <a:r>
              <a:rPr lang="pt-BR" b="1" dirty="0">
                <a:solidFill>
                  <a:srgbClr val="FF0000"/>
                </a:solidFill>
              </a:rPr>
              <a:t>–-</a:t>
            </a:r>
            <a:r>
              <a:rPr lang="pt-BR" b="1" dirty="0"/>
              <a:t> </a:t>
            </a:r>
            <a:r>
              <a:rPr lang="pt-BR" b="1" dirty="0">
                <a:solidFill>
                  <a:srgbClr val="FFC000"/>
                </a:solidFill>
              </a:rPr>
              <a:t>root</a:t>
            </a:r>
            <a:r>
              <a:rPr lang="pt-BR" b="1" dirty="0"/>
              <a:t> </a:t>
            </a:r>
            <a:r>
              <a:rPr lang="pt-BR" b="1" dirty="0" err="1">
                <a:solidFill>
                  <a:srgbClr val="0070C0"/>
                </a:solidFill>
              </a:rPr>
              <a:t>root</a:t>
            </a:r>
            <a:r>
              <a:rPr lang="pt-BR" b="1" dirty="0"/>
              <a:t> </a:t>
            </a:r>
            <a:r>
              <a:rPr lang="pt-BR" b="1" dirty="0" err="1"/>
              <a:t>arq_teste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No Linux, as permissões são agrupadas em </a:t>
            </a:r>
            <a:r>
              <a:rPr lang="pt-BR" b="1" dirty="0">
                <a:solidFill>
                  <a:srgbClr val="7030A0"/>
                </a:solidFill>
              </a:rPr>
              <a:t>três</a:t>
            </a:r>
            <a:r>
              <a:rPr lang="pt-BR" dirty="0"/>
              <a:t> atributos principais: </a:t>
            </a:r>
            <a:r>
              <a:rPr lang="pt-BR" b="1" dirty="0">
                <a:solidFill>
                  <a:srgbClr val="FF0000"/>
                </a:solidFill>
              </a:rPr>
              <a:t>leitura(r)</a:t>
            </a:r>
            <a:r>
              <a:rPr lang="pt-BR" dirty="0"/>
              <a:t>, </a:t>
            </a:r>
            <a:r>
              <a:rPr lang="pt-BR" b="1" dirty="0">
                <a:solidFill>
                  <a:srgbClr val="0070C0"/>
                </a:solidFill>
              </a:rPr>
              <a:t>gravação(w)</a:t>
            </a:r>
            <a:r>
              <a:rPr lang="pt-BR" dirty="0"/>
              <a:t> e </a:t>
            </a:r>
            <a:r>
              <a:rPr lang="pt-BR" b="1" dirty="0">
                <a:solidFill>
                  <a:srgbClr val="00B050"/>
                </a:solidFill>
              </a:rPr>
              <a:t>execução(x)</a:t>
            </a:r>
            <a:r>
              <a:rPr lang="pt-BR" dirty="0"/>
              <a:t> par arquivos ou pastas.</a:t>
            </a:r>
          </a:p>
          <a:p>
            <a:pPr fontAlgn="base"/>
            <a:r>
              <a:rPr lang="pt-BR" b="1" dirty="0"/>
              <a:t>Dono</a:t>
            </a:r>
            <a:r>
              <a:rPr lang="pt-BR" dirty="0"/>
              <a:t> – É a pessoa que criou o arquivo ou o diretório. Normalmente, somente o dono pode modificar as permissões de acesso do arquivo. A identificação do dono também é chamada de </a:t>
            </a:r>
            <a:r>
              <a:rPr lang="pt-BR" b="1" dirty="0" err="1"/>
              <a:t>user</a:t>
            </a:r>
            <a:r>
              <a:rPr lang="pt-BR" b="1" dirty="0"/>
              <a:t> id (UID).</a:t>
            </a:r>
            <a:endParaRPr lang="pt-BR" dirty="0"/>
          </a:p>
          <a:p>
            <a:pPr fontAlgn="base"/>
            <a:r>
              <a:rPr lang="pt-BR" b="1" dirty="0"/>
              <a:t>Grupo</a:t>
            </a:r>
            <a:r>
              <a:rPr lang="pt-BR" dirty="0"/>
              <a:t> – Permite que vários usuários diferentes tenham acesso a um mesmo arquivo mesmo não sendo dono daquele arquivo. A identificação do grupo é chamada de </a:t>
            </a:r>
            <a:r>
              <a:rPr lang="pt-BR" b="1" dirty="0"/>
              <a:t>GID (</a:t>
            </a:r>
            <a:r>
              <a:rPr lang="pt-BR" b="1" dirty="0" err="1"/>
              <a:t>group</a:t>
            </a:r>
            <a:r>
              <a:rPr lang="pt-BR" b="1" dirty="0"/>
              <a:t> id).</a:t>
            </a:r>
            <a:r>
              <a:rPr lang="pt-BR" dirty="0"/>
              <a:t> Um usuário pode pertencer a um ou mais grupos. outros</a:t>
            </a:r>
          </a:p>
          <a:p>
            <a:pPr fontAlgn="base"/>
            <a:r>
              <a:rPr lang="pt-BR" b="1" dirty="0"/>
              <a:t>Outros – </a:t>
            </a:r>
            <a:r>
              <a:rPr lang="pt-BR" dirty="0"/>
              <a:t>É a categoria de usuários que não são donos ou não pertencem ao grupo do arquivo.</a:t>
            </a:r>
          </a:p>
          <a:p>
            <a:pPr marL="0" indent="0">
              <a:buNone/>
            </a:pPr>
            <a:endParaRPr lang="pt-BR" alt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altLang="pt-BR" dirty="0">
                <a:solidFill>
                  <a:srgbClr val="FF0000"/>
                </a:solidFill>
              </a:rPr>
              <a:t>PERMISSÃO DE ARQUIVOS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262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b="1" dirty="0"/>
              <a:t>Ex.: </a:t>
            </a:r>
            <a:r>
              <a:rPr lang="pt-BR" b="1" dirty="0" err="1"/>
              <a:t>d</a:t>
            </a:r>
            <a:r>
              <a:rPr lang="pt-BR" b="1" dirty="0" err="1">
                <a:solidFill>
                  <a:srgbClr val="FFC000"/>
                </a:solidFill>
              </a:rPr>
              <a:t>rwx</a:t>
            </a:r>
            <a:r>
              <a:rPr lang="pt-BR" b="1" dirty="0" err="1">
                <a:solidFill>
                  <a:srgbClr val="0070C0"/>
                </a:solidFill>
              </a:rPr>
              <a:t>r-x</a:t>
            </a:r>
            <a:r>
              <a:rPr lang="pt-BR" b="1" dirty="0" err="1">
                <a:solidFill>
                  <a:srgbClr val="FF0000"/>
                </a:solidFill>
              </a:rPr>
              <a:t>r</a:t>
            </a:r>
            <a:r>
              <a:rPr lang="pt-BR" b="1" dirty="0">
                <a:solidFill>
                  <a:srgbClr val="FF0000"/>
                </a:solidFill>
              </a:rPr>
              <a:t>–-</a:t>
            </a:r>
            <a:r>
              <a:rPr lang="pt-BR" b="1" dirty="0"/>
              <a:t> </a:t>
            </a:r>
            <a:r>
              <a:rPr lang="pt-BR" b="1" dirty="0">
                <a:solidFill>
                  <a:srgbClr val="FFC000"/>
                </a:solidFill>
              </a:rPr>
              <a:t>root</a:t>
            </a:r>
            <a:r>
              <a:rPr lang="pt-BR" b="1" dirty="0"/>
              <a:t> </a:t>
            </a:r>
            <a:r>
              <a:rPr lang="pt-BR" b="1" dirty="0" err="1">
                <a:solidFill>
                  <a:srgbClr val="0070C0"/>
                </a:solidFill>
              </a:rPr>
              <a:t>root</a:t>
            </a:r>
            <a:r>
              <a:rPr lang="pt-BR" b="1" dirty="0"/>
              <a:t> </a:t>
            </a:r>
            <a:r>
              <a:rPr lang="pt-BR" b="1" dirty="0" err="1"/>
              <a:t>arq_teste</a:t>
            </a:r>
            <a:endParaRPr lang="pt-BR" dirty="0"/>
          </a:p>
          <a:p>
            <a:pPr fontAlgn="base"/>
            <a:r>
              <a:rPr lang="pt-BR" dirty="0"/>
              <a:t>Quanto aos tipos de permissões que se aplicam ao </a:t>
            </a:r>
            <a:r>
              <a:rPr lang="pt-BR" b="1" dirty="0"/>
              <a:t>dono, grupo e outros usuários</a:t>
            </a:r>
            <a:r>
              <a:rPr lang="pt-BR" dirty="0"/>
              <a:t>, temos </a:t>
            </a:r>
            <a:r>
              <a:rPr lang="pt-BR" b="1" dirty="0">
                <a:solidFill>
                  <a:srgbClr val="7030A0"/>
                </a:solidFill>
              </a:rPr>
              <a:t>3</a:t>
            </a:r>
            <a:r>
              <a:rPr lang="pt-BR" dirty="0"/>
              <a:t> permissões básicas:</a:t>
            </a:r>
          </a:p>
          <a:p>
            <a:pPr fontAlgn="base"/>
            <a:r>
              <a:rPr lang="pt-BR" b="1" dirty="0">
                <a:solidFill>
                  <a:srgbClr val="FF0000"/>
                </a:solidFill>
              </a:rPr>
              <a:t>r</a:t>
            </a:r>
            <a:r>
              <a:rPr lang="pt-BR" dirty="0"/>
              <a:t> – Permissão de leitura para arquivos. Caso for um diretório, permite listar seu conteúdo (através do comando </a:t>
            </a:r>
            <a:r>
              <a:rPr lang="pt-BR" i="1" dirty="0" err="1"/>
              <a:t>ls</a:t>
            </a:r>
            <a:r>
              <a:rPr lang="pt-BR" dirty="0"/>
              <a:t>, por exemplo).</a:t>
            </a:r>
          </a:p>
          <a:p>
            <a:pPr fontAlgn="base"/>
            <a:r>
              <a:rPr lang="pt-BR" b="1" dirty="0">
                <a:solidFill>
                  <a:srgbClr val="FF0000"/>
                </a:solidFill>
              </a:rPr>
              <a:t>w</a:t>
            </a:r>
            <a:r>
              <a:rPr lang="pt-BR" dirty="0"/>
              <a:t> – Permissão de gravação para arquivos. Caso for um diretório, permite a gravação de arquivos ou outros diretórios dentro dele. Para que um arquivo/diretório possa ser apagado, é necessário o acesso a gravação.</a:t>
            </a:r>
          </a:p>
          <a:p>
            <a:pPr fontAlgn="base"/>
            <a:r>
              <a:rPr lang="pt-BR" b="1" dirty="0">
                <a:solidFill>
                  <a:srgbClr val="FF0000"/>
                </a:solidFill>
              </a:rPr>
              <a:t>x </a:t>
            </a:r>
            <a:r>
              <a:rPr lang="pt-BR" dirty="0"/>
              <a:t>– Permite executar um arquivo (caso seja um programa executável).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altLang="pt-BR" dirty="0">
                <a:solidFill>
                  <a:srgbClr val="FF0000"/>
                </a:solidFill>
              </a:rPr>
              <a:t>PERMISSÃO DE ARQUIVOS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71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pt-BR" dirty="0"/>
              <a:t>Falta agora alterar as permissões de acesso para o grupo, de forma que os usuários possam finalmente escrever na pasta. Para isso, usamos o comando </a:t>
            </a:r>
            <a:r>
              <a:rPr lang="pt-BR" b="1" dirty="0" err="1">
                <a:solidFill>
                  <a:srgbClr val="FF0000"/>
                </a:solidFill>
              </a:rPr>
              <a:t>chmod</a:t>
            </a:r>
            <a:r>
              <a:rPr lang="pt-BR" b="1" dirty="0"/>
              <a:t> –R </a:t>
            </a:r>
            <a:r>
              <a:rPr lang="pt-BR" b="1" dirty="0" err="1"/>
              <a:t>g+rw</a:t>
            </a:r>
            <a:r>
              <a:rPr lang="pt-BR" dirty="0"/>
              <a:t>, que especifica que o </a:t>
            </a:r>
            <a:r>
              <a:rPr lang="pt-BR" b="1" dirty="0"/>
              <a:t>grupo (g)</a:t>
            </a:r>
            <a:r>
              <a:rPr lang="pt-BR" dirty="0"/>
              <a:t> terá permissão de </a:t>
            </a:r>
            <a:r>
              <a:rPr lang="pt-BR" b="1" dirty="0"/>
              <a:t>leitura e escruta (+</a:t>
            </a:r>
            <a:r>
              <a:rPr lang="pt-BR" b="1" dirty="0" err="1"/>
              <a:t>rw</a:t>
            </a:r>
            <a:r>
              <a:rPr lang="pt-BR" b="1" dirty="0"/>
              <a:t>):</a:t>
            </a:r>
            <a:endParaRPr lang="pt-BR" dirty="0"/>
          </a:p>
          <a:p>
            <a:pPr fontAlgn="base"/>
            <a:r>
              <a:rPr lang="pt-BR" b="1" dirty="0" err="1"/>
              <a:t>chmod</a:t>
            </a:r>
            <a:r>
              <a:rPr lang="pt-BR" b="1" dirty="0"/>
              <a:t> –R </a:t>
            </a:r>
            <a:r>
              <a:rPr lang="pt-BR" b="1" dirty="0" err="1"/>
              <a:t>g+rw</a:t>
            </a:r>
            <a:r>
              <a:rPr lang="pt-BR" b="1" dirty="0"/>
              <a:t> </a:t>
            </a:r>
            <a:r>
              <a:rPr lang="pt-BR" b="1" dirty="0" err="1"/>
              <a:t>arq_teste</a:t>
            </a:r>
            <a:endParaRPr lang="pt-BR" dirty="0"/>
          </a:p>
          <a:p>
            <a:pPr fontAlgn="base"/>
            <a:r>
              <a:rPr lang="pt-BR" dirty="0"/>
              <a:t>Se você quisesse fazer o oposto, ou seja, remover a permissão de escrita para o grupo, usaria o </a:t>
            </a:r>
            <a:r>
              <a:rPr lang="pt-BR" b="1" dirty="0" err="1"/>
              <a:t>chmod</a:t>
            </a:r>
            <a:r>
              <a:rPr lang="pt-BR" b="1" dirty="0"/>
              <a:t> –R g-w teste</a:t>
            </a:r>
            <a:r>
              <a:rPr lang="pt-BR" dirty="0"/>
              <a:t>, se quisesse remover a permissão de leitura para todos os demais usuários usaria o </a:t>
            </a:r>
            <a:r>
              <a:rPr lang="pt-BR" b="1" dirty="0" err="1"/>
              <a:t>chmod</a:t>
            </a:r>
            <a:r>
              <a:rPr lang="pt-BR" b="1" dirty="0"/>
              <a:t> –R </a:t>
            </a:r>
            <a:r>
              <a:rPr lang="pt-BR" b="1" dirty="0" err="1"/>
              <a:t>o-r</a:t>
            </a:r>
            <a:r>
              <a:rPr lang="pt-BR" b="1" dirty="0"/>
              <a:t> </a:t>
            </a:r>
            <a:r>
              <a:rPr lang="pt-BR" dirty="0"/>
              <a:t>e, se quisesse abrir as permissões para todo mundo, usaria o </a:t>
            </a:r>
            <a:r>
              <a:rPr lang="pt-BR" b="1" dirty="0" err="1"/>
              <a:t>chmod</a:t>
            </a:r>
            <a:r>
              <a:rPr lang="pt-BR" b="1" dirty="0"/>
              <a:t> –R </a:t>
            </a:r>
            <a:r>
              <a:rPr lang="pt-BR" b="1" dirty="0" err="1"/>
              <a:t>ugo+rwx</a:t>
            </a:r>
            <a:r>
              <a:rPr lang="pt-BR" dirty="0"/>
              <a:t>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726786" cy="566691"/>
          </a:xfrm>
        </p:spPr>
        <p:txBody>
          <a:bodyPr>
            <a:normAutofit lnSpcReduction="10000"/>
          </a:bodyPr>
          <a:lstStyle/>
          <a:p>
            <a:r>
              <a:rPr lang="pt-BR" altLang="pt-BR" dirty="0">
                <a:solidFill>
                  <a:srgbClr val="FF0000"/>
                </a:solidFill>
              </a:rPr>
              <a:t>CHMOD ALTERAR PERMISSÃO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390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pt-BR" b="1" dirty="0"/>
              <a:t>-R:</a:t>
            </a:r>
            <a:r>
              <a:rPr lang="pt-BR" dirty="0"/>
              <a:t> Recursivo, altera as permissões de todo o conteúdo da pasta, opcional.</a:t>
            </a:r>
          </a:p>
          <a:p>
            <a:pPr fontAlgn="base"/>
            <a:r>
              <a:rPr lang="pt-BR" b="1" dirty="0"/>
              <a:t>u:</a:t>
            </a:r>
            <a:r>
              <a:rPr lang="pt-BR" dirty="0"/>
              <a:t> Permissões para o dono da pasta (</a:t>
            </a:r>
            <a:r>
              <a:rPr lang="pt-BR" dirty="0" err="1"/>
              <a:t>user</a:t>
            </a:r>
            <a:r>
              <a:rPr lang="pt-BR" dirty="0"/>
              <a:t>)</a:t>
            </a:r>
          </a:p>
          <a:p>
            <a:pPr fontAlgn="base"/>
            <a:r>
              <a:rPr lang="pt-BR" b="1" dirty="0"/>
              <a:t>g:</a:t>
            </a:r>
            <a:r>
              <a:rPr lang="pt-BR" dirty="0"/>
              <a:t> Permissões para o grupo (</a:t>
            </a:r>
            <a:r>
              <a:rPr lang="pt-BR" dirty="0" err="1"/>
              <a:t>group</a:t>
            </a:r>
            <a:r>
              <a:rPr lang="pt-BR" dirty="0"/>
              <a:t>)</a:t>
            </a:r>
          </a:p>
          <a:p>
            <a:pPr fontAlgn="base"/>
            <a:r>
              <a:rPr lang="pt-BR" b="1" dirty="0"/>
              <a:t>o:</a:t>
            </a:r>
            <a:r>
              <a:rPr lang="pt-BR" dirty="0"/>
              <a:t> Permissões para os demais (</a:t>
            </a:r>
            <a:r>
              <a:rPr lang="pt-BR" dirty="0" err="1"/>
              <a:t>others</a:t>
            </a:r>
            <a:r>
              <a:rPr lang="pt-BR" dirty="0"/>
              <a:t>)</a:t>
            </a:r>
          </a:p>
          <a:p>
            <a:pPr fontAlgn="base"/>
            <a:r>
              <a:rPr lang="pt-BR" b="1" dirty="0"/>
              <a:t>+:</a:t>
            </a:r>
            <a:r>
              <a:rPr lang="pt-BR" dirty="0"/>
              <a:t> Adiciona a permissão</a:t>
            </a:r>
          </a:p>
          <a:p>
            <a:pPr fontAlgn="base"/>
            <a:r>
              <a:rPr lang="pt-BR" b="1" dirty="0"/>
              <a:t>-:</a:t>
            </a:r>
            <a:r>
              <a:rPr lang="pt-BR" dirty="0"/>
              <a:t> Remove a permissão</a:t>
            </a:r>
          </a:p>
          <a:p>
            <a:pPr fontAlgn="base"/>
            <a:r>
              <a:rPr lang="pt-BR" b="1" dirty="0"/>
              <a:t>r:</a:t>
            </a:r>
            <a:r>
              <a:rPr lang="pt-BR" dirty="0"/>
              <a:t> Permissão de leitura</a:t>
            </a:r>
          </a:p>
          <a:p>
            <a:pPr fontAlgn="base"/>
            <a:r>
              <a:rPr lang="pt-BR" b="1" dirty="0"/>
              <a:t>w:</a:t>
            </a:r>
            <a:r>
              <a:rPr lang="pt-BR" dirty="0"/>
              <a:t> Permissão de gravação</a:t>
            </a:r>
          </a:p>
          <a:p>
            <a:pPr fontAlgn="base"/>
            <a:r>
              <a:rPr lang="pt-BR" b="1" dirty="0"/>
              <a:t>x:</a:t>
            </a:r>
            <a:r>
              <a:rPr lang="pt-BR" dirty="0"/>
              <a:t> No caso dos arquivos indica permissão de escrita e, no caso da pasta, permissão para ver o conteúdo.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833598" cy="566691"/>
          </a:xfrm>
        </p:spPr>
        <p:txBody>
          <a:bodyPr>
            <a:normAutofit lnSpcReduction="10000"/>
          </a:bodyPr>
          <a:lstStyle/>
          <a:p>
            <a:r>
              <a:rPr lang="pt-BR" altLang="pt-BR" dirty="0">
                <a:solidFill>
                  <a:srgbClr val="FF0000"/>
                </a:solidFill>
              </a:rPr>
              <a:t>CHMOD ALTERAR PERMISSÃO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378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pt-BR" dirty="0"/>
              <a:t>Ao invés de utilizar os modos de permissão +r, -r, </a:t>
            </a:r>
            <a:r>
              <a:rPr lang="pt-BR" dirty="0" err="1"/>
              <a:t>etc</a:t>
            </a:r>
            <a:r>
              <a:rPr lang="pt-BR" dirty="0"/>
              <a:t>, pode ser usado o modo octal para se alterar a permissão de acesso a um arquivo. O modo octal é um conjunto de oito números onde cada número define um tipo de acesso diferente.</a:t>
            </a:r>
          </a:p>
          <a:p>
            <a:pPr fontAlgn="base"/>
            <a:r>
              <a:rPr lang="pt-BR" dirty="0"/>
              <a:t>O uso de um destes números define a permissão de acesso do dono, grupo ou outros usuários. Um modo fácil de entender como as permissões de acesso octais funcionam, é através da seguinte tabela:</a:t>
            </a:r>
          </a:p>
          <a:p>
            <a:pPr fontAlgn="base"/>
            <a:r>
              <a:rPr lang="pt-BR" dirty="0"/>
              <a:t>1 = Executar</a:t>
            </a:r>
          </a:p>
          <a:p>
            <a:pPr fontAlgn="base"/>
            <a:r>
              <a:rPr lang="pt-BR" dirty="0"/>
              <a:t>2 = Gravar</a:t>
            </a:r>
          </a:p>
          <a:p>
            <a:pPr fontAlgn="base"/>
            <a:r>
              <a:rPr lang="pt-BR" dirty="0"/>
              <a:t>4 = Ler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altLang="pt-BR" dirty="0">
                <a:solidFill>
                  <a:srgbClr val="FF0000"/>
                </a:solidFill>
              </a:rPr>
              <a:t>CHMOD MODO OCTAL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80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/>
          </a:bodyPr>
          <a:lstStyle/>
          <a:p>
            <a:pPr fontAlgn="base"/>
            <a:r>
              <a:rPr lang="pt-BR" dirty="0"/>
              <a:t>A soma desses números define as permissões concedidas.</a:t>
            </a:r>
          </a:p>
          <a:p>
            <a:pPr fontAlgn="base"/>
            <a:r>
              <a:rPr lang="pt-BR" dirty="0"/>
              <a:t>É mais flexível gerenciar permissões de acesso usando o modo octal ao invés do comum, pois você especifica diretamente a permissão do dono, grupo, outros ao invés de gerenciar as permissões de cada um separadamente. Abaixo a lista de permissões de acesso octal: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altLang="pt-BR" dirty="0">
                <a:solidFill>
                  <a:srgbClr val="FF0000"/>
                </a:solidFill>
              </a:rPr>
              <a:t>CHMOD MODO OCTAL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65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pt-BR" dirty="0"/>
              <a:t>0 – Nenhuma permissão de acesso. Equivalente a -</a:t>
            </a:r>
            <a:r>
              <a:rPr lang="pt-BR" dirty="0" err="1"/>
              <a:t>rwx</a:t>
            </a:r>
            <a:r>
              <a:rPr lang="pt-BR" dirty="0"/>
              <a:t>.</a:t>
            </a:r>
          </a:p>
          <a:p>
            <a:pPr fontAlgn="base"/>
            <a:r>
              <a:rPr lang="pt-BR" dirty="0"/>
              <a:t>1 – Permissão de execução (x).</a:t>
            </a:r>
          </a:p>
          <a:p>
            <a:pPr fontAlgn="base"/>
            <a:r>
              <a:rPr lang="pt-BR" dirty="0"/>
              <a:t>2 – Permissão de gravação (w).</a:t>
            </a:r>
          </a:p>
          <a:p>
            <a:pPr fontAlgn="base"/>
            <a:r>
              <a:rPr lang="pt-BR" dirty="0"/>
              <a:t>3 – Permissão de gravação e execução (</a:t>
            </a:r>
            <a:r>
              <a:rPr lang="pt-BR" dirty="0" err="1"/>
              <a:t>wx</a:t>
            </a:r>
            <a:r>
              <a:rPr lang="pt-BR" dirty="0"/>
              <a:t>). Equivalente a permissão 2+1</a:t>
            </a:r>
          </a:p>
          <a:p>
            <a:pPr fontAlgn="base"/>
            <a:r>
              <a:rPr lang="pt-BR" dirty="0"/>
              <a:t>4 – Permissão de leitura (r).</a:t>
            </a:r>
          </a:p>
          <a:p>
            <a:pPr fontAlgn="base"/>
            <a:r>
              <a:rPr lang="pt-BR" dirty="0"/>
              <a:t>5 – Permissão de leitura e execução (</a:t>
            </a:r>
            <a:r>
              <a:rPr lang="pt-BR" dirty="0" err="1"/>
              <a:t>rx</a:t>
            </a:r>
            <a:r>
              <a:rPr lang="pt-BR" dirty="0"/>
              <a:t>). Equivalente a permissão 4+1</a:t>
            </a:r>
          </a:p>
          <a:p>
            <a:pPr fontAlgn="base"/>
            <a:r>
              <a:rPr lang="pt-BR" dirty="0"/>
              <a:t>6 – Permissão de leitura e gravação (</a:t>
            </a:r>
            <a:r>
              <a:rPr lang="pt-BR" dirty="0" err="1"/>
              <a:t>rw</a:t>
            </a:r>
            <a:r>
              <a:rPr lang="pt-BR" dirty="0"/>
              <a:t>). Equivalente a permissão 4+2</a:t>
            </a:r>
          </a:p>
          <a:p>
            <a:pPr fontAlgn="base"/>
            <a:r>
              <a:rPr lang="pt-BR" dirty="0"/>
              <a:t>7 – Permissão de leitura, gravação e execução. Equivalente a +</a:t>
            </a:r>
            <a:r>
              <a:rPr lang="pt-BR" dirty="0" err="1"/>
              <a:t>rwx</a:t>
            </a:r>
            <a:r>
              <a:rPr lang="pt-BR" dirty="0"/>
              <a:t> (4+2+1)</a:t>
            </a:r>
          </a:p>
          <a:p>
            <a:pPr marL="0" indent="0" fontAlgn="base">
              <a:buNone/>
            </a:pPr>
            <a:r>
              <a:rPr lang="pt-BR" dirty="0"/>
              <a:t>Exemplos:</a:t>
            </a:r>
          </a:p>
          <a:p>
            <a:pPr fontAlgn="base"/>
            <a:r>
              <a:rPr lang="pt-BR" b="1" dirty="0"/>
              <a:t># </a:t>
            </a:r>
            <a:r>
              <a:rPr lang="pt-BR" b="1" dirty="0" err="1"/>
              <a:t>chmod</a:t>
            </a:r>
            <a:r>
              <a:rPr lang="pt-BR" b="1" dirty="0"/>
              <a:t> 764 </a:t>
            </a:r>
            <a:r>
              <a:rPr lang="pt-BR" b="1" dirty="0" err="1"/>
              <a:t>arq_teste</a:t>
            </a:r>
            <a:endParaRPr lang="pt-BR" b="1" dirty="0"/>
          </a:p>
          <a:p>
            <a:pPr fontAlgn="base"/>
            <a:r>
              <a:rPr lang="pt-BR" b="1" dirty="0"/>
              <a:t># </a:t>
            </a:r>
            <a:r>
              <a:rPr lang="pt-BR" b="1" dirty="0" err="1"/>
              <a:t>chmod</a:t>
            </a:r>
            <a:r>
              <a:rPr lang="pt-BR" b="1" dirty="0"/>
              <a:t> 751 </a:t>
            </a:r>
            <a:r>
              <a:rPr lang="pt-BR" b="1" dirty="0" err="1"/>
              <a:t>arq_teste</a:t>
            </a:r>
            <a:endParaRPr lang="pt-BR" dirty="0"/>
          </a:p>
          <a:p>
            <a:pPr marL="0" indent="0" fontAlgn="base">
              <a:buNone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altLang="pt-BR" dirty="0">
                <a:solidFill>
                  <a:srgbClr val="FF0000"/>
                </a:solidFill>
              </a:rPr>
              <a:t>CHMOD MODO OCTAL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924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/>
          </a:bodyPr>
          <a:lstStyle/>
          <a:p>
            <a:r>
              <a:rPr lang="pt-BR" altLang="pt-BR" dirty="0"/>
              <a:t>A árvore de diretórios do Linux segue o padrão FHS - File System </a:t>
            </a:r>
            <a:r>
              <a:rPr lang="pt-BR" altLang="pt-BR" dirty="0" err="1"/>
              <a:t>Hierarchy</a:t>
            </a:r>
            <a:r>
              <a:rPr lang="pt-BR" altLang="pt-BR" dirty="0"/>
              <a:t> - </a:t>
            </a:r>
            <a:r>
              <a:rPr lang="pt-BR" altLang="pt-BR" dirty="0" err="1"/>
              <a:t>subpadrão</a:t>
            </a:r>
            <a:r>
              <a:rPr lang="pt-BR" altLang="pt-BR" dirty="0"/>
              <a:t> do LSB - Linux Standard Base;</a:t>
            </a:r>
          </a:p>
          <a:p>
            <a:r>
              <a:rPr lang="pt-BR" altLang="pt-BR" dirty="0"/>
              <a:t>Essa árvore é dividida em ramificações menores;</a:t>
            </a:r>
          </a:p>
          <a:p>
            <a:r>
              <a:rPr lang="pt-BR" altLang="pt-BR" dirty="0"/>
              <a:t>Permite a utilização de vários dispositivos físicos em cada ramo principal ou até mesmo diferentes como CD-ROM e redes.</a:t>
            </a:r>
          </a:p>
          <a:p>
            <a:pPr lvl="1"/>
            <a:endParaRPr lang="pt-BR" alt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altLang="pt-BR" dirty="0">
                <a:solidFill>
                  <a:srgbClr val="FF0000"/>
                </a:solidFill>
              </a:rPr>
              <a:t>ESTRUTURA DE DIRETÓRIOS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235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/>
          </a:bodyPr>
          <a:lstStyle/>
          <a:p>
            <a:r>
              <a:rPr lang="pt-BR" altLang="pt-BR" dirty="0"/>
              <a:t>/root - diretório do </a:t>
            </a:r>
            <a:r>
              <a:rPr lang="pt-BR" altLang="pt-BR" dirty="0" err="1"/>
              <a:t>super-usuário</a:t>
            </a:r>
            <a:endParaRPr lang="pt-BR" altLang="pt-BR" dirty="0"/>
          </a:p>
          <a:p>
            <a:r>
              <a:rPr lang="pt-BR" altLang="pt-BR" dirty="0"/>
              <a:t>/home - diretório dos usuários</a:t>
            </a:r>
          </a:p>
          <a:p>
            <a:r>
              <a:rPr lang="pt-BR" altLang="pt-BR" dirty="0"/>
              <a:t>/bin - comandos essenciais do sistema</a:t>
            </a:r>
          </a:p>
          <a:p>
            <a:r>
              <a:rPr lang="pt-BR" altLang="pt-BR" dirty="0"/>
              <a:t>/</a:t>
            </a:r>
            <a:r>
              <a:rPr lang="pt-BR" altLang="pt-BR" dirty="0" err="1"/>
              <a:t>usr</a:t>
            </a:r>
            <a:r>
              <a:rPr lang="pt-BR" altLang="pt-BR" dirty="0"/>
              <a:t> - estrutura secundária - /</a:t>
            </a:r>
            <a:r>
              <a:rPr lang="pt-BR" altLang="pt-BR" dirty="0" err="1"/>
              <a:t>usr</a:t>
            </a:r>
            <a:r>
              <a:rPr lang="pt-BR" altLang="pt-BR" dirty="0"/>
              <a:t>/</a:t>
            </a:r>
            <a:r>
              <a:rPr lang="pt-BR" altLang="pt-BR" dirty="0" err="1"/>
              <a:t>share</a:t>
            </a:r>
            <a:r>
              <a:rPr lang="pt-BR" altLang="pt-BR" dirty="0"/>
              <a:t>/</a:t>
            </a:r>
            <a:r>
              <a:rPr lang="pt-BR" altLang="pt-BR" dirty="0" err="1"/>
              <a:t>zoneinfo</a:t>
            </a:r>
            <a:r>
              <a:rPr lang="pt-BR" altLang="pt-BR" dirty="0"/>
              <a:t>, /</a:t>
            </a:r>
            <a:r>
              <a:rPr lang="pt-BR" altLang="pt-BR" dirty="0" err="1"/>
              <a:t>usr</a:t>
            </a:r>
            <a:r>
              <a:rPr lang="pt-BR" altLang="pt-BR" dirty="0"/>
              <a:t>/</a:t>
            </a:r>
            <a:r>
              <a:rPr lang="pt-BR" altLang="pt-BR" dirty="0" err="1"/>
              <a:t>share</a:t>
            </a:r>
            <a:r>
              <a:rPr lang="pt-BR" altLang="pt-BR" dirty="0"/>
              <a:t>/</a:t>
            </a:r>
            <a:r>
              <a:rPr lang="pt-BR" altLang="pt-BR" dirty="0" err="1"/>
              <a:t>man</a:t>
            </a:r>
            <a:endParaRPr lang="pt-BR" altLang="pt-BR" dirty="0"/>
          </a:p>
          <a:p>
            <a:r>
              <a:rPr lang="pt-BR" altLang="pt-BR" dirty="0"/>
              <a:t>/var - dados variáveis - /var/log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altLang="pt-BR" dirty="0">
                <a:solidFill>
                  <a:srgbClr val="FF0000"/>
                </a:solidFill>
              </a:rPr>
              <a:t>ESTRUTURA DE DIRETÓRIOS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77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392702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pt-BR" dirty="0"/>
              <a:t>COMANDOS</a:t>
            </a:r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 dirty="0"/>
              <a:t>CONCEITO – PRÁTICA</a:t>
            </a:r>
            <a:endParaRPr sz="1665" dirty="0"/>
          </a:p>
        </p:txBody>
      </p:sp>
    </p:spTree>
    <p:extLst>
      <p:ext uri="{BB962C8B-B14F-4D97-AF65-F5344CB8AC3E}">
        <p14:creationId xmlns:p14="http://schemas.microsoft.com/office/powerpoint/2010/main" val="32874593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pt-BR" altLang="pt-BR" sz="2000" dirty="0">
                <a:latin typeface="Arial" panose="020B0604020202020204" pitchFamily="34" charset="0"/>
              </a:rPr>
              <a:t>(por nome) (por data) (por </a:t>
            </a:r>
            <a:r>
              <a:rPr lang="pt-BR" altLang="pt-BR" sz="2000" dirty="0" err="1">
                <a:latin typeface="Arial" panose="020B0604020202020204" pitchFamily="34" charset="0"/>
              </a:rPr>
              <a:t>user</a:t>
            </a:r>
            <a:r>
              <a:rPr lang="pt-BR" altLang="pt-BR" sz="2000" dirty="0">
                <a:latin typeface="Arial" panose="020B0604020202020204" pitchFamily="34" charset="0"/>
              </a:rPr>
              <a:t> ID)(por tempo) (por conteúdo)</a:t>
            </a:r>
          </a:p>
          <a:p>
            <a:pPr algn="ctr">
              <a:spcBef>
                <a:spcPct val="0"/>
              </a:spcBef>
              <a:buNone/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# </a:t>
            </a:r>
            <a:r>
              <a:rPr lang="pt-BR" altLang="pt-BR" sz="1800" b="1" dirty="0" err="1">
                <a:solidFill>
                  <a:srgbClr val="7030A0"/>
                </a:solidFill>
                <a:latin typeface="Arial" panose="020B0604020202020204" pitchFamily="34" charset="0"/>
              </a:rPr>
              <a:t>find</a:t>
            </a:r>
            <a:r>
              <a:rPr lang="pt-BR" altLang="pt-BR" sz="1800" b="1" dirty="0">
                <a:latin typeface="Arial" panose="020B0604020202020204" pitchFamily="34" charset="0"/>
              </a:rPr>
              <a:t>  </a:t>
            </a:r>
            <a:r>
              <a:rPr lang="pt-BR" altLang="pt-BR" sz="1800" b="1" dirty="0">
                <a:solidFill>
                  <a:srgbClr val="0070C0"/>
                </a:solidFill>
                <a:latin typeface="Arial" panose="020B0604020202020204" pitchFamily="34" charset="0"/>
              </a:rPr>
              <a:t>/</a:t>
            </a:r>
            <a:r>
              <a:rPr lang="pt-BR" altLang="pt-BR" sz="1800" b="1" dirty="0">
                <a:latin typeface="Arial" panose="020B0604020202020204" pitchFamily="34" charset="0"/>
              </a:rPr>
              <a:t>  </a:t>
            </a:r>
            <a:r>
              <a:rPr lang="pt-BR" altLang="pt-BR" sz="1800" b="1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r>
              <a:rPr lang="pt-BR" altLang="pt-BR" sz="1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name</a:t>
            </a:r>
            <a:r>
              <a:rPr lang="pt-BR" altLang="pt-BR" sz="1800" dirty="0">
                <a:latin typeface="Arial" panose="020B0604020202020204" pitchFamily="34" charset="0"/>
              </a:rPr>
              <a:t> </a:t>
            </a:r>
            <a:r>
              <a:rPr lang="pt-BR" altLang="pt-BR" sz="1800" dirty="0" err="1">
                <a:latin typeface="Arial" panose="020B0604020202020204" pitchFamily="34" charset="0"/>
              </a:rPr>
              <a:t>grub.conf</a:t>
            </a:r>
            <a:endParaRPr lang="pt-BR" altLang="pt-BR" sz="18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pt-BR" altLang="pt-BR" sz="1800" b="1" dirty="0">
                <a:solidFill>
                  <a:srgbClr val="0070C0"/>
                </a:solidFill>
                <a:latin typeface="Arial" panose="020B0604020202020204" pitchFamily="34" charset="0"/>
              </a:rPr>
              <a:t>/ = Local onde inicia a busca </a:t>
            </a:r>
          </a:p>
          <a:p>
            <a:pPr marL="457200" lvl="1" indent="0">
              <a:buNone/>
            </a:pPr>
            <a:r>
              <a:rPr lang="pt-BR" altLang="pt-BR" sz="1800" b="1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r>
              <a:rPr lang="pt-BR" altLang="pt-BR" sz="1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name</a:t>
            </a:r>
            <a:r>
              <a:rPr lang="pt-BR" altLang="pt-BR" sz="1800" b="1" dirty="0">
                <a:solidFill>
                  <a:srgbClr val="FF0000"/>
                </a:solidFill>
                <a:latin typeface="Arial" panose="020B0604020202020204" pitchFamily="34" charset="0"/>
              </a:rPr>
              <a:t> = buscar por nome</a:t>
            </a:r>
          </a:p>
          <a:p>
            <a:pPr marL="457200" lvl="1" indent="0">
              <a:buNone/>
            </a:pPr>
            <a:endParaRPr lang="pt-BR" altLang="pt-BR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pt-BR" altLang="pt-BR" sz="2400" dirty="0">
                <a:latin typeface="Arial" panose="020B0604020202020204" pitchFamily="34" charset="0"/>
              </a:rPr>
              <a:t># </a:t>
            </a:r>
            <a:r>
              <a:rPr lang="pt-BR" altLang="pt-BR" sz="2400" dirty="0" err="1">
                <a:solidFill>
                  <a:srgbClr val="7030A0"/>
                </a:solidFill>
                <a:latin typeface="Arial" panose="020B0604020202020204" pitchFamily="34" charset="0"/>
              </a:rPr>
              <a:t>find</a:t>
            </a:r>
            <a:r>
              <a:rPr lang="pt-BR" altLang="pt-BR" sz="2400" dirty="0">
                <a:latin typeface="Arial" panose="020B0604020202020204" pitchFamily="34" charset="0"/>
              </a:rPr>
              <a:t>  </a:t>
            </a:r>
            <a:r>
              <a:rPr lang="pt-BR" altLang="pt-BR" sz="2400" dirty="0">
                <a:solidFill>
                  <a:srgbClr val="0070C0"/>
                </a:solidFill>
                <a:latin typeface="Arial" panose="020B0604020202020204" pitchFamily="34" charset="0"/>
              </a:rPr>
              <a:t>/</a:t>
            </a:r>
            <a:r>
              <a:rPr lang="pt-BR" altLang="pt-BR" sz="2400" dirty="0">
                <a:latin typeface="Arial" panose="020B0604020202020204" pitchFamily="34" charset="0"/>
              </a:rPr>
              <a:t> </a:t>
            </a:r>
            <a:r>
              <a:rPr lang="pt-BR" altLang="pt-BR" sz="2400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r>
              <a:rPr lang="pt-BR" altLang="pt-B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user</a:t>
            </a:r>
            <a:r>
              <a:rPr lang="pt-BR" altLang="pt-BR" sz="2400" dirty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pt-BR" altLang="pt-BR" sz="2400" dirty="0" err="1">
                <a:latin typeface="Arial" panose="020B0604020202020204" pitchFamily="34" charset="0"/>
              </a:rPr>
              <a:t>joe</a:t>
            </a:r>
            <a:r>
              <a:rPr lang="pt-BR" altLang="pt-BR" sz="2400" dirty="0">
                <a:latin typeface="Arial" panose="020B0604020202020204" pitchFamily="34" charset="0"/>
              </a:rPr>
              <a:t> (procura todos os arquivos do usuário)</a:t>
            </a:r>
          </a:p>
          <a:p>
            <a:pPr>
              <a:spcBef>
                <a:spcPct val="0"/>
              </a:spcBef>
              <a:buNone/>
            </a:pPr>
            <a:r>
              <a:rPr lang="pt-BR" altLang="pt-BR" sz="2400" dirty="0">
                <a:latin typeface="Arial" panose="020B0604020202020204" pitchFamily="34" charset="0"/>
              </a:rPr>
              <a:t># </a:t>
            </a:r>
            <a:r>
              <a:rPr lang="pt-BR" altLang="pt-BR" sz="2400" dirty="0" err="1">
                <a:solidFill>
                  <a:srgbClr val="7030A0"/>
                </a:solidFill>
                <a:latin typeface="Arial" panose="020B0604020202020204" pitchFamily="34" charset="0"/>
              </a:rPr>
              <a:t>find</a:t>
            </a:r>
            <a:r>
              <a:rPr lang="pt-BR" altLang="pt-BR" sz="2400" dirty="0">
                <a:latin typeface="Arial" panose="020B0604020202020204" pitchFamily="34" charset="0"/>
              </a:rPr>
              <a:t> </a:t>
            </a:r>
            <a:r>
              <a:rPr lang="pt-BR" altLang="pt-BR" sz="2400" dirty="0">
                <a:solidFill>
                  <a:srgbClr val="0070C0"/>
                </a:solidFill>
                <a:latin typeface="Arial" panose="020B0604020202020204" pitchFamily="34" charset="0"/>
              </a:rPr>
              <a:t>/</a:t>
            </a:r>
            <a:r>
              <a:rPr lang="pt-BR" altLang="pt-BR" sz="2400" dirty="0">
                <a:latin typeface="Arial" panose="020B0604020202020204" pitchFamily="34" charset="0"/>
              </a:rPr>
              <a:t> </a:t>
            </a:r>
            <a:r>
              <a:rPr lang="pt-BR" altLang="pt-BR" sz="2400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r>
              <a:rPr lang="pt-BR" altLang="pt-B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mtime</a:t>
            </a:r>
            <a:r>
              <a:rPr lang="pt-BR" altLang="pt-BR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400" dirty="0">
                <a:latin typeface="Arial" panose="020B0604020202020204" pitchFamily="34" charset="0"/>
              </a:rPr>
              <a:t>1 (modificados há um dia)</a:t>
            </a:r>
          </a:p>
          <a:p>
            <a:pPr>
              <a:spcBef>
                <a:spcPct val="0"/>
              </a:spcBef>
              <a:buNone/>
            </a:pPr>
            <a:r>
              <a:rPr lang="pt-BR" altLang="pt-BR" sz="2400" dirty="0">
                <a:latin typeface="Arial" panose="020B0604020202020204" pitchFamily="34" charset="0"/>
              </a:rPr>
              <a:t># </a:t>
            </a:r>
            <a:r>
              <a:rPr lang="pt-BR" altLang="pt-BR" sz="2400" dirty="0" err="1">
                <a:solidFill>
                  <a:srgbClr val="7030A0"/>
                </a:solidFill>
                <a:latin typeface="Arial" panose="020B0604020202020204" pitchFamily="34" charset="0"/>
              </a:rPr>
              <a:t>find</a:t>
            </a:r>
            <a:r>
              <a:rPr lang="pt-BR" altLang="pt-BR" sz="2400" dirty="0">
                <a:latin typeface="Arial" panose="020B0604020202020204" pitchFamily="34" charset="0"/>
              </a:rPr>
              <a:t> </a:t>
            </a:r>
            <a:r>
              <a:rPr lang="pt-BR" altLang="pt-BR" sz="2400" dirty="0">
                <a:solidFill>
                  <a:srgbClr val="0070C0"/>
                </a:solidFill>
                <a:latin typeface="Arial" panose="020B0604020202020204" pitchFamily="34" charset="0"/>
              </a:rPr>
              <a:t>/</a:t>
            </a:r>
            <a:r>
              <a:rPr lang="pt-BR" altLang="pt-BR" sz="2400" dirty="0">
                <a:latin typeface="Arial" panose="020B0604020202020204" pitchFamily="34" charset="0"/>
              </a:rPr>
              <a:t> </a:t>
            </a:r>
            <a:r>
              <a:rPr lang="pt-BR" altLang="pt-BR" sz="2400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r>
              <a:rPr lang="pt-BR" altLang="pt-B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size</a:t>
            </a:r>
            <a:r>
              <a:rPr lang="pt-BR" altLang="pt-BR" sz="2400" dirty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pt-BR" altLang="pt-BR" sz="2400" dirty="0">
                <a:latin typeface="Arial" panose="020B0604020202020204" pitchFamily="34" charset="0"/>
              </a:rPr>
              <a:t>–100k (tamanho &lt; que 100)</a:t>
            </a:r>
            <a:endParaRPr lang="pt-BR" altLang="pt-BR" sz="16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altLang="pt-BR" dirty="0">
                <a:solidFill>
                  <a:srgbClr val="FF0000"/>
                </a:solidFill>
              </a:rPr>
              <a:t>FIND - PROCURAR ARQUIVOS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26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pt-BR" altLang="pt-BR" dirty="0"/>
              <a:t>São arquivos utilizados para representar dispositivos de hardware do computador. </a:t>
            </a:r>
            <a:r>
              <a:rPr lang="pt-BR" altLang="pt-BR" dirty="0" err="1"/>
              <a:t>Ex</a:t>
            </a:r>
            <a:r>
              <a:rPr lang="pt-BR" altLang="pt-BR" dirty="0"/>
              <a:t>:</a:t>
            </a:r>
          </a:p>
          <a:p>
            <a:pPr lvl="2">
              <a:defRPr/>
            </a:pPr>
            <a:r>
              <a:rPr lang="pt-BR" altLang="pt-BR" dirty="0"/>
              <a:t>/</a:t>
            </a:r>
            <a:r>
              <a:rPr lang="pt-BR" altLang="pt-BR" dirty="0" err="1"/>
              <a:t>dev</a:t>
            </a:r>
            <a:r>
              <a:rPr lang="pt-BR" altLang="pt-BR" dirty="0"/>
              <a:t>/</a:t>
            </a:r>
            <a:r>
              <a:rPr lang="pt-BR" altLang="pt-BR" dirty="0" err="1"/>
              <a:t>hda</a:t>
            </a:r>
            <a:r>
              <a:rPr lang="pt-BR" altLang="pt-BR" dirty="0"/>
              <a:t> – Disco IDE;</a:t>
            </a:r>
          </a:p>
          <a:p>
            <a:pPr lvl="2">
              <a:defRPr/>
            </a:pPr>
            <a:r>
              <a:rPr lang="pt-BR" altLang="pt-BR" dirty="0"/>
              <a:t>/</a:t>
            </a:r>
            <a:r>
              <a:rPr lang="pt-BR" altLang="pt-BR" dirty="0" err="1"/>
              <a:t>dev</a:t>
            </a:r>
            <a:r>
              <a:rPr lang="pt-BR" altLang="pt-BR" dirty="0"/>
              <a:t>/</a:t>
            </a:r>
            <a:r>
              <a:rPr lang="pt-BR" altLang="pt-BR" dirty="0" err="1"/>
              <a:t>hdc</a:t>
            </a:r>
            <a:r>
              <a:rPr lang="pt-BR" altLang="pt-BR" dirty="0"/>
              <a:t> – CD ROM;</a:t>
            </a:r>
          </a:p>
          <a:p>
            <a:pPr lvl="2">
              <a:defRPr/>
            </a:pPr>
            <a:r>
              <a:rPr lang="pt-BR" altLang="pt-BR" dirty="0"/>
              <a:t>/</a:t>
            </a:r>
            <a:r>
              <a:rPr lang="pt-BR" altLang="pt-BR" dirty="0" err="1"/>
              <a:t>dev</a:t>
            </a:r>
            <a:r>
              <a:rPr lang="pt-BR" altLang="pt-BR" dirty="0"/>
              <a:t>/fd0 - </a:t>
            </a:r>
            <a:r>
              <a:rPr lang="pt-BR" altLang="pt-BR" dirty="0" err="1"/>
              <a:t>Floppy</a:t>
            </a:r>
            <a:r>
              <a:rPr lang="pt-BR" altLang="pt-BR" dirty="0"/>
              <a:t>.</a:t>
            </a:r>
          </a:p>
          <a:p>
            <a:pPr lvl="2">
              <a:defRPr/>
            </a:pPr>
            <a:r>
              <a:rPr lang="pt-BR" altLang="pt-BR" dirty="0"/>
              <a:t>/</a:t>
            </a:r>
            <a:r>
              <a:rPr lang="pt-BR" altLang="pt-BR" dirty="0" err="1"/>
              <a:t>dev</a:t>
            </a:r>
            <a:r>
              <a:rPr lang="pt-BR" altLang="pt-BR" dirty="0"/>
              <a:t>/</a:t>
            </a:r>
            <a:r>
              <a:rPr lang="pt-BR" altLang="pt-BR" dirty="0" err="1"/>
              <a:t>sda</a:t>
            </a:r>
            <a:r>
              <a:rPr lang="pt-BR" altLang="pt-BR" dirty="0"/>
              <a:t> – SATA.</a:t>
            </a:r>
          </a:p>
          <a:p>
            <a:pPr lvl="2">
              <a:defRPr/>
            </a:pPr>
            <a:r>
              <a:rPr lang="pt-BR" altLang="pt-BR" dirty="0"/>
              <a:t>/</a:t>
            </a:r>
            <a:r>
              <a:rPr lang="pt-BR" altLang="pt-BR" dirty="0" err="1"/>
              <a:t>dev</a:t>
            </a:r>
            <a:r>
              <a:rPr lang="pt-BR" altLang="pt-BR" dirty="0"/>
              <a:t>/md0 – SAS</a:t>
            </a:r>
          </a:p>
          <a:p>
            <a:pPr lvl="2">
              <a:defRPr/>
            </a:pPr>
            <a:endParaRPr lang="pt-BR" altLang="pt-BR" dirty="0"/>
          </a:p>
          <a:p>
            <a:pPr marL="914400" lvl="2" indent="0">
              <a:buFontTx/>
              <a:buNone/>
              <a:defRPr/>
            </a:pPr>
            <a:r>
              <a:rPr lang="pt-BR" altLang="pt-BR" dirty="0">
                <a:solidFill>
                  <a:srgbClr val="FF0000"/>
                </a:solidFill>
              </a:rPr>
              <a:t>Comando: </a:t>
            </a:r>
            <a:r>
              <a:rPr lang="pt-BR" altLang="pt-BR" dirty="0" err="1">
                <a:solidFill>
                  <a:srgbClr val="FF0000"/>
                </a:solidFill>
              </a:rPr>
              <a:t>mount</a:t>
            </a:r>
            <a:endParaRPr lang="pt-BR" alt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DEVICES - DISPOSITIVOS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673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/>
          </a:bodyPr>
          <a:lstStyle/>
          <a:p>
            <a:r>
              <a:rPr lang="pt-BR" altLang="pt-BR" dirty="0"/>
              <a:t>Existem vários sistemas de arquivos no Linux:</a:t>
            </a:r>
          </a:p>
          <a:p>
            <a:pPr lvl="1"/>
            <a:r>
              <a:rPr lang="pt-BR" altLang="pt-BR" dirty="0" err="1"/>
              <a:t>Ext</a:t>
            </a:r>
            <a:r>
              <a:rPr lang="pt-BR" altLang="pt-BR" dirty="0"/>
              <a:t> - sistema de arquivos estendido - padrão;</a:t>
            </a:r>
          </a:p>
          <a:p>
            <a:pPr lvl="1"/>
            <a:r>
              <a:rPr lang="pt-BR" altLang="pt-BR" dirty="0"/>
              <a:t>Ext2 – Evolução;</a:t>
            </a:r>
          </a:p>
          <a:p>
            <a:pPr lvl="1"/>
            <a:r>
              <a:rPr lang="pt-BR" altLang="pt-BR" dirty="0"/>
              <a:t>Ext3 - capacidade de recuperar dados em caso de queda de energia - </a:t>
            </a:r>
            <a:r>
              <a:rPr lang="pt-BR" altLang="pt-BR" dirty="0" err="1"/>
              <a:t>journalling</a:t>
            </a:r>
            <a:r>
              <a:rPr lang="pt-BR" altLang="pt-BR" dirty="0"/>
              <a:t>;</a:t>
            </a:r>
          </a:p>
          <a:p>
            <a:pPr lvl="1"/>
            <a:r>
              <a:rPr lang="pt-BR" altLang="pt-BR" dirty="0">
                <a:solidFill>
                  <a:srgbClr val="FF0000"/>
                </a:solidFill>
              </a:rPr>
              <a:t>Ext4 – Atual</a:t>
            </a:r>
            <a:r>
              <a:rPr lang="pt-BR" altLang="pt-BR" dirty="0"/>
              <a:t>;</a:t>
            </a:r>
          </a:p>
          <a:p>
            <a:pPr lvl="1"/>
            <a:r>
              <a:rPr lang="pt-BR" altLang="pt-BR" dirty="0" err="1"/>
              <a:t>ReiserFS</a:t>
            </a:r>
            <a:r>
              <a:rPr lang="pt-BR" altLang="pt-BR" dirty="0"/>
              <a:t>;</a:t>
            </a:r>
          </a:p>
          <a:p>
            <a:pPr lvl="1"/>
            <a:r>
              <a:rPr lang="pt-BR" altLang="pt-BR" dirty="0">
                <a:solidFill>
                  <a:srgbClr val="FF0000"/>
                </a:solidFill>
              </a:rPr>
              <a:t>ZFS</a:t>
            </a:r>
            <a:r>
              <a:rPr lang="pt-BR" altLang="pt-BR" dirty="0"/>
              <a:t> - </a:t>
            </a:r>
            <a:r>
              <a:rPr lang="pt-BR" altLang="pt-BR" dirty="0" err="1"/>
              <a:t>OpenZFS</a:t>
            </a:r>
            <a:r>
              <a:rPr lang="pt-BR" altLang="pt-BR" dirty="0"/>
              <a:t> (Z File System) foi criado por Matthew </a:t>
            </a:r>
            <a:r>
              <a:rPr lang="pt-BR" altLang="pt-BR" dirty="0" err="1"/>
              <a:t>Ahrens</a:t>
            </a:r>
            <a:r>
              <a:rPr lang="pt-BR" altLang="pt-BR" dirty="0"/>
              <a:t> e Jeff </a:t>
            </a:r>
            <a:r>
              <a:rPr lang="pt-BR" altLang="pt-BR" dirty="0" err="1"/>
              <a:t>Bonwick</a:t>
            </a:r>
            <a:r>
              <a:rPr lang="pt-BR" altLang="pt-BR" dirty="0"/>
              <a:t> em 2001.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SISTEMAS DE ARQUIVOS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997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 fontScale="92500" lnSpcReduction="10000"/>
          </a:bodyPr>
          <a:lstStyle/>
          <a:p>
            <a:r>
              <a:rPr lang="pt-BR" altLang="pt-BR" dirty="0"/>
              <a:t>O </a:t>
            </a:r>
            <a:r>
              <a:rPr lang="pt-BR" altLang="pt-BR" b="1" dirty="0"/>
              <a:t>ZFS</a:t>
            </a:r>
            <a:r>
              <a:rPr lang="pt-BR" altLang="pt-BR" dirty="0"/>
              <a:t> é um sistema de arquivos e gerenciador de volumes lógicos combinados projetado pela </a:t>
            </a:r>
            <a:r>
              <a:rPr lang="pt-BR" altLang="pt-BR" dirty="0">
                <a:solidFill>
                  <a:srgbClr val="FF0000"/>
                </a:solidFill>
              </a:rPr>
              <a:t>Sun Microsystems</a:t>
            </a:r>
            <a:r>
              <a:rPr lang="pt-BR" altLang="pt-BR" dirty="0"/>
              <a:t>. Os recursos do ZFS incluem proteção contra corrupção de dados, suporte para altas capacidades de armazenamento, </a:t>
            </a:r>
            <a:r>
              <a:rPr lang="pt-BR" altLang="pt-BR" dirty="0">
                <a:solidFill>
                  <a:srgbClr val="FF0000"/>
                </a:solidFill>
              </a:rPr>
              <a:t>compactação de dados eficiente</a:t>
            </a:r>
            <a:r>
              <a:rPr lang="pt-BR" altLang="pt-BR" dirty="0"/>
              <a:t>, integração dos conceitos de sistema de arquivos e gerenciamento de volume, </a:t>
            </a:r>
            <a:r>
              <a:rPr lang="pt-BR" altLang="pt-BR" dirty="0">
                <a:solidFill>
                  <a:srgbClr val="FF0000"/>
                </a:solidFill>
              </a:rPr>
              <a:t>instantâneos</a:t>
            </a:r>
            <a:r>
              <a:rPr lang="pt-BR" altLang="pt-BR" dirty="0"/>
              <a:t> e clones de </a:t>
            </a:r>
            <a:r>
              <a:rPr lang="pt-BR" altLang="pt-BR" dirty="0">
                <a:solidFill>
                  <a:srgbClr val="FF0000"/>
                </a:solidFill>
              </a:rPr>
              <a:t>cópia em gravação</a:t>
            </a:r>
            <a:r>
              <a:rPr lang="pt-BR" altLang="pt-BR" dirty="0"/>
              <a:t>, verificação de integridade contínua e reparo automático, </a:t>
            </a:r>
            <a:r>
              <a:rPr lang="pt-BR" altLang="pt-BR" dirty="0">
                <a:solidFill>
                  <a:srgbClr val="FF0000"/>
                </a:solidFill>
              </a:rPr>
              <a:t>RAID-Z</a:t>
            </a:r>
            <a:r>
              <a:rPr lang="pt-BR" altLang="pt-BR" dirty="0"/>
              <a:t> e </a:t>
            </a:r>
            <a:r>
              <a:rPr lang="pt-BR" altLang="pt-BR" dirty="0" err="1">
                <a:solidFill>
                  <a:srgbClr val="FF0000"/>
                </a:solidFill>
              </a:rPr>
              <a:t>ACLs</a:t>
            </a:r>
            <a:r>
              <a:rPr lang="pt-BR" altLang="pt-BR" dirty="0">
                <a:solidFill>
                  <a:srgbClr val="FF0000"/>
                </a:solidFill>
              </a:rPr>
              <a:t> NFSv4 </a:t>
            </a:r>
            <a:r>
              <a:rPr lang="pt-BR" altLang="pt-BR" dirty="0"/>
              <a:t>nativas.</a:t>
            </a:r>
            <a:endParaRPr lang="pt-BR" alt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SISTEMAS ZFS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1332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/>
              <a:t>LINUX – </a:t>
            </a:r>
            <a:r>
              <a:rPr lang="pt-BR" dirty="0"/>
              <a:t>Referencias</a:t>
            </a:r>
          </a:p>
          <a:p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3FFAB6E-8909-455F-81B2-48E831D4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Site Oficial </a:t>
            </a:r>
            <a:r>
              <a:rPr lang="pt-BR" altLang="pt-BR" sz="2000" dirty="0" err="1">
                <a:latin typeface="Montserrat" panose="02000505000000020004" pitchFamily="2" charset="0"/>
                <a:cs typeface="Calibri" panose="020F0502020204030204" pitchFamily="34" charset="0"/>
              </a:rPr>
              <a:t>LinuxPro</a:t>
            </a:r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 – Conceitos e Comandos</a:t>
            </a:r>
            <a:endParaRPr lang="pt-BR" sz="2000" dirty="0"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r>
              <a:rPr lang="pt-BR" sz="2000" dirty="0">
                <a:hlinkClick r:id="rId2"/>
              </a:rPr>
              <a:t>https://www.linuxpro.com.br/dl/guia_500_comandos_Linux.pdf</a:t>
            </a: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85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49" y="949234"/>
            <a:ext cx="7902954" cy="5277394"/>
          </a:xfrm>
        </p:spPr>
        <p:txBody>
          <a:bodyPr>
            <a:normAutofit/>
          </a:bodyPr>
          <a:lstStyle/>
          <a:p>
            <a:r>
              <a:rPr lang="pt-BR" altLang="pt-BR" dirty="0"/>
              <a:t>Existem dois tipos de comandos:</a:t>
            </a:r>
          </a:p>
          <a:p>
            <a:pPr lvl="1"/>
            <a:r>
              <a:rPr lang="pt-BR" altLang="pt-BR" b="1" dirty="0">
                <a:solidFill>
                  <a:srgbClr val="FF0000"/>
                </a:solidFill>
              </a:rPr>
              <a:t>Internos</a:t>
            </a:r>
            <a:r>
              <a:rPr lang="pt-BR" altLang="pt-BR" dirty="0"/>
              <a:t> - comandos que estão dentro de um </a:t>
            </a:r>
            <a:r>
              <a:rPr lang="pt-BR" altLang="pt-BR" dirty="0" err="1"/>
              <a:t>shell</a:t>
            </a:r>
            <a:r>
              <a:rPr lang="pt-BR" altLang="pt-BR" dirty="0"/>
              <a:t> interpretador de comandos. Este </a:t>
            </a:r>
            <a:r>
              <a:rPr lang="pt-BR" altLang="pt-BR" dirty="0" err="1"/>
              <a:t>shell</a:t>
            </a:r>
            <a:r>
              <a:rPr lang="pt-BR" altLang="pt-BR" dirty="0"/>
              <a:t> é carregado na memória durante o boot da máquina. </a:t>
            </a:r>
          </a:p>
          <a:p>
            <a:pPr lvl="1"/>
            <a:r>
              <a:rPr lang="pt-BR" altLang="pt-BR" b="1" dirty="0" err="1">
                <a:solidFill>
                  <a:srgbClr val="FF0000"/>
                </a:solidFill>
              </a:rPr>
              <a:t>Ex</a:t>
            </a:r>
            <a:r>
              <a:rPr lang="pt-BR" altLang="pt-BR" b="1" dirty="0">
                <a:solidFill>
                  <a:srgbClr val="FF0000"/>
                </a:solidFill>
              </a:rPr>
              <a:t>: </a:t>
            </a:r>
            <a:r>
              <a:rPr lang="pt-BR" altLang="pt-BR" dirty="0" err="1"/>
              <a:t>kill</a:t>
            </a:r>
            <a:r>
              <a:rPr lang="pt-BR" altLang="pt-BR" dirty="0"/>
              <a:t>, </a:t>
            </a:r>
            <a:r>
              <a:rPr lang="pt-BR" altLang="pt-BR" dirty="0" err="1"/>
              <a:t>cd</a:t>
            </a:r>
            <a:r>
              <a:rPr lang="pt-BR" altLang="pt-BR" dirty="0"/>
              <a:t>, </a:t>
            </a:r>
            <a:r>
              <a:rPr lang="pt-BR" altLang="pt-BR" dirty="0" err="1"/>
              <a:t>logout</a:t>
            </a:r>
            <a:r>
              <a:rPr lang="pt-BR" altLang="pt-BR" dirty="0"/>
              <a:t> (CTRL+D)...</a:t>
            </a:r>
          </a:p>
          <a:p>
            <a:pPr lvl="1"/>
            <a:endParaRPr lang="pt-BR" altLang="pt-BR" dirty="0"/>
          </a:p>
          <a:p>
            <a:pPr lvl="1"/>
            <a:r>
              <a:rPr lang="pt-BR" altLang="pt-BR" b="1" dirty="0">
                <a:solidFill>
                  <a:srgbClr val="7030A0"/>
                </a:solidFill>
              </a:rPr>
              <a:t>Externos</a:t>
            </a:r>
            <a:r>
              <a:rPr lang="pt-BR" altLang="pt-BR" dirty="0"/>
              <a:t> - Comandos localizados em diretórios específicos como /bin, /</a:t>
            </a:r>
            <a:r>
              <a:rPr lang="pt-BR" altLang="pt-BR" dirty="0" err="1"/>
              <a:t>sbin</a:t>
            </a:r>
            <a:r>
              <a:rPr lang="pt-BR" altLang="pt-BR" dirty="0"/>
              <a:t>. </a:t>
            </a:r>
          </a:p>
          <a:p>
            <a:pPr lvl="1"/>
            <a:r>
              <a:rPr lang="pt-BR" altLang="pt-BR" dirty="0"/>
              <a:t>A maioria dos comandos do Linux é externa. </a:t>
            </a:r>
          </a:p>
          <a:p>
            <a:pPr lvl="1"/>
            <a:r>
              <a:rPr lang="pt-BR" altLang="pt-BR" b="1" dirty="0" err="1">
                <a:solidFill>
                  <a:srgbClr val="7030A0"/>
                </a:solidFill>
              </a:rPr>
              <a:t>Ex</a:t>
            </a:r>
            <a:r>
              <a:rPr lang="pt-BR" altLang="pt-BR" b="1" dirty="0">
                <a:solidFill>
                  <a:srgbClr val="7030A0"/>
                </a:solidFill>
              </a:rPr>
              <a:t>: </a:t>
            </a:r>
            <a:r>
              <a:rPr lang="pt-BR" altLang="pt-BR" dirty="0" err="1"/>
              <a:t>ls</a:t>
            </a:r>
            <a:r>
              <a:rPr lang="pt-BR" altLang="pt-BR" dirty="0"/>
              <a:t>, </a:t>
            </a:r>
            <a:r>
              <a:rPr lang="pt-BR" altLang="pt-BR" dirty="0" err="1"/>
              <a:t>cp</a:t>
            </a:r>
            <a:r>
              <a:rPr lang="pt-BR" altLang="pt-BR" dirty="0"/>
              <a:t>, </a:t>
            </a:r>
            <a:r>
              <a:rPr lang="pt-BR" altLang="pt-BR" dirty="0" err="1"/>
              <a:t>rm</a:t>
            </a:r>
            <a:r>
              <a:rPr lang="pt-BR" altLang="pt-BR" dirty="0"/>
              <a:t>...</a:t>
            </a:r>
            <a:endParaRPr lang="pt-BR" sz="2400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COMANDOS: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771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49" y="1233657"/>
            <a:ext cx="7902954" cy="5277394"/>
          </a:xfrm>
        </p:spPr>
        <p:txBody>
          <a:bodyPr>
            <a:normAutofit/>
          </a:bodyPr>
          <a:lstStyle/>
          <a:p>
            <a:r>
              <a:rPr lang="pt-BR" altLang="pt-BR" dirty="0"/>
              <a:t>Quando o </a:t>
            </a:r>
            <a:r>
              <a:rPr lang="pt-BR" altLang="pt-BR" dirty="0" err="1"/>
              <a:t>prompt</a:t>
            </a:r>
            <a:r>
              <a:rPr lang="pt-BR" altLang="pt-BR" dirty="0"/>
              <a:t> for igual a </a:t>
            </a:r>
            <a:r>
              <a:rPr lang="pt-BR" altLang="pt-BR" dirty="0">
                <a:solidFill>
                  <a:srgbClr val="FF0000"/>
                </a:solidFill>
              </a:rPr>
              <a:t>“</a:t>
            </a:r>
            <a:r>
              <a:rPr lang="pt-BR" altLang="pt-BR" b="1" dirty="0">
                <a:solidFill>
                  <a:srgbClr val="FF0000"/>
                </a:solidFill>
              </a:rPr>
              <a:t>$</a:t>
            </a:r>
            <a:r>
              <a:rPr lang="pt-BR" altLang="pt-BR" dirty="0">
                <a:solidFill>
                  <a:srgbClr val="FF0000"/>
                </a:solidFill>
              </a:rPr>
              <a:t>”</a:t>
            </a:r>
            <a:r>
              <a:rPr lang="pt-BR" altLang="pt-BR" dirty="0"/>
              <a:t> isso significa que o comando poderá ser executado por </a:t>
            </a:r>
            <a:r>
              <a:rPr lang="pt-BR" altLang="pt-BR" dirty="0">
                <a:solidFill>
                  <a:srgbClr val="FF0000"/>
                </a:solidFill>
              </a:rPr>
              <a:t>qualquer usuário</a:t>
            </a:r>
            <a:r>
              <a:rPr lang="pt-BR" altLang="pt-BR" dirty="0"/>
              <a:t>;</a:t>
            </a:r>
          </a:p>
          <a:p>
            <a:endParaRPr lang="pt-BR" altLang="pt-BR" dirty="0"/>
          </a:p>
          <a:p>
            <a:r>
              <a:rPr lang="pt-BR" altLang="pt-BR" dirty="0"/>
              <a:t>Quando o </a:t>
            </a:r>
            <a:r>
              <a:rPr lang="pt-BR" altLang="pt-BR" dirty="0" err="1"/>
              <a:t>prompt</a:t>
            </a:r>
            <a:r>
              <a:rPr lang="pt-BR" altLang="pt-BR" dirty="0"/>
              <a:t> for igual a </a:t>
            </a:r>
            <a:r>
              <a:rPr lang="pt-BR" altLang="pt-BR" dirty="0">
                <a:solidFill>
                  <a:srgbClr val="7030A0"/>
                </a:solidFill>
              </a:rPr>
              <a:t>“</a:t>
            </a:r>
            <a:r>
              <a:rPr lang="pt-BR" altLang="pt-BR" b="1" dirty="0">
                <a:solidFill>
                  <a:srgbClr val="7030A0"/>
                </a:solidFill>
              </a:rPr>
              <a:t>#</a:t>
            </a:r>
            <a:r>
              <a:rPr lang="pt-BR" altLang="pt-BR" dirty="0">
                <a:solidFill>
                  <a:srgbClr val="7030A0"/>
                </a:solidFill>
              </a:rPr>
              <a:t>”</a:t>
            </a:r>
            <a:r>
              <a:rPr lang="pt-BR" altLang="pt-BR" dirty="0"/>
              <a:t> isso significa que o comando poderá ser executado pelo </a:t>
            </a:r>
            <a:r>
              <a:rPr lang="pt-BR" altLang="pt-BR" b="1" dirty="0" err="1">
                <a:solidFill>
                  <a:srgbClr val="7030A0"/>
                </a:solidFill>
              </a:rPr>
              <a:t>Super</a:t>
            </a:r>
            <a:r>
              <a:rPr lang="pt-BR" altLang="pt-BR" b="1" dirty="0">
                <a:solidFill>
                  <a:srgbClr val="7030A0"/>
                </a:solidFill>
              </a:rPr>
              <a:t> usuário</a:t>
            </a:r>
            <a:r>
              <a:rPr lang="pt-BR" altLang="pt-BR" dirty="0"/>
              <a:t> - </a:t>
            </a:r>
            <a:r>
              <a:rPr lang="pt-BR" altLang="pt-BR" b="1" dirty="0">
                <a:solidFill>
                  <a:srgbClr val="7030A0"/>
                </a:solidFill>
              </a:rPr>
              <a:t>root</a:t>
            </a:r>
            <a:r>
              <a:rPr lang="pt-BR" altLang="pt-BR" dirty="0"/>
              <a:t>.</a:t>
            </a:r>
          </a:p>
          <a:p>
            <a:pPr marL="0" indent="0">
              <a:buNone/>
            </a:pPr>
            <a:endParaRPr lang="pt-BR" sz="2400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Prompt</a:t>
            </a:r>
            <a:r>
              <a:rPr lang="pt-BR" dirty="0">
                <a:solidFill>
                  <a:srgbClr val="FF0000"/>
                </a:solidFill>
              </a:rPr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48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/>
          </a:bodyPr>
          <a:lstStyle/>
          <a:p>
            <a:r>
              <a:rPr lang="pt-BR" altLang="pt-BR" sz="3200" dirty="0"/>
              <a:t>O usuário $</a:t>
            </a:r>
            <a:r>
              <a:rPr lang="pt-BR" altLang="pt-BR" sz="3200" dirty="0" err="1"/>
              <a:t>ubuntu</a:t>
            </a:r>
            <a:r>
              <a:rPr lang="pt-BR" altLang="pt-BR" sz="3200" dirty="0"/>
              <a:t> já esta com configurações “</a:t>
            </a:r>
            <a:r>
              <a:rPr lang="pt-BR" altLang="pt-BR" sz="3200" dirty="0" err="1"/>
              <a:t>sudo</a:t>
            </a:r>
            <a:r>
              <a:rPr lang="pt-BR" altLang="pt-BR" sz="3200" dirty="0"/>
              <a:t>”:</a:t>
            </a:r>
          </a:p>
          <a:p>
            <a:pPr marL="0" indent="0">
              <a:buNone/>
            </a:pPr>
            <a:r>
              <a:rPr lang="pt-BR" altLang="pt-BR" sz="3200" b="1" dirty="0" err="1">
                <a:solidFill>
                  <a:srgbClr val="FF0000"/>
                </a:solidFill>
              </a:rPr>
              <a:t>ubuntu</a:t>
            </a:r>
            <a:r>
              <a:rPr lang="pt-BR" altLang="pt-BR" sz="3200" b="1" dirty="0">
                <a:solidFill>
                  <a:srgbClr val="FF0000"/>
                </a:solidFill>
              </a:rPr>
              <a:t>$ </a:t>
            </a:r>
            <a:r>
              <a:rPr lang="pt-BR" altLang="pt-BR" sz="3200" b="1" dirty="0" err="1">
                <a:solidFill>
                  <a:schemeClr val="accent2"/>
                </a:solidFill>
              </a:rPr>
              <a:t>sudo</a:t>
            </a:r>
            <a:r>
              <a:rPr lang="pt-BR" altLang="pt-BR" sz="3200" b="1" dirty="0">
                <a:solidFill>
                  <a:schemeClr val="accent2"/>
                </a:solidFill>
              </a:rPr>
              <a:t> </a:t>
            </a:r>
            <a:r>
              <a:rPr lang="pt-BR" altLang="pt-BR" sz="3200" b="1" dirty="0" err="1">
                <a:solidFill>
                  <a:srgbClr val="FF0000"/>
                </a:solidFill>
              </a:rPr>
              <a:t>su</a:t>
            </a:r>
            <a:r>
              <a:rPr lang="pt-BR" altLang="pt-BR" sz="3200" b="1" dirty="0">
                <a:solidFill>
                  <a:srgbClr val="FF0000"/>
                </a:solidFill>
              </a:rPr>
              <a:t> -</a:t>
            </a:r>
            <a:r>
              <a:rPr lang="pt-BR" altLang="pt-BR" sz="3200" dirty="0"/>
              <a:t> - mudar para root</a:t>
            </a:r>
          </a:p>
          <a:p>
            <a:pPr marL="0" indent="0">
              <a:buNone/>
            </a:pPr>
            <a:r>
              <a:rPr lang="pt-BR" altLang="pt-BR" sz="3200" b="1" dirty="0">
                <a:solidFill>
                  <a:srgbClr val="7030A0"/>
                </a:solidFill>
              </a:rPr>
              <a:t>root#</a:t>
            </a:r>
            <a:endParaRPr lang="pt-BR" altLang="pt-BR" sz="3200" dirty="0"/>
          </a:p>
          <a:p>
            <a:endParaRPr lang="pt-BR" altLang="pt-BR" sz="3200" dirty="0"/>
          </a:p>
          <a:p>
            <a:endParaRPr lang="pt-BR" alt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COMANDOS ACESSO ROOT: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862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/>
          </a:bodyPr>
          <a:lstStyle/>
          <a:p>
            <a:r>
              <a:rPr lang="pt-BR" altLang="pt-BR" b="1" dirty="0">
                <a:solidFill>
                  <a:srgbClr val="FF0000"/>
                </a:solidFill>
              </a:rPr>
              <a:t>reboot</a:t>
            </a:r>
            <a:r>
              <a:rPr lang="pt-BR" altLang="pt-BR" dirty="0"/>
              <a:t> ou </a:t>
            </a:r>
            <a:r>
              <a:rPr lang="pt-BR" altLang="pt-BR" b="1" dirty="0" err="1">
                <a:solidFill>
                  <a:srgbClr val="FF0000"/>
                </a:solidFill>
              </a:rPr>
              <a:t>init</a:t>
            </a:r>
            <a:r>
              <a:rPr lang="pt-BR" altLang="pt-BR" b="1" dirty="0">
                <a:solidFill>
                  <a:srgbClr val="FF0000"/>
                </a:solidFill>
              </a:rPr>
              <a:t> 6</a:t>
            </a:r>
            <a:r>
              <a:rPr lang="pt-BR" altLang="pt-BR" dirty="0"/>
              <a:t> - reinicializa;</a:t>
            </a:r>
          </a:p>
          <a:p>
            <a:endParaRPr lang="pt-BR" altLang="pt-BR" dirty="0"/>
          </a:p>
          <a:p>
            <a:r>
              <a:rPr lang="pt-BR" altLang="pt-BR" b="1" dirty="0" err="1">
                <a:solidFill>
                  <a:srgbClr val="7030A0"/>
                </a:solidFill>
              </a:rPr>
              <a:t>halt</a:t>
            </a:r>
            <a:r>
              <a:rPr lang="pt-BR" altLang="pt-BR" b="1" dirty="0">
                <a:solidFill>
                  <a:srgbClr val="7030A0"/>
                </a:solidFill>
              </a:rPr>
              <a:t> ou</a:t>
            </a:r>
            <a:r>
              <a:rPr lang="pt-BR" altLang="pt-BR" dirty="0"/>
              <a:t> </a:t>
            </a:r>
            <a:r>
              <a:rPr lang="pt-BR" altLang="pt-BR" b="1" dirty="0" err="1">
                <a:solidFill>
                  <a:srgbClr val="7030A0"/>
                </a:solidFill>
              </a:rPr>
              <a:t>init</a:t>
            </a:r>
            <a:r>
              <a:rPr lang="pt-BR" altLang="pt-BR" b="1" dirty="0">
                <a:solidFill>
                  <a:srgbClr val="7030A0"/>
                </a:solidFill>
              </a:rPr>
              <a:t> 0 </a:t>
            </a:r>
            <a:r>
              <a:rPr lang="pt-BR" altLang="pt-BR" dirty="0"/>
              <a:t>- desliga;</a:t>
            </a:r>
          </a:p>
          <a:p>
            <a:endParaRPr lang="pt-BR" altLang="pt-BR" dirty="0"/>
          </a:p>
          <a:p>
            <a:r>
              <a:rPr lang="pt-BR" altLang="pt-BR" dirty="0" err="1"/>
              <a:t>Obs</a:t>
            </a:r>
            <a:r>
              <a:rPr lang="pt-BR" altLang="pt-BR" dirty="0"/>
              <a:t>: Estes comandos só poderão ser executados pelo </a:t>
            </a:r>
            <a:r>
              <a:rPr lang="pt-BR" altLang="pt-BR" b="1" dirty="0" err="1">
                <a:solidFill>
                  <a:srgbClr val="00B050"/>
                </a:solidFill>
              </a:rPr>
              <a:t>superusuário</a:t>
            </a:r>
            <a:r>
              <a:rPr lang="pt-BR" altLang="pt-BR" b="1" dirty="0">
                <a:solidFill>
                  <a:srgbClr val="00B050"/>
                </a:solidFill>
              </a:rPr>
              <a:t> root</a:t>
            </a:r>
            <a:r>
              <a:rPr lang="pt-BR" altLang="pt-BR" dirty="0"/>
              <a:t>;</a:t>
            </a:r>
          </a:p>
          <a:p>
            <a:endParaRPr lang="pt-BR" alt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COMANDOS MANUTENÇÃO: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817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/>
          </a:bodyPr>
          <a:lstStyle/>
          <a:p>
            <a:r>
              <a:rPr lang="pt-BR" altLang="pt-BR" dirty="0"/>
              <a:t>Para terminar uma sessão:</a:t>
            </a:r>
          </a:p>
          <a:p>
            <a:pPr lvl="1"/>
            <a:r>
              <a:rPr lang="pt-BR" altLang="pt-BR" dirty="0" err="1"/>
              <a:t>Logout</a:t>
            </a:r>
            <a:r>
              <a:rPr lang="pt-BR" altLang="pt-BR" dirty="0"/>
              <a:t>, </a:t>
            </a:r>
            <a:r>
              <a:rPr lang="pt-BR" altLang="pt-BR" b="1" dirty="0">
                <a:solidFill>
                  <a:srgbClr val="7030A0"/>
                </a:solidFill>
              </a:rPr>
              <a:t>&lt;CTRL&gt; + &lt;D&gt;;</a:t>
            </a:r>
          </a:p>
          <a:p>
            <a:pPr lvl="1"/>
            <a:r>
              <a:rPr lang="pt-BR" altLang="pt-BR" dirty="0"/>
              <a:t>Experimente também o comando </a:t>
            </a:r>
            <a:r>
              <a:rPr lang="pt-BR" altLang="pt-BR" b="1" dirty="0" err="1">
                <a:solidFill>
                  <a:srgbClr val="7030A0"/>
                </a:solidFill>
              </a:rPr>
              <a:t>exit</a:t>
            </a:r>
            <a:r>
              <a:rPr lang="pt-BR" altLang="pt-BR" dirty="0"/>
              <a:t>.</a:t>
            </a:r>
          </a:p>
          <a:p>
            <a:pPr lvl="1"/>
            <a:endParaRPr lang="pt-BR" altLang="pt-BR" dirty="0"/>
          </a:p>
          <a:p>
            <a:pPr lvl="1"/>
            <a:r>
              <a:rPr lang="pt-BR" altLang="pt-BR" b="1" dirty="0">
                <a:solidFill>
                  <a:srgbClr val="FF0000"/>
                </a:solidFill>
              </a:rPr>
              <a:t>&lt;CTRL&gt; + &lt;R&gt; </a:t>
            </a:r>
            <a:r>
              <a:rPr lang="pt-BR" altLang="pt-BR" dirty="0"/>
              <a:t>- consulta dos comando digitados</a:t>
            </a:r>
          </a:p>
          <a:p>
            <a:pPr lvl="1"/>
            <a:endParaRPr lang="pt-BR" altLang="pt-BR" dirty="0"/>
          </a:p>
          <a:p>
            <a:r>
              <a:rPr lang="pt-BR" altLang="pt-BR" dirty="0"/>
              <a:t>Ver histórico de comandos</a:t>
            </a:r>
          </a:p>
          <a:p>
            <a:pPr marL="457200" lvl="1" indent="0">
              <a:buNone/>
            </a:pPr>
            <a:r>
              <a:rPr lang="pt-BR" altLang="pt-BR" dirty="0"/>
              <a:t># </a:t>
            </a:r>
            <a:r>
              <a:rPr lang="pt-BR" altLang="pt-BR" dirty="0" err="1"/>
              <a:t>history</a:t>
            </a:r>
            <a:endParaRPr lang="pt-BR" altLang="pt-BR" dirty="0"/>
          </a:p>
          <a:p>
            <a:pPr lvl="1"/>
            <a:endParaRPr lang="pt-BR" altLang="pt-BR" dirty="0"/>
          </a:p>
          <a:p>
            <a:r>
              <a:rPr lang="pt-BR" altLang="pt-BR" dirty="0"/>
              <a:t>Limpar histórico de comandos</a:t>
            </a:r>
          </a:p>
          <a:p>
            <a:pPr marL="457200" lvl="1" indent="0">
              <a:buNone/>
            </a:pPr>
            <a:r>
              <a:rPr lang="pt-BR" altLang="pt-BR" dirty="0"/>
              <a:t># </a:t>
            </a:r>
            <a:r>
              <a:rPr lang="pt-BR" altLang="pt-BR" dirty="0" err="1"/>
              <a:t>history</a:t>
            </a:r>
            <a:r>
              <a:rPr lang="pt-BR" altLang="pt-BR" dirty="0"/>
              <a:t>  -c </a:t>
            </a:r>
            <a:endParaRPr lang="pt-BR" sz="2400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COMANDOS: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2544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3526</TotalTime>
  <Words>2499</Words>
  <Application>Microsoft Office PowerPoint</Application>
  <PresentationFormat>Apresentação na tela (4:3)</PresentationFormat>
  <Paragraphs>321</Paragraphs>
  <Slides>44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DANILO LUCIANO B DA CRUZ</cp:lastModifiedBy>
  <cp:revision>116</cp:revision>
  <dcterms:created xsi:type="dcterms:W3CDTF">2019-02-19T13:22:14Z</dcterms:created>
  <dcterms:modified xsi:type="dcterms:W3CDTF">2021-06-27T13:27:03Z</dcterms:modified>
</cp:coreProperties>
</file>