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314" r:id="rId8"/>
    <p:sldId id="269" r:id="rId9"/>
    <p:sldId id="312" r:id="rId10"/>
    <p:sldId id="262" r:id="rId11"/>
    <p:sldId id="263" r:id="rId12"/>
    <p:sldId id="264" r:id="rId13"/>
    <p:sldId id="265" r:id="rId14"/>
    <p:sldId id="313" r:id="rId15"/>
    <p:sldId id="315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16" r:id="rId26"/>
    <p:sldId id="278" r:id="rId27"/>
    <p:sldId id="353" r:id="rId28"/>
    <p:sldId id="354" r:id="rId29"/>
    <p:sldId id="355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318" r:id="rId42"/>
    <p:sldId id="350" r:id="rId43"/>
    <p:sldId id="351" r:id="rId44"/>
    <p:sldId id="352" r:id="rId45"/>
    <p:sldId id="319" r:id="rId46"/>
    <p:sldId id="320" r:id="rId47"/>
    <p:sldId id="342" r:id="rId48"/>
    <p:sldId id="345" r:id="rId49"/>
    <p:sldId id="346" r:id="rId50"/>
    <p:sldId id="348" r:id="rId51"/>
    <p:sldId id="347" r:id="rId52"/>
    <p:sldId id="321" r:id="rId53"/>
    <p:sldId id="292" r:id="rId54"/>
    <p:sldId id="293" r:id="rId55"/>
    <p:sldId id="308" r:id="rId56"/>
    <p:sldId id="340" r:id="rId57"/>
    <p:sldId id="311" r:id="rId58"/>
    <p:sldId id="341" r:id="rId59"/>
    <p:sldId id="335" r:id="rId60"/>
    <p:sldId id="337" r:id="rId61"/>
    <p:sldId id="338" r:id="rId62"/>
    <p:sldId id="336" r:id="rId63"/>
    <p:sldId id="344" r:id="rId64"/>
    <p:sldId id="290" r:id="rId65"/>
    <p:sldId id="322" r:id="rId66"/>
    <p:sldId id="294" r:id="rId67"/>
    <p:sldId id="295" r:id="rId68"/>
    <p:sldId id="296" r:id="rId69"/>
    <p:sldId id="297" r:id="rId70"/>
    <p:sldId id="301" r:id="rId71"/>
    <p:sldId id="302" r:id="rId72"/>
    <p:sldId id="324" r:id="rId73"/>
    <p:sldId id="325" r:id="rId74"/>
    <p:sldId id="303" r:id="rId75"/>
    <p:sldId id="326" r:id="rId76"/>
    <p:sldId id="327" r:id="rId77"/>
    <p:sldId id="328" r:id="rId78"/>
    <p:sldId id="329" r:id="rId79"/>
    <p:sldId id="330" r:id="rId80"/>
    <p:sldId id="332" r:id="rId81"/>
    <p:sldId id="331" r:id="rId82"/>
    <p:sldId id="334" r:id="rId83"/>
    <p:sldId id="343" r:id="rId84"/>
    <p:sldId id="339" r:id="rId85"/>
    <p:sldId id="349" r:id="rId8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8"/>
      <p:bold r:id="rId89"/>
      <p:italic r:id="rId90"/>
      <p:boldItalic r:id="rId91"/>
    </p:embeddedFont>
    <p:embeddedFont>
      <p:font typeface="Montserrat" panose="02000505000000020004" pitchFamily="2" charset="0"/>
      <p:regular r:id="rId92"/>
      <p:bold r:id="rId93"/>
      <p:italic r:id="rId94"/>
      <p:boldItalic r:id="rId9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6" roundtripDataSignature="AMtx7mj69ONc/jxzAt73/isq65G/3hwV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3.fntdata"/><Relationship Id="rId95" Type="http://schemas.openxmlformats.org/officeDocument/2006/relationships/font" Target="fonts/font8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1.fntdata"/><Relationship Id="rId91" Type="http://schemas.openxmlformats.org/officeDocument/2006/relationships/font" Target="fonts/font4.fntdata"/><Relationship Id="rId96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7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6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168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346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855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368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811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3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706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399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9833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639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8079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2524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5416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8095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5976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9246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3167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6149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9676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6982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6364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6542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1223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18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0481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3863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0133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7494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4924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952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3046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8162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3464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0418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4997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8122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06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39963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3503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3198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5462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9517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0509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30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27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6" name="Google Shape;16;p59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59"/>
          <p:cNvSpPr txBox="1">
            <a:spLocks noGrp="1"/>
          </p:cNvSpPr>
          <p:nvPr>
            <p:ph type="body" idx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sz="44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9"/>
          <p:cNvSpPr txBox="1">
            <a:spLocks noGrp="1"/>
          </p:cNvSpPr>
          <p:nvPr>
            <p:ph type="body" idx="2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sz="2000" b="1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body" idx="3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8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6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94" name="Google Shape;94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02" name="Google Shape;10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0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7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10" name="Google Shape;110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0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body" idx="2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sz="36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8" name="Google Shape;2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40" name="Google Shape;40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2"/>
          <p:cNvSpPr txBox="1">
            <a:spLocks noGrp="1"/>
          </p:cNvSpPr>
          <p:nvPr>
            <p:ph type="body" idx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sz="44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body" idx="2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sz="2000" b="1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body" idx="3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52" name="Google Shape;5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63" name="Google Shape;63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70" name="Google Shape;7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76" name="Google Shape;76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1" name="Google Shape;81;p6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6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85" name="Google Shape;8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body" idx="1"/>
          </p:nvPr>
        </p:nvSpPr>
        <p:spPr>
          <a:xfrm>
            <a:off x="629360" y="2105480"/>
            <a:ext cx="72261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40"/>
              <a:buNone/>
            </a:pPr>
            <a:r>
              <a:rPr lang="pt-BR" sz="3740"/>
              <a:t>ACTIVE DIRECTORY – AD DS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740"/>
              <a:buNone/>
            </a:pPr>
            <a:endParaRPr sz="3740"/>
          </a:p>
        </p:txBody>
      </p:sp>
      <p:sp>
        <p:nvSpPr>
          <p:cNvPr id="116" name="Google Shape;116;p1"/>
          <p:cNvSpPr txBox="1">
            <a:spLocks noGrp="1"/>
          </p:cNvSpPr>
          <p:nvPr>
            <p:ph type="body" idx="2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POLÍTICA DE GRUPOS - GPO</a:t>
            </a:r>
            <a:endParaRPr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628650" y="6242858"/>
            <a:ext cx="4300401" cy="41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 dirty="0" err="1"/>
              <a:t>Profº</a:t>
            </a:r>
            <a:r>
              <a:rPr lang="pt-BR" dirty="0"/>
              <a:t> Danilo Sibov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218566" cy="476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dirty="0"/>
              <a:t>Uma GPO é uma coleção virtual de configurações de política.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As configurações da Diretiva de Grupo estão contidas em uma GPO.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Uma GPO pode representar configurações de políticas no sistema de arquivos e no Active </a:t>
            </a:r>
            <a:r>
              <a:rPr lang="pt-BR" sz="1800" dirty="0" err="1"/>
              <a:t>Directory</a:t>
            </a:r>
            <a:r>
              <a:rPr lang="pt-BR" sz="1800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As configurações de GPO são </a:t>
            </a:r>
            <a:r>
              <a:rPr lang="pt-BR" sz="1800" dirty="0">
                <a:solidFill>
                  <a:srgbClr val="7030A0"/>
                </a:solidFill>
              </a:rPr>
              <a:t>atribuídas/homologadas aos usuários </a:t>
            </a:r>
            <a:r>
              <a:rPr lang="pt-BR" sz="1800" dirty="0"/>
              <a:t>usando a natureza hierárquica do Active </a:t>
            </a:r>
            <a:r>
              <a:rPr lang="pt-BR" sz="1800" dirty="0" err="1"/>
              <a:t>Directory</a:t>
            </a:r>
            <a:r>
              <a:rPr lang="pt-BR" sz="1800" dirty="0"/>
              <a:t>.</a:t>
            </a:r>
            <a:endParaRPr sz="1800" dirty="0"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218566" cy="476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dirty="0" err="1"/>
              <a:t>GPO’s</a:t>
            </a:r>
            <a:r>
              <a:rPr lang="pt-BR" sz="1800" b="1" dirty="0"/>
              <a:t> Incluem informações sobre</a:t>
            </a:r>
            <a:r>
              <a:rPr lang="pt-BR" sz="1800" dirty="0"/>
              <a:t>:</a:t>
            </a:r>
            <a:br>
              <a:rPr lang="pt-BR" sz="1800" dirty="0"/>
            </a:b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Opções de configuração para política baseada em </a:t>
            </a:r>
            <a:r>
              <a:rPr lang="pt-BR" sz="1800" dirty="0">
                <a:solidFill>
                  <a:srgbClr val="7030A0"/>
                </a:solidFill>
              </a:rPr>
              <a:t>registro e scripts</a:t>
            </a:r>
            <a:r>
              <a:rPr lang="pt-BR" sz="1800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Usando grupos de segurança com a Diretiva de Grupo.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>
                <a:solidFill>
                  <a:srgbClr val="00B050"/>
                </a:solidFill>
              </a:rPr>
              <a:t>Vinculando vários objetos.</a:t>
            </a:r>
            <a:endParaRPr dirty="0">
              <a:solidFill>
                <a:srgbClr val="00B05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Bloqueando e aplicando as políticas de grupo.</a:t>
            </a:r>
            <a:endParaRPr sz="1800" dirty="0"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218566" cy="476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No Active </a:t>
            </a:r>
            <a:r>
              <a:rPr lang="pt-BR" sz="1800" dirty="0" err="1"/>
              <a:t>Directory</a:t>
            </a:r>
            <a:r>
              <a:rPr lang="pt-BR" sz="1800" dirty="0"/>
              <a:t> existe uma unidade organizacional específica para os controladores de domínio. Nessa “OU” também existe, por padrão, uma GPO que é utilizada para gerenciamento dos controladores do domínio.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Os nomes das </a:t>
            </a:r>
            <a:r>
              <a:rPr lang="pt-BR" sz="1800" dirty="0" err="1"/>
              <a:t>GPOs</a:t>
            </a:r>
            <a:r>
              <a:rPr lang="pt-BR" sz="1800" dirty="0"/>
              <a:t> citadas acima são: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>
                <a:solidFill>
                  <a:srgbClr val="00B050"/>
                </a:solidFill>
              </a:rPr>
              <a:t>Default Domain </a:t>
            </a:r>
            <a:r>
              <a:rPr lang="pt-BR" sz="1800" dirty="0" err="1">
                <a:solidFill>
                  <a:srgbClr val="00B050"/>
                </a:solidFill>
              </a:rPr>
              <a:t>Policy</a:t>
            </a:r>
            <a:r>
              <a:rPr lang="pt-BR" sz="1800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>
                <a:solidFill>
                  <a:srgbClr val="FF0000"/>
                </a:solidFill>
              </a:rPr>
              <a:t>Default Domain </a:t>
            </a:r>
            <a:r>
              <a:rPr lang="pt-BR" sz="1800" dirty="0" err="1">
                <a:solidFill>
                  <a:srgbClr val="FF0000"/>
                </a:solidFill>
              </a:rPr>
              <a:t>Controllers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Policy</a:t>
            </a:r>
            <a:r>
              <a:rPr lang="pt-BR" sz="1800" dirty="0"/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Aonde iremos vê-las mais a frente.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Outro detalhe importante é que cada Diretiva de Grupo possui duas sessões: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Configuração do Usuário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Configuração do Computador.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218566" cy="476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A Configuração do Usuário possui configurações que afetam contas de usuário, e a sessão Configuração do Computador possui configurações que afetam as contas de computador.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Por exemplo, se o administrador criou uma diretiva de grupo com configurações na sessão Configurações do Usuário, que se aplica para o usuário Rodolfo, essas configurações serão aplicadas para o usuário Rodolfo todas as vezes que ele fizer o logon no domínio, independente da estação de trabalho que ele utilizar.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Agora imagine que o administrador criou uma outra diretiva de grupo com configurações na sessão Configurações do Computador, as quais são aplicadas para o grupo de computadores Vendas. Isso significa que essas configurações serão aplicadas em todos os computadores do grupo Vendas, independente do usuário que efetuar logon.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BA9212D-4E6D-4550-B40D-AE661191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61" y="959022"/>
            <a:ext cx="5287603" cy="5042049"/>
          </a:xfrm>
          <a:prstGeom prst="rect">
            <a:avLst/>
          </a:prstGeom>
        </p:spPr>
      </p:pic>
      <p:sp>
        <p:nvSpPr>
          <p:cNvPr id="177" name="Google Shape;177;p11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753748" y="2172841"/>
            <a:ext cx="2552898" cy="3522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11"/>
          <p:cNvCxnSpPr>
            <a:cxnSpLocks/>
            <a:stCxn id="178" idx="3"/>
            <a:endCxn id="188" idx="1"/>
          </p:cNvCxnSpPr>
          <p:nvPr/>
        </p:nvCxnSpPr>
        <p:spPr>
          <a:xfrm flipV="1">
            <a:off x="4306646" y="1472750"/>
            <a:ext cx="673269" cy="87622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11"/>
          <p:cNvCxnSpPr>
            <a:cxnSpLocks/>
            <a:endCxn id="190" idx="1"/>
          </p:cNvCxnSpPr>
          <p:nvPr/>
        </p:nvCxnSpPr>
        <p:spPr>
          <a:xfrm flipV="1">
            <a:off x="4488873" y="2154484"/>
            <a:ext cx="863513" cy="71729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p11"/>
          <p:cNvCxnSpPr>
            <a:cxnSpLocks/>
            <a:endCxn id="192" idx="1"/>
          </p:cNvCxnSpPr>
          <p:nvPr/>
        </p:nvCxnSpPr>
        <p:spPr>
          <a:xfrm flipV="1">
            <a:off x="2876100" y="3096476"/>
            <a:ext cx="3391801" cy="16969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8" name="Google Shape;188;p11"/>
          <p:cNvSpPr txBox="1"/>
          <p:nvPr/>
        </p:nvSpPr>
        <p:spPr>
          <a:xfrm>
            <a:off x="4979915" y="1126521"/>
            <a:ext cx="2735916" cy="69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Política padrão do domínio (vinculada)</a:t>
            </a:r>
            <a:endParaRPr sz="13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raiz do domínio </a:t>
            </a:r>
            <a:r>
              <a:rPr lang="pt-BR" sz="13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senaiedu</a:t>
            </a:r>
            <a:r>
              <a:rPr lang="pt-BR" sz="13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..local</a:t>
            </a:r>
            <a:endParaRPr sz="13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5352386" y="1908283"/>
            <a:ext cx="2494830" cy="492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Política padrão do DC (vinculada)</a:t>
            </a:r>
            <a:endParaRPr sz="13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Ao contêiner Domain Controller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6267901" y="2950302"/>
            <a:ext cx="2196435" cy="292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Unidade(s) Organizacional(is)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193" name="Google Shape;193;p11"/>
          <p:cNvCxnSpPr>
            <a:cxnSpLocks/>
            <a:endCxn id="194" idx="1"/>
          </p:cNvCxnSpPr>
          <p:nvPr/>
        </p:nvCxnSpPr>
        <p:spPr>
          <a:xfrm flipV="1">
            <a:off x="4696287" y="3598233"/>
            <a:ext cx="1571614" cy="694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5" name="Google Shape;195;p11"/>
          <p:cNvCxnSpPr>
            <a:cxnSpLocks/>
            <a:endCxn id="196" idx="1"/>
          </p:cNvCxnSpPr>
          <p:nvPr/>
        </p:nvCxnSpPr>
        <p:spPr>
          <a:xfrm>
            <a:off x="3329126" y="4394977"/>
            <a:ext cx="1837924" cy="2316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7" name="Google Shape;197;p11"/>
          <p:cNvCxnSpPr>
            <a:cxnSpLocks/>
            <a:endCxn id="198" idx="1"/>
          </p:cNvCxnSpPr>
          <p:nvPr/>
        </p:nvCxnSpPr>
        <p:spPr>
          <a:xfrm>
            <a:off x="3630967" y="4705334"/>
            <a:ext cx="1536082" cy="2603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9" name="Google Shape;199;p11"/>
          <p:cNvCxnSpPr>
            <a:cxnSpLocks/>
            <a:endCxn id="200" idx="1"/>
          </p:cNvCxnSpPr>
          <p:nvPr/>
        </p:nvCxnSpPr>
        <p:spPr>
          <a:xfrm flipV="1">
            <a:off x="2112885" y="5026867"/>
            <a:ext cx="3054163" cy="1618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01;p11"/>
          <p:cNvCxnSpPr>
            <a:cxnSpLocks/>
            <a:endCxn id="202" idx="1"/>
          </p:cNvCxnSpPr>
          <p:nvPr/>
        </p:nvCxnSpPr>
        <p:spPr>
          <a:xfrm>
            <a:off x="4488873" y="5354688"/>
            <a:ext cx="656961" cy="18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3" name="Google Shape;203;p11"/>
          <p:cNvCxnSpPr>
            <a:cxnSpLocks/>
            <a:endCxn id="204" idx="1"/>
          </p:cNvCxnSpPr>
          <p:nvPr/>
        </p:nvCxnSpPr>
        <p:spPr>
          <a:xfrm>
            <a:off x="4488873" y="5621017"/>
            <a:ext cx="491042" cy="11560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4" name="Google Shape;194;p11"/>
          <p:cNvSpPr txBox="1"/>
          <p:nvPr/>
        </p:nvSpPr>
        <p:spPr>
          <a:xfrm>
            <a:off x="6267901" y="3452059"/>
            <a:ext cx="2494829" cy="292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Armazenamento da GPO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5167050" y="4271971"/>
            <a:ext cx="2874609" cy="292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Armazenamento dos Filtros WMI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5167049" y="4585192"/>
            <a:ext cx="3213471" cy="292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Armazenamento dos Starters GPOs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5167048" y="4880693"/>
            <a:ext cx="3213471" cy="292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Sites (unidades/localidades) existentes</a:t>
            </a:r>
            <a:endParaRPr sz="1300" dirty="0">
              <a:solidFill>
                <a:srgbClr val="FF0000"/>
              </a:solidFill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5145834" y="5208698"/>
            <a:ext cx="3507517" cy="292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Permite criar um planejamento de política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4979915" y="5590448"/>
            <a:ext cx="3276616" cy="292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Resultados de um planejamento de política</a:t>
            </a:r>
            <a:endParaRPr sz="1300" dirty="0">
              <a:solidFill>
                <a:srgbClr val="FF0000"/>
              </a:solidFill>
            </a:endParaRPr>
          </a:p>
        </p:txBody>
      </p:sp>
      <p:sp>
        <p:nvSpPr>
          <p:cNvPr id="23" name="Google Shape;178;p11">
            <a:extLst>
              <a:ext uri="{FF2B5EF4-FFF2-40B4-BE49-F238E27FC236}">
                <a16:creationId xmlns:a16="http://schemas.microsoft.com/office/drawing/2014/main" id="{ADEB6098-A626-4C5E-8CCD-B538DBEE88F1}"/>
              </a:ext>
            </a:extLst>
          </p:cNvPr>
          <p:cNvSpPr/>
          <p:nvPr/>
        </p:nvSpPr>
        <p:spPr>
          <a:xfrm>
            <a:off x="2078516" y="3968043"/>
            <a:ext cx="2552898" cy="3522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676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218566" cy="476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A </a:t>
            </a:r>
            <a:r>
              <a:rPr lang="pt-BR" sz="1800" dirty="0">
                <a:solidFill>
                  <a:srgbClr val="FF0000"/>
                </a:solidFill>
              </a:rPr>
              <a:t>Hierarquia padrão e ordem: </a:t>
            </a:r>
            <a:r>
              <a:rPr lang="pt-BR" sz="1800" dirty="0"/>
              <a:t>local, site, domínio, unidade organizacional, unidade organizacional filho e assim por diante. 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Nenhuma interface do usuário é exibida enquanto as políticas do usuário são processadas.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dirty="0"/>
              <a:t>LOCAL</a:t>
            </a:r>
            <a:r>
              <a:rPr lang="pt-BR" sz="1800" dirty="0"/>
              <a:t>  - </a:t>
            </a:r>
            <a:r>
              <a:rPr lang="pt-BR" sz="1800" b="1" dirty="0"/>
              <a:t>SITE</a:t>
            </a:r>
            <a:r>
              <a:rPr lang="pt-BR" sz="1800" dirty="0"/>
              <a:t>    -     </a:t>
            </a:r>
            <a:r>
              <a:rPr lang="pt-BR" sz="1800" b="1" dirty="0"/>
              <a:t>DOMINIO</a:t>
            </a:r>
            <a:r>
              <a:rPr lang="pt-BR" sz="1800" dirty="0"/>
              <a:t>    -      </a:t>
            </a:r>
            <a:r>
              <a:rPr lang="pt-BR" sz="1800" b="1" dirty="0"/>
              <a:t>OU</a:t>
            </a:r>
            <a:r>
              <a:rPr lang="pt-BR" sz="1800" dirty="0"/>
              <a:t>       -      </a:t>
            </a:r>
            <a:r>
              <a:rPr lang="pt-BR" sz="1800" b="1" dirty="0"/>
              <a:t>OU FILHO</a:t>
            </a:r>
            <a:endParaRPr dirty="0"/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pic>
        <p:nvPicPr>
          <p:cNvPr id="220" name="Google Shape;220;p12" descr="D:\Microsoft_Art_Brand_1\WindowsVistaBrand\Shortcut_to_Vista_icons\Windows_Vista_Icons_ for_Marketing_use\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6587" y="3201371"/>
            <a:ext cx="625989" cy="85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12"/>
          <p:cNvGrpSpPr/>
          <p:nvPr/>
        </p:nvGrpSpPr>
        <p:grpSpPr>
          <a:xfrm>
            <a:off x="3651363" y="3536257"/>
            <a:ext cx="552666" cy="372870"/>
            <a:chOff x="889565" y="4304361"/>
            <a:chExt cx="1274033" cy="917263"/>
          </a:xfrm>
        </p:grpSpPr>
        <p:pic>
          <p:nvPicPr>
            <p:cNvPr id="222" name="Google Shape;222;p12" descr="C:\Courses\Icons Windows Vista\Domain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89565" y="4304361"/>
              <a:ext cx="1029868" cy="917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2" descr="C:\Courses\Icons Windows Vista\book---directory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34921" y="4582327"/>
              <a:ext cx="928677" cy="4933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4" name="Google Shape;224;p12" descr="D:\Microsoft_Art_Brand_1\WindowsVistaBrand\Shortcut_to_Vista_icons\Windows_Vista_Icons_ for_Marketing_use\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746" y="3201371"/>
            <a:ext cx="588535" cy="80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 descr="C:\Courses\Icons Windows Vista\Domai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3156" y="3525715"/>
            <a:ext cx="418644" cy="372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12"/>
          <p:cNvGrpSpPr/>
          <p:nvPr/>
        </p:nvGrpSpPr>
        <p:grpSpPr>
          <a:xfrm>
            <a:off x="628650" y="3317472"/>
            <a:ext cx="907476" cy="689263"/>
            <a:chOff x="1981200" y="3048000"/>
            <a:chExt cx="3581400" cy="2914649"/>
          </a:xfrm>
        </p:grpSpPr>
        <p:pic>
          <p:nvPicPr>
            <p:cNvPr id="227" name="Google Shape;227;p12" descr="C:\Courses\Icons Windows Vista\Computer_monitor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24200" y="3048000"/>
              <a:ext cx="2438400" cy="250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2" descr="C:\Courses\Icons Windows Vista\User_green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flipH="1">
              <a:off x="1981200" y="3644300"/>
              <a:ext cx="1905000" cy="23183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9" name="Google Shape;229;p12" descr="C:\Courses\Wadeware\2008\2008_05_28 40818 Enterprise Service Readiness\EventsDVD_FY07\Shapes and Graphics\Cylinder\MGX 06 Cyinders\MGX Cylinder LIGHT GREEN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28783" y="3317472"/>
            <a:ext cx="554855" cy="72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 descr="C:\Courses\Wadeware\2008\2008_05_28 40818 Enterprise Service Readiness\EventsDVD_FY07\Shapes and Graphics\Cylinder\MGX 06 Cyinders\MGX Cylinder LIGHT GREEN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71613" y="3505330"/>
            <a:ext cx="482700" cy="53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 descr="C:\Courses\Icons Windows Vista\imageres.dll_I00a2_0409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74319" y="3509034"/>
            <a:ext cx="480986" cy="48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 descr="C:\Courses\Icons Windows Vista\imageres.dll_I00a2_0409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77720" y="3645547"/>
            <a:ext cx="553187" cy="334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68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body" idx="1"/>
          </p:nvPr>
        </p:nvSpPr>
        <p:spPr>
          <a:xfrm>
            <a:off x="628650" y="2620604"/>
            <a:ext cx="8358596" cy="210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sz="6120" dirty="0"/>
              <a:t>VERIFICANDO UMA POLÍTICA PADRÂO</a:t>
            </a:r>
            <a:endParaRPr sz="6120" dirty="0"/>
          </a:p>
        </p:txBody>
      </p:sp>
      <p:sp>
        <p:nvSpPr>
          <p:cNvPr id="238" name="Google Shape;238;p13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/>
              <a:t>ATIVIDADE</a:t>
            </a:r>
            <a:endParaRPr sz="166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9EB6D8-B835-4D33-A54A-3E0569CC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42" y="2160098"/>
            <a:ext cx="8515350" cy="2537804"/>
          </a:xfrm>
          <a:prstGeom prst="rect">
            <a:avLst/>
          </a:prstGeom>
        </p:spPr>
      </p:pic>
      <p:sp>
        <p:nvSpPr>
          <p:cNvPr id="252" name="Google Shape;252;p15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858993" y="2734369"/>
            <a:ext cx="1771541" cy="25135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5471550" y="3974983"/>
            <a:ext cx="858229" cy="25135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11">
            <a:extLst>
              <a:ext uri="{FF2B5EF4-FFF2-40B4-BE49-F238E27FC236}">
                <a16:creationId xmlns:a16="http://schemas.microsoft.com/office/drawing/2014/main" id="{4C98E1DA-A1C0-4813-9B12-C39BEF827065}"/>
              </a:ext>
            </a:extLst>
          </p:cNvPr>
          <p:cNvSpPr txBox="1"/>
          <p:nvPr/>
        </p:nvSpPr>
        <p:spPr>
          <a:xfrm>
            <a:off x="1869071" y="1329142"/>
            <a:ext cx="540585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Quando selecionamos a Política padrão do domínio (vinculada)</a:t>
            </a:r>
            <a:endParaRPr sz="2000" b="1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raiz do domínio </a:t>
            </a:r>
            <a:r>
              <a:rPr lang="pt-BR" sz="16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senaiedu.local</a:t>
            </a:r>
            <a:r>
              <a:rPr lang="pt-BR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apresenta o aviso:</a:t>
            </a:r>
            <a:endParaRPr sz="1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34B21E7-2895-4A11-92EE-17CCF2AC2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94815"/>
            <a:ext cx="7791185" cy="4669086"/>
          </a:xfrm>
          <a:prstGeom prst="rect">
            <a:avLst/>
          </a:prstGeom>
        </p:spPr>
      </p:pic>
      <p:sp>
        <p:nvSpPr>
          <p:cNvPr id="260" name="Google Shape;260;p16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628650" y="1294814"/>
            <a:ext cx="2605001" cy="37820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628649" y="2020198"/>
            <a:ext cx="7791185" cy="65198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628649" y="4815490"/>
            <a:ext cx="2878031" cy="87509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AE19F1A-D8C0-428E-96A5-4F42C6D361C7}"/>
              </a:ext>
            </a:extLst>
          </p:cNvPr>
          <p:cNvSpPr/>
          <p:nvPr/>
        </p:nvSpPr>
        <p:spPr>
          <a:xfrm>
            <a:off x="4675834" y="2269900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 de aplicação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163A20-8E60-4D45-B1C6-525501202D0C}"/>
              </a:ext>
            </a:extLst>
          </p:cNvPr>
          <p:cNvSpPr/>
          <p:nvPr/>
        </p:nvSpPr>
        <p:spPr>
          <a:xfrm>
            <a:off x="3904956" y="1537343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Editando a Política padrão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CE2208-C421-490B-A368-C877988A4ED9}"/>
              </a:ext>
            </a:extLst>
          </p:cNvPr>
          <p:cNvSpPr/>
          <p:nvPr/>
        </p:nvSpPr>
        <p:spPr>
          <a:xfrm>
            <a:off x="3625220" y="5166768"/>
            <a:ext cx="2210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Usuários ou grupo afetado.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AF40C1A-EB80-46EE-A91A-FE1C8CE28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89" y="1511630"/>
            <a:ext cx="6017211" cy="3834739"/>
          </a:xfrm>
          <a:prstGeom prst="rect">
            <a:avLst/>
          </a:prstGeom>
        </p:spPr>
      </p:pic>
      <p:sp>
        <p:nvSpPr>
          <p:cNvPr id="269" name="Google Shape;269;p17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1429304" y="1714082"/>
            <a:ext cx="905523" cy="33447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2498370" y="4651077"/>
            <a:ext cx="3076808" cy="3344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877D07-7A65-43F6-86F8-2D181649D1D4}"/>
              </a:ext>
            </a:extLst>
          </p:cNvPr>
          <p:cNvSpPr/>
          <p:nvPr/>
        </p:nvSpPr>
        <p:spPr>
          <a:xfrm>
            <a:off x="4194719" y="3428999"/>
            <a:ext cx="1928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Politica esta habilitada.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body" idx="1"/>
          </p:nvPr>
        </p:nvSpPr>
        <p:spPr>
          <a:xfrm>
            <a:off x="629360" y="1332396"/>
            <a:ext cx="71679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70"/>
              <a:buNone/>
            </a:pPr>
            <a:r>
              <a:rPr lang="pt-BR" sz="4070"/>
              <a:t>ACTIVE DIRECTORY – GPO</a:t>
            </a:r>
            <a:endParaRPr sz="4070"/>
          </a:p>
        </p:txBody>
      </p:sp>
      <p:pic>
        <p:nvPicPr>
          <p:cNvPr id="4" name="Picture 2" descr="Microsoft Windows Server 2019 Datacenter">
            <a:extLst>
              <a:ext uri="{FF2B5EF4-FFF2-40B4-BE49-F238E27FC236}">
                <a16:creationId xmlns:a16="http://schemas.microsoft.com/office/drawing/2014/main" id="{38838B91-D13F-4505-932F-80F2A4D2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16" y="2040282"/>
            <a:ext cx="4074768" cy="40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244527-E23E-4216-86F0-CA5F611C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70" y="1000124"/>
            <a:ext cx="6072741" cy="5799809"/>
          </a:xfrm>
          <a:prstGeom prst="rect">
            <a:avLst/>
          </a:prstGeom>
        </p:spPr>
      </p:pic>
      <p:sp>
        <p:nvSpPr>
          <p:cNvPr id="277" name="Google Shape;277;p18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46D33EB0-E88D-4546-84B7-074A631CB3F6}"/>
              </a:ext>
            </a:extLst>
          </p:cNvPr>
          <p:cNvSpPr/>
          <p:nvPr/>
        </p:nvSpPr>
        <p:spPr>
          <a:xfrm>
            <a:off x="6134470" y="4606689"/>
            <a:ext cx="985422" cy="3344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251DD733-90C5-4F86-BA6F-63291507F902}"/>
              </a:ext>
            </a:extLst>
          </p:cNvPr>
          <p:cNvSpPr/>
          <p:nvPr/>
        </p:nvSpPr>
        <p:spPr>
          <a:xfrm>
            <a:off x="2317072" y="1171852"/>
            <a:ext cx="710212" cy="39061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5CD6E24-F08B-4B75-AEF2-5F0E75161AA2}"/>
              </a:ext>
            </a:extLst>
          </p:cNvPr>
          <p:cNvSpPr/>
          <p:nvPr/>
        </p:nvSpPr>
        <p:spPr>
          <a:xfrm>
            <a:off x="4840739" y="3440097"/>
            <a:ext cx="2153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Aviso de acesso do I.E.:</a:t>
            </a:r>
            <a:endParaRPr lang="pt-BR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408FE3C-B333-4A40-8A8D-4BFE8651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991" y="1421814"/>
            <a:ext cx="4557884" cy="4777124"/>
          </a:xfrm>
          <a:prstGeom prst="rect">
            <a:avLst/>
          </a:prstGeom>
        </p:spPr>
      </p:pic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254E3388-E0C7-4E32-B2F2-2C8D4A831419}"/>
              </a:ext>
            </a:extLst>
          </p:cNvPr>
          <p:cNvSpPr/>
          <p:nvPr/>
        </p:nvSpPr>
        <p:spPr>
          <a:xfrm>
            <a:off x="5291090" y="3177384"/>
            <a:ext cx="1056443" cy="3344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B23315CF-8145-48F2-A76D-857C8E83D5AB}"/>
              </a:ext>
            </a:extLst>
          </p:cNvPr>
          <p:cNvSpPr/>
          <p:nvPr/>
        </p:nvSpPr>
        <p:spPr>
          <a:xfrm>
            <a:off x="5291089" y="5268946"/>
            <a:ext cx="1056443" cy="3344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9ACCFB-AC1A-4302-B70A-7436B0D63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15" y="1156178"/>
            <a:ext cx="5780008" cy="5215824"/>
          </a:xfrm>
          <a:prstGeom prst="rect">
            <a:avLst/>
          </a:prstGeom>
        </p:spPr>
      </p:pic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7225708E-ECCB-4AD8-9768-3B160B405584}"/>
              </a:ext>
            </a:extLst>
          </p:cNvPr>
          <p:cNvSpPr/>
          <p:nvPr/>
        </p:nvSpPr>
        <p:spPr>
          <a:xfrm>
            <a:off x="5939159" y="2041042"/>
            <a:ext cx="1127466" cy="3344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0C2A11-7516-4627-88E2-C7B8CD24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12" y="814813"/>
            <a:ext cx="7098575" cy="59251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361177-5ECD-465D-B6A2-D2F8FF08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96" y="1016871"/>
            <a:ext cx="6947007" cy="56408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207B975-7544-44B4-AB1B-1688003D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338262"/>
            <a:ext cx="8124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19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6CF844-6B2C-47F8-8AFC-78E599D3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4" y="2104007"/>
            <a:ext cx="8045472" cy="22904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dirty="0"/>
              <a:t>TESTE</a:t>
            </a:r>
            <a:endParaRPr dirty="0"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/>
              <a:t>ATIVIDADE</a:t>
            </a:r>
            <a:endParaRPr sz="1665"/>
          </a:p>
        </p:txBody>
      </p:sp>
      <p:sp>
        <p:nvSpPr>
          <p:cNvPr id="322" name="Google Shape;322;p24"/>
          <p:cNvSpPr txBox="1"/>
          <p:nvPr/>
        </p:nvSpPr>
        <p:spPr>
          <a:xfrm>
            <a:off x="628650" y="4123113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80"/>
              <a:buFont typeface="Arial"/>
              <a:buNone/>
            </a:pPr>
            <a:r>
              <a:rPr lang="pt-BR" sz="558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AMBIENTE ATUAL</a:t>
            </a:r>
            <a:endParaRPr sz="558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6016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256BC0-CF9C-423B-B8F3-A2682168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524139"/>
            <a:ext cx="8210550" cy="4981575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REALIZAR TESTE</a:t>
            </a: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4BE30C59-BA5C-47BA-AEAE-FF394EB263FF}"/>
              </a:ext>
            </a:extLst>
          </p:cNvPr>
          <p:cNvSpPr/>
          <p:nvPr/>
        </p:nvSpPr>
        <p:spPr>
          <a:xfrm>
            <a:off x="4445426" y="3248072"/>
            <a:ext cx="2168438" cy="269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4445426" y="2778711"/>
            <a:ext cx="2168438" cy="3340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299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Logar</a:t>
            </a: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com usuário comum</a:t>
            </a:r>
          </a:p>
        </p:txBody>
      </p:sp>
    </p:spTree>
    <p:extLst>
      <p:ext uri="{BB962C8B-B14F-4D97-AF65-F5344CB8AC3E}">
        <p14:creationId xmlns:p14="http://schemas.microsoft.com/office/powerpoint/2010/main" val="74251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F2F20AB-4CE4-4321-88CF-27B1019E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98" y="2037088"/>
            <a:ext cx="5335249" cy="2048245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REALIZAR TESTE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1205698" y="2037088"/>
            <a:ext cx="5335249" cy="7725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3578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Tente abrir o Painel de Controle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B5C752-0F10-48C1-9662-EBE7D3132B23}"/>
              </a:ext>
            </a:extLst>
          </p:cNvPr>
          <p:cNvSpPr/>
          <p:nvPr/>
        </p:nvSpPr>
        <p:spPr>
          <a:xfrm>
            <a:off x="2868006" y="4414205"/>
            <a:ext cx="2215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Abre normalmente</a:t>
            </a:r>
          </a:p>
        </p:txBody>
      </p:sp>
    </p:spTree>
    <p:extLst>
      <p:ext uri="{BB962C8B-B14F-4D97-AF65-F5344CB8AC3E}">
        <p14:creationId xmlns:p14="http://schemas.microsoft.com/office/powerpoint/2010/main" val="26970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218566" cy="476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dirty="0"/>
              <a:t>POLÍTICA DE GRUPO OU GROUP POLICE OBJECT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A Política de Grupo é o </a:t>
            </a:r>
            <a:r>
              <a:rPr lang="pt-BR" sz="1800" dirty="0">
                <a:solidFill>
                  <a:srgbClr val="FF0000"/>
                </a:solidFill>
              </a:rPr>
              <a:t>componente central dos recursos de Gerenciamento de Mudança e Configuração </a:t>
            </a:r>
            <a:r>
              <a:rPr lang="pt-BR" sz="1800" dirty="0"/>
              <a:t>do sistema operacional Windows Server. 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A Política de Grupo especifica as configurações para grupos de usuários e de computadores, incluindo configurações de políticas </a:t>
            </a:r>
            <a:r>
              <a:rPr lang="pt-BR" sz="1800" dirty="0">
                <a:solidFill>
                  <a:srgbClr val="FF0000"/>
                </a:solidFill>
              </a:rPr>
              <a:t>baseadas no registro, segurança, instalação de software, scripts e redirecionamento de pasta</a:t>
            </a:r>
            <a:r>
              <a:rPr lang="pt-BR" sz="1800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pt-BR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 err="1"/>
              <a:t>Ex</a:t>
            </a:r>
            <a:r>
              <a:rPr lang="pt-BR" sz="1800" dirty="0"/>
              <a:t>: nós associamos um </a:t>
            </a:r>
            <a:r>
              <a:rPr lang="pt-BR" sz="1800" dirty="0">
                <a:solidFill>
                  <a:srgbClr val="7030A0"/>
                </a:solidFill>
              </a:rPr>
              <a:t>GPO</a:t>
            </a:r>
            <a:r>
              <a:rPr lang="pt-BR" sz="1800" dirty="0"/>
              <a:t> ao Grupo já existente </a:t>
            </a:r>
            <a:r>
              <a:rPr lang="pt-BR" sz="1800" dirty="0">
                <a:solidFill>
                  <a:srgbClr val="FF0000"/>
                </a:solidFill>
              </a:rPr>
              <a:t>Remote Desktop </a:t>
            </a:r>
            <a:r>
              <a:rPr lang="pt-BR" sz="1800" dirty="0" err="1">
                <a:solidFill>
                  <a:srgbClr val="FF0000"/>
                </a:solidFill>
              </a:rPr>
              <a:t>Users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sz="6120" dirty="0"/>
              <a:t>CRIAÇÃO DE UMA POLÍTICA DE GRUPO</a:t>
            </a:r>
            <a:endParaRPr dirty="0"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/>
              <a:t>ATIVIDADE</a:t>
            </a:r>
            <a:endParaRPr sz="1665"/>
          </a:p>
        </p:txBody>
      </p:sp>
      <p:sp>
        <p:nvSpPr>
          <p:cNvPr id="322" name="Google Shape;322;p24"/>
          <p:cNvSpPr txBox="1"/>
          <p:nvPr/>
        </p:nvSpPr>
        <p:spPr>
          <a:xfrm>
            <a:off x="628650" y="4123113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80"/>
              <a:buFont typeface="Arial"/>
              <a:buNone/>
            </a:pPr>
            <a:r>
              <a:rPr lang="pt-BR" sz="558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BLOQUEIO DO PAINEL DE CONTROLE</a:t>
            </a:r>
            <a:endParaRPr sz="558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51913B-4829-4985-B2BE-EA42F893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638300"/>
            <a:ext cx="8553450" cy="3581400"/>
          </a:xfrm>
          <a:prstGeom prst="rect">
            <a:avLst/>
          </a:prstGeom>
        </p:spPr>
      </p:pic>
      <p:sp>
        <p:nvSpPr>
          <p:cNvPr id="328" name="Google Shape;328;p25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 dirty="0"/>
              <a:t>CRIAR NOVA GPO</a:t>
            </a:r>
            <a:endParaRPr dirty="0"/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8BCB646D-E0E1-457B-8743-4E1847BC2983}"/>
              </a:ext>
            </a:extLst>
          </p:cNvPr>
          <p:cNvSpPr/>
          <p:nvPr/>
        </p:nvSpPr>
        <p:spPr>
          <a:xfrm>
            <a:off x="2663298" y="3489874"/>
            <a:ext cx="2450240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1;p17">
            <a:extLst>
              <a:ext uri="{FF2B5EF4-FFF2-40B4-BE49-F238E27FC236}">
                <a16:creationId xmlns:a16="http://schemas.microsoft.com/office/drawing/2014/main" id="{2237CF15-3F9C-4971-B82E-1E60890EBD01}"/>
              </a:ext>
            </a:extLst>
          </p:cNvPr>
          <p:cNvSpPr/>
          <p:nvPr/>
        </p:nvSpPr>
        <p:spPr>
          <a:xfrm>
            <a:off x="951387" y="3300009"/>
            <a:ext cx="1853957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CRIAR NOVA GPO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CAE096-073E-47C9-8DC3-436EEDB31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62" y="2271565"/>
            <a:ext cx="4865610" cy="2256332"/>
          </a:xfrm>
          <a:prstGeom prst="rect">
            <a:avLst/>
          </a:prstGeom>
        </p:spPr>
      </p:pic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53EADAD6-834A-4916-833E-15A0A712657E}"/>
              </a:ext>
            </a:extLst>
          </p:cNvPr>
          <p:cNvSpPr/>
          <p:nvPr/>
        </p:nvSpPr>
        <p:spPr>
          <a:xfrm>
            <a:off x="1890606" y="2752077"/>
            <a:ext cx="4066311" cy="56817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64CBB7-0E3F-4094-BD48-E0DDF347007D}"/>
              </a:ext>
            </a:extLst>
          </p:cNvPr>
          <p:cNvSpPr/>
          <p:nvPr/>
        </p:nvSpPr>
        <p:spPr>
          <a:xfrm>
            <a:off x="2687759" y="1661977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Bloqueio do Painel de Controle</a:t>
            </a:r>
            <a:endParaRPr lang="pt-BR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CRIAR NOVA GPO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2E422B-9B2C-4428-BF80-DF22DEE43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90" y="1462939"/>
            <a:ext cx="4486783" cy="4726878"/>
          </a:xfrm>
          <a:prstGeom prst="rect">
            <a:avLst/>
          </a:prstGeom>
        </p:spPr>
      </p:pic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A9F211FA-298B-4992-8DDF-3EB01D29A23F}"/>
              </a:ext>
            </a:extLst>
          </p:cNvPr>
          <p:cNvSpPr/>
          <p:nvPr/>
        </p:nvSpPr>
        <p:spPr>
          <a:xfrm>
            <a:off x="2902661" y="3826378"/>
            <a:ext cx="3231810" cy="40827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0C01A7-E55C-4BBF-8F56-F369756EEC22}"/>
              </a:ext>
            </a:extLst>
          </p:cNvPr>
          <p:cNvSpPr/>
          <p:nvPr/>
        </p:nvSpPr>
        <p:spPr>
          <a:xfrm>
            <a:off x="5597391" y="298747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Nova GPO criada</a:t>
            </a:r>
            <a:endParaRPr lang="pt-BR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17AEC4E-F906-4482-8EDF-E4C2F7EF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45" y="1087146"/>
            <a:ext cx="4829175" cy="5057775"/>
          </a:xfrm>
          <a:prstGeom prst="rect">
            <a:avLst/>
          </a:prstGeom>
        </p:spPr>
      </p:pic>
      <p:sp>
        <p:nvSpPr>
          <p:cNvPr id="352" name="Google Shape;352;p28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CRIAR NOVA GPO</a:t>
            </a: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D8A898D7-568B-4860-BE9B-495D3EAE3C11}"/>
              </a:ext>
            </a:extLst>
          </p:cNvPr>
          <p:cNvSpPr/>
          <p:nvPr/>
        </p:nvSpPr>
        <p:spPr>
          <a:xfrm>
            <a:off x="2769496" y="2894224"/>
            <a:ext cx="1802504" cy="3106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2E9EE60B-3D47-47D1-9CC8-A4A2E64E31A2}"/>
              </a:ext>
            </a:extLst>
          </p:cNvPr>
          <p:cNvSpPr/>
          <p:nvPr/>
        </p:nvSpPr>
        <p:spPr>
          <a:xfrm>
            <a:off x="4572000" y="3049532"/>
            <a:ext cx="2015230" cy="23520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B67113-943E-4CE8-8600-30EEA79EE6B3}"/>
              </a:ext>
            </a:extLst>
          </p:cNvPr>
          <p:cNvSpPr/>
          <p:nvPr/>
        </p:nvSpPr>
        <p:spPr>
          <a:xfrm>
            <a:off x="1922036" y="470414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Vamos editar</a:t>
            </a:r>
            <a:endParaRPr lang="pt-BR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POSSIBILIDADES DE CONF.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CDA61F-DB17-4E82-BE0D-00578CEB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45" y="1528762"/>
            <a:ext cx="6734175" cy="38004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96498D8-18DE-496E-A295-432F1E38C28F}"/>
              </a:ext>
            </a:extLst>
          </p:cNvPr>
          <p:cNvSpPr/>
          <p:nvPr/>
        </p:nvSpPr>
        <p:spPr>
          <a:xfrm>
            <a:off x="4237932" y="1591321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Edição aberta</a:t>
            </a:r>
            <a:endParaRPr lang="pt-BR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CRIAR NOVA GPO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90849E-BECD-4F7C-B7FB-412379492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2911053"/>
            <a:ext cx="8780016" cy="2887857"/>
          </a:xfrm>
          <a:prstGeom prst="rect">
            <a:avLst/>
          </a:prstGeom>
        </p:spPr>
      </p:pic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DFA1B155-C07B-452B-A158-BEC26F8E2EA5}"/>
              </a:ext>
            </a:extLst>
          </p:cNvPr>
          <p:cNvSpPr/>
          <p:nvPr/>
        </p:nvSpPr>
        <p:spPr>
          <a:xfrm>
            <a:off x="266330" y="4095649"/>
            <a:ext cx="1882065" cy="16867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71;p17">
            <a:extLst>
              <a:ext uri="{FF2B5EF4-FFF2-40B4-BE49-F238E27FC236}">
                <a16:creationId xmlns:a16="http://schemas.microsoft.com/office/drawing/2014/main" id="{9D62CC67-93D8-45CC-8E0C-65064B6A642C}"/>
              </a:ext>
            </a:extLst>
          </p:cNvPr>
          <p:cNvSpPr/>
          <p:nvPr/>
        </p:nvSpPr>
        <p:spPr>
          <a:xfrm>
            <a:off x="418731" y="4266107"/>
            <a:ext cx="1800688" cy="14772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71;p17">
            <a:extLst>
              <a:ext uri="{FF2B5EF4-FFF2-40B4-BE49-F238E27FC236}">
                <a16:creationId xmlns:a16="http://schemas.microsoft.com/office/drawing/2014/main" id="{18B60D01-89BC-4CAC-96C9-467EEE7593F2}"/>
              </a:ext>
            </a:extLst>
          </p:cNvPr>
          <p:cNvSpPr/>
          <p:nvPr/>
        </p:nvSpPr>
        <p:spPr>
          <a:xfrm>
            <a:off x="610895" y="4670792"/>
            <a:ext cx="1882065" cy="17977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71;p17">
            <a:extLst>
              <a:ext uri="{FF2B5EF4-FFF2-40B4-BE49-F238E27FC236}">
                <a16:creationId xmlns:a16="http://schemas.microsoft.com/office/drawing/2014/main" id="{DEBE9932-F430-47C5-BF26-FE99659ED283}"/>
              </a:ext>
            </a:extLst>
          </p:cNvPr>
          <p:cNvSpPr/>
          <p:nvPr/>
        </p:nvSpPr>
        <p:spPr>
          <a:xfrm>
            <a:off x="610895" y="5230327"/>
            <a:ext cx="1882065" cy="17977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71;p17">
            <a:extLst>
              <a:ext uri="{FF2B5EF4-FFF2-40B4-BE49-F238E27FC236}">
                <a16:creationId xmlns:a16="http://schemas.microsoft.com/office/drawing/2014/main" id="{3C270184-C182-4E4A-88F9-1E9F0BD056EB}"/>
              </a:ext>
            </a:extLst>
          </p:cNvPr>
          <p:cNvSpPr/>
          <p:nvPr/>
        </p:nvSpPr>
        <p:spPr>
          <a:xfrm>
            <a:off x="4003645" y="5140440"/>
            <a:ext cx="5042701" cy="17977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D8716B-D47D-49C0-9B4E-D6239AE18B19}"/>
              </a:ext>
            </a:extLst>
          </p:cNvPr>
          <p:cNvSpPr/>
          <p:nvPr/>
        </p:nvSpPr>
        <p:spPr>
          <a:xfrm>
            <a:off x="889741" y="1013494"/>
            <a:ext cx="51235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Selecione: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Configuração de Usuário;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Politicas;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Modelos Administrativos: definições de politicas...;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Painel de Controle;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Proibir acesso ao Painel de Controle e as configurações do PC</a:t>
            </a: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Clicar duas vezes.</a:t>
            </a: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ATIVAR A NOVA GPO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5E986B-DF52-4556-95C1-741CD73F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0" y="931817"/>
            <a:ext cx="5866290" cy="5452199"/>
          </a:xfrm>
          <a:prstGeom prst="rect">
            <a:avLst/>
          </a:prstGeom>
        </p:spPr>
      </p:pic>
      <p:sp>
        <p:nvSpPr>
          <p:cNvPr id="5" name="Google Shape;271;p17">
            <a:extLst>
              <a:ext uri="{FF2B5EF4-FFF2-40B4-BE49-F238E27FC236}">
                <a16:creationId xmlns:a16="http://schemas.microsoft.com/office/drawing/2014/main" id="{FC891D82-C3D6-4D19-AC4E-3095C4DD6DB1}"/>
              </a:ext>
            </a:extLst>
          </p:cNvPr>
          <p:cNvSpPr/>
          <p:nvPr/>
        </p:nvSpPr>
        <p:spPr>
          <a:xfrm>
            <a:off x="1411551" y="1890945"/>
            <a:ext cx="843378" cy="25745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ASSOCIAR A NOVA GPO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C3E9F3-D6FF-4CB7-9F5B-56852AE6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55" y="1276534"/>
            <a:ext cx="6381490" cy="4955589"/>
          </a:xfrm>
          <a:prstGeom prst="rect">
            <a:avLst/>
          </a:prstGeom>
        </p:spPr>
      </p:pic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932D41FC-5301-4BCE-AE96-10ACF8350C20}"/>
              </a:ext>
            </a:extLst>
          </p:cNvPr>
          <p:cNvSpPr/>
          <p:nvPr/>
        </p:nvSpPr>
        <p:spPr>
          <a:xfrm>
            <a:off x="2015232" y="2423604"/>
            <a:ext cx="1029810" cy="269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AD80EC-ECE4-4F9B-A772-21133E88AE77}"/>
              </a:ext>
            </a:extLst>
          </p:cNvPr>
          <p:cNvSpPr/>
          <p:nvPr/>
        </p:nvSpPr>
        <p:spPr>
          <a:xfrm>
            <a:off x="451612" y="2269715"/>
            <a:ext cx="1315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Vincular a OU SENAI</a:t>
            </a:r>
            <a:endParaRPr lang="pt-BR" dirty="0"/>
          </a:p>
        </p:txBody>
      </p:sp>
      <p:sp>
        <p:nvSpPr>
          <p:cNvPr id="11" name="Google Shape;271;p17">
            <a:extLst>
              <a:ext uri="{FF2B5EF4-FFF2-40B4-BE49-F238E27FC236}">
                <a16:creationId xmlns:a16="http://schemas.microsoft.com/office/drawing/2014/main" id="{620FAAC8-0AC1-4CAF-BCF4-F8A49C0C4751}"/>
              </a:ext>
            </a:extLst>
          </p:cNvPr>
          <p:cNvSpPr/>
          <p:nvPr/>
        </p:nvSpPr>
        <p:spPr>
          <a:xfrm>
            <a:off x="2982900" y="2903008"/>
            <a:ext cx="4119236" cy="269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DED6CD-1CD1-4C79-926B-EB71B28A6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64" y="1425051"/>
            <a:ext cx="4867275" cy="4408922"/>
          </a:xfrm>
          <a:prstGeom prst="rect">
            <a:avLst/>
          </a:prstGeom>
        </p:spPr>
      </p:pic>
      <p:sp>
        <p:nvSpPr>
          <p:cNvPr id="397" name="Google Shape;397;p33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ASSOCIAR A NOVA GPO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33927C78-79E6-45EE-B8D9-DE9EF162EC40}"/>
              </a:ext>
            </a:extLst>
          </p:cNvPr>
          <p:cNvSpPr/>
          <p:nvPr/>
        </p:nvSpPr>
        <p:spPr>
          <a:xfrm>
            <a:off x="2178315" y="2972864"/>
            <a:ext cx="4119236" cy="269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1;p17">
            <a:extLst>
              <a:ext uri="{FF2B5EF4-FFF2-40B4-BE49-F238E27FC236}">
                <a16:creationId xmlns:a16="http://schemas.microsoft.com/office/drawing/2014/main" id="{794367A2-FB1C-4D37-8595-F88E81064D09}"/>
              </a:ext>
            </a:extLst>
          </p:cNvPr>
          <p:cNvSpPr/>
          <p:nvPr/>
        </p:nvSpPr>
        <p:spPr>
          <a:xfrm>
            <a:off x="4780952" y="5298261"/>
            <a:ext cx="962900" cy="37456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218566" cy="476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As informações de política são armazenadas em objetos de Diretiva de Grupo (</a:t>
            </a:r>
            <a:r>
              <a:rPr lang="pt-BR" sz="1800" dirty="0" err="1"/>
              <a:t>GPOs</a:t>
            </a:r>
            <a:r>
              <a:rPr lang="pt-BR" sz="1800" dirty="0"/>
              <a:t>), que são </a:t>
            </a:r>
            <a:r>
              <a:rPr lang="pt-BR" sz="1800" dirty="0">
                <a:solidFill>
                  <a:srgbClr val="FF0000"/>
                </a:solidFill>
              </a:rPr>
              <a:t>vinculados</a:t>
            </a:r>
            <a:r>
              <a:rPr lang="pt-BR" sz="1800" dirty="0"/>
              <a:t> aos </a:t>
            </a:r>
            <a:r>
              <a:rPr lang="pt-BR" sz="1800" dirty="0">
                <a:solidFill>
                  <a:srgbClr val="7030A0"/>
                </a:solidFill>
              </a:rPr>
              <a:t>contêineres (</a:t>
            </a:r>
            <a:r>
              <a:rPr lang="pt-BR" sz="1800" dirty="0" err="1">
                <a:solidFill>
                  <a:srgbClr val="7030A0"/>
                </a:solidFill>
              </a:rPr>
              <a:t>OU’s</a:t>
            </a:r>
            <a:r>
              <a:rPr lang="pt-BR" sz="1800" dirty="0">
                <a:solidFill>
                  <a:srgbClr val="7030A0"/>
                </a:solidFill>
              </a:rPr>
              <a:t> – Unidades Organizacional) no AD</a:t>
            </a:r>
            <a:r>
              <a:rPr lang="pt-BR" sz="1800" dirty="0"/>
              <a:t>.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Uma GPO pode ser usada para filtrar objetos, o que permite aos administradores gerenciar computadores e usuários de forma </a:t>
            </a:r>
            <a:r>
              <a:rPr lang="pt-BR" sz="1800" dirty="0">
                <a:solidFill>
                  <a:srgbClr val="FF0000"/>
                </a:solidFill>
              </a:rPr>
              <a:t>centralizada ou descentralizada</a:t>
            </a:r>
            <a:r>
              <a:rPr lang="pt-BR" sz="1800" dirty="0"/>
              <a:t>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pt-BR"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O modo que a Diretiva de Grupo possa ser aplicada centralmente no </a:t>
            </a:r>
            <a:r>
              <a:rPr lang="pt-BR" sz="1800" dirty="0">
                <a:solidFill>
                  <a:srgbClr val="7030A0"/>
                </a:solidFill>
              </a:rPr>
              <a:t>nível do domínio</a:t>
            </a:r>
            <a:r>
              <a:rPr lang="pt-BR" sz="1800" dirty="0"/>
              <a:t>, ou de forma descentralizada no </a:t>
            </a:r>
            <a:r>
              <a:rPr lang="pt-BR" sz="1800" dirty="0">
                <a:solidFill>
                  <a:srgbClr val="0070C0"/>
                </a:solidFill>
              </a:rPr>
              <a:t>nível de OU</a:t>
            </a:r>
            <a:r>
              <a:rPr lang="pt-BR" sz="1800" dirty="0"/>
              <a:t>, e pode ser filtrada novamente por </a:t>
            </a:r>
            <a:r>
              <a:rPr lang="pt-BR" sz="1800" dirty="0">
                <a:solidFill>
                  <a:srgbClr val="00B050"/>
                </a:solidFill>
              </a:rPr>
              <a:t>grupos de segurança,</a:t>
            </a:r>
            <a:endParaRPr sz="1800" dirty="0">
              <a:solidFill>
                <a:srgbClr val="00B050"/>
              </a:solidFill>
            </a:endParaRPr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ASSOCIAR A NOVA GPO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BDC92D-1652-4DBA-9B17-52980195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0" y="2342538"/>
            <a:ext cx="8664189" cy="2172924"/>
          </a:xfrm>
          <a:prstGeom prst="rect">
            <a:avLst/>
          </a:prstGeom>
        </p:spPr>
      </p:pic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4BE30C59-BA5C-47BA-AEAE-FF394EB263FF}"/>
              </a:ext>
            </a:extLst>
          </p:cNvPr>
          <p:cNvSpPr/>
          <p:nvPr/>
        </p:nvSpPr>
        <p:spPr>
          <a:xfrm>
            <a:off x="3596891" y="3532157"/>
            <a:ext cx="5316290" cy="269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938746" y="4246088"/>
            <a:ext cx="2168438" cy="269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dirty="0"/>
              <a:t>TESTE</a:t>
            </a:r>
            <a:endParaRPr dirty="0"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/>
              <a:t>ATIVIDADE</a:t>
            </a:r>
            <a:endParaRPr sz="1665"/>
          </a:p>
        </p:txBody>
      </p:sp>
      <p:sp>
        <p:nvSpPr>
          <p:cNvPr id="322" name="Google Shape;322;p24"/>
          <p:cNvSpPr txBox="1"/>
          <p:nvPr/>
        </p:nvSpPr>
        <p:spPr>
          <a:xfrm>
            <a:off x="628650" y="4123113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80"/>
              <a:buFont typeface="Arial"/>
              <a:buNone/>
            </a:pPr>
            <a:r>
              <a:rPr lang="pt-BR" sz="558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BLOQUEIO DO PAINEL DE CONTROLE</a:t>
            </a:r>
            <a:endParaRPr sz="558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56749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8C81687-63E9-470B-AACD-AD2E22E7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39" y="2416706"/>
            <a:ext cx="5604676" cy="2569691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ATUALIZAR POLÍTICA</a:t>
            </a: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4BE30C59-BA5C-47BA-AEAE-FF394EB263FF}"/>
              </a:ext>
            </a:extLst>
          </p:cNvPr>
          <p:cNvSpPr/>
          <p:nvPr/>
        </p:nvSpPr>
        <p:spPr>
          <a:xfrm>
            <a:off x="4237933" y="3159626"/>
            <a:ext cx="2668894" cy="39144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1882066" y="2831977"/>
            <a:ext cx="2355867" cy="5507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1193757" y="1396648"/>
            <a:ext cx="6099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Abra o CMD através do usuário </a:t>
            </a:r>
            <a:r>
              <a:rPr lang="pt-BR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senaiedu</a:t>
            </a: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\administrator</a:t>
            </a:r>
            <a:endParaRPr lang="pt-BR" sz="2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805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7A0D83E-611D-4552-AD83-D0BE2359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13" y="2181687"/>
            <a:ext cx="7131373" cy="2494625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ATUALIZAR POLÍTICA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3394067" y="2785702"/>
            <a:ext cx="1879270" cy="36587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2674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Digite: </a:t>
            </a:r>
            <a:r>
              <a:rPr lang="pt-BR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gpupdate</a:t>
            </a: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/force</a:t>
            </a:r>
            <a:endParaRPr lang="pt-BR" sz="2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4B64665A-FC43-419C-9C47-5D6D2B6D4296}"/>
              </a:ext>
            </a:extLst>
          </p:cNvPr>
          <p:cNvSpPr/>
          <p:nvPr/>
        </p:nvSpPr>
        <p:spPr>
          <a:xfrm>
            <a:off x="1006313" y="3204636"/>
            <a:ext cx="7112973" cy="100358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115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43F96C-9854-41B5-867B-F095E5523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63" y="1508161"/>
            <a:ext cx="5510213" cy="4859530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ATUALIZAR POLÍTICA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2949567" y="3302000"/>
            <a:ext cx="1622433" cy="26850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5862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Abre o Gerenciador de Tarefas e faz </a:t>
            </a:r>
            <a:r>
              <a:rPr lang="pt-BR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logoff</a:t>
            </a: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usuário</a:t>
            </a:r>
            <a:endParaRPr lang="pt-BR" sz="2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4B64665A-FC43-419C-9C47-5D6D2B6D4296}"/>
              </a:ext>
            </a:extLst>
          </p:cNvPr>
          <p:cNvSpPr/>
          <p:nvPr/>
        </p:nvSpPr>
        <p:spPr>
          <a:xfrm>
            <a:off x="1476213" y="1508161"/>
            <a:ext cx="3095787" cy="26850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009FA7-671B-422F-A997-B490EB284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962" y="4290976"/>
            <a:ext cx="3343275" cy="1609725"/>
          </a:xfrm>
          <a:prstGeom prst="rect">
            <a:avLst/>
          </a:prstGeom>
        </p:spPr>
      </p:pic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F560DB52-F84F-4E43-9AE6-3251EB40433E}"/>
              </a:ext>
            </a:extLst>
          </p:cNvPr>
          <p:cNvSpPr/>
          <p:nvPr/>
        </p:nvSpPr>
        <p:spPr>
          <a:xfrm>
            <a:off x="4129082" y="5557642"/>
            <a:ext cx="1622433" cy="26850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533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256BC0-CF9C-423B-B8F3-A2682168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524139"/>
            <a:ext cx="8210550" cy="4981575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REALIZAR TESTE</a:t>
            </a: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4BE30C59-BA5C-47BA-AEAE-FF394EB263FF}"/>
              </a:ext>
            </a:extLst>
          </p:cNvPr>
          <p:cNvSpPr/>
          <p:nvPr/>
        </p:nvSpPr>
        <p:spPr>
          <a:xfrm>
            <a:off x="4445426" y="3248072"/>
            <a:ext cx="2168438" cy="269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4445426" y="2778711"/>
            <a:ext cx="2168438" cy="3340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299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Logar</a:t>
            </a: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com usuário comum</a:t>
            </a:r>
          </a:p>
        </p:txBody>
      </p:sp>
    </p:spTree>
    <p:extLst>
      <p:ext uri="{BB962C8B-B14F-4D97-AF65-F5344CB8AC3E}">
        <p14:creationId xmlns:p14="http://schemas.microsoft.com/office/powerpoint/2010/main" val="267511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F2F20AB-4CE4-4321-88CF-27B1019E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98" y="2037088"/>
            <a:ext cx="5335249" cy="2048245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REALIZAR TESTE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1205698" y="2037088"/>
            <a:ext cx="5335249" cy="7725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3578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Tente abrir o Painel de Controle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1B3D35-A64E-46AB-8D74-F857139E3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273" y="4667667"/>
            <a:ext cx="5267325" cy="12573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7B5C752-0F10-48C1-9662-EBE7D3132B23}"/>
              </a:ext>
            </a:extLst>
          </p:cNvPr>
          <p:cNvSpPr/>
          <p:nvPr/>
        </p:nvSpPr>
        <p:spPr>
          <a:xfrm>
            <a:off x="2868006" y="4414205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Mensagem de Restrição</a:t>
            </a:r>
          </a:p>
        </p:txBody>
      </p:sp>
    </p:spTree>
    <p:extLst>
      <p:ext uri="{BB962C8B-B14F-4D97-AF65-F5344CB8AC3E}">
        <p14:creationId xmlns:p14="http://schemas.microsoft.com/office/powerpoint/2010/main" val="703729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sz="6120" dirty="0"/>
              <a:t>POLÍTICA DE GRUPO</a:t>
            </a:r>
            <a:endParaRPr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/>
              <a:t>ATIVIDADE</a:t>
            </a:r>
            <a:endParaRPr sz="1665"/>
          </a:p>
        </p:txBody>
      </p:sp>
      <p:sp>
        <p:nvSpPr>
          <p:cNvPr id="414" name="Google Shape;414;p35"/>
          <p:cNvSpPr txBox="1"/>
          <p:nvPr/>
        </p:nvSpPr>
        <p:spPr>
          <a:xfrm>
            <a:off x="628650" y="4123113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pt-BR" sz="4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BLOQUEAR AS CONFIGURAÇÕES DO PROXY</a:t>
            </a:r>
            <a:endParaRPr sz="45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57341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dirty="0"/>
              <a:t>TESTE</a:t>
            </a:r>
            <a:endParaRPr dirty="0"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/>
              <a:t>ATIVIDADE</a:t>
            </a:r>
            <a:endParaRPr sz="1665"/>
          </a:p>
        </p:txBody>
      </p:sp>
      <p:sp>
        <p:nvSpPr>
          <p:cNvPr id="322" name="Google Shape;322;p24"/>
          <p:cNvSpPr txBox="1"/>
          <p:nvPr/>
        </p:nvSpPr>
        <p:spPr>
          <a:xfrm>
            <a:off x="557629" y="3830149"/>
            <a:ext cx="8358596" cy="221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80"/>
              <a:buFont typeface="Arial"/>
              <a:buNone/>
            </a:pPr>
            <a:r>
              <a:rPr lang="pt-BR" sz="558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CONFIGURAÇÔES DE PROXY ESTÃO LIBERADAS</a:t>
            </a:r>
            <a:endParaRPr sz="558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19694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EC973F-FBCC-4A30-9AF2-9DD8827F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28402"/>
            <a:ext cx="4276725" cy="3171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4B0957-F2E9-4FDD-8D03-04FACE2F1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843087"/>
            <a:ext cx="5147183" cy="1397263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REALIZAR TESTE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1205698" y="2037088"/>
            <a:ext cx="5335249" cy="7725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3578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Tente abrir o Painel de Controle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B5C752-0F10-48C1-9662-EBE7D3132B23}"/>
              </a:ext>
            </a:extLst>
          </p:cNvPr>
          <p:cNvSpPr/>
          <p:nvPr/>
        </p:nvSpPr>
        <p:spPr>
          <a:xfrm>
            <a:off x="628650" y="4345621"/>
            <a:ext cx="3431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Entre em Configurações e Opções da Internet</a:t>
            </a:r>
          </a:p>
        </p:txBody>
      </p:sp>
      <p:sp>
        <p:nvSpPr>
          <p:cNvPr id="12" name="Google Shape;271;p17">
            <a:extLst>
              <a:ext uri="{FF2B5EF4-FFF2-40B4-BE49-F238E27FC236}">
                <a16:creationId xmlns:a16="http://schemas.microsoft.com/office/drawing/2014/main" id="{F7F30958-AF57-4BC5-A88B-201F08A0248D}"/>
              </a:ext>
            </a:extLst>
          </p:cNvPr>
          <p:cNvSpPr/>
          <p:nvPr/>
        </p:nvSpPr>
        <p:spPr>
          <a:xfrm>
            <a:off x="4623578" y="5903650"/>
            <a:ext cx="2878053" cy="2906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5117F813-1CAC-4888-AD66-2E3F4AC4E544}"/>
              </a:ext>
            </a:extLst>
          </p:cNvPr>
          <p:cNvSpPr/>
          <p:nvPr/>
        </p:nvSpPr>
        <p:spPr>
          <a:xfrm>
            <a:off x="8353887" y="3432042"/>
            <a:ext cx="299999" cy="2906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36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218566" cy="476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Os administradores podem usar grupos de segurança na Diretiva de Grupo para: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 - Filtrar o escopo de um GPO. Isso define quais grupos de usuários e computadores que um GPO afeta.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- Delegar o controle de um GPO.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- Gerenciar quem pode criar e editar </a:t>
            </a:r>
            <a:r>
              <a:rPr lang="pt-BR" sz="1800" dirty="0" err="1"/>
              <a:t>GPOs</a:t>
            </a:r>
            <a:r>
              <a:rPr lang="pt-BR" sz="1800" dirty="0"/>
              <a:t>.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Os administradores usam o Console de Gerenciamento Microsoft (MMC) da Diretiva de Grupo para gerenciar as configurações da política.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>
                <a:solidFill>
                  <a:srgbClr val="FF0000"/>
                </a:solidFill>
              </a:rPr>
              <a:t>Exemplo terceiros podem estender a Política de Grupo para hospedar outras configurações de política.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/>
              <a:t>Os dados gerados pela Diretiva de Grupo são armazenados em uma GPO, que é replicada em </a:t>
            </a:r>
            <a:r>
              <a:rPr lang="pt-BR" sz="1800" dirty="0">
                <a:solidFill>
                  <a:srgbClr val="00B050"/>
                </a:solidFill>
              </a:rPr>
              <a:t>todos os controladores de domínio</a:t>
            </a:r>
            <a:r>
              <a:rPr lang="pt-BR" sz="1800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dirty="0">
                <a:solidFill>
                  <a:srgbClr val="7030A0"/>
                </a:solidFill>
              </a:rPr>
              <a:t>OBS: Lembrando que só temos um controlador de domínio.</a:t>
            </a: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ACTIVE DIRECTORY – GPO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6D57FFE-28C3-4AD6-A216-18EC9613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68" y="1086375"/>
            <a:ext cx="3962400" cy="5486400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CONFIGURAÇÔES LIBERADAS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747036" y="1555341"/>
            <a:ext cx="1365849" cy="24682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5117F813-1CAC-4888-AD66-2E3F4AC4E544}"/>
              </a:ext>
            </a:extLst>
          </p:cNvPr>
          <p:cNvSpPr/>
          <p:nvPr/>
        </p:nvSpPr>
        <p:spPr>
          <a:xfrm flipH="1">
            <a:off x="3351626" y="4912358"/>
            <a:ext cx="1220373" cy="27472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77A3967-6485-471D-9A45-FFD872C1497B}"/>
              </a:ext>
            </a:extLst>
          </p:cNvPr>
          <p:cNvSpPr/>
          <p:nvPr/>
        </p:nvSpPr>
        <p:spPr>
          <a:xfrm>
            <a:off x="3103449" y="4386344"/>
            <a:ext cx="165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Clique aqui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934F2F-6D40-4C18-9908-FFA7BE851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150" y="2058972"/>
            <a:ext cx="3600450" cy="321945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81DFE24-9BA9-45A1-B08D-3425AB64F4B9}"/>
              </a:ext>
            </a:extLst>
          </p:cNvPr>
          <p:cNvSpPr/>
          <p:nvPr/>
        </p:nvSpPr>
        <p:spPr>
          <a:xfrm>
            <a:off x="5306591" y="4878312"/>
            <a:ext cx="1653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Conseguimos editar</a:t>
            </a: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5B2F219B-67AA-4C85-83E2-1C8A2ABE55B6}"/>
              </a:ext>
            </a:extLst>
          </p:cNvPr>
          <p:cNvSpPr/>
          <p:nvPr/>
        </p:nvSpPr>
        <p:spPr>
          <a:xfrm flipH="1">
            <a:off x="6810374" y="4912358"/>
            <a:ext cx="852103" cy="27472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1;p17">
            <a:extLst>
              <a:ext uri="{FF2B5EF4-FFF2-40B4-BE49-F238E27FC236}">
                <a16:creationId xmlns:a16="http://schemas.microsoft.com/office/drawing/2014/main" id="{02898A7E-F412-45E2-9720-64C1F99CAA89}"/>
              </a:ext>
            </a:extLst>
          </p:cNvPr>
          <p:cNvSpPr/>
          <p:nvPr/>
        </p:nvSpPr>
        <p:spPr>
          <a:xfrm flipH="1">
            <a:off x="4910677" y="3928676"/>
            <a:ext cx="3366548" cy="33852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878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sz="6120" dirty="0"/>
              <a:t>CRIAÇÃO DE UMA POLÍTICA DE GRUPO</a:t>
            </a:r>
            <a:endParaRPr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/>
              <a:t>ATIVIDADE</a:t>
            </a:r>
            <a:endParaRPr sz="1665"/>
          </a:p>
        </p:txBody>
      </p:sp>
      <p:sp>
        <p:nvSpPr>
          <p:cNvPr id="414" name="Google Shape;414;p35"/>
          <p:cNvSpPr txBox="1"/>
          <p:nvPr/>
        </p:nvSpPr>
        <p:spPr>
          <a:xfrm>
            <a:off x="628650" y="4123113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pt-BR" sz="4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BLOQUEAR AS CONFIGURAÇÕES DO PROXY</a:t>
            </a:r>
            <a:endParaRPr sz="45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29483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51913B-4829-4985-B2BE-EA42F893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638300"/>
            <a:ext cx="8553450" cy="3581400"/>
          </a:xfrm>
          <a:prstGeom prst="rect">
            <a:avLst/>
          </a:prstGeom>
        </p:spPr>
      </p:pic>
      <p:sp>
        <p:nvSpPr>
          <p:cNvPr id="328" name="Google Shape;328;p25"/>
          <p:cNvSpPr txBox="1">
            <a:spLocks noGrp="1"/>
          </p:cNvSpPr>
          <p:nvPr>
            <p:ph type="body" idx="2"/>
          </p:nvPr>
        </p:nvSpPr>
        <p:spPr>
          <a:xfrm>
            <a:off x="628649" y="365127"/>
            <a:ext cx="8089223" cy="85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 dirty="0"/>
              <a:t>NOVA GPO - BLOQUEAR APP</a:t>
            </a:r>
            <a:endParaRPr dirty="0"/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8BCB646D-E0E1-457B-8743-4E1847BC2983}"/>
              </a:ext>
            </a:extLst>
          </p:cNvPr>
          <p:cNvSpPr/>
          <p:nvPr/>
        </p:nvSpPr>
        <p:spPr>
          <a:xfrm>
            <a:off x="2663298" y="3489874"/>
            <a:ext cx="2450240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1;p17">
            <a:extLst>
              <a:ext uri="{FF2B5EF4-FFF2-40B4-BE49-F238E27FC236}">
                <a16:creationId xmlns:a16="http://schemas.microsoft.com/office/drawing/2014/main" id="{2237CF15-3F9C-4971-B82E-1E60890EBD01}"/>
              </a:ext>
            </a:extLst>
          </p:cNvPr>
          <p:cNvSpPr/>
          <p:nvPr/>
        </p:nvSpPr>
        <p:spPr>
          <a:xfrm>
            <a:off x="951387" y="3300009"/>
            <a:ext cx="1853957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4731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NOVA GPO - BLOQUEAR APP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8471663-80F1-4A66-ADBC-53282DF6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56" y="2477841"/>
            <a:ext cx="5321220" cy="250248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2DF228F-A661-4099-AAB8-83BC27B394F6}"/>
              </a:ext>
            </a:extLst>
          </p:cNvPr>
          <p:cNvSpPr/>
          <p:nvPr/>
        </p:nvSpPr>
        <p:spPr>
          <a:xfrm>
            <a:off x="3006709" y="1828051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Bloqueio de Configuração Proxy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08391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NOVA GPO - BLOQUEAR APP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7C5A24-C807-4A23-8484-7EF78021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96" y="1646253"/>
            <a:ext cx="3780895" cy="396443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7785D99-0994-4965-8CD9-A8FB5C79EBF9}"/>
              </a:ext>
            </a:extLst>
          </p:cNvPr>
          <p:cNvSpPr/>
          <p:nvPr/>
        </p:nvSpPr>
        <p:spPr>
          <a:xfrm>
            <a:off x="1224807" y="4355067"/>
            <a:ext cx="2159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Nova GPO Criada</a:t>
            </a:r>
            <a:endParaRPr lang="pt-BR" sz="1800" dirty="0"/>
          </a:p>
        </p:txBody>
      </p:sp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18D11980-E55F-479A-BCFF-67AB713BE4BE}"/>
              </a:ext>
            </a:extLst>
          </p:cNvPr>
          <p:cNvSpPr/>
          <p:nvPr/>
        </p:nvSpPr>
        <p:spPr>
          <a:xfrm>
            <a:off x="3474451" y="4466417"/>
            <a:ext cx="2597875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37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3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BLOQUEAR CONF. DO PROXY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610F33-69B6-4589-BFCA-C223ADF0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65" y="931817"/>
            <a:ext cx="5257984" cy="5828851"/>
          </a:xfrm>
          <a:prstGeom prst="rect">
            <a:avLst/>
          </a:prstGeom>
        </p:spPr>
      </p:pic>
      <p:sp>
        <p:nvSpPr>
          <p:cNvPr id="5" name="Google Shape;271;p17">
            <a:extLst>
              <a:ext uri="{FF2B5EF4-FFF2-40B4-BE49-F238E27FC236}">
                <a16:creationId xmlns:a16="http://schemas.microsoft.com/office/drawing/2014/main" id="{F34ECA83-C7DC-46B5-96F0-34509075F9C4}"/>
              </a:ext>
            </a:extLst>
          </p:cNvPr>
          <p:cNvSpPr/>
          <p:nvPr/>
        </p:nvSpPr>
        <p:spPr>
          <a:xfrm>
            <a:off x="2639951" y="3429001"/>
            <a:ext cx="2145114" cy="23747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71;p17">
            <a:extLst>
              <a:ext uri="{FF2B5EF4-FFF2-40B4-BE49-F238E27FC236}">
                <a16:creationId xmlns:a16="http://schemas.microsoft.com/office/drawing/2014/main" id="{EF7F8502-F417-4449-A410-63BBD5789B8D}"/>
              </a:ext>
            </a:extLst>
          </p:cNvPr>
          <p:cNvSpPr/>
          <p:nvPr/>
        </p:nvSpPr>
        <p:spPr>
          <a:xfrm>
            <a:off x="4714043" y="3533313"/>
            <a:ext cx="2216136" cy="30702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2133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18F1F6-6744-4574-8BC3-4D9D3D4D7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1728"/>
            <a:ext cx="9144000" cy="3802243"/>
          </a:xfrm>
          <a:prstGeom prst="rect">
            <a:avLst/>
          </a:prstGeom>
        </p:spPr>
      </p:pic>
      <p:sp>
        <p:nvSpPr>
          <p:cNvPr id="367" name="Google Shape;367;p30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BLOQUEAR CONF. DO PROXY</a:t>
            </a:r>
          </a:p>
        </p:txBody>
      </p:sp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DFA1B155-C07B-452B-A158-BEC26F8E2EA5}"/>
              </a:ext>
            </a:extLst>
          </p:cNvPr>
          <p:cNvSpPr/>
          <p:nvPr/>
        </p:nvSpPr>
        <p:spPr>
          <a:xfrm>
            <a:off x="0" y="3198778"/>
            <a:ext cx="1580225" cy="14772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71;p17">
            <a:extLst>
              <a:ext uri="{FF2B5EF4-FFF2-40B4-BE49-F238E27FC236}">
                <a16:creationId xmlns:a16="http://schemas.microsoft.com/office/drawing/2014/main" id="{9D62CC67-93D8-45CC-8E0C-65064B6A642C}"/>
              </a:ext>
            </a:extLst>
          </p:cNvPr>
          <p:cNvSpPr/>
          <p:nvPr/>
        </p:nvSpPr>
        <p:spPr>
          <a:xfrm>
            <a:off x="19236" y="3346499"/>
            <a:ext cx="1072717" cy="14772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71;p17">
            <a:extLst>
              <a:ext uri="{FF2B5EF4-FFF2-40B4-BE49-F238E27FC236}">
                <a16:creationId xmlns:a16="http://schemas.microsoft.com/office/drawing/2014/main" id="{18B60D01-89BC-4CAC-96C9-467EEE7593F2}"/>
              </a:ext>
            </a:extLst>
          </p:cNvPr>
          <p:cNvSpPr/>
          <p:nvPr/>
        </p:nvSpPr>
        <p:spPr>
          <a:xfrm>
            <a:off x="309055" y="3705539"/>
            <a:ext cx="2611698" cy="17977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71;p17">
            <a:extLst>
              <a:ext uri="{FF2B5EF4-FFF2-40B4-BE49-F238E27FC236}">
                <a16:creationId xmlns:a16="http://schemas.microsoft.com/office/drawing/2014/main" id="{DEBE9932-F430-47C5-BF26-FE99659ED283}"/>
              </a:ext>
            </a:extLst>
          </p:cNvPr>
          <p:cNvSpPr/>
          <p:nvPr/>
        </p:nvSpPr>
        <p:spPr>
          <a:xfrm>
            <a:off x="309055" y="3967669"/>
            <a:ext cx="1882065" cy="17977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71;p17">
            <a:extLst>
              <a:ext uri="{FF2B5EF4-FFF2-40B4-BE49-F238E27FC236}">
                <a16:creationId xmlns:a16="http://schemas.microsoft.com/office/drawing/2014/main" id="{3C270184-C182-4E4A-88F9-1E9F0BD056EB}"/>
              </a:ext>
            </a:extLst>
          </p:cNvPr>
          <p:cNvSpPr/>
          <p:nvPr/>
        </p:nvSpPr>
        <p:spPr>
          <a:xfrm>
            <a:off x="4572000" y="5752731"/>
            <a:ext cx="4483223" cy="18643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D8716B-D47D-49C0-9B4E-D6239AE18B19}"/>
              </a:ext>
            </a:extLst>
          </p:cNvPr>
          <p:cNvSpPr/>
          <p:nvPr/>
        </p:nvSpPr>
        <p:spPr>
          <a:xfrm>
            <a:off x="889741" y="1013494"/>
            <a:ext cx="559640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Selecione: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Configuração de Usuário;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Politicas;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Modelos Administrativos: definições de politicas...;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Componentes do Windows;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Internet Explorer.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Clicar duas vezes em</a:t>
            </a:r>
            <a:r>
              <a:rPr lang="pt-BR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Impedir a alteração de configurações do Proxy</a:t>
            </a: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pt-BR" dirty="0"/>
          </a:p>
        </p:txBody>
      </p:sp>
      <p:sp>
        <p:nvSpPr>
          <p:cNvPr id="11" name="Google Shape;271;p17">
            <a:extLst>
              <a:ext uri="{FF2B5EF4-FFF2-40B4-BE49-F238E27FC236}">
                <a16:creationId xmlns:a16="http://schemas.microsoft.com/office/drawing/2014/main" id="{F4EB35EE-6F77-4966-BE2A-BEAB941D9CB2}"/>
              </a:ext>
            </a:extLst>
          </p:cNvPr>
          <p:cNvSpPr/>
          <p:nvPr/>
        </p:nvSpPr>
        <p:spPr>
          <a:xfrm>
            <a:off x="509542" y="6275490"/>
            <a:ext cx="1070684" cy="17977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11722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BLOQUEAR CONF. DO PROXY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EB8813-C3B6-4685-BAA2-2AB543934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34" y="975680"/>
            <a:ext cx="5955067" cy="5517194"/>
          </a:xfrm>
          <a:prstGeom prst="rect">
            <a:avLst/>
          </a:prstGeom>
        </p:spPr>
      </p:pic>
      <p:sp>
        <p:nvSpPr>
          <p:cNvPr id="7" name="Google Shape;271;p17">
            <a:extLst>
              <a:ext uri="{FF2B5EF4-FFF2-40B4-BE49-F238E27FC236}">
                <a16:creationId xmlns:a16="http://schemas.microsoft.com/office/drawing/2014/main" id="{374F6C77-1F13-49D9-ADEF-D828AD1E316E}"/>
              </a:ext>
            </a:extLst>
          </p:cNvPr>
          <p:cNvSpPr/>
          <p:nvPr/>
        </p:nvSpPr>
        <p:spPr>
          <a:xfrm>
            <a:off x="1695635" y="1934683"/>
            <a:ext cx="1109710" cy="32912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443B1E54-CDA6-435B-9FA1-B6B458100F14}"/>
              </a:ext>
            </a:extLst>
          </p:cNvPr>
          <p:cNvSpPr/>
          <p:nvPr/>
        </p:nvSpPr>
        <p:spPr>
          <a:xfrm>
            <a:off x="5354714" y="6155704"/>
            <a:ext cx="1019453" cy="32912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841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dirty="0"/>
              <a:t>TESTE</a:t>
            </a:r>
            <a:endParaRPr dirty="0"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/>
              <a:t>ATIVIDADE</a:t>
            </a:r>
            <a:endParaRPr sz="1665"/>
          </a:p>
        </p:txBody>
      </p:sp>
      <p:sp>
        <p:nvSpPr>
          <p:cNvPr id="322" name="Google Shape;322;p24"/>
          <p:cNvSpPr txBox="1"/>
          <p:nvPr/>
        </p:nvSpPr>
        <p:spPr>
          <a:xfrm>
            <a:off x="557629" y="3830149"/>
            <a:ext cx="8358596" cy="221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80"/>
              <a:buFont typeface="Arial"/>
              <a:buNone/>
            </a:pPr>
            <a:r>
              <a:rPr lang="pt-BR" sz="558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BLOQUEIO DE CONFIGURAÇÔES DE PROXY</a:t>
            </a:r>
            <a:endParaRPr sz="558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249274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256BC0-CF9C-423B-B8F3-A2682168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524139"/>
            <a:ext cx="8210550" cy="4981575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REALIZAR TESTE</a:t>
            </a: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4BE30C59-BA5C-47BA-AEAE-FF394EB263FF}"/>
              </a:ext>
            </a:extLst>
          </p:cNvPr>
          <p:cNvSpPr/>
          <p:nvPr/>
        </p:nvSpPr>
        <p:spPr>
          <a:xfrm>
            <a:off x="4445426" y="3248072"/>
            <a:ext cx="2168438" cy="269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4445426" y="2778711"/>
            <a:ext cx="2168438" cy="3340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7290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Você pode refazer o Login com usuário comum ou usar o </a:t>
            </a:r>
            <a:r>
              <a:rPr lang="pt-BR" sz="20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gpupdate</a:t>
            </a:r>
            <a:endParaRPr lang="pt-BR" sz="2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729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A7A905D-084B-45CB-9342-A7C00030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55" y="1253883"/>
            <a:ext cx="6748181" cy="4891918"/>
          </a:xfrm>
          <a:prstGeom prst="rect">
            <a:avLst/>
          </a:prstGeom>
        </p:spPr>
      </p:pic>
      <p:sp>
        <p:nvSpPr>
          <p:cNvPr id="146" name="Google Shape;146;p6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 dirty="0"/>
              <a:t>Politicas Locais</a:t>
            </a:r>
            <a:endParaRPr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059E79-3C35-400E-BA20-8CDB3DE89657}"/>
              </a:ext>
            </a:extLst>
          </p:cNvPr>
          <p:cNvSpPr/>
          <p:nvPr/>
        </p:nvSpPr>
        <p:spPr>
          <a:xfrm>
            <a:off x="4391299" y="1410800"/>
            <a:ext cx="2755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Teclado do Windows + R</a:t>
            </a:r>
          </a:p>
          <a:p>
            <a:r>
              <a:rPr lang="pt-BR" sz="1800" dirty="0" err="1">
                <a:solidFill>
                  <a:srgbClr val="FF0000"/>
                </a:solidFill>
              </a:rPr>
              <a:t>secpol.msc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61152B1-C6A8-460A-BA22-2E7EE628D1DC}"/>
              </a:ext>
            </a:extLst>
          </p:cNvPr>
          <p:cNvSpPr/>
          <p:nvPr/>
        </p:nvSpPr>
        <p:spPr>
          <a:xfrm>
            <a:off x="835838" y="4614440"/>
            <a:ext cx="2883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Lembrando que já trabalhamos com as politicas locais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956F75-66A4-483F-9926-CA48E3E2FE61}"/>
              </a:ext>
            </a:extLst>
          </p:cNvPr>
          <p:cNvSpPr/>
          <p:nvPr/>
        </p:nvSpPr>
        <p:spPr>
          <a:xfrm>
            <a:off x="628650" y="5219660"/>
            <a:ext cx="354662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pt-BR" dirty="0" err="1"/>
              <a:t>Ex</a:t>
            </a:r>
            <a:r>
              <a:rPr lang="pt-BR" dirty="0"/>
              <a:t>: nós associamos um </a:t>
            </a:r>
            <a:r>
              <a:rPr lang="pt-BR" dirty="0">
                <a:solidFill>
                  <a:srgbClr val="7030A0"/>
                </a:solidFill>
              </a:rPr>
              <a:t>Politica Local (Permitir </a:t>
            </a:r>
            <a:r>
              <a:rPr lang="pt-BR" dirty="0" err="1">
                <a:solidFill>
                  <a:srgbClr val="7030A0"/>
                </a:solidFill>
              </a:rPr>
              <a:t>logon</a:t>
            </a:r>
            <a:r>
              <a:rPr lang="pt-BR" dirty="0">
                <a:solidFill>
                  <a:srgbClr val="7030A0"/>
                </a:solidFill>
              </a:rPr>
              <a:t> pelos Serviços de Área de Trabalho de Trabalho Remota) </a:t>
            </a:r>
            <a:r>
              <a:rPr lang="pt-BR" dirty="0"/>
              <a:t> ao Grupo já existente </a:t>
            </a:r>
            <a:r>
              <a:rPr lang="pt-BR" dirty="0">
                <a:solidFill>
                  <a:srgbClr val="FF0000"/>
                </a:solidFill>
              </a:rPr>
              <a:t>Remote Desktop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endParaRPr lang="pt-BR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8C81687-63E9-470B-AACD-AD2E22E7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39" y="2416706"/>
            <a:ext cx="5604676" cy="2569691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ATUALIZAR POLÍTICA</a:t>
            </a: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4BE30C59-BA5C-47BA-AEAE-FF394EB263FF}"/>
              </a:ext>
            </a:extLst>
          </p:cNvPr>
          <p:cNvSpPr/>
          <p:nvPr/>
        </p:nvSpPr>
        <p:spPr>
          <a:xfrm>
            <a:off x="4237933" y="3159626"/>
            <a:ext cx="2668894" cy="39144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1882066" y="2831977"/>
            <a:ext cx="2355867" cy="5507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1193757" y="1396648"/>
            <a:ext cx="6099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Abra o CMD através do usuário </a:t>
            </a:r>
            <a:r>
              <a:rPr lang="pt-BR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senaiedu</a:t>
            </a: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\administrator</a:t>
            </a:r>
            <a:endParaRPr lang="pt-BR" sz="2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196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7A0D83E-611D-4552-AD83-D0BE2359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13" y="2181687"/>
            <a:ext cx="7131373" cy="2494625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ATUALIZAR POLÍTICA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3394067" y="2785702"/>
            <a:ext cx="1879270" cy="36587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2616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Digite: </a:t>
            </a:r>
            <a:r>
              <a:rPr lang="pt-BR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gpupdate</a:t>
            </a: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/force</a:t>
            </a:r>
            <a:endParaRPr lang="pt-BR" sz="2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4B64665A-FC43-419C-9C47-5D6D2B6D4296}"/>
              </a:ext>
            </a:extLst>
          </p:cNvPr>
          <p:cNvSpPr/>
          <p:nvPr/>
        </p:nvSpPr>
        <p:spPr>
          <a:xfrm>
            <a:off x="1006313" y="3204636"/>
            <a:ext cx="7112973" cy="100358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6528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EC973F-FBCC-4A30-9AF2-9DD8827F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28402"/>
            <a:ext cx="4276725" cy="3171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4B0957-F2E9-4FDD-8D03-04FACE2F1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843087"/>
            <a:ext cx="5147183" cy="1397263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REALIZAR TESTE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1205698" y="2037088"/>
            <a:ext cx="5335249" cy="7725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3578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Tente abrir o Painel de Controle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B5C752-0F10-48C1-9662-EBE7D3132B23}"/>
              </a:ext>
            </a:extLst>
          </p:cNvPr>
          <p:cNvSpPr/>
          <p:nvPr/>
        </p:nvSpPr>
        <p:spPr>
          <a:xfrm>
            <a:off x="628650" y="4345621"/>
            <a:ext cx="3431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Entre em Configurações e Opções da Internet</a:t>
            </a:r>
          </a:p>
        </p:txBody>
      </p:sp>
      <p:sp>
        <p:nvSpPr>
          <p:cNvPr id="12" name="Google Shape;271;p17">
            <a:extLst>
              <a:ext uri="{FF2B5EF4-FFF2-40B4-BE49-F238E27FC236}">
                <a16:creationId xmlns:a16="http://schemas.microsoft.com/office/drawing/2014/main" id="{F7F30958-AF57-4BC5-A88B-201F08A0248D}"/>
              </a:ext>
            </a:extLst>
          </p:cNvPr>
          <p:cNvSpPr/>
          <p:nvPr/>
        </p:nvSpPr>
        <p:spPr>
          <a:xfrm>
            <a:off x="4623578" y="5903650"/>
            <a:ext cx="2878053" cy="2906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5117F813-1CAC-4888-AD66-2E3F4AC4E544}"/>
              </a:ext>
            </a:extLst>
          </p:cNvPr>
          <p:cNvSpPr/>
          <p:nvPr/>
        </p:nvSpPr>
        <p:spPr>
          <a:xfrm>
            <a:off x="8353887" y="3432042"/>
            <a:ext cx="299999" cy="2906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3448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5E2C956-8C3F-436A-AAE9-B273FE3E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36" y="1057721"/>
            <a:ext cx="4010025" cy="5534025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BLOQUEADO CONFIGURAÇÔES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747036" y="1555341"/>
            <a:ext cx="1365849" cy="24682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B5C752-0F10-48C1-9662-EBE7D3132B23}"/>
              </a:ext>
            </a:extLst>
          </p:cNvPr>
          <p:cNvSpPr/>
          <p:nvPr/>
        </p:nvSpPr>
        <p:spPr>
          <a:xfrm>
            <a:off x="4415706" y="5743884"/>
            <a:ext cx="3431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Já temos um alerta</a:t>
            </a:r>
          </a:p>
        </p:txBody>
      </p:sp>
      <p:sp>
        <p:nvSpPr>
          <p:cNvPr id="12" name="Google Shape;271;p17">
            <a:extLst>
              <a:ext uri="{FF2B5EF4-FFF2-40B4-BE49-F238E27FC236}">
                <a16:creationId xmlns:a16="http://schemas.microsoft.com/office/drawing/2014/main" id="{F7F30958-AF57-4BC5-A88B-201F08A0248D}"/>
              </a:ext>
            </a:extLst>
          </p:cNvPr>
          <p:cNvSpPr/>
          <p:nvPr/>
        </p:nvSpPr>
        <p:spPr>
          <a:xfrm>
            <a:off x="843378" y="5417925"/>
            <a:ext cx="3666478" cy="40011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5117F813-1CAC-4888-AD66-2E3F4AC4E544}"/>
              </a:ext>
            </a:extLst>
          </p:cNvPr>
          <p:cNvSpPr/>
          <p:nvPr/>
        </p:nvSpPr>
        <p:spPr>
          <a:xfrm flipH="1">
            <a:off x="3351626" y="4912358"/>
            <a:ext cx="1220373" cy="27472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77A3967-6485-471D-9A45-FFD872C1497B}"/>
              </a:ext>
            </a:extLst>
          </p:cNvPr>
          <p:cNvSpPr/>
          <p:nvPr/>
        </p:nvSpPr>
        <p:spPr>
          <a:xfrm>
            <a:off x="3103449" y="4386344"/>
            <a:ext cx="165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Clique aqui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F50F8A-9348-408B-8C82-C43E1F84A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05" y="1996211"/>
            <a:ext cx="3600450" cy="319087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4CF04CB-C40E-4307-AD77-BB6C8ACD442F}"/>
              </a:ext>
            </a:extLst>
          </p:cNvPr>
          <p:cNvSpPr/>
          <p:nvPr/>
        </p:nvSpPr>
        <p:spPr>
          <a:xfrm>
            <a:off x="4905961" y="4558415"/>
            <a:ext cx="3133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Não temos mais como alterar as configurações</a:t>
            </a:r>
          </a:p>
        </p:txBody>
      </p:sp>
    </p:spTree>
    <p:extLst>
      <p:ext uri="{BB962C8B-B14F-4D97-AF65-F5344CB8AC3E}">
        <p14:creationId xmlns:p14="http://schemas.microsoft.com/office/powerpoint/2010/main" val="3004360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sz="6120" dirty="0"/>
              <a:t>EDITAR DE UMA POLÍTICA DE GRUPO</a:t>
            </a:r>
            <a:endParaRPr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/>
              <a:t>ATIVIDADE</a:t>
            </a:r>
            <a:endParaRPr sz="1665"/>
          </a:p>
        </p:txBody>
      </p:sp>
      <p:sp>
        <p:nvSpPr>
          <p:cNvPr id="414" name="Google Shape;414;p35"/>
          <p:cNvSpPr txBox="1"/>
          <p:nvPr/>
        </p:nvSpPr>
        <p:spPr>
          <a:xfrm>
            <a:off x="628650" y="4123113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pt-BR" sz="4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INSERIR INFORMAÇÔES DE SERVIDOR NAS CONFIGURAÇÕES DO PROXY</a:t>
            </a:r>
            <a:endParaRPr sz="45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NOVA GPO - BLOQUEAR APP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4CF89F-9716-4387-B951-F163ABCEB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768" y="1227106"/>
            <a:ext cx="5076825" cy="53625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D17F815-7971-4C61-A2D4-8C3D12030D6C}"/>
              </a:ext>
            </a:extLst>
          </p:cNvPr>
          <p:cNvSpPr/>
          <p:nvPr/>
        </p:nvSpPr>
        <p:spPr>
          <a:xfrm>
            <a:off x="414745" y="3207676"/>
            <a:ext cx="2159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Editar GPO, clicando com o botão direito do mouse </a:t>
            </a:r>
            <a:endParaRPr lang="pt-BR" sz="1800" dirty="0"/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EFBF04C9-3C7C-453D-9EA1-560B0B584D28}"/>
              </a:ext>
            </a:extLst>
          </p:cNvPr>
          <p:cNvSpPr/>
          <p:nvPr/>
        </p:nvSpPr>
        <p:spPr>
          <a:xfrm>
            <a:off x="4634144" y="3540350"/>
            <a:ext cx="2159779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CAC7B0B4-5B93-40BD-B9D4-C374D7657632}"/>
              </a:ext>
            </a:extLst>
          </p:cNvPr>
          <p:cNvSpPr/>
          <p:nvPr/>
        </p:nvSpPr>
        <p:spPr>
          <a:xfrm>
            <a:off x="2716567" y="3344284"/>
            <a:ext cx="201049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016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NOVO REGISTRO – ATIVAR PROXY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B65114-287A-46F0-9A38-650D1541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28" y="1158218"/>
            <a:ext cx="5768381" cy="51893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A136D2D-8623-4E4E-8E51-AAE208210045}"/>
              </a:ext>
            </a:extLst>
          </p:cNvPr>
          <p:cNvSpPr/>
          <p:nvPr/>
        </p:nvSpPr>
        <p:spPr>
          <a:xfrm>
            <a:off x="543642" y="1141312"/>
            <a:ext cx="2590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Selecione: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Configuração de Usuário;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Preferências;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Configurações do Windows;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Registro;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Clicar com botão direito em </a:t>
            </a: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Registro.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Escolher Novo;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Item de Registro</a:t>
            </a: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pt-BR" dirty="0"/>
          </a:p>
        </p:txBody>
      </p:sp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0D210F48-F5E4-4D0D-BB8B-D7FC4BF5A782}"/>
              </a:ext>
            </a:extLst>
          </p:cNvPr>
          <p:cNvSpPr/>
          <p:nvPr/>
        </p:nvSpPr>
        <p:spPr>
          <a:xfrm>
            <a:off x="3169328" y="1986000"/>
            <a:ext cx="201049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A206A9C2-5781-48ED-9E61-F932FC1FAA31}"/>
              </a:ext>
            </a:extLst>
          </p:cNvPr>
          <p:cNvSpPr/>
          <p:nvPr/>
        </p:nvSpPr>
        <p:spPr>
          <a:xfrm>
            <a:off x="3142696" y="2372419"/>
            <a:ext cx="1571348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95DDBE4B-C2E3-4AF3-9EF6-BEE21001843F}"/>
              </a:ext>
            </a:extLst>
          </p:cNvPr>
          <p:cNvSpPr/>
          <p:nvPr/>
        </p:nvSpPr>
        <p:spPr>
          <a:xfrm>
            <a:off x="3735430" y="2616576"/>
            <a:ext cx="201049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1;p17">
            <a:extLst>
              <a:ext uri="{FF2B5EF4-FFF2-40B4-BE49-F238E27FC236}">
                <a16:creationId xmlns:a16="http://schemas.microsoft.com/office/drawing/2014/main" id="{E5CF2F6D-FAEE-4E44-9418-0F2F2E7C14D7}"/>
              </a:ext>
            </a:extLst>
          </p:cNvPr>
          <p:cNvSpPr/>
          <p:nvPr/>
        </p:nvSpPr>
        <p:spPr>
          <a:xfrm>
            <a:off x="3923930" y="3972821"/>
            <a:ext cx="861133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71;p17">
            <a:extLst>
              <a:ext uri="{FF2B5EF4-FFF2-40B4-BE49-F238E27FC236}">
                <a16:creationId xmlns:a16="http://schemas.microsoft.com/office/drawing/2014/main" id="{1248A998-527B-4A9E-A6D7-597CAE6F3EB7}"/>
              </a:ext>
            </a:extLst>
          </p:cNvPr>
          <p:cNvSpPr/>
          <p:nvPr/>
        </p:nvSpPr>
        <p:spPr>
          <a:xfrm>
            <a:off x="4811695" y="4181711"/>
            <a:ext cx="175778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D5D73544-F82A-4E3F-A040-EDE3A0FBA64D}"/>
              </a:ext>
            </a:extLst>
          </p:cNvPr>
          <p:cNvSpPr/>
          <p:nvPr/>
        </p:nvSpPr>
        <p:spPr>
          <a:xfrm>
            <a:off x="6604986" y="4181711"/>
            <a:ext cx="175778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NOVO REGISTRO – ATIVAR PROXY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EF448F-AF4C-48A3-9BBF-A48E16CC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395" y="1249070"/>
            <a:ext cx="4265209" cy="4841012"/>
          </a:xfrm>
          <a:prstGeom prst="rect">
            <a:avLst/>
          </a:prstGeom>
        </p:spPr>
      </p:pic>
      <p:sp>
        <p:nvSpPr>
          <p:cNvPr id="7" name="Google Shape;271;p17">
            <a:extLst>
              <a:ext uri="{FF2B5EF4-FFF2-40B4-BE49-F238E27FC236}">
                <a16:creationId xmlns:a16="http://schemas.microsoft.com/office/drawing/2014/main" id="{DF7B1C94-1619-4E77-88F0-062F775D5C70}"/>
              </a:ext>
            </a:extLst>
          </p:cNvPr>
          <p:cNvSpPr/>
          <p:nvPr/>
        </p:nvSpPr>
        <p:spPr>
          <a:xfrm>
            <a:off x="5850384" y="2891785"/>
            <a:ext cx="719092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NOVO REGISTRO – ATIVAR PROXY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C19C8D-1A31-445B-B4C3-70C25B00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90" y="829507"/>
            <a:ext cx="4591420" cy="59526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83BC518-3F23-412B-A89B-4B7DF7FD91F7}"/>
              </a:ext>
            </a:extLst>
          </p:cNvPr>
          <p:cNvSpPr/>
          <p:nvPr/>
        </p:nvSpPr>
        <p:spPr>
          <a:xfrm>
            <a:off x="2935747" y="3244334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Vamos navegar nas opções</a:t>
            </a:r>
            <a:endParaRPr lang="pt-BR" sz="1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NOVO REGISTRO – ATIVAR PROXY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C0A5E5-A08D-446E-9138-679FB34479D4}"/>
              </a:ext>
            </a:extLst>
          </p:cNvPr>
          <p:cNvSpPr/>
          <p:nvPr/>
        </p:nvSpPr>
        <p:spPr>
          <a:xfrm>
            <a:off x="628650" y="1113491"/>
            <a:ext cx="32499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Selecione: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HKEY_CURRENT_USER;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Windows;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CurrentVersion</a:t>
            </a: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Clica em </a:t>
            </a: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Internet Settings;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Selecionar: </a:t>
            </a:r>
            <a:r>
              <a:rPr lang="pt-BR" sz="1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Proxy </a:t>
            </a:r>
            <a:r>
              <a:rPr lang="pt-BR" sz="18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endParaRPr lang="pt-BR" sz="18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pt-BR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9629F7-23A9-476C-B39D-D4313D6D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484" y="812954"/>
            <a:ext cx="3819525" cy="59245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5151D69-2FFA-42C9-8F8C-76A0D9E47264}"/>
              </a:ext>
            </a:extLst>
          </p:cNvPr>
          <p:cNvSpPr/>
          <p:nvPr/>
        </p:nvSpPr>
        <p:spPr>
          <a:xfrm>
            <a:off x="495300" y="3975813"/>
            <a:ext cx="25336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Software\Microsoft\Windows\</a:t>
            </a:r>
            <a:r>
              <a:rPr lang="pt-BR" dirty="0" err="1">
                <a:solidFill>
                  <a:srgbClr val="7030A0"/>
                </a:solidFill>
              </a:rPr>
              <a:t>CurrentVersion</a:t>
            </a:r>
            <a:r>
              <a:rPr lang="pt-BR" dirty="0">
                <a:solidFill>
                  <a:srgbClr val="7030A0"/>
                </a:solidFill>
              </a:rPr>
              <a:t>\Internet Settings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body" idx="1"/>
          </p:nvPr>
        </p:nvSpPr>
        <p:spPr>
          <a:xfrm>
            <a:off x="628650" y="2620604"/>
            <a:ext cx="8358596" cy="210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sz="6120" dirty="0"/>
              <a:t>POLÍTICAS DE GRUPO</a:t>
            </a:r>
            <a:endParaRPr sz="6120" dirty="0"/>
          </a:p>
        </p:txBody>
      </p:sp>
      <p:sp>
        <p:nvSpPr>
          <p:cNvPr id="238" name="Google Shape;238;p13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ACESSANDO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15566015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NOVO REGISTRO – ATIVAR PROXY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E25428-6F5D-43DD-9FD6-92F74563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72" y="1268501"/>
            <a:ext cx="4457654" cy="504682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F6B947D-AA6D-4866-9106-BDA3C5B31BC4}"/>
              </a:ext>
            </a:extLst>
          </p:cNvPr>
          <p:cNvSpPr/>
          <p:nvPr/>
        </p:nvSpPr>
        <p:spPr>
          <a:xfrm>
            <a:off x="4073280" y="4393697"/>
            <a:ext cx="1945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Alterar para 1</a:t>
            </a:r>
            <a:endParaRPr lang="pt-BR" sz="1800" dirty="0"/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7BA4D883-26E6-4676-9DFB-379ECEF188AC}"/>
              </a:ext>
            </a:extLst>
          </p:cNvPr>
          <p:cNvSpPr/>
          <p:nvPr/>
        </p:nvSpPr>
        <p:spPr>
          <a:xfrm>
            <a:off x="5459767" y="5235490"/>
            <a:ext cx="719092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D6761C17-7094-4B1B-88D8-132BDF15D90F}"/>
              </a:ext>
            </a:extLst>
          </p:cNvPr>
          <p:cNvSpPr/>
          <p:nvPr/>
        </p:nvSpPr>
        <p:spPr>
          <a:xfrm>
            <a:off x="3630226" y="4393696"/>
            <a:ext cx="3028026" cy="36933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71;p17">
            <a:extLst>
              <a:ext uri="{FF2B5EF4-FFF2-40B4-BE49-F238E27FC236}">
                <a16:creationId xmlns:a16="http://schemas.microsoft.com/office/drawing/2014/main" id="{E516DE48-64A9-474C-936B-6932767652A7}"/>
              </a:ext>
            </a:extLst>
          </p:cNvPr>
          <p:cNvSpPr/>
          <p:nvPr/>
        </p:nvSpPr>
        <p:spPr>
          <a:xfrm>
            <a:off x="3105150" y="5981700"/>
            <a:ext cx="955739" cy="27479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REGISTRO ADICIONADO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AA7EFD-30ED-4A43-94C8-2BF30AA0C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323975"/>
            <a:ext cx="7972425" cy="2105025"/>
          </a:xfrm>
          <a:prstGeom prst="rect">
            <a:avLst/>
          </a:prstGeom>
        </p:spPr>
      </p:pic>
      <p:sp>
        <p:nvSpPr>
          <p:cNvPr id="7" name="Google Shape;271;p17">
            <a:extLst>
              <a:ext uri="{FF2B5EF4-FFF2-40B4-BE49-F238E27FC236}">
                <a16:creationId xmlns:a16="http://schemas.microsoft.com/office/drawing/2014/main" id="{0489B589-EBFC-4A4B-BC52-AD640BFC219E}"/>
              </a:ext>
            </a:extLst>
          </p:cNvPr>
          <p:cNvSpPr/>
          <p:nvPr/>
        </p:nvSpPr>
        <p:spPr>
          <a:xfrm>
            <a:off x="4819190" y="1579475"/>
            <a:ext cx="3739022" cy="36933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D3496-387E-43D4-AB6D-0355E783D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5" y="3821158"/>
            <a:ext cx="8611340" cy="901762"/>
          </a:xfrm>
          <a:prstGeom prst="rect">
            <a:avLst/>
          </a:prstGeom>
        </p:spPr>
      </p:pic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60E552FF-AA12-4DF9-9FA9-276B4765DDB0}"/>
              </a:ext>
            </a:extLst>
          </p:cNvPr>
          <p:cNvSpPr/>
          <p:nvPr/>
        </p:nvSpPr>
        <p:spPr>
          <a:xfrm>
            <a:off x="399494" y="3821158"/>
            <a:ext cx="8611339" cy="96390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NOVO REGISTRO – IP DO PROXY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B65114-287A-46F0-9A38-650D1541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28" y="1158218"/>
            <a:ext cx="5768381" cy="51893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A136D2D-8623-4E4E-8E51-AAE208210045}"/>
              </a:ext>
            </a:extLst>
          </p:cNvPr>
          <p:cNvSpPr/>
          <p:nvPr/>
        </p:nvSpPr>
        <p:spPr>
          <a:xfrm>
            <a:off x="628650" y="1113491"/>
            <a:ext cx="23949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Selecione: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Configuração de Usuário;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Preferências;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Configurações do Windows;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Registro;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Clicar com botão direito em Registro.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Escolher Novo;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Item de Registro</a:t>
            </a: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pt-BR" dirty="0"/>
          </a:p>
        </p:txBody>
      </p:sp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0D210F48-F5E4-4D0D-BB8B-D7FC4BF5A782}"/>
              </a:ext>
            </a:extLst>
          </p:cNvPr>
          <p:cNvSpPr/>
          <p:nvPr/>
        </p:nvSpPr>
        <p:spPr>
          <a:xfrm>
            <a:off x="3169328" y="1986000"/>
            <a:ext cx="201049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A206A9C2-5781-48ED-9E61-F932FC1FAA31}"/>
              </a:ext>
            </a:extLst>
          </p:cNvPr>
          <p:cNvSpPr/>
          <p:nvPr/>
        </p:nvSpPr>
        <p:spPr>
          <a:xfrm>
            <a:off x="3142696" y="2372419"/>
            <a:ext cx="1571348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95DDBE4B-C2E3-4AF3-9EF6-BEE21001843F}"/>
              </a:ext>
            </a:extLst>
          </p:cNvPr>
          <p:cNvSpPr/>
          <p:nvPr/>
        </p:nvSpPr>
        <p:spPr>
          <a:xfrm>
            <a:off x="3735430" y="2616576"/>
            <a:ext cx="201049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1;p17">
            <a:extLst>
              <a:ext uri="{FF2B5EF4-FFF2-40B4-BE49-F238E27FC236}">
                <a16:creationId xmlns:a16="http://schemas.microsoft.com/office/drawing/2014/main" id="{E5CF2F6D-FAEE-4E44-9418-0F2F2E7C14D7}"/>
              </a:ext>
            </a:extLst>
          </p:cNvPr>
          <p:cNvSpPr/>
          <p:nvPr/>
        </p:nvSpPr>
        <p:spPr>
          <a:xfrm>
            <a:off x="3923930" y="3972821"/>
            <a:ext cx="861133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71;p17">
            <a:extLst>
              <a:ext uri="{FF2B5EF4-FFF2-40B4-BE49-F238E27FC236}">
                <a16:creationId xmlns:a16="http://schemas.microsoft.com/office/drawing/2014/main" id="{1248A998-527B-4A9E-A6D7-597CAE6F3EB7}"/>
              </a:ext>
            </a:extLst>
          </p:cNvPr>
          <p:cNvSpPr/>
          <p:nvPr/>
        </p:nvSpPr>
        <p:spPr>
          <a:xfrm>
            <a:off x="4811695" y="4181711"/>
            <a:ext cx="175778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D5D73544-F82A-4E3F-A040-EDE3A0FBA64D}"/>
              </a:ext>
            </a:extLst>
          </p:cNvPr>
          <p:cNvSpPr/>
          <p:nvPr/>
        </p:nvSpPr>
        <p:spPr>
          <a:xfrm>
            <a:off x="6604986" y="4181711"/>
            <a:ext cx="175778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7734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NOVO REGISTRO – IP DO PROXY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C0A5E5-A08D-446E-9138-679FB34479D4}"/>
              </a:ext>
            </a:extLst>
          </p:cNvPr>
          <p:cNvSpPr/>
          <p:nvPr/>
        </p:nvSpPr>
        <p:spPr>
          <a:xfrm>
            <a:off x="628650" y="1113491"/>
            <a:ext cx="28689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Selecione: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HKEY_CURRENT_USER;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Windows;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CurrentVersion</a:t>
            </a: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Selecionar: </a:t>
            </a:r>
            <a:r>
              <a:rPr lang="pt-BR" sz="1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Internet Settings</a:t>
            </a:r>
            <a:endParaRPr lang="pt-BR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pt-BR" sz="1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DFFAD2-A1BD-4137-B5D6-3DBDAC49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55" y="797788"/>
            <a:ext cx="3800475" cy="5848350"/>
          </a:xfrm>
          <a:prstGeom prst="rect">
            <a:avLst/>
          </a:prstGeom>
        </p:spPr>
      </p:pic>
      <p:sp>
        <p:nvSpPr>
          <p:cNvPr id="6" name="Google Shape;271;p17">
            <a:extLst>
              <a:ext uri="{FF2B5EF4-FFF2-40B4-BE49-F238E27FC236}">
                <a16:creationId xmlns:a16="http://schemas.microsoft.com/office/drawing/2014/main" id="{2AFDA96C-9E89-40A3-A2AD-895739668050}"/>
              </a:ext>
            </a:extLst>
          </p:cNvPr>
          <p:cNvSpPr/>
          <p:nvPr/>
        </p:nvSpPr>
        <p:spPr>
          <a:xfrm>
            <a:off x="6223247" y="6370400"/>
            <a:ext cx="834502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0FF31D69-24D3-405B-BC6D-D57DBC38CD62}"/>
              </a:ext>
            </a:extLst>
          </p:cNvPr>
          <p:cNvSpPr/>
          <p:nvPr/>
        </p:nvSpPr>
        <p:spPr>
          <a:xfrm>
            <a:off x="5438775" y="3095625"/>
            <a:ext cx="1276074" cy="32525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4934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NOVO REGISTRO – IP DO PROXY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EC12CE-BD2E-4658-8DFB-AF813EA0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1380491"/>
            <a:ext cx="4157802" cy="473382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0B9B676-2A27-4387-AC0E-EECFC23D1998}"/>
              </a:ext>
            </a:extLst>
          </p:cNvPr>
          <p:cNvSpPr/>
          <p:nvPr/>
        </p:nvSpPr>
        <p:spPr>
          <a:xfrm>
            <a:off x="533932" y="2045000"/>
            <a:ext cx="343074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Digita o Registro: </a:t>
            </a:r>
            <a:r>
              <a:rPr lang="pt-BR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ProxyServer</a:t>
            </a:r>
            <a:endParaRPr lang="pt-BR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Digita o IP e Porta: </a:t>
            </a:r>
            <a:r>
              <a:rPr lang="pt-BR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192.168.1.200:3128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Clique em OK</a:t>
            </a:r>
            <a:endParaRPr lang="pt-BR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+mj-lt"/>
              <a:buAutoNum type="arabicPeriod" startAt="7"/>
            </a:pP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+mj-lt"/>
              <a:buAutoNum type="arabicPeriod" startAt="7"/>
            </a:pP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5DB53C-496D-480B-BDCF-E3026D39ED31}"/>
              </a:ext>
            </a:extLst>
          </p:cNvPr>
          <p:cNvSpPr/>
          <p:nvPr/>
        </p:nvSpPr>
        <p:spPr>
          <a:xfrm>
            <a:off x="5369749" y="3575756"/>
            <a:ext cx="1085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ProxyServer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F627BB-62BB-4495-9934-F94D9F495B9D}"/>
              </a:ext>
            </a:extLst>
          </p:cNvPr>
          <p:cNvSpPr/>
          <p:nvPr/>
        </p:nvSpPr>
        <p:spPr>
          <a:xfrm>
            <a:off x="5305559" y="4329712"/>
            <a:ext cx="1657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192.168.1.200:3128</a:t>
            </a:r>
            <a:endParaRPr lang="pt-BR" dirty="0"/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012FE1C3-F439-45DB-99E7-B2B61B8CAB23}"/>
              </a:ext>
            </a:extLst>
          </p:cNvPr>
          <p:cNvSpPr/>
          <p:nvPr/>
        </p:nvSpPr>
        <p:spPr>
          <a:xfrm>
            <a:off x="4852796" y="5794182"/>
            <a:ext cx="834502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B8EDA0-143B-4D69-BD4F-212EEC19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38" y="3903061"/>
            <a:ext cx="8705850" cy="8001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454BD14-A192-4B25-BAED-5D31600D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" y="1286643"/>
            <a:ext cx="7934325" cy="2124075"/>
          </a:xfrm>
          <a:prstGeom prst="rect">
            <a:avLst/>
          </a:prstGeom>
        </p:spPr>
      </p:pic>
      <p:sp>
        <p:nvSpPr>
          <p:cNvPr id="489" name="Google Shape;489;p47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REGISTRO ADICIONADO</a:t>
            </a:r>
          </a:p>
        </p:txBody>
      </p:sp>
      <p:sp>
        <p:nvSpPr>
          <p:cNvPr id="7" name="Google Shape;271;p17">
            <a:extLst>
              <a:ext uri="{FF2B5EF4-FFF2-40B4-BE49-F238E27FC236}">
                <a16:creationId xmlns:a16="http://schemas.microsoft.com/office/drawing/2014/main" id="{0489B589-EBFC-4A4B-BC52-AD640BFC219E}"/>
              </a:ext>
            </a:extLst>
          </p:cNvPr>
          <p:cNvSpPr/>
          <p:nvPr/>
        </p:nvSpPr>
        <p:spPr>
          <a:xfrm>
            <a:off x="4819190" y="1579475"/>
            <a:ext cx="3739022" cy="36933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60E552FF-AA12-4DF9-9FA9-276B4765DDB0}"/>
              </a:ext>
            </a:extLst>
          </p:cNvPr>
          <p:cNvSpPr/>
          <p:nvPr/>
        </p:nvSpPr>
        <p:spPr>
          <a:xfrm>
            <a:off x="399494" y="3821158"/>
            <a:ext cx="8611339" cy="96390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6237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NOVO REGISTRO – SOBREPOR O PROXY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B65114-287A-46F0-9A38-650D1541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28" y="1158218"/>
            <a:ext cx="5768381" cy="51893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A136D2D-8623-4E4E-8E51-AAE208210045}"/>
              </a:ext>
            </a:extLst>
          </p:cNvPr>
          <p:cNvSpPr/>
          <p:nvPr/>
        </p:nvSpPr>
        <p:spPr>
          <a:xfrm>
            <a:off x="628650" y="1113491"/>
            <a:ext cx="23949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Selecione: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Configuração de Usuário;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Preferências;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Configurações do Windows;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Registro;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Clicar com botão direito em Registro.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Escolher Novo;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Item de Registro</a:t>
            </a: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pt-BR" dirty="0"/>
          </a:p>
        </p:txBody>
      </p:sp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0D210F48-F5E4-4D0D-BB8B-D7FC4BF5A782}"/>
              </a:ext>
            </a:extLst>
          </p:cNvPr>
          <p:cNvSpPr/>
          <p:nvPr/>
        </p:nvSpPr>
        <p:spPr>
          <a:xfrm>
            <a:off x="3169328" y="1986000"/>
            <a:ext cx="201049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A206A9C2-5781-48ED-9E61-F932FC1FAA31}"/>
              </a:ext>
            </a:extLst>
          </p:cNvPr>
          <p:cNvSpPr/>
          <p:nvPr/>
        </p:nvSpPr>
        <p:spPr>
          <a:xfrm>
            <a:off x="3142696" y="2372419"/>
            <a:ext cx="1571348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95DDBE4B-C2E3-4AF3-9EF6-BEE21001843F}"/>
              </a:ext>
            </a:extLst>
          </p:cNvPr>
          <p:cNvSpPr/>
          <p:nvPr/>
        </p:nvSpPr>
        <p:spPr>
          <a:xfrm>
            <a:off x="3735430" y="2616576"/>
            <a:ext cx="201049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1;p17">
            <a:extLst>
              <a:ext uri="{FF2B5EF4-FFF2-40B4-BE49-F238E27FC236}">
                <a16:creationId xmlns:a16="http://schemas.microsoft.com/office/drawing/2014/main" id="{E5CF2F6D-FAEE-4E44-9418-0F2F2E7C14D7}"/>
              </a:ext>
            </a:extLst>
          </p:cNvPr>
          <p:cNvSpPr/>
          <p:nvPr/>
        </p:nvSpPr>
        <p:spPr>
          <a:xfrm>
            <a:off x="3923930" y="3972821"/>
            <a:ext cx="861133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71;p17">
            <a:extLst>
              <a:ext uri="{FF2B5EF4-FFF2-40B4-BE49-F238E27FC236}">
                <a16:creationId xmlns:a16="http://schemas.microsoft.com/office/drawing/2014/main" id="{1248A998-527B-4A9E-A6D7-597CAE6F3EB7}"/>
              </a:ext>
            </a:extLst>
          </p:cNvPr>
          <p:cNvSpPr/>
          <p:nvPr/>
        </p:nvSpPr>
        <p:spPr>
          <a:xfrm>
            <a:off x="4811695" y="4181711"/>
            <a:ext cx="175778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D5D73544-F82A-4E3F-A040-EDE3A0FBA64D}"/>
              </a:ext>
            </a:extLst>
          </p:cNvPr>
          <p:cNvSpPr/>
          <p:nvPr/>
        </p:nvSpPr>
        <p:spPr>
          <a:xfrm>
            <a:off x="6604986" y="4181711"/>
            <a:ext cx="1757781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1387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NOVO REGISTRO – SOBREPOR O PROXY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C0A5E5-A08D-446E-9138-679FB34479D4}"/>
              </a:ext>
            </a:extLst>
          </p:cNvPr>
          <p:cNvSpPr/>
          <p:nvPr/>
        </p:nvSpPr>
        <p:spPr>
          <a:xfrm>
            <a:off x="628650" y="1113491"/>
            <a:ext cx="2914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Selecione: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HKEY_CURRENT_USER;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Windows;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CurrentVersion</a:t>
            </a: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Selecionar: </a:t>
            </a:r>
            <a:r>
              <a:rPr lang="pt-BR" sz="1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Internet Settings</a:t>
            </a:r>
            <a:endParaRPr lang="pt-BR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pt-BR" sz="1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DFFAD2-A1BD-4137-B5D6-3DBDAC49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55" y="797788"/>
            <a:ext cx="3800475" cy="5848350"/>
          </a:xfrm>
          <a:prstGeom prst="rect">
            <a:avLst/>
          </a:prstGeom>
        </p:spPr>
      </p:pic>
      <p:sp>
        <p:nvSpPr>
          <p:cNvPr id="6" name="Google Shape;271;p17">
            <a:extLst>
              <a:ext uri="{FF2B5EF4-FFF2-40B4-BE49-F238E27FC236}">
                <a16:creationId xmlns:a16="http://schemas.microsoft.com/office/drawing/2014/main" id="{2AFDA96C-9E89-40A3-A2AD-895739668050}"/>
              </a:ext>
            </a:extLst>
          </p:cNvPr>
          <p:cNvSpPr/>
          <p:nvPr/>
        </p:nvSpPr>
        <p:spPr>
          <a:xfrm>
            <a:off x="6223247" y="6370400"/>
            <a:ext cx="834502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1;p17">
            <a:extLst>
              <a:ext uri="{FF2B5EF4-FFF2-40B4-BE49-F238E27FC236}">
                <a16:creationId xmlns:a16="http://schemas.microsoft.com/office/drawing/2014/main" id="{31166F3D-D5BD-44D7-BB8B-DA07836C12B5}"/>
              </a:ext>
            </a:extLst>
          </p:cNvPr>
          <p:cNvSpPr/>
          <p:nvPr/>
        </p:nvSpPr>
        <p:spPr>
          <a:xfrm>
            <a:off x="5448300" y="3140618"/>
            <a:ext cx="1266549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86548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NOVO REGISTRO – IP DO PROXY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EC12CE-BD2E-4658-8DFB-AF813EA0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1380491"/>
            <a:ext cx="4157802" cy="473382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0B9B676-2A27-4387-AC0E-EECFC23D1998}"/>
              </a:ext>
            </a:extLst>
          </p:cNvPr>
          <p:cNvSpPr/>
          <p:nvPr/>
        </p:nvSpPr>
        <p:spPr>
          <a:xfrm>
            <a:off x="772057" y="1987850"/>
            <a:ext cx="293061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Digita o Registro: </a:t>
            </a:r>
            <a:r>
              <a:rPr lang="pt-BR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ProxyOverride</a:t>
            </a:r>
            <a:endParaRPr lang="pt-BR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Digita o </a:t>
            </a:r>
            <a:r>
              <a:rPr lang="pt-BR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Parametro</a:t>
            </a: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&lt;local&gt;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Clique em OK</a:t>
            </a:r>
            <a:endParaRPr lang="pt-BR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+mj-lt"/>
              <a:buAutoNum type="arabicPeriod" startAt="7"/>
            </a:pP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+mj-lt"/>
              <a:buAutoNum type="arabicPeriod" startAt="7"/>
            </a:pPr>
            <a:endParaRPr lang="pt-BR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5DB53C-496D-480B-BDCF-E3026D39ED31}"/>
              </a:ext>
            </a:extLst>
          </p:cNvPr>
          <p:cNvSpPr/>
          <p:nvPr/>
        </p:nvSpPr>
        <p:spPr>
          <a:xfrm>
            <a:off x="5369749" y="3575756"/>
            <a:ext cx="1263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ProxyOverride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F627BB-62BB-4495-9934-F94D9F495B9D}"/>
              </a:ext>
            </a:extLst>
          </p:cNvPr>
          <p:cNvSpPr/>
          <p:nvPr/>
        </p:nvSpPr>
        <p:spPr>
          <a:xfrm>
            <a:off x="5367704" y="4347468"/>
            <a:ext cx="713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&lt;local&gt;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012FE1C3-F439-45DB-99E7-B2B61B8CAB23}"/>
              </a:ext>
            </a:extLst>
          </p:cNvPr>
          <p:cNvSpPr/>
          <p:nvPr/>
        </p:nvSpPr>
        <p:spPr>
          <a:xfrm>
            <a:off x="4852796" y="5794182"/>
            <a:ext cx="834502" cy="2579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9585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2ADCB9-5E15-489B-B85F-AB24FD5A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25" y="3842089"/>
            <a:ext cx="8753475" cy="9429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766E5DA-720E-42B6-9AE6-D1B1BD20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218123"/>
            <a:ext cx="7689356" cy="2293317"/>
          </a:xfrm>
          <a:prstGeom prst="rect">
            <a:avLst/>
          </a:prstGeom>
        </p:spPr>
      </p:pic>
      <p:sp>
        <p:nvSpPr>
          <p:cNvPr id="489" name="Google Shape;489;p47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REGISTRO ADICIONADO</a:t>
            </a:r>
          </a:p>
        </p:txBody>
      </p:sp>
      <p:sp>
        <p:nvSpPr>
          <p:cNvPr id="7" name="Google Shape;271;p17">
            <a:extLst>
              <a:ext uri="{FF2B5EF4-FFF2-40B4-BE49-F238E27FC236}">
                <a16:creationId xmlns:a16="http://schemas.microsoft.com/office/drawing/2014/main" id="{0489B589-EBFC-4A4B-BC52-AD640BFC219E}"/>
              </a:ext>
            </a:extLst>
          </p:cNvPr>
          <p:cNvSpPr/>
          <p:nvPr/>
        </p:nvSpPr>
        <p:spPr>
          <a:xfrm>
            <a:off x="5129908" y="1535087"/>
            <a:ext cx="3463676" cy="69320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60E552FF-AA12-4DF9-9FA9-276B4765DDB0}"/>
              </a:ext>
            </a:extLst>
          </p:cNvPr>
          <p:cNvSpPr/>
          <p:nvPr/>
        </p:nvSpPr>
        <p:spPr>
          <a:xfrm>
            <a:off x="328426" y="3821158"/>
            <a:ext cx="8682408" cy="96390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10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132D757-DD66-4B56-869E-1D4E0227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24" y="747887"/>
            <a:ext cx="2859321" cy="6138909"/>
          </a:xfrm>
          <a:prstGeom prst="rect">
            <a:avLst/>
          </a:prstGeom>
        </p:spPr>
      </p:pic>
      <p:sp>
        <p:nvSpPr>
          <p:cNvPr id="244" name="Google Shape;244;p1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 dirty="0"/>
              <a:t>ACESSANDO GPO</a:t>
            </a:r>
            <a:endParaRPr dirty="0"/>
          </a:p>
        </p:txBody>
      </p:sp>
      <p:sp>
        <p:nvSpPr>
          <p:cNvPr id="246" name="Google Shape;246;p14"/>
          <p:cNvSpPr/>
          <p:nvPr/>
        </p:nvSpPr>
        <p:spPr>
          <a:xfrm>
            <a:off x="2973824" y="3020571"/>
            <a:ext cx="2859321" cy="25135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6882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ESSA GPO JÁ ESTÁ ASSOCIADA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C3E9F3-D6FF-4CB7-9F5B-56852AE6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55" y="1276534"/>
            <a:ext cx="6381490" cy="4955589"/>
          </a:xfrm>
          <a:prstGeom prst="rect">
            <a:avLst/>
          </a:prstGeom>
        </p:spPr>
      </p:pic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932D41FC-5301-4BCE-AE96-10ACF8350C20}"/>
              </a:ext>
            </a:extLst>
          </p:cNvPr>
          <p:cNvSpPr/>
          <p:nvPr/>
        </p:nvSpPr>
        <p:spPr>
          <a:xfrm>
            <a:off x="2015232" y="2423604"/>
            <a:ext cx="1029810" cy="269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AD80EC-ECE4-4F9B-A772-21133E88AE77}"/>
              </a:ext>
            </a:extLst>
          </p:cNvPr>
          <p:cNvSpPr/>
          <p:nvPr/>
        </p:nvSpPr>
        <p:spPr>
          <a:xfrm>
            <a:off x="451612" y="2269715"/>
            <a:ext cx="13150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Não precisa Vincular </a:t>
            </a:r>
            <a:r>
              <a:rPr lang="pt-BR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denovo</a:t>
            </a:r>
            <a:endParaRPr lang="pt-BR" dirty="0"/>
          </a:p>
        </p:txBody>
      </p:sp>
      <p:sp>
        <p:nvSpPr>
          <p:cNvPr id="11" name="Google Shape;271;p17">
            <a:extLst>
              <a:ext uri="{FF2B5EF4-FFF2-40B4-BE49-F238E27FC236}">
                <a16:creationId xmlns:a16="http://schemas.microsoft.com/office/drawing/2014/main" id="{620FAAC8-0AC1-4CAF-BCF4-F8A49C0C4751}"/>
              </a:ext>
            </a:extLst>
          </p:cNvPr>
          <p:cNvSpPr/>
          <p:nvPr/>
        </p:nvSpPr>
        <p:spPr>
          <a:xfrm>
            <a:off x="2982900" y="2903008"/>
            <a:ext cx="4119236" cy="269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4410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411211-CEF2-477B-BBFC-51463C68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8" y="2293788"/>
            <a:ext cx="8850692" cy="2476737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ESSA GPO JÁ ESTÁ ASSOCIADA</a:t>
            </a:r>
          </a:p>
        </p:txBody>
      </p:sp>
      <p:sp>
        <p:nvSpPr>
          <p:cNvPr id="9" name="Google Shape;271;p17">
            <a:extLst>
              <a:ext uri="{FF2B5EF4-FFF2-40B4-BE49-F238E27FC236}">
                <a16:creationId xmlns:a16="http://schemas.microsoft.com/office/drawing/2014/main" id="{4BE30C59-BA5C-47BA-AEAE-FF394EB263FF}"/>
              </a:ext>
            </a:extLst>
          </p:cNvPr>
          <p:cNvSpPr/>
          <p:nvPr/>
        </p:nvSpPr>
        <p:spPr>
          <a:xfrm>
            <a:off x="3827710" y="3295558"/>
            <a:ext cx="5316290" cy="47319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1063033" y="4501151"/>
            <a:ext cx="2168438" cy="269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7058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dirty="0"/>
              <a:t>TESTE</a:t>
            </a:r>
            <a:endParaRPr dirty="0"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/>
              <a:t>ATIVIDADE</a:t>
            </a:r>
            <a:endParaRPr sz="1665"/>
          </a:p>
        </p:txBody>
      </p:sp>
      <p:sp>
        <p:nvSpPr>
          <p:cNvPr id="322" name="Google Shape;322;p24"/>
          <p:cNvSpPr txBox="1"/>
          <p:nvPr/>
        </p:nvSpPr>
        <p:spPr>
          <a:xfrm>
            <a:off x="628650" y="4123113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80"/>
              <a:buFont typeface="Arial"/>
              <a:buNone/>
            </a:pPr>
            <a:r>
              <a:rPr lang="pt-BR" sz="558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INSERIR INFORMAÇÕES NAS CONFIGURAÇÔES DE PROXY</a:t>
            </a:r>
            <a:endParaRPr sz="558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021972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EC973F-FBCC-4A30-9AF2-9DD8827F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28402"/>
            <a:ext cx="4276725" cy="3171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4B0957-F2E9-4FDD-8D03-04FACE2F1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843087"/>
            <a:ext cx="5147183" cy="1397263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REALIZAR TESTE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1205698" y="2037088"/>
            <a:ext cx="5335249" cy="7725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3578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Tente abrir o Painel de Controle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B5C752-0F10-48C1-9662-EBE7D3132B23}"/>
              </a:ext>
            </a:extLst>
          </p:cNvPr>
          <p:cNvSpPr/>
          <p:nvPr/>
        </p:nvSpPr>
        <p:spPr>
          <a:xfrm>
            <a:off x="628650" y="4345621"/>
            <a:ext cx="3431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Entre em Configurações e Opções da Internet</a:t>
            </a:r>
          </a:p>
        </p:txBody>
      </p:sp>
      <p:sp>
        <p:nvSpPr>
          <p:cNvPr id="12" name="Google Shape;271;p17">
            <a:extLst>
              <a:ext uri="{FF2B5EF4-FFF2-40B4-BE49-F238E27FC236}">
                <a16:creationId xmlns:a16="http://schemas.microsoft.com/office/drawing/2014/main" id="{F7F30958-AF57-4BC5-A88B-201F08A0248D}"/>
              </a:ext>
            </a:extLst>
          </p:cNvPr>
          <p:cNvSpPr/>
          <p:nvPr/>
        </p:nvSpPr>
        <p:spPr>
          <a:xfrm>
            <a:off x="4623578" y="5903650"/>
            <a:ext cx="2878053" cy="2906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5117F813-1CAC-4888-AD66-2E3F4AC4E544}"/>
              </a:ext>
            </a:extLst>
          </p:cNvPr>
          <p:cNvSpPr/>
          <p:nvPr/>
        </p:nvSpPr>
        <p:spPr>
          <a:xfrm>
            <a:off x="8353887" y="3432042"/>
            <a:ext cx="299999" cy="2906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7591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5E2C956-8C3F-436A-AAE9-B273FE3E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36" y="1057721"/>
            <a:ext cx="4010025" cy="5534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7F25FE-5D00-4DBB-B39D-8AF5630CB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989" y="1967636"/>
            <a:ext cx="3609975" cy="3219450"/>
          </a:xfrm>
          <a:prstGeom prst="rect">
            <a:avLst/>
          </a:prstGeom>
        </p:spPr>
      </p:pic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BLOQUEADO CONFIGURAÇÔES</a:t>
            </a:r>
          </a:p>
        </p:txBody>
      </p:sp>
      <p:sp>
        <p:nvSpPr>
          <p:cNvPr id="10" name="Google Shape;271;p17">
            <a:extLst>
              <a:ext uri="{FF2B5EF4-FFF2-40B4-BE49-F238E27FC236}">
                <a16:creationId xmlns:a16="http://schemas.microsoft.com/office/drawing/2014/main" id="{8319D15E-2EA7-4027-8503-564B774BA18E}"/>
              </a:ext>
            </a:extLst>
          </p:cNvPr>
          <p:cNvSpPr/>
          <p:nvPr/>
        </p:nvSpPr>
        <p:spPr>
          <a:xfrm>
            <a:off x="747036" y="1555341"/>
            <a:ext cx="1365849" cy="24682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B5C752-0F10-48C1-9662-EBE7D3132B23}"/>
              </a:ext>
            </a:extLst>
          </p:cNvPr>
          <p:cNvSpPr/>
          <p:nvPr/>
        </p:nvSpPr>
        <p:spPr>
          <a:xfrm>
            <a:off x="4757061" y="5417925"/>
            <a:ext cx="3431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Já temos um alerta</a:t>
            </a:r>
          </a:p>
        </p:txBody>
      </p:sp>
      <p:sp>
        <p:nvSpPr>
          <p:cNvPr id="12" name="Google Shape;271;p17">
            <a:extLst>
              <a:ext uri="{FF2B5EF4-FFF2-40B4-BE49-F238E27FC236}">
                <a16:creationId xmlns:a16="http://schemas.microsoft.com/office/drawing/2014/main" id="{F7F30958-AF57-4BC5-A88B-201F08A0248D}"/>
              </a:ext>
            </a:extLst>
          </p:cNvPr>
          <p:cNvSpPr/>
          <p:nvPr/>
        </p:nvSpPr>
        <p:spPr>
          <a:xfrm>
            <a:off x="843378" y="5417925"/>
            <a:ext cx="3666478" cy="40011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5117F813-1CAC-4888-AD66-2E3F4AC4E544}"/>
              </a:ext>
            </a:extLst>
          </p:cNvPr>
          <p:cNvSpPr/>
          <p:nvPr/>
        </p:nvSpPr>
        <p:spPr>
          <a:xfrm flipH="1">
            <a:off x="3351626" y="4912358"/>
            <a:ext cx="1220373" cy="27472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77A3967-6485-471D-9A45-FFD872C1497B}"/>
              </a:ext>
            </a:extLst>
          </p:cNvPr>
          <p:cNvSpPr/>
          <p:nvPr/>
        </p:nvSpPr>
        <p:spPr>
          <a:xfrm>
            <a:off x="3103449" y="4386344"/>
            <a:ext cx="165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10798378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REVISÃO DA AULA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962937" y="1108051"/>
            <a:ext cx="77904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Criamos 3 Politicas: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Afetando bloqueio de configurações do Windows;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Bloqueando configurações de um Aplicativo (Internet Explorer);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Inserindo informações nas configurações de um Aplicativo (Internet Explorer);</a:t>
            </a:r>
          </a:p>
          <a:p>
            <a:pPr marL="457200" indent="-457200">
              <a:buFont typeface="+mj-lt"/>
              <a:buAutoNum type="arabicParenR"/>
            </a:pP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+mj-lt"/>
              <a:buAutoNum type="arabicParenR"/>
            </a:pP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71;p17">
            <a:extLst>
              <a:ext uri="{FF2B5EF4-FFF2-40B4-BE49-F238E27FC236}">
                <a16:creationId xmlns:a16="http://schemas.microsoft.com/office/drawing/2014/main" id="{5117F813-1CAC-4888-AD66-2E3F4AC4E544}"/>
              </a:ext>
            </a:extLst>
          </p:cNvPr>
          <p:cNvSpPr/>
          <p:nvPr/>
        </p:nvSpPr>
        <p:spPr>
          <a:xfrm>
            <a:off x="8353887" y="3432042"/>
            <a:ext cx="299999" cy="2906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32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7B1F152-C81A-485F-946B-A4DCF5C7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85" y="2975637"/>
            <a:ext cx="4838700" cy="2238375"/>
          </a:xfrm>
          <a:prstGeom prst="rect">
            <a:avLst/>
          </a:prstGeom>
        </p:spPr>
      </p:pic>
      <p:sp>
        <p:nvSpPr>
          <p:cNvPr id="146" name="Google Shape;146;p6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 dirty="0"/>
              <a:t>GPO – Politicas de Grupo</a:t>
            </a: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317509-B660-42AD-80F1-6D937C95A957}"/>
              </a:ext>
            </a:extLst>
          </p:cNvPr>
          <p:cNvSpPr/>
          <p:nvPr/>
        </p:nvSpPr>
        <p:spPr>
          <a:xfrm>
            <a:off x="2766685" y="1907950"/>
            <a:ext cx="27558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Teclado do Windows + R</a:t>
            </a:r>
          </a:p>
          <a:p>
            <a:endParaRPr lang="pt-BR" sz="1800" dirty="0">
              <a:solidFill>
                <a:srgbClr val="FF0000"/>
              </a:solidFill>
            </a:endParaRPr>
          </a:p>
          <a:p>
            <a:pPr algn="ctr"/>
            <a:r>
              <a:rPr lang="pt-BR" sz="1800" dirty="0" err="1">
                <a:solidFill>
                  <a:srgbClr val="FF0000"/>
                </a:solidFill>
              </a:rPr>
              <a:t>gpmc.msc</a:t>
            </a:r>
            <a:endParaRPr lang="pt-B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15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1659</Words>
  <Application>Microsoft Office PowerPoint</Application>
  <PresentationFormat>Apresentação na tela (4:3)</PresentationFormat>
  <Paragraphs>286</Paragraphs>
  <Slides>85</Slides>
  <Notes>85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85</vt:i4>
      </vt:variant>
    </vt:vector>
  </HeadingPairs>
  <TitlesOfParts>
    <vt:vector size="89" baseType="lpstr">
      <vt:lpstr>Arial</vt:lpstr>
      <vt:lpstr>Calibri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45</cp:revision>
  <dcterms:created xsi:type="dcterms:W3CDTF">2019-02-19T13:22:14Z</dcterms:created>
  <dcterms:modified xsi:type="dcterms:W3CDTF">2020-11-25T18:24:58Z</dcterms:modified>
</cp:coreProperties>
</file>