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5"/>
  </p:handoutMasterIdLst>
  <p:sldIdLst>
    <p:sldId id="257" r:id="rId2"/>
    <p:sldId id="336" r:id="rId3"/>
    <p:sldId id="335" r:id="rId4"/>
    <p:sldId id="327" r:id="rId5"/>
    <p:sldId id="328" r:id="rId6"/>
    <p:sldId id="329" r:id="rId7"/>
    <p:sldId id="330" r:id="rId8"/>
    <p:sldId id="331" r:id="rId9"/>
    <p:sldId id="358" r:id="rId10"/>
    <p:sldId id="359" r:id="rId11"/>
    <p:sldId id="348" r:id="rId12"/>
    <p:sldId id="349" r:id="rId13"/>
    <p:sldId id="360" r:id="rId14"/>
    <p:sldId id="350" r:id="rId15"/>
    <p:sldId id="352" r:id="rId16"/>
    <p:sldId id="361" r:id="rId17"/>
    <p:sldId id="362" r:id="rId18"/>
    <p:sldId id="363" r:id="rId19"/>
    <p:sldId id="364" r:id="rId20"/>
    <p:sldId id="365" r:id="rId21"/>
    <p:sldId id="366" r:id="rId22"/>
    <p:sldId id="353" r:id="rId23"/>
    <p:sldId id="351" r:id="rId24"/>
    <p:sldId id="367" r:id="rId25"/>
    <p:sldId id="368" r:id="rId26"/>
    <p:sldId id="354" r:id="rId27"/>
    <p:sldId id="347" r:id="rId28"/>
    <p:sldId id="369" r:id="rId29"/>
    <p:sldId id="355" r:id="rId30"/>
    <p:sldId id="385" r:id="rId31"/>
    <p:sldId id="370" r:id="rId32"/>
    <p:sldId id="371" r:id="rId33"/>
    <p:sldId id="374" r:id="rId34"/>
    <p:sldId id="375" r:id="rId35"/>
    <p:sldId id="384" r:id="rId36"/>
    <p:sldId id="372" r:id="rId37"/>
    <p:sldId id="290" r:id="rId38"/>
    <p:sldId id="291" r:id="rId39"/>
    <p:sldId id="292" r:id="rId40"/>
    <p:sldId id="293" r:id="rId41"/>
    <p:sldId id="294" r:id="rId42"/>
    <p:sldId id="295" r:id="rId43"/>
    <p:sldId id="312" r:id="rId44"/>
    <p:sldId id="337" r:id="rId45"/>
    <p:sldId id="378" r:id="rId46"/>
    <p:sldId id="386" r:id="rId47"/>
    <p:sldId id="387" r:id="rId48"/>
    <p:sldId id="376" r:id="rId49"/>
    <p:sldId id="377" r:id="rId50"/>
    <p:sldId id="313" r:id="rId51"/>
    <p:sldId id="320" r:id="rId52"/>
    <p:sldId id="321" r:id="rId53"/>
    <p:sldId id="322" r:id="rId54"/>
    <p:sldId id="324" r:id="rId55"/>
    <p:sldId id="380" r:id="rId56"/>
    <p:sldId id="323" r:id="rId57"/>
    <p:sldId id="373" r:id="rId58"/>
    <p:sldId id="394" r:id="rId59"/>
    <p:sldId id="325" r:id="rId60"/>
    <p:sldId id="319" r:id="rId61"/>
    <p:sldId id="314" r:id="rId62"/>
    <p:sldId id="315" r:id="rId63"/>
    <p:sldId id="316" r:id="rId64"/>
    <p:sldId id="318" r:id="rId65"/>
    <p:sldId id="326" r:id="rId66"/>
    <p:sldId id="392" r:id="rId67"/>
    <p:sldId id="393" r:id="rId68"/>
    <p:sldId id="379" r:id="rId69"/>
    <p:sldId id="389" r:id="rId70"/>
    <p:sldId id="390" r:id="rId71"/>
    <p:sldId id="383" r:id="rId72"/>
    <p:sldId id="388" r:id="rId73"/>
    <p:sldId id="391" r:id="rId7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o Roberto Cardinal dos Santos" initials="MRCdS" lastIdx="1" clrIdx="0">
    <p:extLst>
      <p:ext uri="{19B8F6BF-5375-455C-9EA6-DF929625EA0E}">
        <p15:presenceInfo xmlns:p15="http://schemas.microsoft.com/office/powerpoint/2012/main" userId="Marcelo Roberto Cardinal dos San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2105480"/>
            <a:ext cx="7167978" cy="707886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4674870" cy="437655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INSTALAÇÃO DO ACTIVE DIRECTORY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6242858"/>
            <a:ext cx="4300401" cy="413562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Sibov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EC877A-D6AE-437A-86BA-430378C17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800100"/>
            <a:ext cx="7962900" cy="52578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USUÁRIO BLOQUEADO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94F1C6F-68CE-43C6-A9C5-89FB5095ED0E}"/>
              </a:ext>
            </a:extLst>
          </p:cNvPr>
          <p:cNvSpPr/>
          <p:nvPr/>
        </p:nvSpPr>
        <p:spPr>
          <a:xfrm>
            <a:off x="4657586" y="3171039"/>
            <a:ext cx="1718047" cy="2579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D619E40-57EC-464F-A88E-86F78391131C}"/>
              </a:ext>
            </a:extLst>
          </p:cNvPr>
          <p:cNvSpPr/>
          <p:nvPr/>
        </p:nvSpPr>
        <p:spPr>
          <a:xfrm>
            <a:off x="628650" y="4371048"/>
            <a:ext cx="2225303" cy="4149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226B824-4908-4889-821D-2A911D9F7861}"/>
              </a:ext>
            </a:extLst>
          </p:cNvPr>
          <p:cNvSpPr/>
          <p:nvPr/>
        </p:nvSpPr>
        <p:spPr>
          <a:xfrm>
            <a:off x="6744749" y="2699854"/>
            <a:ext cx="17180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Pra desbloquear é </a:t>
            </a:r>
            <a:r>
              <a:rPr lang="pt-BR" dirty="0" err="1">
                <a:solidFill>
                  <a:srgbClr val="FF0000"/>
                </a:solidFill>
              </a:rPr>
              <a:t>so</a:t>
            </a:r>
            <a:r>
              <a:rPr lang="pt-BR" dirty="0">
                <a:solidFill>
                  <a:srgbClr val="FF0000"/>
                </a:solidFill>
              </a:rPr>
              <a:t> marcar e clicar em OK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B8DE464-A0A3-4756-BD1D-971DBFC21C57}"/>
              </a:ext>
            </a:extLst>
          </p:cNvPr>
          <p:cNvSpPr/>
          <p:nvPr/>
        </p:nvSpPr>
        <p:spPr>
          <a:xfrm>
            <a:off x="5592111" y="1547007"/>
            <a:ext cx="590576" cy="2579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02FC31-AF80-4AD9-BD7B-A74E7929B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13" y="5668222"/>
            <a:ext cx="4375501" cy="72018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4232FB7-C060-422A-91D1-4B94E7D49544}"/>
              </a:ext>
            </a:extLst>
          </p:cNvPr>
          <p:cNvSpPr/>
          <p:nvPr/>
        </p:nvSpPr>
        <p:spPr>
          <a:xfrm>
            <a:off x="414613" y="5683036"/>
            <a:ext cx="4375501" cy="70537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44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CRIAR USUÁRIO DO ZERO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CRIANDO OBJETOS</a:t>
            </a:r>
          </a:p>
        </p:txBody>
      </p:sp>
    </p:spTree>
    <p:extLst>
      <p:ext uri="{BB962C8B-B14F-4D97-AF65-F5344CB8AC3E}">
        <p14:creationId xmlns:p14="http://schemas.microsoft.com/office/powerpoint/2010/main" val="72906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CE95710-87A8-48EE-BB09-6C4403C88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2" y="1144588"/>
            <a:ext cx="7153275" cy="50292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130DDF-8389-4700-B5A8-AC41741DBB41}"/>
              </a:ext>
            </a:extLst>
          </p:cNvPr>
          <p:cNvSpPr/>
          <p:nvPr/>
        </p:nvSpPr>
        <p:spPr>
          <a:xfrm>
            <a:off x="3942825" y="3552656"/>
            <a:ext cx="1860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Botão direto em </a:t>
            </a:r>
            <a:r>
              <a:rPr lang="pt-BR" dirty="0" err="1">
                <a:solidFill>
                  <a:srgbClr val="FF0000"/>
                </a:solidFill>
              </a:rPr>
              <a:t>Users</a:t>
            </a:r>
            <a:r>
              <a:rPr lang="pt-BR" dirty="0">
                <a:solidFill>
                  <a:srgbClr val="FF0000"/>
                </a:solidFill>
              </a:rPr>
              <a:t> ou no espaço em branco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0EB6545-B21B-4C04-B0A7-8A5F045B70D0}"/>
              </a:ext>
            </a:extLst>
          </p:cNvPr>
          <p:cNvSpPr/>
          <p:nvPr/>
        </p:nvSpPr>
        <p:spPr>
          <a:xfrm>
            <a:off x="928937" y="1144588"/>
            <a:ext cx="2720274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0E1597-275F-4917-868F-D855656419F3}"/>
              </a:ext>
            </a:extLst>
          </p:cNvPr>
          <p:cNvSpPr/>
          <p:nvPr/>
        </p:nvSpPr>
        <p:spPr>
          <a:xfrm>
            <a:off x="928937" y="2270488"/>
            <a:ext cx="1939203" cy="30203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C3F923-4486-4169-9153-F62B0A6B4687}"/>
              </a:ext>
            </a:extLst>
          </p:cNvPr>
          <p:cNvSpPr/>
          <p:nvPr/>
        </p:nvSpPr>
        <p:spPr>
          <a:xfrm>
            <a:off x="1049973" y="3305343"/>
            <a:ext cx="1265388" cy="2746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8E45A5F-411A-472E-9640-F9835AB64458}"/>
              </a:ext>
            </a:extLst>
          </p:cNvPr>
          <p:cNvSpPr/>
          <p:nvPr/>
        </p:nvSpPr>
        <p:spPr>
          <a:xfrm>
            <a:off x="3016517" y="2787916"/>
            <a:ext cx="4956474" cy="29254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9294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188D2C3B-8A6A-4C59-B522-87FFD6A3D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784" y="756916"/>
            <a:ext cx="6191627" cy="5839497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130DDF-8389-4700-B5A8-AC41741DBB41}"/>
              </a:ext>
            </a:extLst>
          </p:cNvPr>
          <p:cNvSpPr/>
          <p:nvPr/>
        </p:nvSpPr>
        <p:spPr>
          <a:xfrm>
            <a:off x="937979" y="3881332"/>
            <a:ext cx="1860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Verificar o usuário, clique 2x sobre ele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C3F923-4486-4169-9153-F62B0A6B4687}"/>
              </a:ext>
            </a:extLst>
          </p:cNvPr>
          <p:cNvSpPr/>
          <p:nvPr/>
        </p:nvSpPr>
        <p:spPr>
          <a:xfrm>
            <a:off x="3247887" y="5595538"/>
            <a:ext cx="4159591" cy="32709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2847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130DDF-8389-4700-B5A8-AC41741DBB41}"/>
              </a:ext>
            </a:extLst>
          </p:cNvPr>
          <p:cNvSpPr/>
          <p:nvPr/>
        </p:nvSpPr>
        <p:spPr>
          <a:xfrm>
            <a:off x="670994" y="2665870"/>
            <a:ext cx="1985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Abre propriedades do usuário e clique em “Membro de”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117A36-2519-472E-ACAD-E248D2516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809" y="1141413"/>
            <a:ext cx="3830381" cy="50355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654EFA9-F173-40EE-8F1E-AA3F3499967A}"/>
              </a:ext>
            </a:extLst>
          </p:cNvPr>
          <p:cNvSpPr/>
          <p:nvPr/>
        </p:nvSpPr>
        <p:spPr>
          <a:xfrm>
            <a:off x="5689085" y="1803714"/>
            <a:ext cx="798105" cy="2746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45403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RDP – PERMISSÃO DO USUÁRIO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60" y="1055048"/>
            <a:ext cx="8028789" cy="119320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Com a Aba “Membros de” aberta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612A4C1-AF1F-49B8-BFF5-0D4DC4347C1F}"/>
              </a:ext>
            </a:extLst>
          </p:cNvPr>
          <p:cNvSpPr/>
          <p:nvPr/>
        </p:nvSpPr>
        <p:spPr>
          <a:xfrm>
            <a:off x="819149" y="4130912"/>
            <a:ext cx="2170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Cliente em Adicionar...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DB3AFBD-E657-4B04-BCDA-23F0E95075AE}"/>
              </a:ext>
            </a:extLst>
          </p:cNvPr>
          <p:cNvCxnSpPr>
            <a:cxnSpLocks/>
          </p:cNvCxnSpPr>
          <p:nvPr/>
        </p:nvCxnSpPr>
        <p:spPr>
          <a:xfrm flipH="1">
            <a:off x="4729610" y="4130912"/>
            <a:ext cx="224088" cy="184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C26339E2-B9CF-4A8B-9F48-E7AF3F19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227" y="1917937"/>
            <a:ext cx="3372936" cy="44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6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3170ED4-2C8B-410F-8882-7E149D98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468137"/>
            <a:ext cx="7820025" cy="51149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RDP – PERMISSÃO DO USUÁRIO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2" y="871537"/>
            <a:ext cx="8028789" cy="119320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 compararmos o usuário criado com a copia temos uma diferença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9D9A96A-5D79-42E0-9FF0-2D0C783BABED}"/>
              </a:ext>
            </a:extLst>
          </p:cNvPr>
          <p:cNvSpPr/>
          <p:nvPr/>
        </p:nvSpPr>
        <p:spPr>
          <a:xfrm>
            <a:off x="3070474" y="4423931"/>
            <a:ext cx="1072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Ex.: copia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CBBE43B-8E8F-48F3-B1BD-8240D8010BE4}"/>
              </a:ext>
            </a:extLst>
          </p:cNvPr>
          <p:cNvSpPr/>
          <p:nvPr/>
        </p:nvSpPr>
        <p:spPr>
          <a:xfrm>
            <a:off x="6419081" y="4423931"/>
            <a:ext cx="1876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Ex</a:t>
            </a:r>
            <a:r>
              <a:rPr lang="pt-BR" dirty="0">
                <a:solidFill>
                  <a:srgbClr val="FF0000"/>
                </a:solidFill>
              </a:rPr>
              <a:t>.:Criado do zero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551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GRUPOS EXISTENTES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2" y="871537"/>
            <a:ext cx="8028789" cy="119320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OU = </a:t>
            </a:r>
            <a:r>
              <a:rPr lang="pt-BR" dirty="0" err="1">
                <a:solidFill>
                  <a:srgbClr val="FF0000"/>
                </a:solidFill>
              </a:rPr>
              <a:t>Users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4E0B60-07A3-449A-BD7A-922050DD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13" y="1543090"/>
            <a:ext cx="8782808" cy="325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3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GRUPOS EXISTENTES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2" y="871537"/>
            <a:ext cx="8028789" cy="119320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OU = </a:t>
            </a:r>
            <a:r>
              <a:rPr lang="pt-BR" dirty="0" err="1">
                <a:solidFill>
                  <a:srgbClr val="FF0000"/>
                </a:solidFill>
              </a:rPr>
              <a:t>Builtin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7DAD65D-A8D5-4A67-A05B-824FCA29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6" y="1654552"/>
            <a:ext cx="8800051" cy="372816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CE2C697-B87C-41F7-AE76-EFA1249BD435}"/>
              </a:ext>
            </a:extLst>
          </p:cNvPr>
          <p:cNvSpPr/>
          <p:nvPr/>
        </p:nvSpPr>
        <p:spPr>
          <a:xfrm>
            <a:off x="1342238" y="4467440"/>
            <a:ext cx="5570290" cy="3258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9409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TESTE DE ACESSO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215569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COPIAR USUÁRIO EXISTENTE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CRIANDO OBJETOS</a:t>
            </a:r>
          </a:p>
        </p:txBody>
      </p:sp>
    </p:spTree>
    <p:extLst>
      <p:ext uri="{BB962C8B-B14F-4D97-AF65-F5344CB8AC3E}">
        <p14:creationId xmlns:p14="http://schemas.microsoft.com/office/powerpoint/2010/main" val="3667528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F188786-D1E5-449C-BB52-F5720A0F0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04069"/>
            <a:ext cx="7886700" cy="471023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ACESSO COM USUÁRIO SEM PERMISSÂO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FDA463-B06A-46CE-94CE-C853DD2C1648}"/>
              </a:ext>
            </a:extLst>
          </p:cNvPr>
          <p:cNvSpPr/>
          <p:nvPr/>
        </p:nvSpPr>
        <p:spPr>
          <a:xfrm>
            <a:off x="1637200" y="2919450"/>
            <a:ext cx="2297237" cy="25997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12E6EDA-8B67-4937-ACC3-B679EB40962D}"/>
              </a:ext>
            </a:extLst>
          </p:cNvPr>
          <p:cNvSpPr/>
          <p:nvPr/>
        </p:nvSpPr>
        <p:spPr>
          <a:xfrm>
            <a:off x="4504888" y="2513800"/>
            <a:ext cx="2827090" cy="259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BD512D2-9453-4DB4-9B73-111AE542E06A}"/>
              </a:ext>
            </a:extLst>
          </p:cNvPr>
          <p:cNvSpPr/>
          <p:nvPr/>
        </p:nvSpPr>
        <p:spPr>
          <a:xfrm>
            <a:off x="4504888" y="4766295"/>
            <a:ext cx="3749879" cy="55232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A656DCD-E799-4E9E-8E60-E5D7DBCCA563}"/>
              </a:ext>
            </a:extLst>
          </p:cNvPr>
          <p:cNvSpPr/>
          <p:nvPr/>
        </p:nvSpPr>
        <p:spPr>
          <a:xfrm>
            <a:off x="4572000" y="5385721"/>
            <a:ext cx="1853967" cy="4446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16932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659674" cy="1190625"/>
          </a:xfrm>
        </p:spPr>
        <p:txBody>
          <a:bodyPr>
            <a:normAutofit/>
          </a:bodyPr>
          <a:lstStyle/>
          <a:p>
            <a:r>
              <a:rPr lang="pt-BR" dirty="0"/>
              <a:t>ERRO NO ACESSO USUÁRIO SEM </a:t>
            </a:r>
            <a:r>
              <a:rPr lang="pt-BR" dirty="0">
                <a:solidFill>
                  <a:srgbClr val="FF0000"/>
                </a:solidFill>
              </a:rPr>
              <a:t>PERMISSÂO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3CBC8C-AC90-4CB7-B432-459568E80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833687"/>
            <a:ext cx="50101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99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15F0A79-701C-407C-82AF-527AC1E0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72" y="1888880"/>
            <a:ext cx="6298991" cy="3857176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RDP – PERMISSÃO DO USUÁRIO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60" y="1055048"/>
            <a:ext cx="8028789" cy="1193201"/>
          </a:xfrm>
        </p:spPr>
        <p:txBody>
          <a:bodyPr>
            <a:normAutofit/>
          </a:bodyPr>
          <a:lstStyle/>
          <a:p>
            <a:r>
              <a:rPr lang="pt-BR" sz="2400" dirty="0" err="1"/>
              <a:t>Prencha</a:t>
            </a:r>
            <a:r>
              <a:rPr lang="pt-BR" sz="2400" dirty="0"/>
              <a:t> o campo em branco com: </a:t>
            </a:r>
            <a:r>
              <a:rPr lang="pt-BR" sz="2400" dirty="0">
                <a:solidFill>
                  <a:srgbClr val="FF0000"/>
                </a:solidFill>
              </a:rPr>
              <a:t>“Remote Desktop </a:t>
            </a:r>
            <a:r>
              <a:rPr lang="pt-BR" sz="2400" dirty="0" err="1">
                <a:solidFill>
                  <a:srgbClr val="FF0000"/>
                </a:solidFill>
              </a:rPr>
              <a:t>Users</a:t>
            </a:r>
            <a:r>
              <a:rPr lang="pt-BR" sz="2400" dirty="0">
                <a:solidFill>
                  <a:srgbClr val="FF0000"/>
                </a:solidFill>
              </a:rPr>
              <a:t>”, </a:t>
            </a:r>
            <a:r>
              <a:rPr lang="pt-BR" sz="2400" dirty="0"/>
              <a:t>clique em </a:t>
            </a:r>
            <a:r>
              <a:rPr lang="pt-BR" sz="2400" dirty="0" err="1">
                <a:solidFill>
                  <a:srgbClr val="FF0000"/>
                </a:solidFill>
              </a:rPr>
              <a:t>Check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Names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54720C6-2A56-4CDD-9CFC-A33B1C68F7A7}"/>
              </a:ext>
            </a:extLst>
          </p:cNvPr>
          <p:cNvSpPr/>
          <p:nvPr/>
        </p:nvSpPr>
        <p:spPr>
          <a:xfrm>
            <a:off x="4434355" y="2897414"/>
            <a:ext cx="87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remote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BBD302-0746-4E70-8AD4-0F9868064DA6}"/>
              </a:ext>
            </a:extLst>
          </p:cNvPr>
          <p:cNvSpPr/>
          <p:nvPr/>
        </p:nvSpPr>
        <p:spPr>
          <a:xfrm>
            <a:off x="4559154" y="5433620"/>
            <a:ext cx="180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Cliente em OK</a:t>
            </a:r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D776437-22CD-4089-97FB-F8BB799E4276}"/>
              </a:ext>
            </a:extLst>
          </p:cNvPr>
          <p:cNvCxnSpPr>
            <a:cxnSpLocks/>
          </p:cNvCxnSpPr>
          <p:nvPr/>
        </p:nvCxnSpPr>
        <p:spPr>
          <a:xfrm flipH="1" flipV="1">
            <a:off x="3506347" y="2504797"/>
            <a:ext cx="246776" cy="243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6757130-733A-468B-BD85-C6D2602A2800}"/>
              </a:ext>
            </a:extLst>
          </p:cNvPr>
          <p:cNvCxnSpPr>
            <a:cxnSpLocks/>
          </p:cNvCxnSpPr>
          <p:nvPr/>
        </p:nvCxnSpPr>
        <p:spPr>
          <a:xfrm flipH="1" flipV="1">
            <a:off x="1683537" y="4037298"/>
            <a:ext cx="246776" cy="243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A3BBA1F-0319-424B-929E-2CBF7647C821}"/>
              </a:ext>
            </a:extLst>
          </p:cNvPr>
          <p:cNvCxnSpPr>
            <a:cxnSpLocks/>
          </p:cNvCxnSpPr>
          <p:nvPr/>
        </p:nvCxnSpPr>
        <p:spPr>
          <a:xfrm flipH="1" flipV="1">
            <a:off x="4187579" y="2960525"/>
            <a:ext cx="246776" cy="243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5D21017-8928-43C7-81F3-88532DC174CC}"/>
              </a:ext>
            </a:extLst>
          </p:cNvPr>
          <p:cNvCxnSpPr>
            <a:cxnSpLocks/>
          </p:cNvCxnSpPr>
          <p:nvPr/>
        </p:nvCxnSpPr>
        <p:spPr>
          <a:xfrm flipH="1" flipV="1">
            <a:off x="6391029" y="2999054"/>
            <a:ext cx="246776" cy="243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2230903-27D6-4903-B0CE-19CD60DEAFD9}"/>
              </a:ext>
            </a:extLst>
          </p:cNvPr>
          <p:cNvCxnSpPr>
            <a:cxnSpLocks/>
          </p:cNvCxnSpPr>
          <p:nvPr/>
        </p:nvCxnSpPr>
        <p:spPr>
          <a:xfrm flipH="1">
            <a:off x="4870982" y="4394042"/>
            <a:ext cx="4366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9ADB7F-1DF4-4149-A826-24974C32B440}"/>
              </a:ext>
            </a:extLst>
          </p:cNvPr>
          <p:cNvSpPr/>
          <p:nvPr/>
        </p:nvSpPr>
        <p:spPr>
          <a:xfrm>
            <a:off x="4003086" y="4700717"/>
            <a:ext cx="343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 “Remote Desktop </a:t>
            </a:r>
            <a:r>
              <a:rPr lang="pt-BR" dirty="0" err="1">
                <a:solidFill>
                  <a:srgbClr val="FF0000"/>
                </a:solidFill>
              </a:rPr>
              <a:t>Users</a:t>
            </a:r>
            <a:r>
              <a:rPr lang="pt-BR" dirty="0">
                <a:solidFill>
                  <a:srgbClr val="FF0000"/>
                </a:solidFill>
              </a:rPr>
              <a:t>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555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130DDF-8389-4700-B5A8-AC41741DBB41}"/>
              </a:ext>
            </a:extLst>
          </p:cNvPr>
          <p:cNvSpPr/>
          <p:nvPr/>
        </p:nvSpPr>
        <p:spPr>
          <a:xfrm>
            <a:off x="891609" y="3362156"/>
            <a:ext cx="1629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em Membros de qual grupo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F4F7A06-C20A-43DF-9BB1-DFC3BF232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570" y="1141413"/>
            <a:ext cx="3846860" cy="50355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F9E0D98-92B3-4401-B429-406C11080CCE}"/>
              </a:ext>
            </a:extLst>
          </p:cNvPr>
          <p:cNvSpPr/>
          <p:nvPr/>
        </p:nvSpPr>
        <p:spPr>
          <a:xfrm>
            <a:off x="3310950" y="5821959"/>
            <a:ext cx="866768" cy="35500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69060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F188786-D1E5-449C-BB52-F5720A0F0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04069"/>
            <a:ext cx="7886700" cy="471023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REPETE O ACESSO COM USUÁRIO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FDA463-B06A-46CE-94CE-C853DD2C1648}"/>
              </a:ext>
            </a:extLst>
          </p:cNvPr>
          <p:cNvSpPr/>
          <p:nvPr/>
        </p:nvSpPr>
        <p:spPr>
          <a:xfrm>
            <a:off x="1637200" y="2919450"/>
            <a:ext cx="2297237" cy="25997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12E6EDA-8B67-4937-ACC3-B679EB40962D}"/>
              </a:ext>
            </a:extLst>
          </p:cNvPr>
          <p:cNvSpPr/>
          <p:nvPr/>
        </p:nvSpPr>
        <p:spPr>
          <a:xfrm>
            <a:off x="4504888" y="2513800"/>
            <a:ext cx="2827090" cy="259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BD512D2-9453-4DB4-9B73-111AE542E06A}"/>
              </a:ext>
            </a:extLst>
          </p:cNvPr>
          <p:cNvSpPr/>
          <p:nvPr/>
        </p:nvSpPr>
        <p:spPr>
          <a:xfrm>
            <a:off x="4504888" y="4766295"/>
            <a:ext cx="3749879" cy="55232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A656DCD-E799-4E9E-8E60-E5D7DBCCA563}"/>
              </a:ext>
            </a:extLst>
          </p:cNvPr>
          <p:cNvSpPr/>
          <p:nvPr/>
        </p:nvSpPr>
        <p:spPr>
          <a:xfrm>
            <a:off x="4572000" y="5385721"/>
            <a:ext cx="1853967" cy="4446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16930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121068" cy="1190625"/>
          </a:xfrm>
        </p:spPr>
        <p:txBody>
          <a:bodyPr>
            <a:normAutofit/>
          </a:bodyPr>
          <a:lstStyle/>
          <a:p>
            <a:r>
              <a:rPr lang="pt-BR" dirty="0"/>
              <a:t>ERRO NO ACESSO USUÁRIO SEM </a:t>
            </a:r>
            <a:r>
              <a:rPr lang="pt-BR" dirty="0">
                <a:solidFill>
                  <a:srgbClr val="FF0000"/>
                </a:solidFill>
              </a:rPr>
              <a:t>DIREITOS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419ECD5-8553-42EF-8A6A-F916E0690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1" y="1578208"/>
            <a:ext cx="7709483" cy="38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72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239C738-B995-4703-BA8D-D75271210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14595"/>
            <a:ext cx="7886700" cy="501158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CONFERIR</a:t>
            </a:r>
            <a:r>
              <a:rPr lang="pt-BR" dirty="0"/>
              <a:t> – POR JÁ FIZEMOS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130DDF-8389-4700-B5A8-AC41741DBB41}"/>
              </a:ext>
            </a:extLst>
          </p:cNvPr>
          <p:cNvSpPr/>
          <p:nvPr/>
        </p:nvSpPr>
        <p:spPr>
          <a:xfrm>
            <a:off x="533400" y="2369691"/>
            <a:ext cx="178196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Verificar se o usuário já está liberado para acesso ao Servidor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É a mesma coisa que colocar o usuário no grupo “Remote Desktop </a:t>
            </a:r>
            <a:r>
              <a:rPr lang="pt-BR" dirty="0" err="1">
                <a:solidFill>
                  <a:srgbClr val="FF0000"/>
                </a:solidFill>
              </a:rPr>
              <a:t>Users</a:t>
            </a:r>
            <a:r>
              <a:rPr lang="pt-BR" dirty="0">
                <a:solidFill>
                  <a:srgbClr val="FF0000"/>
                </a:solidFill>
              </a:rPr>
              <a:t>”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3DEF3BC-6E2C-48A0-94E0-CD79EE8113F4}"/>
              </a:ext>
            </a:extLst>
          </p:cNvPr>
          <p:cNvSpPr/>
          <p:nvPr/>
        </p:nvSpPr>
        <p:spPr>
          <a:xfrm>
            <a:off x="533400" y="1943349"/>
            <a:ext cx="1287011" cy="259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48E95D6-1EF2-48CE-A936-F2A33CA431D7}"/>
              </a:ext>
            </a:extLst>
          </p:cNvPr>
          <p:cNvSpPr/>
          <p:nvPr/>
        </p:nvSpPr>
        <p:spPr>
          <a:xfrm>
            <a:off x="3031192" y="914595"/>
            <a:ext cx="3019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Teclar Windows + Pause Break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0B0846-3F33-41EC-92FF-E3533F88D0BD}"/>
              </a:ext>
            </a:extLst>
          </p:cNvPr>
          <p:cNvSpPr/>
          <p:nvPr/>
        </p:nvSpPr>
        <p:spPr>
          <a:xfrm>
            <a:off x="5485987" y="2455769"/>
            <a:ext cx="2180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SENAIEDU\</a:t>
            </a:r>
            <a:r>
              <a:rPr lang="pt-BR" dirty="0" err="1">
                <a:solidFill>
                  <a:srgbClr val="FF0000"/>
                </a:solidFill>
              </a:rPr>
              <a:t>c.eduardo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087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40E7817-C192-44F3-A973-C4B99E15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90" y="761938"/>
            <a:ext cx="7477945" cy="5974444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04120" y="284022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GPO</a:t>
            </a:r>
            <a:r>
              <a:rPr lang="pt-BR" dirty="0"/>
              <a:t> – ALTERAR POLITICA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54720C6-2A56-4CDD-9CFC-A33B1C68F7A7}"/>
              </a:ext>
            </a:extLst>
          </p:cNvPr>
          <p:cNvSpPr/>
          <p:nvPr/>
        </p:nvSpPr>
        <p:spPr>
          <a:xfrm>
            <a:off x="6344774" y="2661409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&lt;-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8BF6383-1E4B-4465-AF3F-486B1152E0FF}"/>
              </a:ext>
            </a:extLst>
          </p:cNvPr>
          <p:cNvSpPr/>
          <p:nvPr/>
        </p:nvSpPr>
        <p:spPr>
          <a:xfrm>
            <a:off x="368865" y="3030741"/>
            <a:ext cx="33890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dirty="0">
                <a:latin typeface="-apple-system"/>
              </a:rPr>
              <a:t>Clique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Windows + R 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”</a:t>
            </a:r>
            <a:r>
              <a:rPr lang="en-US" b="1" dirty="0" err="1">
                <a:solidFill>
                  <a:srgbClr val="FF0000"/>
                </a:solidFill>
                <a:latin typeface="-apple-system"/>
              </a:rPr>
              <a:t>Executar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”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. </a:t>
            </a:r>
            <a:r>
              <a:rPr lang="en-US" dirty="0" err="1">
                <a:latin typeface="-apple-system"/>
              </a:rPr>
              <a:t>Digite</a:t>
            </a:r>
            <a:r>
              <a:rPr lang="en-US" dirty="0">
                <a:latin typeface="-apple-system"/>
              </a:rPr>
              <a:t>: </a:t>
            </a:r>
            <a:r>
              <a:rPr lang="en-US" b="1" dirty="0" err="1">
                <a:solidFill>
                  <a:srgbClr val="FF0000"/>
                </a:solidFill>
                <a:latin typeface="-apple-system"/>
              </a:rPr>
              <a:t>secpol.msc</a:t>
            </a:r>
            <a:r>
              <a:rPr lang="en-US" dirty="0">
                <a:latin typeface="-apple-system"/>
              </a:rPr>
              <a:t> clique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Ok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dirty="0" err="1">
                <a:latin typeface="-apple-system"/>
              </a:rPr>
              <a:t>Abrir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 </a:t>
            </a:r>
            <a:r>
              <a:rPr lang="en-US" b="1" dirty="0" err="1">
                <a:solidFill>
                  <a:srgbClr val="FF0000"/>
                </a:solidFill>
                <a:latin typeface="-apple-system"/>
              </a:rPr>
              <a:t>Configurações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 de </a:t>
            </a:r>
            <a:r>
              <a:rPr lang="en-US" b="1" dirty="0" err="1">
                <a:solidFill>
                  <a:srgbClr val="FF0000"/>
                </a:solidFill>
                <a:latin typeface="-apple-system"/>
              </a:rPr>
              <a:t>Segurança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dirty="0" err="1">
                <a:latin typeface="-apple-system"/>
              </a:rPr>
              <a:t>Abra</a:t>
            </a:r>
            <a:r>
              <a:rPr lang="en-US" dirty="0">
                <a:latin typeface="-apple-system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-apple-system"/>
              </a:rPr>
              <a:t>Politicas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-apple-system"/>
              </a:rPr>
              <a:t>locais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  </a:t>
            </a:r>
            <a:r>
              <a:rPr lang="en-US" dirty="0" err="1">
                <a:latin typeface="-apple-system"/>
              </a:rPr>
              <a:t>depois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 </a:t>
            </a:r>
            <a:r>
              <a:rPr lang="pt-BR" b="1" dirty="0">
                <a:solidFill>
                  <a:srgbClr val="FF0000"/>
                </a:solidFill>
                <a:latin typeface="-apple-system"/>
              </a:rPr>
              <a:t>Atribuição de direitos de usuário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dirty="0">
                <a:latin typeface="-apple-system"/>
              </a:rPr>
              <a:t>Clique </a:t>
            </a:r>
            <a:r>
              <a:rPr lang="en-US" dirty="0" err="1">
                <a:latin typeface="-apple-system"/>
              </a:rPr>
              <a:t>na</a:t>
            </a:r>
            <a:r>
              <a:rPr lang="en-US" dirty="0">
                <a:latin typeface="-apple-system"/>
              </a:rPr>
              <a:t> </a:t>
            </a:r>
            <a:r>
              <a:rPr lang="en-US" dirty="0" err="1">
                <a:latin typeface="-apple-system"/>
              </a:rPr>
              <a:t>diretiva</a:t>
            </a:r>
            <a:r>
              <a:rPr lang="en-US" dirty="0">
                <a:latin typeface="-apple-system"/>
              </a:rPr>
              <a:t> </a:t>
            </a:r>
            <a:r>
              <a:rPr lang="en-US" dirty="0" err="1">
                <a:latin typeface="-apple-system"/>
              </a:rPr>
              <a:t>duas</a:t>
            </a:r>
            <a:r>
              <a:rPr lang="en-US" dirty="0">
                <a:latin typeface="-apple-system"/>
              </a:rPr>
              <a:t> </a:t>
            </a:r>
            <a:r>
              <a:rPr lang="en-US" dirty="0" err="1">
                <a:latin typeface="-apple-system"/>
              </a:rPr>
              <a:t>vezes</a:t>
            </a:r>
            <a:r>
              <a:rPr lang="en-US" dirty="0">
                <a:latin typeface="-apple-system"/>
              </a:rPr>
              <a:t> </a:t>
            </a:r>
            <a:r>
              <a:rPr lang="en-US" dirty="0" err="1">
                <a:latin typeface="-apple-system"/>
              </a:rPr>
              <a:t>em</a:t>
            </a:r>
            <a:r>
              <a:rPr lang="en-US" dirty="0">
                <a:latin typeface="-apple-system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-apple-system"/>
              </a:rPr>
              <a:t>Permitir </a:t>
            </a:r>
            <a:r>
              <a:rPr lang="pt-BR" b="1" dirty="0" err="1">
                <a:solidFill>
                  <a:srgbClr val="FF0000"/>
                </a:solidFill>
                <a:latin typeface="-apple-system"/>
              </a:rPr>
              <a:t>logon</a:t>
            </a:r>
            <a:r>
              <a:rPr lang="pt-BR" b="1" dirty="0">
                <a:solidFill>
                  <a:srgbClr val="FF0000"/>
                </a:solidFill>
                <a:latin typeface="-apple-system"/>
              </a:rPr>
              <a:t> pelos Serviços de Área de Trabalho Remota.</a:t>
            </a:r>
            <a:endParaRPr lang="pt-BR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EE56D7E-2F53-411F-8650-C94B2D4CFC9C}"/>
              </a:ext>
            </a:extLst>
          </p:cNvPr>
          <p:cNvSpPr/>
          <p:nvPr/>
        </p:nvSpPr>
        <p:spPr>
          <a:xfrm>
            <a:off x="1338016" y="775885"/>
            <a:ext cx="1375794" cy="1677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53EB8A2-345C-4C49-A380-F4E015AF4CB1}"/>
              </a:ext>
            </a:extLst>
          </p:cNvPr>
          <p:cNvSpPr/>
          <p:nvPr/>
        </p:nvSpPr>
        <p:spPr>
          <a:xfrm>
            <a:off x="1338016" y="1057460"/>
            <a:ext cx="994899" cy="2199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6017B96-3EC5-4A64-83EB-B3326B06CB38}"/>
              </a:ext>
            </a:extLst>
          </p:cNvPr>
          <p:cNvSpPr/>
          <p:nvPr/>
        </p:nvSpPr>
        <p:spPr>
          <a:xfrm>
            <a:off x="1554338" y="1332581"/>
            <a:ext cx="1557153" cy="16773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C8B4987-7262-4E85-A471-130C65BAF4C0}"/>
              </a:ext>
            </a:extLst>
          </p:cNvPr>
          <p:cNvSpPr/>
          <p:nvPr/>
        </p:nvSpPr>
        <p:spPr>
          <a:xfrm>
            <a:off x="3338818" y="6458297"/>
            <a:ext cx="3005956" cy="27808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15263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C70B4E0-ADAE-4A68-A29E-B5159976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33" y="1353973"/>
            <a:ext cx="4199967" cy="513890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GPO</a:t>
            </a:r>
            <a:r>
              <a:rPr lang="pt-BR" dirty="0"/>
              <a:t> – ALTERAR POLITICA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06" y="787281"/>
            <a:ext cx="8250835" cy="1193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Por padrão a conexão é liberada apenas para Administradores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C8B4987-7262-4E85-A471-130C65BAF4C0}"/>
              </a:ext>
            </a:extLst>
          </p:cNvPr>
          <p:cNvSpPr/>
          <p:nvPr/>
        </p:nvSpPr>
        <p:spPr>
          <a:xfrm>
            <a:off x="2519057" y="4611338"/>
            <a:ext cx="1557153" cy="27808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E9E7B5-340D-4CC0-8916-4BF9CF82262B}"/>
              </a:ext>
            </a:extLst>
          </p:cNvPr>
          <p:cNvSpPr/>
          <p:nvPr/>
        </p:nvSpPr>
        <p:spPr>
          <a:xfrm>
            <a:off x="398477" y="34307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-apple-system"/>
              </a:rPr>
              <a:t>Clique </a:t>
            </a:r>
            <a:r>
              <a:rPr lang="en-US" dirty="0" err="1">
                <a:latin typeface="-apple-system"/>
              </a:rPr>
              <a:t>em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 </a:t>
            </a:r>
            <a:r>
              <a:rPr lang="pt-BR" b="1" dirty="0" err="1">
                <a:solidFill>
                  <a:srgbClr val="FF0000"/>
                </a:solidFill>
                <a:latin typeface="-apple-system"/>
              </a:rPr>
              <a:t>Add</a:t>
            </a:r>
            <a:r>
              <a:rPr lang="pt-BR" b="1" dirty="0">
                <a:solidFill>
                  <a:srgbClr val="FF0000"/>
                </a:solidFill>
                <a:latin typeface="-apple-system"/>
              </a:rPr>
              <a:t> Usuários ou Grupo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 </a:t>
            </a:r>
            <a:r>
              <a:rPr lang="en-US" dirty="0">
                <a:latin typeface="-apple-system"/>
              </a:rPr>
              <a:t>e </a:t>
            </a:r>
            <a:r>
              <a:rPr lang="en-US" dirty="0" err="1">
                <a:latin typeface="-apple-system"/>
              </a:rPr>
              <a:t>escolha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 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Remote Desktop Users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67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A9AF8733-403F-43E4-9B2E-B5E88CEA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67" y="931817"/>
            <a:ext cx="7684316" cy="523436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RDP – ALTERA POLITICA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E1FF09F-508A-47FA-A016-E6D5D37D2EAC}"/>
              </a:ext>
            </a:extLst>
          </p:cNvPr>
          <p:cNvSpPr/>
          <p:nvPr/>
        </p:nvSpPr>
        <p:spPr>
          <a:xfrm>
            <a:off x="1035776" y="3548999"/>
            <a:ext cx="1557153" cy="27808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0D050E8-9E88-4B0E-98AA-DFDB2AE29CBD}"/>
              </a:ext>
            </a:extLst>
          </p:cNvPr>
          <p:cNvSpPr/>
          <p:nvPr/>
        </p:nvSpPr>
        <p:spPr>
          <a:xfrm>
            <a:off x="3942177" y="2463473"/>
            <a:ext cx="768705" cy="17883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308758-EDB5-4EDA-BE10-D13F6F5FCD84}"/>
              </a:ext>
            </a:extLst>
          </p:cNvPr>
          <p:cNvSpPr/>
          <p:nvPr/>
        </p:nvSpPr>
        <p:spPr>
          <a:xfrm>
            <a:off x="4914985" y="2642311"/>
            <a:ext cx="87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remote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7FE3C81-B7EA-4544-A6B4-008B5D458350}"/>
              </a:ext>
            </a:extLst>
          </p:cNvPr>
          <p:cNvSpPr/>
          <p:nvPr/>
        </p:nvSpPr>
        <p:spPr>
          <a:xfrm>
            <a:off x="6769434" y="2458876"/>
            <a:ext cx="873252" cy="27808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B343CC1-BFC5-40FD-A24C-D6F0099CECD6}"/>
              </a:ext>
            </a:extLst>
          </p:cNvPr>
          <p:cNvSpPr/>
          <p:nvPr/>
        </p:nvSpPr>
        <p:spPr>
          <a:xfrm flipV="1">
            <a:off x="4158275" y="4344824"/>
            <a:ext cx="2057968" cy="25112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23BD352-7445-49C6-8811-F9F4A96CDEF9}"/>
              </a:ext>
            </a:extLst>
          </p:cNvPr>
          <p:cNvSpPr/>
          <p:nvPr/>
        </p:nvSpPr>
        <p:spPr>
          <a:xfrm>
            <a:off x="7150502" y="5886403"/>
            <a:ext cx="768705" cy="27808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453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CE95710-87A8-48EE-BB09-6C4403C88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2" y="1144588"/>
            <a:ext cx="7153275" cy="50292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130DDF-8389-4700-B5A8-AC41741DBB41}"/>
              </a:ext>
            </a:extLst>
          </p:cNvPr>
          <p:cNvSpPr/>
          <p:nvPr/>
        </p:nvSpPr>
        <p:spPr>
          <a:xfrm>
            <a:off x="1171009" y="3552656"/>
            <a:ext cx="169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em </a:t>
            </a:r>
            <a:r>
              <a:rPr lang="pt-BR" dirty="0" err="1">
                <a:solidFill>
                  <a:srgbClr val="FF0000"/>
                </a:solidFill>
              </a:rPr>
              <a:t>Users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0575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F771258-F1E0-4D3B-81D9-A8C4C3369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871537"/>
            <a:ext cx="3914775" cy="51149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RDP – ALTERA POLITICA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0D050E8-9E88-4B0E-98AA-DFDB2AE29CBD}"/>
              </a:ext>
            </a:extLst>
          </p:cNvPr>
          <p:cNvSpPr/>
          <p:nvPr/>
        </p:nvSpPr>
        <p:spPr>
          <a:xfrm>
            <a:off x="2726422" y="2172744"/>
            <a:ext cx="3674377" cy="46956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308758-EDB5-4EDA-BE10-D13F6F5FCD84}"/>
              </a:ext>
            </a:extLst>
          </p:cNvPr>
          <p:cNvSpPr/>
          <p:nvPr/>
        </p:nvSpPr>
        <p:spPr>
          <a:xfrm>
            <a:off x="1185005" y="1803412"/>
            <a:ext cx="111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Resultado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23BD352-7445-49C6-8811-F9F4A96CDEF9}"/>
              </a:ext>
            </a:extLst>
          </p:cNvPr>
          <p:cNvSpPr/>
          <p:nvPr/>
        </p:nvSpPr>
        <p:spPr>
          <a:xfrm>
            <a:off x="7150502" y="5886403"/>
            <a:ext cx="768705" cy="27808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71186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F188786-D1E5-449C-BB52-F5720A0F0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04069"/>
            <a:ext cx="7886700" cy="471023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REPETIR O TESTE DE ACESSO COM USUÁRIO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FDA463-B06A-46CE-94CE-C853DD2C1648}"/>
              </a:ext>
            </a:extLst>
          </p:cNvPr>
          <p:cNvSpPr/>
          <p:nvPr/>
        </p:nvSpPr>
        <p:spPr>
          <a:xfrm>
            <a:off x="1637200" y="2919450"/>
            <a:ext cx="2297237" cy="25997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12E6EDA-8B67-4937-ACC3-B679EB40962D}"/>
              </a:ext>
            </a:extLst>
          </p:cNvPr>
          <p:cNvSpPr/>
          <p:nvPr/>
        </p:nvSpPr>
        <p:spPr>
          <a:xfrm>
            <a:off x="4504888" y="2513800"/>
            <a:ext cx="2827090" cy="259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BD512D2-9453-4DB4-9B73-111AE542E06A}"/>
              </a:ext>
            </a:extLst>
          </p:cNvPr>
          <p:cNvSpPr/>
          <p:nvPr/>
        </p:nvSpPr>
        <p:spPr>
          <a:xfrm>
            <a:off x="4504888" y="4766295"/>
            <a:ext cx="3749879" cy="55232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A656DCD-E799-4E9E-8E60-E5D7DBCCA563}"/>
              </a:ext>
            </a:extLst>
          </p:cNvPr>
          <p:cNvSpPr/>
          <p:nvPr/>
        </p:nvSpPr>
        <p:spPr>
          <a:xfrm>
            <a:off x="4572000" y="5385721"/>
            <a:ext cx="1853967" cy="4446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98437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ACESSO REALIZADO COM SUCESSO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7B26E1D-2CEA-4869-9DE3-4C550BE6F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55" y="1141413"/>
            <a:ext cx="6520689" cy="503555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98B1A78-1D30-413D-B379-F91706A4468B}"/>
              </a:ext>
            </a:extLst>
          </p:cNvPr>
          <p:cNvSpPr/>
          <p:nvPr/>
        </p:nvSpPr>
        <p:spPr>
          <a:xfrm>
            <a:off x="1233183" y="4152631"/>
            <a:ext cx="931178" cy="25997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78886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7">
            <a:extLst>
              <a:ext uri="{FF2B5EF4-FFF2-40B4-BE49-F238E27FC236}">
                <a16:creationId xmlns:a16="http://schemas.microsoft.com/office/drawing/2014/main" id="{59BBFC26-840F-4F51-9729-618BEB3D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79" y="1141413"/>
            <a:ext cx="7461841" cy="503555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342103D-BF8A-4BF6-81C6-B6E8323D5986}"/>
              </a:ext>
            </a:extLst>
          </p:cNvPr>
          <p:cNvSpPr/>
          <p:nvPr/>
        </p:nvSpPr>
        <p:spPr>
          <a:xfrm>
            <a:off x="1919387" y="1141413"/>
            <a:ext cx="4459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Comando: “Tecla do Windows” + Pause Break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TESTE DE DIRETIVA COM USUÁRIO </a:t>
            </a:r>
            <a:r>
              <a:rPr lang="pt-BR" dirty="0">
                <a:solidFill>
                  <a:srgbClr val="FF0000"/>
                </a:solidFill>
              </a:rPr>
              <a:t>“SIMPLES”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98B1A78-1D30-413D-B379-F91706A4468B}"/>
              </a:ext>
            </a:extLst>
          </p:cNvPr>
          <p:cNvSpPr/>
          <p:nvPr/>
        </p:nvSpPr>
        <p:spPr>
          <a:xfrm>
            <a:off x="996598" y="2192482"/>
            <a:ext cx="1218096" cy="25997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ED92977-3F47-4026-9CF7-BEA5573D8F43}"/>
              </a:ext>
            </a:extLst>
          </p:cNvPr>
          <p:cNvSpPr/>
          <p:nvPr/>
        </p:nvSpPr>
        <p:spPr>
          <a:xfrm>
            <a:off x="841079" y="2696230"/>
            <a:ext cx="1793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Tente clicar em Configurações remotas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189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TESTE DE DIRETIVA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ED92977-3F47-4026-9CF7-BEA5573D8F43}"/>
              </a:ext>
            </a:extLst>
          </p:cNvPr>
          <p:cNvSpPr/>
          <p:nvPr/>
        </p:nvSpPr>
        <p:spPr>
          <a:xfrm>
            <a:off x="1071126" y="1292024"/>
            <a:ext cx="6325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Você não ter permissão para configurar/administrar o servidor.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6F4360F-9F22-40E6-A58F-6CAB5561A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59" y="1778282"/>
            <a:ext cx="3831365" cy="447131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F592727-8F67-4264-9314-F9AF7276369E}"/>
              </a:ext>
            </a:extLst>
          </p:cNvPr>
          <p:cNvSpPr/>
          <p:nvPr/>
        </p:nvSpPr>
        <p:spPr>
          <a:xfrm>
            <a:off x="955077" y="2107155"/>
            <a:ext cx="17629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Neste momento é usuário comum sem privilégios de administração.</a:t>
            </a:r>
          </a:p>
          <a:p>
            <a:r>
              <a:rPr lang="pt-BR" dirty="0">
                <a:solidFill>
                  <a:srgbClr val="FF0000"/>
                </a:solidFill>
              </a:rPr>
              <a:t>Também conhecido como usuário de “Terminal </a:t>
            </a:r>
            <a:r>
              <a:rPr lang="pt-BR" dirty="0" err="1">
                <a:solidFill>
                  <a:srgbClr val="FF0000"/>
                </a:solidFill>
              </a:rPr>
              <a:t>service</a:t>
            </a:r>
            <a:r>
              <a:rPr lang="pt-BR" dirty="0">
                <a:solidFill>
                  <a:srgbClr val="FF0000"/>
                </a:solidFill>
              </a:rPr>
              <a:t> / RDP”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039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3170ED4-2C8B-410F-8882-7E149D98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468137"/>
            <a:ext cx="7820025" cy="51149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TESTE DE DIRETIVA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9D9A96A-5D79-42E0-9FF0-2D0C783BABED}"/>
              </a:ext>
            </a:extLst>
          </p:cNvPr>
          <p:cNvSpPr/>
          <p:nvPr/>
        </p:nvSpPr>
        <p:spPr>
          <a:xfrm>
            <a:off x="3070474" y="4423931"/>
            <a:ext cx="1072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Ex.: copia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67D690-7747-4F5C-BE89-60B6154D1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37" y="1469399"/>
            <a:ext cx="3913809" cy="51136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CBBE43B-8E8F-48F3-B1BD-8240D8010BE4}"/>
              </a:ext>
            </a:extLst>
          </p:cNvPr>
          <p:cNvSpPr/>
          <p:nvPr/>
        </p:nvSpPr>
        <p:spPr>
          <a:xfrm>
            <a:off x="6419081" y="4423931"/>
            <a:ext cx="1876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Ex</a:t>
            </a:r>
            <a:r>
              <a:rPr lang="pt-BR" dirty="0">
                <a:solidFill>
                  <a:srgbClr val="FF0000"/>
                </a:solidFill>
              </a:rPr>
              <a:t>.:Criado do zero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FCF6F63-2D50-4829-A0BC-70DC1097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2" y="871537"/>
            <a:ext cx="8028789" cy="119320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O usuário simples não tem direitos de administração, por isso não consegue abrir as configuração</a:t>
            </a:r>
          </a:p>
        </p:txBody>
      </p:sp>
    </p:spTree>
    <p:extLst>
      <p:ext uri="{BB962C8B-B14F-4D97-AF65-F5344CB8AC3E}">
        <p14:creationId xmlns:p14="http://schemas.microsoft.com/office/powerpoint/2010/main" val="768123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RESUMO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AE5896-102F-47FA-B893-1A0C538A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Visualizamos que não estamos mais trabalhando com usuários locais através Windows / </a:t>
            </a:r>
            <a:r>
              <a:rPr lang="pt-BR" dirty="0">
                <a:solidFill>
                  <a:srgbClr val="FF0000"/>
                </a:solidFill>
              </a:rPr>
              <a:t>Gerenciamento do Servidor </a:t>
            </a:r>
            <a:r>
              <a:rPr lang="pt-BR" dirty="0"/>
              <a:t>e agora somente pelo </a:t>
            </a:r>
            <a:r>
              <a:rPr lang="pt-BR" dirty="0">
                <a:solidFill>
                  <a:schemeClr val="accent2"/>
                </a:solidFill>
              </a:rPr>
              <a:t>Usuários e Computadores do AD</a:t>
            </a:r>
          </a:p>
          <a:p>
            <a:endParaRPr lang="pt-BR" dirty="0"/>
          </a:p>
          <a:p>
            <a:r>
              <a:rPr lang="pt-BR" dirty="0"/>
              <a:t>Acesso AD - Active </a:t>
            </a:r>
            <a:r>
              <a:rPr lang="pt-BR" dirty="0" err="1"/>
              <a:t>Directory</a:t>
            </a:r>
            <a:endParaRPr lang="pt-BR" dirty="0"/>
          </a:p>
          <a:p>
            <a:endParaRPr lang="pt-BR" dirty="0"/>
          </a:p>
          <a:p>
            <a:r>
              <a:rPr lang="pt-BR" dirty="0"/>
              <a:t>Criamos o Objeto de Usuários</a:t>
            </a:r>
          </a:p>
          <a:p>
            <a:endParaRPr lang="pt-BR" dirty="0"/>
          </a:p>
          <a:p>
            <a:r>
              <a:rPr lang="pt-BR" dirty="0"/>
              <a:t>Falamos do Objeto Grupo e </a:t>
            </a:r>
            <a:r>
              <a:rPr lang="pt-BR" dirty="0">
                <a:solidFill>
                  <a:srgbClr val="FF0000"/>
                </a:solidFill>
              </a:rPr>
              <a:t>selecionamos</a:t>
            </a:r>
            <a:r>
              <a:rPr lang="pt-BR" dirty="0"/>
              <a:t> ele em "</a:t>
            </a:r>
            <a:r>
              <a:rPr lang="pt-BR" dirty="0">
                <a:solidFill>
                  <a:srgbClr val="0070C0"/>
                </a:solidFill>
              </a:rPr>
              <a:t>Membros</a:t>
            </a:r>
            <a:r>
              <a:rPr lang="pt-BR" dirty="0"/>
              <a:t>"</a:t>
            </a:r>
          </a:p>
          <a:p>
            <a:endParaRPr lang="pt-BR" dirty="0"/>
          </a:p>
          <a:p>
            <a:r>
              <a:rPr lang="pt-BR" dirty="0"/>
              <a:t>Acessamos e adicionamos um grupo a uma diretiva de grupo - GPO Politica Local.</a:t>
            </a:r>
          </a:p>
        </p:txBody>
      </p:sp>
    </p:spTree>
    <p:extLst>
      <p:ext uri="{BB962C8B-B14F-4D97-AF65-F5344CB8AC3E}">
        <p14:creationId xmlns:p14="http://schemas.microsoft.com/office/powerpoint/2010/main" val="3935382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2109337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COLOCAR UMA ESTAÇÃO EM UM DOMÍNIO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542941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104" y="1141413"/>
            <a:ext cx="6689455" cy="47688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INSEIR ESTAÇÃO AO DOMÍNIO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22960" y="3162849"/>
            <a:ext cx="1172095" cy="2453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620981" y="4900209"/>
            <a:ext cx="1920241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599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45052"/>
            <a:ext cx="7218363" cy="4361571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INSEIR ESTAÇÃO AO DOMÍNIO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4112" y="2255067"/>
            <a:ext cx="2352501" cy="2453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81396" y="3218348"/>
            <a:ext cx="2177935" cy="36443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370022" y="3476726"/>
            <a:ext cx="644136" cy="2453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583680" y="4742267"/>
            <a:ext cx="1039092" cy="3368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77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E30B405-FAFF-44A2-A62F-88E9F7CBA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30" y="769986"/>
            <a:ext cx="6685186" cy="547799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AE1F7EC-1418-48EB-A22E-BEF9544D6F8D}"/>
              </a:ext>
            </a:extLst>
          </p:cNvPr>
          <p:cNvSpPr/>
          <p:nvPr/>
        </p:nvSpPr>
        <p:spPr>
          <a:xfrm>
            <a:off x="4097851" y="3000388"/>
            <a:ext cx="2178662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687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CA939679-833D-4B32-B6FA-2820EFA8F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278" y="1285335"/>
            <a:ext cx="4057721" cy="4896817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INSEIR ESTAÇÃO AO DOMÍNIO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07240" y="4360550"/>
            <a:ext cx="3445163" cy="5843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68AEEAA-A75C-4695-9906-52AE1EC231AE}"/>
              </a:ext>
            </a:extLst>
          </p:cNvPr>
          <p:cNvSpPr/>
          <p:nvPr/>
        </p:nvSpPr>
        <p:spPr>
          <a:xfrm>
            <a:off x="4835923" y="2533414"/>
            <a:ext cx="3722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Assim que </a:t>
            </a:r>
            <a:r>
              <a:rPr lang="pt-BR" dirty="0" err="1">
                <a:solidFill>
                  <a:srgbClr val="FF0000"/>
                </a:solidFill>
              </a:rPr>
              <a:t>licar</a:t>
            </a:r>
            <a:r>
              <a:rPr lang="pt-BR" dirty="0">
                <a:solidFill>
                  <a:srgbClr val="FF0000"/>
                </a:solidFill>
              </a:rPr>
              <a:t> em OK, será solicitado usuário e senha do administrator</a:t>
            </a:r>
          </a:p>
          <a:p>
            <a:pPr algn="ctr"/>
            <a:r>
              <a:rPr lang="pt-BR" dirty="0"/>
              <a:t>Usuário: </a:t>
            </a:r>
            <a:r>
              <a:rPr lang="pt-BR" dirty="0" err="1">
                <a:solidFill>
                  <a:srgbClr val="FF0000"/>
                </a:solidFill>
              </a:rPr>
              <a:t>senaiedu</a:t>
            </a:r>
            <a:r>
              <a:rPr lang="pt-BR" dirty="0">
                <a:solidFill>
                  <a:srgbClr val="FF0000"/>
                </a:solidFill>
              </a:rPr>
              <a:t>\administrator</a:t>
            </a:r>
          </a:p>
          <a:p>
            <a:pPr algn="ctr"/>
            <a:r>
              <a:rPr lang="pt-BR" dirty="0"/>
              <a:t>Senha do Domínio: </a:t>
            </a:r>
            <a:r>
              <a:rPr lang="pt-BR" dirty="0">
                <a:solidFill>
                  <a:srgbClr val="FF0000"/>
                </a:solidFill>
              </a:rPr>
              <a:t>Senai@132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3E4282B-0A1A-4B89-A802-BBA4163119C5}"/>
              </a:ext>
            </a:extLst>
          </p:cNvPr>
          <p:cNvSpPr/>
          <p:nvPr/>
        </p:nvSpPr>
        <p:spPr>
          <a:xfrm>
            <a:off x="2476870" y="5681709"/>
            <a:ext cx="949911" cy="39061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502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BA9124C5-FAAD-493C-B07D-D078F860C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69870"/>
            <a:ext cx="3543300" cy="16383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INSEIR ESTAÇÃO AO DOMÍNIO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35" y="2069870"/>
            <a:ext cx="3383281" cy="17145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34145" y="3422622"/>
            <a:ext cx="1039092" cy="3368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024254" y="3422621"/>
            <a:ext cx="822961" cy="3368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345" y="4065173"/>
            <a:ext cx="3305175" cy="17145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445624" y="5426238"/>
            <a:ext cx="1176251" cy="33680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AC90835-8F04-4926-A50F-6101E6B97A3D}"/>
              </a:ext>
            </a:extLst>
          </p:cNvPr>
          <p:cNvSpPr/>
          <p:nvPr/>
        </p:nvSpPr>
        <p:spPr>
          <a:xfrm>
            <a:off x="2766557" y="2668930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senaiedu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4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INSEIR ESTAÇÃO AO DOMÍNIO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74154" y="4901373"/>
            <a:ext cx="1292243" cy="30861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4D36B7C-A3A8-4E38-B408-C1A4ECF1D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72508"/>
            <a:ext cx="3787855" cy="437261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C52735E-7ABF-4D9D-A250-F13D1E9E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329" y="1172508"/>
            <a:ext cx="37909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33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2109337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COLOCAR UM SERVIDOR EM UM DOMÍNIO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4177543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991249-BC3A-47A7-B055-1F6F682BC625}"/>
              </a:ext>
            </a:extLst>
          </p:cNvPr>
          <p:cNvSpPr/>
          <p:nvPr/>
        </p:nvSpPr>
        <p:spPr>
          <a:xfrm>
            <a:off x="1610161" y="2002325"/>
            <a:ext cx="60480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Criar outro Servidor </a:t>
            </a:r>
            <a:r>
              <a:rPr lang="pt-BR" dirty="0" err="1">
                <a:solidFill>
                  <a:srgbClr val="FF0000"/>
                </a:solidFill>
              </a:rPr>
              <a:t>Win</a:t>
            </a:r>
            <a:r>
              <a:rPr lang="pt-BR" dirty="0">
                <a:solidFill>
                  <a:srgbClr val="FF0000"/>
                </a:solidFill>
              </a:rPr>
              <a:t> Server 2019 Datacenter</a:t>
            </a:r>
          </a:p>
          <a:p>
            <a:pPr algn="ctr"/>
            <a:r>
              <a:rPr lang="pt-BR" dirty="0"/>
              <a:t>Maquina: </a:t>
            </a:r>
            <a:r>
              <a:rPr lang="pt-BR" dirty="0">
                <a:solidFill>
                  <a:srgbClr val="FF0000"/>
                </a:solidFill>
              </a:rPr>
              <a:t>t2.micro </a:t>
            </a:r>
          </a:p>
          <a:p>
            <a:pPr algn="ctr"/>
            <a:r>
              <a:rPr lang="pt-BR" dirty="0"/>
              <a:t>Participando da Mesma VPC: </a:t>
            </a:r>
            <a:r>
              <a:rPr lang="pt-BR" dirty="0">
                <a:solidFill>
                  <a:srgbClr val="FF0000"/>
                </a:solidFill>
              </a:rPr>
              <a:t>Publica1</a:t>
            </a:r>
          </a:p>
          <a:p>
            <a:pPr algn="ctr"/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: </a:t>
            </a:r>
            <a:r>
              <a:rPr lang="pt-BR" dirty="0" err="1">
                <a:solidFill>
                  <a:srgbClr val="FF0000"/>
                </a:solidFill>
              </a:rPr>
              <a:t>ServidorArqBitBeat</a:t>
            </a:r>
            <a:endParaRPr lang="pt-BR" dirty="0">
              <a:solidFill>
                <a:srgbClr val="FF0000"/>
              </a:solidFill>
            </a:endParaRPr>
          </a:p>
          <a:p>
            <a:pPr algn="ctr"/>
            <a:r>
              <a:rPr lang="pt-BR" dirty="0"/>
              <a:t>Grupo de Segurança Existente: </a:t>
            </a:r>
            <a:r>
              <a:rPr lang="pt-BR" dirty="0" err="1">
                <a:solidFill>
                  <a:srgbClr val="FF0000"/>
                </a:solidFill>
              </a:rPr>
              <a:t>GrupoSec-WindowsServer</a:t>
            </a:r>
            <a:endParaRPr lang="pt-BR" dirty="0">
              <a:solidFill>
                <a:srgbClr val="FF0000"/>
              </a:solidFill>
            </a:endParaRPr>
          </a:p>
          <a:p>
            <a:pPr algn="ctr"/>
            <a:endParaRPr lang="pt-BR" dirty="0">
              <a:solidFill>
                <a:srgbClr val="FF0000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Use a mesma Chave 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Obtenha a nova senha “administrator” para esse servidor</a:t>
            </a:r>
          </a:p>
        </p:txBody>
      </p:sp>
    </p:spTree>
    <p:extLst>
      <p:ext uri="{BB962C8B-B14F-4D97-AF65-F5344CB8AC3E}">
        <p14:creationId xmlns:p14="http://schemas.microsoft.com/office/powerpoint/2010/main" val="2270962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7030A0"/>
                </a:solidFill>
              </a:rPr>
              <a:t>SERVIDORAD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02222F-C4B9-41F9-B2B8-71B525CF3FDE}"/>
              </a:ext>
            </a:extLst>
          </p:cNvPr>
          <p:cNvSpPr/>
          <p:nvPr/>
        </p:nvSpPr>
        <p:spPr>
          <a:xfrm>
            <a:off x="2116122" y="1277350"/>
            <a:ext cx="491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Colete o IP do Servidor o DNS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CE1AF1-8BA6-4C01-B370-BF03E0AA4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2" y="2149583"/>
            <a:ext cx="8515351" cy="279902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0536789A-69D0-4360-B7C0-9AE5CAC963D4}"/>
              </a:ext>
            </a:extLst>
          </p:cNvPr>
          <p:cNvSpPr/>
          <p:nvPr/>
        </p:nvSpPr>
        <p:spPr>
          <a:xfrm>
            <a:off x="7323589" y="4353886"/>
            <a:ext cx="1702440" cy="5263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0C1EC2-CD3F-45C0-8EBF-36E599E889EB}"/>
              </a:ext>
            </a:extLst>
          </p:cNvPr>
          <p:cNvSpPr/>
          <p:nvPr/>
        </p:nvSpPr>
        <p:spPr>
          <a:xfrm>
            <a:off x="5217310" y="4880273"/>
            <a:ext cx="3256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 Meu IP Interno: 192.168.1.214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747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02222F-C4B9-41F9-B2B8-71B525CF3FDE}"/>
              </a:ext>
            </a:extLst>
          </p:cNvPr>
          <p:cNvSpPr/>
          <p:nvPr/>
        </p:nvSpPr>
        <p:spPr>
          <a:xfrm>
            <a:off x="2116122" y="1277350"/>
            <a:ext cx="491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Colete o IP do Servidor cliente do domínio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CE1AF1-8BA6-4C01-B370-BF03E0AA4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2" y="2149583"/>
            <a:ext cx="8515351" cy="279902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0536789A-69D0-4360-B7C0-9AE5CAC963D4}"/>
              </a:ext>
            </a:extLst>
          </p:cNvPr>
          <p:cNvSpPr/>
          <p:nvPr/>
        </p:nvSpPr>
        <p:spPr>
          <a:xfrm>
            <a:off x="7323589" y="4353886"/>
            <a:ext cx="1702440" cy="5263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80C1EC2-CD3F-45C0-8EBF-36E599E889EB}"/>
              </a:ext>
            </a:extLst>
          </p:cNvPr>
          <p:cNvSpPr/>
          <p:nvPr/>
        </p:nvSpPr>
        <p:spPr>
          <a:xfrm>
            <a:off x="5458281" y="4967360"/>
            <a:ext cx="3139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 Meu IP Interno: 192.168.1.26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239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991249-BC3A-47A7-B055-1F6F682BC625}"/>
              </a:ext>
            </a:extLst>
          </p:cNvPr>
          <p:cNvSpPr/>
          <p:nvPr/>
        </p:nvSpPr>
        <p:spPr>
          <a:xfrm>
            <a:off x="1442382" y="2421774"/>
            <a:ext cx="6048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Ajustar linguagem para português</a:t>
            </a:r>
          </a:p>
        </p:txBody>
      </p:sp>
    </p:spTree>
    <p:extLst>
      <p:ext uri="{BB962C8B-B14F-4D97-AF65-F5344CB8AC3E}">
        <p14:creationId xmlns:p14="http://schemas.microsoft.com/office/powerpoint/2010/main" val="2084106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830B943-C1AF-4BBB-84EF-BE921D74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277350"/>
            <a:ext cx="8125992" cy="457944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4252768" y="1984888"/>
            <a:ext cx="3901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Tecla do Windows + Pause Break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2154206" y="3800421"/>
            <a:ext cx="2417794" cy="3049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02222F-C4B9-41F9-B2B8-71B525CF3FDE}"/>
              </a:ext>
            </a:extLst>
          </p:cNvPr>
          <p:cNvSpPr/>
          <p:nvPr/>
        </p:nvSpPr>
        <p:spPr>
          <a:xfrm>
            <a:off x="2485068" y="1001202"/>
            <a:ext cx="491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Alterar nome do computador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F198C9A-3987-4502-845D-0E68D1D275F8}"/>
              </a:ext>
            </a:extLst>
          </p:cNvPr>
          <p:cNvSpPr/>
          <p:nvPr/>
        </p:nvSpPr>
        <p:spPr>
          <a:xfrm>
            <a:off x="7625593" y="3793638"/>
            <a:ext cx="1057013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350979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EAD1AC6-3E2C-4B5E-BB81-85A82A3D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435454"/>
            <a:ext cx="6991350" cy="44672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3969260" y="3641143"/>
            <a:ext cx="763398" cy="3049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02222F-C4B9-41F9-B2B8-71B525CF3FDE}"/>
              </a:ext>
            </a:extLst>
          </p:cNvPr>
          <p:cNvSpPr/>
          <p:nvPr/>
        </p:nvSpPr>
        <p:spPr>
          <a:xfrm>
            <a:off x="2443123" y="931817"/>
            <a:ext cx="491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Alterar nome do computador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F198C9A-3987-4502-845D-0E68D1D275F8}"/>
              </a:ext>
            </a:extLst>
          </p:cNvPr>
          <p:cNvSpPr/>
          <p:nvPr/>
        </p:nvSpPr>
        <p:spPr>
          <a:xfrm>
            <a:off x="4974672" y="2568845"/>
            <a:ext cx="1057013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FFB0D9-E5C5-41F9-B9B1-5623C1CA2E09}"/>
              </a:ext>
            </a:extLst>
          </p:cNvPr>
          <p:cNvSpPr/>
          <p:nvPr/>
        </p:nvSpPr>
        <p:spPr>
          <a:xfrm>
            <a:off x="6217914" y="2530774"/>
            <a:ext cx="1489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SrvArqBitBeat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F308CAD-B2BC-4EE1-BAF2-EA1415D49E29}"/>
              </a:ext>
            </a:extLst>
          </p:cNvPr>
          <p:cNvSpPr/>
          <p:nvPr/>
        </p:nvSpPr>
        <p:spPr>
          <a:xfrm>
            <a:off x="3155919" y="5106515"/>
            <a:ext cx="491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em OK e Reinicie o computador </a:t>
            </a:r>
          </a:p>
        </p:txBody>
      </p:sp>
    </p:spTree>
    <p:extLst>
      <p:ext uri="{BB962C8B-B14F-4D97-AF65-F5344CB8AC3E}">
        <p14:creationId xmlns:p14="http://schemas.microsoft.com/office/powerpoint/2010/main" val="148492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D2460856-1019-483A-A8D5-D1D8C8958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584" y="1713232"/>
            <a:ext cx="4378659" cy="3804904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AE1F7EC-1418-48EB-A22E-BEF9544D6F8D}"/>
              </a:ext>
            </a:extLst>
          </p:cNvPr>
          <p:cNvSpPr/>
          <p:nvPr/>
        </p:nvSpPr>
        <p:spPr>
          <a:xfrm>
            <a:off x="3552535" y="2805055"/>
            <a:ext cx="1489981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838B2D6-851C-49D4-8568-FDDB71BE2101}"/>
              </a:ext>
            </a:extLst>
          </p:cNvPr>
          <p:cNvSpPr/>
          <p:nvPr/>
        </p:nvSpPr>
        <p:spPr>
          <a:xfrm>
            <a:off x="3552534" y="3138054"/>
            <a:ext cx="2688875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D3B4BE3-98CB-4304-8227-25093C160A6F}"/>
              </a:ext>
            </a:extLst>
          </p:cNvPr>
          <p:cNvSpPr/>
          <p:nvPr/>
        </p:nvSpPr>
        <p:spPr>
          <a:xfrm>
            <a:off x="2399252" y="3921404"/>
            <a:ext cx="1963024" cy="3653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4024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947506" y="2477059"/>
            <a:ext cx="491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Digite na Pesquisa do Iniciar “</a:t>
            </a:r>
            <a:r>
              <a:rPr lang="pt-BR" dirty="0" err="1">
                <a:solidFill>
                  <a:srgbClr val="FF0000"/>
                </a:solidFill>
              </a:rPr>
              <a:t>ncpa.cpl</a:t>
            </a:r>
            <a:r>
              <a:rPr lang="pt-BR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991249-BC3A-47A7-B055-1F6F682BC625}"/>
              </a:ext>
            </a:extLst>
          </p:cNvPr>
          <p:cNvSpPr/>
          <p:nvPr/>
        </p:nvSpPr>
        <p:spPr>
          <a:xfrm>
            <a:off x="1168615" y="4084831"/>
            <a:ext cx="2869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Clique com botão direito sobre a placa de rede, seleciona propriedades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AEBA3B7-8981-4EA2-A315-28812BA58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52" y="2411219"/>
            <a:ext cx="2552700" cy="7239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24BDC47-F56C-4703-B8B6-84E32D65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84831"/>
            <a:ext cx="3371850" cy="23431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5885062" y="6060135"/>
            <a:ext cx="2058787" cy="3049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F02222F-C4B9-41F9-B2B8-71B525CF3FDE}"/>
              </a:ext>
            </a:extLst>
          </p:cNvPr>
          <p:cNvSpPr/>
          <p:nvPr/>
        </p:nvSpPr>
        <p:spPr>
          <a:xfrm>
            <a:off x="2116122" y="1277350"/>
            <a:ext cx="4911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Já com acesso ao servidor, altere o DNS</a:t>
            </a:r>
          </a:p>
        </p:txBody>
      </p:sp>
    </p:spTree>
    <p:extLst>
      <p:ext uri="{BB962C8B-B14F-4D97-AF65-F5344CB8AC3E}">
        <p14:creationId xmlns:p14="http://schemas.microsoft.com/office/powerpoint/2010/main" val="2191412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183438E-04DF-4FC4-8521-A863A904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53" y="1026217"/>
            <a:ext cx="3429000" cy="42481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4212993" y="2359664"/>
            <a:ext cx="2058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Clicando em Detalhes vemos que o DNS é a AWS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991249-BC3A-47A7-B055-1F6F682BC625}"/>
              </a:ext>
            </a:extLst>
          </p:cNvPr>
          <p:cNvSpPr/>
          <p:nvPr/>
        </p:nvSpPr>
        <p:spPr>
          <a:xfrm>
            <a:off x="792453" y="5274367"/>
            <a:ext cx="2869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Clique em Propriedades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989812" y="2821329"/>
            <a:ext cx="954397" cy="3049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50C77619-1D23-419B-AFA0-D53838D4D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802" y="1026217"/>
            <a:ext cx="2776999" cy="336163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4273B15-DEFE-48C0-8E71-866409BF3FAD}"/>
              </a:ext>
            </a:extLst>
          </p:cNvPr>
          <p:cNvSpPr/>
          <p:nvPr/>
        </p:nvSpPr>
        <p:spPr>
          <a:xfrm>
            <a:off x="905522" y="4491811"/>
            <a:ext cx="1128944" cy="3049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72437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538940C-9C6F-4B87-A253-356CBA9A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706" y="1165380"/>
            <a:ext cx="3614842" cy="41338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EB86FEA-032C-4C9E-9755-38A2F801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32" y="1165380"/>
            <a:ext cx="3419475" cy="41338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991249-BC3A-47A7-B055-1F6F682BC625}"/>
              </a:ext>
            </a:extLst>
          </p:cNvPr>
          <p:cNvSpPr/>
          <p:nvPr/>
        </p:nvSpPr>
        <p:spPr>
          <a:xfrm>
            <a:off x="721432" y="4387847"/>
            <a:ext cx="3375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Selecione Protocolo IP Versão 4 e clique em Propriedades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905522" y="2837314"/>
            <a:ext cx="2077375" cy="3049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4273B15-DEFE-48C0-8E71-866409BF3FAD}"/>
              </a:ext>
            </a:extLst>
          </p:cNvPr>
          <p:cNvSpPr/>
          <p:nvPr/>
        </p:nvSpPr>
        <p:spPr>
          <a:xfrm>
            <a:off x="2902997" y="3563203"/>
            <a:ext cx="1128944" cy="3049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4900706" y="4837565"/>
            <a:ext cx="2058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Altere o DNS para o IP do Servidor de Domínio SENAIEDU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6B759F-BAE4-4140-9DA0-461278FFFDB3}"/>
              </a:ext>
            </a:extLst>
          </p:cNvPr>
          <p:cNvSpPr/>
          <p:nvPr/>
        </p:nvSpPr>
        <p:spPr>
          <a:xfrm>
            <a:off x="2902997" y="5910390"/>
            <a:ext cx="3156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Após alteração clique em OK e 2x Fechar</a:t>
            </a:r>
          </a:p>
        </p:txBody>
      </p:sp>
    </p:spTree>
    <p:extLst>
      <p:ext uri="{BB962C8B-B14F-4D97-AF65-F5344CB8AC3E}">
        <p14:creationId xmlns:p14="http://schemas.microsoft.com/office/powerpoint/2010/main" val="41163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2109337"/>
          </a:xfrm>
        </p:spPr>
        <p:txBody>
          <a:bodyPr>
            <a:normAutofit/>
          </a:bodyPr>
          <a:lstStyle/>
          <a:p>
            <a:r>
              <a:rPr lang="pt-BR" dirty="0"/>
              <a:t>TESTE DE PING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1304513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PING </a:t>
            </a:r>
            <a:r>
              <a:rPr lang="pt-BR" dirty="0">
                <a:solidFill>
                  <a:srgbClr val="7030A0"/>
                </a:solidFill>
              </a:rPr>
              <a:t>SERVERAD</a:t>
            </a:r>
            <a:r>
              <a:rPr lang="pt-BR" dirty="0"/>
              <a:t> PARA </a:t>
            </a:r>
            <a:r>
              <a:rPr lang="pt-BR" dirty="0">
                <a:solidFill>
                  <a:srgbClr val="FF0000"/>
                </a:solidFill>
              </a:rPr>
              <a:t>SERVERARQ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2184139" y="4303585"/>
            <a:ext cx="4465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Faça o mesmo do SERVER para o SERVERARQ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6B759F-BAE4-4140-9DA0-461278FFFDB3}"/>
              </a:ext>
            </a:extLst>
          </p:cNvPr>
          <p:cNvSpPr/>
          <p:nvPr/>
        </p:nvSpPr>
        <p:spPr>
          <a:xfrm>
            <a:off x="2838363" y="4987113"/>
            <a:ext cx="3156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Caso não funcione veja os </a:t>
            </a:r>
            <a:r>
              <a:rPr lang="pt-BR" dirty="0">
                <a:solidFill>
                  <a:srgbClr val="7030A0"/>
                </a:solidFill>
              </a:rPr>
              <a:t>grupos de segurança da AWS </a:t>
            </a:r>
            <a:r>
              <a:rPr lang="pt-BR" dirty="0">
                <a:solidFill>
                  <a:srgbClr val="FF0000"/>
                </a:solidFill>
              </a:rPr>
              <a:t>e Compartilhamento de Arquivos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48D6399-520B-4B4E-AE88-321642E3F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328909"/>
            <a:ext cx="5162550" cy="2762250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13109AC6-186C-48AD-9B6C-C8E4E6F01137}"/>
              </a:ext>
            </a:extLst>
          </p:cNvPr>
          <p:cNvSpPr txBox="1">
            <a:spLocks/>
          </p:cNvSpPr>
          <p:nvPr/>
        </p:nvSpPr>
        <p:spPr>
          <a:xfrm>
            <a:off x="628649" y="771246"/>
            <a:ext cx="7168689" cy="566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PING </a:t>
            </a:r>
            <a:r>
              <a:rPr lang="pt-BR" dirty="0">
                <a:solidFill>
                  <a:srgbClr val="FF0000"/>
                </a:solidFill>
              </a:rPr>
              <a:t>SERVERARQ</a:t>
            </a:r>
            <a:r>
              <a:rPr lang="pt-BR" dirty="0"/>
              <a:t> PARA </a:t>
            </a:r>
            <a:r>
              <a:rPr lang="pt-BR" dirty="0">
                <a:solidFill>
                  <a:srgbClr val="7030A0"/>
                </a:solidFill>
              </a:rPr>
              <a:t>SERVERAD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71979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2109337"/>
          </a:xfrm>
        </p:spPr>
        <p:txBody>
          <a:bodyPr>
            <a:normAutofit/>
          </a:bodyPr>
          <a:lstStyle/>
          <a:p>
            <a:r>
              <a:rPr lang="pt-BR" dirty="0"/>
              <a:t>FIREWALL DO WINDOWS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26380262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7BC874A-F683-402C-95DF-30C0A68DC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760313"/>
            <a:ext cx="7381875" cy="19621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LIBERAR PING WINDOWS 10 OU SERVER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772381" y="2101969"/>
            <a:ext cx="4465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1° Procure no iniciar “compartilhamento”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4273B15-DEFE-48C0-8E71-866409BF3FAD}"/>
              </a:ext>
            </a:extLst>
          </p:cNvPr>
          <p:cNvSpPr/>
          <p:nvPr/>
        </p:nvSpPr>
        <p:spPr>
          <a:xfrm>
            <a:off x="5712887" y="2911123"/>
            <a:ext cx="528303" cy="3658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5845DDF-317C-4E1C-87B1-33A0C37CBD8D}"/>
              </a:ext>
            </a:extLst>
          </p:cNvPr>
          <p:cNvSpPr/>
          <p:nvPr/>
        </p:nvSpPr>
        <p:spPr>
          <a:xfrm>
            <a:off x="1398449" y="4353509"/>
            <a:ext cx="68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2° Escolha Gerenciar configurações de Compartilhamento avançadas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75CD3A2-4AF7-493E-A189-D10C3D8596A9}"/>
              </a:ext>
            </a:extLst>
          </p:cNvPr>
          <p:cNvSpPr/>
          <p:nvPr/>
        </p:nvSpPr>
        <p:spPr>
          <a:xfrm>
            <a:off x="881062" y="3557162"/>
            <a:ext cx="3246103" cy="7967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4EBA9A2-D385-4B1B-86CE-6618C0EEFB4E}"/>
              </a:ext>
            </a:extLst>
          </p:cNvPr>
          <p:cNvSpPr/>
          <p:nvPr/>
        </p:nvSpPr>
        <p:spPr>
          <a:xfrm>
            <a:off x="2385862" y="1194351"/>
            <a:ext cx="4372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solidFill>
                  <a:srgbClr val="FF0000"/>
                </a:solidFill>
              </a:rPr>
              <a:t>Fazer nos dois Servidores</a:t>
            </a:r>
          </a:p>
        </p:txBody>
      </p:sp>
    </p:spTree>
    <p:extLst>
      <p:ext uri="{BB962C8B-B14F-4D97-AF65-F5344CB8AC3E}">
        <p14:creationId xmlns:p14="http://schemas.microsoft.com/office/powerpoint/2010/main" val="15702923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94410EC-B4D2-4E9E-94C2-A125334A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86" y="1456803"/>
            <a:ext cx="5981700" cy="418147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LIBERAR PING WINDOWS 10 OU SERVER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1544384" y="993809"/>
            <a:ext cx="5535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Dentro do Perfil atual do </a:t>
            </a:r>
            <a:r>
              <a:rPr lang="pt-BR" dirty="0" err="1">
                <a:solidFill>
                  <a:srgbClr val="FF0000"/>
                </a:solidFill>
              </a:rPr>
              <a:t>SrvArqBitBeat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Ativar as duas opções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4273B15-DEFE-48C0-8E71-866409BF3FAD}"/>
              </a:ext>
            </a:extLst>
          </p:cNvPr>
          <p:cNvSpPr/>
          <p:nvPr/>
        </p:nvSpPr>
        <p:spPr>
          <a:xfrm>
            <a:off x="1661832" y="2184371"/>
            <a:ext cx="1478297" cy="29174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75CD3A2-4AF7-493E-A189-D10C3D8596A9}"/>
              </a:ext>
            </a:extLst>
          </p:cNvPr>
          <p:cNvSpPr/>
          <p:nvPr/>
        </p:nvSpPr>
        <p:spPr>
          <a:xfrm>
            <a:off x="2326125" y="3070371"/>
            <a:ext cx="1895475" cy="7396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783913B-A485-45C6-BF99-B54C31BF50A4}"/>
              </a:ext>
            </a:extLst>
          </p:cNvPr>
          <p:cNvSpPr/>
          <p:nvPr/>
        </p:nvSpPr>
        <p:spPr>
          <a:xfrm>
            <a:off x="2409806" y="4461680"/>
            <a:ext cx="3101770" cy="5249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A46D0F2-6086-4E97-B26E-A4598E7D2840}"/>
              </a:ext>
            </a:extLst>
          </p:cNvPr>
          <p:cNvSpPr/>
          <p:nvPr/>
        </p:nvSpPr>
        <p:spPr>
          <a:xfrm>
            <a:off x="1785823" y="5778106"/>
            <a:ext cx="5053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OBS: Neste momento o Windows esta fora do domínio, por isso aparece a opção “Particular”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243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3C85105-A8D9-4A1C-AD04-C6E1E5151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86" y="1597303"/>
            <a:ext cx="5848350" cy="45339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LIBERAR PING WINDOWS 10 OU SERVER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1544386" y="1079894"/>
            <a:ext cx="5535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Dentro do Perfil atual </a:t>
            </a:r>
            <a:r>
              <a:rPr lang="pt-BR" dirty="0" err="1">
                <a:solidFill>
                  <a:srgbClr val="FF0000"/>
                </a:solidFill>
              </a:rPr>
              <a:t>SrvWinBitBeat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4273B15-DEFE-48C0-8E71-866409BF3FAD}"/>
              </a:ext>
            </a:extLst>
          </p:cNvPr>
          <p:cNvSpPr/>
          <p:nvPr/>
        </p:nvSpPr>
        <p:spPr>
          <a:xfrm>
            <a:off x="1602016" y="2311221"/>
            <a:ext cx="1478297" cy="29174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75CD3A2-4AF7-493E-A189-D10C3D8596A9}"/>
              </a:ext>
            </a:extLst>
          </p:cNvPr>
          <p:cNvSpPr/>
          <p:nvPr/>
        </p:nvSpPr>
        <p:spPr>
          <a:xfrm>
            <a:off x="2341165" y="3572505"/>
            <a:ext cx="1895475" cy="2917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783913B-A485-45C6-BF99-B54C31BF50A4}"/>
              </a:ext>
            </a:extLst>
          </p:cNvPr>
          <p:cNvSpPr/>
          <p:nvPr/>
        </p:nvSpPr>
        <p:spPr>
          <a:xfrm>
            <a:off x="2309329" y="4519542"/>
            <a:ext cx="3101770" cy="5249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444284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3416212"/>
          </a:xfrm>
        </p:spPr>
        <p:txBody>
          <a:bodyPr>
            <a:normAutofit/>
          </a:bodyPr>
          <a:lstStyle/>
          <a:p>
            <a:r>
              <a:rPr lang="pt-BR" dirty="0"/>
              <a:t>INSERIR SERVIDORARQ NO DOMÍNIO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109880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C32DA93-3F6C-41EC-9138-AF700186C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234" y="1608214"/>
            <a:ext cx="4908426" cy="417666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AE1F7EC-1418-48EB-A22E-BEF9544D6F8D}"/>
              </a:ext>
            </a:extLst>
          </p:cNvPr>
          <p:cNvSpPr/>
          <p:nvPr/>
        </p:nvSpPr>
        <p:spPr>
          <a:xfrm>
            <a:off x="3667945" y="2784185"/>
            <a:ext cx="2546424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838B2D6-851C-49D4-8568-FDDB71BE2101}"/>
              </a:ext>
            </a:extLst>
          </p:cNvPr>
          <p:cNvSpPr/>
          <p:nvPr/>
        </p:nvSpPr>
        <p:spPr>
          <a:xfrm>
            <a:off x="3667945" y="3138054"/>
            <a:ext cx="2546424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D3B4BE3-98CB-4304-8227-25093C160A6F}"/>
              </a:ext>
            </a:extLst>
          </p:cNvPr>
          <p:cNvSpPr/>
          <p:nvPr/>
        </p:nvSpPr>
        <p:spPr>
          <a:xfrm>
            <a:off x="2011104" y="4086318"/>
            <a:ext cx="1721997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E68220F-7D4C-4703-B1A5-0D5E29009627}"/>
              </a:ext>
            </a:extLst>
          </p:cNvPr>
          <p:cNvSpPr/>
          <p:nvPr/>
        </p:nvSpPr>
        <p:spPr>
          <a:xfrm>
            <a:off x="4743517" y="2296070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Senha: </a:t>
            </a:r>
            <a:r>
              <a:rPr lang="pt-BR" dirty="0">
                <a:solidFill>
                  <a:srgbClr val="FF0000"/>
                </a:solidFill>
              </a:rPr>
              <a:t>Senai@132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94F1C6F-68CE-43C6-A9C5-89FB5095ED0E}"/>
              </a:ext>
            </a:extLst>
          </p:cNvPr>
          <p:cNvSpPr/>
          <p:nvPr/>
        </p:nvSpPr>
        <p:spPr>
          <a:xfrm>
            <a:off x="4847207" y="5440506"/>
            <a:ext cx="949911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2454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ABEA22E-8B9F-4BB1-81C9-BFB2F2170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946" y="1177509"/>
            <a:ext cx="4953000" cy="32766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45397" y="2093919"/>
            <a:ext cx="2394953" cy="4983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3329127" y="3960732"/>
            <a:ext cx="2139518" cy="3049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02C5257-8017-4EDB-8D91-0573A3A0C05B}"/>
              </a:ext>
            </a:extLst>
          </p:cNvPr>
          <p:cNvSpPr/>
          <p:nvPr/>
        </p:nvSpPr>
        <p:spPr>
          <a:xfrm>
            <a:off x="2776306" y="4921035"/>
            <a:ext cx="3901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Tecla do Windows + Pause Break</a:t>
            </a:r>
          </a:p>
        </p:txBody>
      </p:sp>
    </p:spTree>
    <p:extLst>
      <p:ext uri="{BB962C8B-B14F-4D97-AF65-F5344CB8AC3E}">
        <p14:creationId xmlns:p14="http://schemas.microsoft.com/office/powerpoint/2010/main" val="15980860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10CD7CA-1233-4270-BF49-869DF7F75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388" y="1132535"/>
            <a:ext cx="7244802" cy="5455424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6889073" y="4268948"/>
            <a:ext cx="1145220" cy="4983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05F975-70EB-430E-8523-A3C36B336A4D}"/>
              </a:ext>
            </a:extLst>
          </p:cNvPr>
          <p:cNvSpPr/>
          <p:nvPr/>
        </p:nvSpPr>
        <p:spPr>
          <a:xfrm>
            <a:off x="4119240" y="4268948"/>
            <a:ext cx="1278383" cy="4983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CDADD0F-0B3B-40B1-9DDB-954CFE527A7E}"/>
              </a:ext>
            </a:extLst>
          </p:cNvPr>
          <p:cNvSpPr txBox="1"/>
          <p:nvPr/>
        </p:nvSpPr>
        <p:spPr>
          <a:xfrm>
            <a:off x="5490762" y="4955681"/>
            <a:ext cx="23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Vamos clicar em alterar</a:t>
            </a:r>
          </a:p>
        </p:txBody>
      </p:sp>
    </p:spTree>
    <p:extLst>
      <p:ext uri="{BB962C8B-B14F-4D97-AF65-F5344CB8AC3E}">
        <p14:creationId xmlns:p14="http://schemas.microsoft.com/office/powerpoint/2010/main" val="40115897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6DA1D35-DC45-4FA6-A7BA-D3AEFC89C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90625"/>
            <a:ext cx="3867150" cy="44767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3417903" y="3338004"/>
            <a:ext cx="887767" cy="33735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262B16-13FE-40C9-B8B5-49EC050A8563}"/>
              </a:ext>
            </a:extLst>
          </p:cNvPr>
          <p:cNvSpPr txBox="1"/>
          <p:nvPr/>
        </p:nvSpPr>
        <p:spPr>
          <a:xfrm>
            <a:off x="1927647" y="3934163"/>
            <a:ext cx="23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Vamos clicar em alterar</a:t>
            </a:r>
          </a:p>
        </p:txBody>
      </p:sp>
    </p:spTree>
    <p:extLst>
      <p:ext uri="{BB962C8B-B14F-4D97-AF65-F5344CB8AC3E}">
        <p14:creationId xmlns:p14="http://schemas.microsoft.com/office/powerpoint/2010/main" val="38974770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667D156-510C-4A35-A07C-AE90F86C9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73" y="1571625"/>
            <a:ext cx="3086100" cy="37147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444CDD6-C1BC-4E3B-9FF0-2CAC0B209C42}"/>
              </a:ext>
            </a:extLst>
          </p:cNvPr>
          <p:cNvSpPr/>
          <p:nvPr/>
        </p:nvSpPr>
        <p:spPr>
          <a:xfrm>
            <a:off x="606977" y="3805252"/>
            <a:ext cx="307424" cy="31606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EF4CB44-3EAF-4303-A65E-3BE7C6ED01B7}"/>
              </a:ext>
            </a:extLst>
          </p:cNvPr>
          <p:cNvSpPr/>
          <p:nvPr/>
        </p:nvSpPr>
        <p:spPr>
          <a:xfrm>
            <a:off x="1269978" y="3778619"/>
            <a:ext cx="1664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Ative o domínio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3398C5F-6B54-42E9-B566-9357A9381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800" y="1571625"/>
            <a:ext cx="3086100" cy="371475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D5D3C509-98C5-4F05-9A29-54F8B94F6497}"/>
              </a:ext>
            </a:extLst>
          </p:cNvPr>
          <p:cNvSpPr/>
          <p:nvPr/>
        </p:nvSpPr>
        <p:spPr>
          <a:xfrm>
            <a:off x="4967393" y="4052061"/>
            <a:ext cx="936258" cy="31606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B41350-97E6-4556-B153-D9805866D257}"/>
              </a:ext>
            </a:extLst>
          </p:cNvPr>
          <p:cNvSpPr/>
          <p:nvPr/>
        </p:nvSpPr>
        <p:spPr>
          <a:xfrm>
            <a:off x="1896298" y="5489891"/>
            <a:ext cx="4949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Será solicitado usuário e senha:</a:t>
            </a:r>
          </a:p>
          <a:p>
            <a:r>
              <a:rPr lang="pt-BR" dirty="0"/>
              <a:t> - Usuário: </a:t>
            </a:r>
            <a:r>
              <a:rPr lang="pt-BR" dirty="0" err="1">
                <a:solidFill>
                  <a:srgbClr val="FF0000"/>
                </a:solidFill>
              </a:rPr>
              <a:t>senaiedu</a:t>
            </a:r>
            <a:r>
              <a:rPr lang="pt-BR" dirty="0">
                <a:solidFill>
                  <a:srgbClr val="FF0000"/>
                </a:solidFill>
              </a:rPr>
              <a:t>\administrator</a:t>
            </a:r>
          </a:p>
          <a:p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- Senha </a:t>
            </a:r>
            <a:r>
              <a:rPr lang="pt-BR" dirty="0">
                <a:solidFill>
                  <a:srgbClr val="FF0000"/>
                </a:solidFill>
              </a:rPr>
              <a:t>do Servidor de Domínio AD (1° Servidor)</a:t>
            </a:r>
          </a:p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141F282-0A5F-4966-B4D5-ABE678449CCF}"/>
              </a:ext>
            </a:extLst>
          </p:cNvPr>
          <p:cNvSpPr/>
          <p:nvPr/>
        </p:nvSpPr>
        <p:spPr>
          <a:xfrm>
            <a:off x="4075135" y="4638604"/>
            <a:ext cx="3722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Preencha o domínio e clique em OK.</a:t>
            </a:r>
          </a:p>
        </p:txBody>
      </p:sp>
    </p:spTree>
    <p:extLst>
      <p:ext uri="{BB962C8B-B14F-4D97-AF65-F5344CB8AC3E}">
        <p14:creationId xmlns:p14="http://schemas.microsoft.com/office/powerpoint/2010/main" val="12719004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PREPARAR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141F282-0A5F-4966-B4D5-ABE678449CCF}"/>
              </a:ext>
            </a:extLst>
          </p:cNvPr>
          <p:cNvSpPr/>
          <p:nvPr/>
        </p:nvSpPr>
        <p:spPr>
          <a:xfrm>
            <a:off x="2887752" y="3297118"/>
            <a:ext cx="3722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Após clicar OK, será solicitado para Reiniciar , confirme.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8BD52BE-C167-440A-A919-38A94104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75" y="4268788"/>
            <a:ext cx="3267075" cy="17145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C6BC039-0D22-4BF9-8892-AA009DAF1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731" y="4294061"/>
            <a:ext cx="3267075" cy="168922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8CB1CA8-D34D-4CC5-A467-D9EBEE566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199" y="1542165"/>
            <a:ext cx="3077702" cy="159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672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TESTE DE LOGIN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4D36B7C-A3A8-4E38-B408-C1A4ECF1D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440955"/>
            <a:ext cx="4133850" cy="477202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77DC218-0979-4761-94F9-2B0D46495E59}"/>
              </a:ext>
            </a:extLst>
          </p:cNvPr>
          <p:cNvSpPr/>
          <p:nvPr/>
        </p:nvSpPr>
        <p:spPr>
          <a:xfrm>
            <a:off x="522118" y="2498609"/>
            <a:ext cx="16588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/>
              <a:t>FAZER LOGIN</a:t>
            </a:r>
          </a:p>
          <a:p>
            <a:pPr algn="ctr"/>
            <a:r>
              <a:rPr lang="pt-BR" dirty="0"/>
              <a:t>NO </a:t>
            </a:r>
            <a:r>
              <a:rPr lang="pt-BR" dirty="0">
                <a:solidFill>
                  <a:srgbClr val="FF0000"/>
                </a:solidFill>
              </a:rPr>
              <a:t>SERVERARQ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5CC61C5-1E3C-4025-89DD-0E86B5CB0428}"/>
              </a:ext>
            </a:extLst>
          </p:cNvPr>
          <p:cNvSpPr/>
          <p:nvPr/>
        </p:nvSpPr>
        <p:spPr>
          <a:xfrm>
            <a:off x="628650" y="3467361"/>
            <a:ext cx="37222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Senhas de acesso ao </a:t>
            </a:r>
            <a:r>
              <a:rPr lang="pt-BR" dirty="0" err="1"/>
              <a:t>ServidorARQ</a:t>
            </a:r>
            <a:endParaRPr lang="pt-BR" dirty="0"/>
          </a:p>
          <a:p>
            <a:r>
              <a:rPr lang="pt-BR" dirty="0"/>
              <a:t>Usuário da rede: </a:t>
            </a:r>
            <a:r>
              <a:rPr lang="pt-BR" dirty="0">
                <a:solidFill>
                  <a:srgbClr val="FF0000"/>
                </a:solidFill>
              </a:rPr>
              <a:t>SENAIEDU\administrator </a:t>
            </a:r>
            <a:r>
              <a:rPr lang="pt-BR" dirty="0"/>
              <a:t>– Senha do 1° Servidor</a:t>
            </a:r>
          </a:p>
          <a:p>
            <a:endParaRPr lang="pt-BR" dirty="0"/>
          </a:p>
          <a:p>
            <a:r>
              <a:rPr lang="pt-BR" dirty="0"/>
              <a:t>Usuário local:</a:t>
            </a:r>
          </a:p>
          <a:p>
            <a:r>
              <a:rPr lang="pt-BR" dirty="0">
                <a:solidFill>
                  <a:srgbClr val="FF0000"/>
                </a:solidFill>
              </a:rPr>
              <a:t>.\administrator </a:t>
            </a:r>
            <a:r>
              <a:rPr lang="pt-BR" dirty="0"/>
              <a:t>- Senha do 2° servidor</a:t>
            </a:r>
          </a:p>
        </p:txBody>
      </p:sp>
      <p:sp>
        <p:nvSpPr>
          <p:cNvPr id="5" name="Retângulo 4"/>
          <p:cNvSpPr/>
          <p:nvPr/>
        </p:nvSpPr>
        <p:spPr>
          <a:xfrm>
            <a:off x="5252958" y="4437777"/>
            <a:ext cx="2926308" cy="8507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885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2109337"/>
          </a:xfrm>
        </p:spPr>
        <p:txBody>
          <a:bodyPr>
            <a:normAutofit/>
          </a:bodyPr>
          <a:lstStyle/>
          <a:p>
            <a:r>
              <a:rPr lang="pt-BR" dirty="0"/>
              <a:t>TESTE DE PING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ATIVIDADE</a:t>
            </a:r>
          </a:p>
        </p:txBody>
      </p:sp>
    </p:spTree>
    <p:extLst>
      <p:ext uri="{BB962C8B-B14F-4D97-AF65-F5344CB8AC3E}">
        <p14:creationId xmlns:p14="http://schemas.microsoft.com/office/powerpoint/2010/main" val="34839421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PING </a:t>
            </a:r>
            <a:r>
              <a:rPr lang="pt-BR" dirty="0">
                <a:solidFill>
                  <a:srgbClr val="7030A0"/>
                </a:solidFill>
              </a:rPr>
              <a:t>SERVERAD</a:t>
            </a:r>
            <a:r>
              <a:rPr lang="pt-BR" dirty="0"/>
              <a:t> PARA </a:t>
            </a:r>
            <a:r>
              <a:rPr lang="pt-BR" dirty="0">
                <a:solidFill>
                  <a:srgbClr val="FF0000"/>
                </a:solidFill>
              </a:rPr>
              <a:t>SERVERARQ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2184139" y="4303585"/>
            <a:ext cx="4465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Faça o mesmo do SERVER para o SERVERARQ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6B759F-BAE4-4140-9DA0-461278FFFDB3}"/>
              </a:ext>
            </a:extLst>
          </p:cNvPr>
          <p:cNvSpPr/>
          <p:nvPr/>
        </p:nvSpPr>
        <p:spPr>
          <a:xfrm>
            <a:off x="2838363" y="4987113"/>
            <a:ext cx="3156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Caso não funcione veja os </a:t>
            </a:r>
            <a:r>
              <a:rPr lang="pt-BR" dirty="0">
                <a:solidFill>
                  <a:srgbClr val="7030A0"/>
                </a:solidFill>
              </a:rPr>
              <a:t>grupos de segurança da AWS </a:t>
            </a:r>
            <a:r>
              <a:rPr lang="pt-BR" dirty="0">
                <a:solidFill>
                  <a:srgbClr val="FF0000"/>
                </a:solidFill>
              </a:rPr>
              <a:t>e Compartilhamento de Arquivos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48D6399-520B-4B4E-AE88-321642E3F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328909"/>
            <a:ext cx="5162550" cy="2762250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13109AC6-186C-48AD-9B6C-C8E4E6F01137}"/>
              </a:ext>
            </a:extLst>
          </p:cNvPr>
          <p:cNvSpPr txBox="1">
            <a:spLocks/>
          </p:cNvSpPr>
          <p:nvPr/>
        </p:nvSpPr>
        <p:spPr>
          <a:xfrm>
            <a:off x="628649" y="771246"/>
            <a:ext cx="7168689" cy="566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PING </a:t>
            </a:r>
            <a:r>
              <a:rPr lang="pt-BR" dirty="0">
                <a:solidFill>
                  <a:srgbClr val="FF0000"/>
                </a:solidFill>
              </a:rPr>
              <a:t>SERVERARQ</a:t>
            </a:r>
            <a:r>
              <a:rPr lang="pt-BR" dirty="0"/>
              <a:t> PARA </a:t>
            </a:r>
            <a:r>
              <a:rPr lang="pt-BR" dirty="0">
                <a:solidFill>
                  <a:srgbClr val="7030A0"/>
                </a:solidFill>
              </a:rPr>
              <a:t>SERVERAD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8988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059F829-808A-40C3-A01B-0D27EF08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587106"/>
            <a:ext cx="5657850" cy="41910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LIBERAR PING WINDOWS 10 OU SERVER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D8C5-EB84-48B2-AFF7-1EEAAEC2CF7D}"/>
              </a:ext>
            </a:extLst>
          </p:cNvPr>
          <p:cNvSpPr/>
          <p:nvPr/>
        </p:nvSpPr>
        <p:spPr>
          <a:xfrm>
            <a:off x="1544386" y="1079894"/>
            <a:ext cx="5535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Dentro do Perfil atual </a:t>
            </a:r>
            <a:r>
              <a:rPr lang="pt-BR" dirty="0" err="1">
                <a:solidFill>
                  <a:srgbClr val="FF0000"/>
                </a:solidFill>
              </a:rPr>
              <a:t>SrvArqBitBeat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4273B15-DEFE-48C0-8E71-866409BF3FAD}"/>
              </a:ext>
            </a:extLst>
          </p:cNvPr>
          <p:cNvSpPr/>
          <p:nvPr/>
        </p:nvSpPr>
        <p:spPr>
          <a:xfrm>
            <a:off x="1743075" y="2835478"/>
            <a:ext cx="1478297" cy="29174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75CD3A2-4AF7-493E-A189-D10C3D8596A9}"/>
              </a:ext>
            </a:extLst>
          </p:cNvPr>
          <p:cNvSpPr/>
          <p:nvPr/>
        </p:nvSpPr>
        <p:spPr>
          <a:xfrm>
            <a:off x="2349354" y="3776614"/>
            <a:ext cx="1895475" cy="5249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783913B-A485-45C6-BF99-B54C31BF50A4}"/>
              </a:ext>
            </a:extLst>
          </p:cNvPr>
          <p:cNvSpPr/>
          <p:nvPr/>
        </p:nvSpPr>
        <p:spPr>
          <a:xfrm>
            <a:off x="2317518" y="4956821"/>
            <a:ext cx="3101770" cy="5249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407B465-DBD1-4D9C-8E37-BB35130C9FC8}"/>
              </a:ext>
            </a:extLst>
          </p:cNvPr>
          <p:cNvSpPr/>
          <p:nvPr/>
        </p:nvSpPr>
        <p:spPr>
          <a:xfrm>
            <a:off x="1785823" y="5778106"/>
            <a:ext cx="505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OBS: Neste momento o Windows já está no domínio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81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3416212"/>
          </a:xfrm>
        </p:spPr>
        <p:txBody>
          <a:bodyPr>
            <a:normAutofit/>
          </a:bodyPr>
          <a:lstStyle/>
          <a:p>
            <a:r>
              <a:rPr lang="pt-BR" dirty="0"/>
              <a:t>COMPUTADOR NO DOMÍNIO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VERIFICAR OBJETOS</a:t>
            </a:r>
          </a:p>
        </p:txBody>
      </p:sp>
    </p:spTree>
    <p:extLst>
      <p:ext uri="{BB962C8B-B14F-4D97-AF65-F5344CB8AC3E}">
        <p14:creationId xmlns:p14="http://schemas.microsoft.com/office/powerpoint/2010/main" val="247112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F1BF954-62F8-4017-9C15-1CAFD4EFF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104" y="1452332"/>
            <a:ext cx="4965609" cy="4279119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94F1C6F-68CE-43C6-A9C5-89FB5095ED0E}"/>
              </a:ext>
            </a:extLst>
          </p:cNvPr>
          <p:cNvSpPr/>
          <p:nvPr/>
        </p:nvSpPr>
        <p:spPr>
          <a:xfrm>
            <a:off x="4962617" y="5351568"/>
            <a:ext cx="949911" cy="2909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2998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73AA2E8-5731-4873-9BAB-78FECC2C8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36891"/>
            <a:ext cx="7886700" cy="4444593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TESTE DE LOGIN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D57556-A060-4A63-B3FD-065F667DB336}"/>
              </a:ext>
            </a:extLst>
          </p:cNvPr>
          <p:cNvSpPr/>
          <p:nvPr/>
        </p:nvSpPr>
        <p:spPr>
          <a:xfrm>
            <a:off x="2181138" y="4446165"/>
            <a:ext cx="2056795" cy="36657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993618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3416212"/>
          </a:xfrm>
        </p:spPr>
        <p:txBody>
          <a:bodyPr>
            <a:normAutofit/>
          </a:bodyPr>
          <a:lstStyle/>
          <a:p>
            <a:r>
              <a:rPr lang="pt-BR" dirty="0"/>
              <a:t>USUÁRIOS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VERIFICAR DIRETÓRIOS</a:t>
            </a:r>
          </a:p>
        </p:txBody>
      </p:sp>
    </p:spTree>
    <p:extLst>
      <p:ext uri="{BB962C8B-B14F-4D97-AF65-F5344CB8AC3E}">
        <p14:creationId xmlns:p14="http://schemas.microsoft.com/office/powerpoint/2010/main" val="30900310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4A9C4D2D-96B8-462C-9BBA-F85CC6667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2" y="2235200"/>
            <a:ext cx="6429375" cy="284797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fontScale="92500"/>
          </a:bodyPr>
          <a:lstStyle/>
          <a:p>
            <a:r>
              <a:rPr lang="pt-BR" dirty="0"/>
              <a:t>TESTE DE LOGIN </a:t>
            </a:r>
            <a:r>
              <a:rPr lang="pt-BR" dirty="0">
                <a:solidFill>
                  <a:srgbClr val="FF0000"/>
                </a:solidFill>
              </a:rPr>
              <a:t>SERVIDORARQ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77DC218-0979-4761-94F9-2B0D46495E59}"/>
              </a:ext>
            </a:extLst>
          </p:cNvPr>
          <p:cNvSpPr/>
          <p:nvPr/>
        </p:nvSpPr>
        <p:spPr>
          <a:xfrm>
            <a:off x="4429173" y="3137127"/>
            <a:ext cx="278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Usuário Administrator Local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06059D5-C9D4-4C99-B404-8A2D1BC2F1DC}"/>
              </a:ext>
            </a:extLst>
          </p:cNvPr>
          <p:cNvSpPr/>
          <p:nvPr/>
        </p:nvSpPr>
        <p:spPr>
          <a:xfrm>
            <a:off x="4429173" y="3975896"/>
            <a:ext cx="2556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SENAIEDU\administrator </a:t>
            </a:r>
            <a:endParaRPr lang="pt-BR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F2055FD-1448-4587-A30E-D0A5D0031D4D}"/>
              </a:ext>
            </a:extLst>
          </p:cNvPr>
          <p:cNvCxnSpPr>
            <a:cxnSpLocks/>
          </p:cNvCxnSpPr>
          <p:nvPr/>
        </p:nvCxnSpPr>
        <p:spPr>
          <a:xfrm flipH="1">
            <a:off x="4036594" y="3321793"/>
            <a:ext cx="535405" cy="100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BBE226E-4E39-4359-A498-30541D053CA4}"/>
              </a:ext>
            </a:extLst>
          </p:cNvPr>
          <p:cNvCxnSpPr>
            <a:cxnSpLocks/>
          </p:cNvCxnSpPr>
          <p:nvPr/>
        </p:nvCxnSpPr>
        <p:spPr>
          <a:xfrm flipH="1" flipV="1">
            <a:off x="4571999" y="3742796"/>
            <a:ext cx="444618" cy="233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E3D15BE1-9E9C-4B7B-887B-14563855F2E4}"/>
              </a:ext>
            </a:extLst>
          </p:cNvPr>
          <p:cNvSpPr/>
          <p:nvPr/>
        </p:nvSpPr>
        <p:spPr>
          <a:xfrm>
            <a:off x="4237933" y="2298359"/>
            <a:ext cx="9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C:\Users</a:t>
            </a:r>
          </a:p>
        </p:txBody>
      </p:sp>
    </p:spTree>
    <p:extLst>
      <p:ext uri="{BB962C8B-B14F-4D97-AF65-F5344CB8AC3E}">
        <p14:creationId xmlns:p14="http://schemas.microsoft.com/office/powerpoint/2010/main" val="39543564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4"/>
            <a:ext cx="8358596" cy="341621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VOLTAR PARA MAQUINA T2.MICRO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$$$$$$$$</a:t>
            </a:r>
          </a:p>
        </p:txBody>
      </p:sp>
    </p:spTree>
    <p:extLst>
      <p:ext uri="{BB962C8B-B14F-4D97-AF65-F5344CB8AC3E}">
        <p14:creationId xmlns:p14="http://schemas.microsoft.com/office/powerpoint/2010/main" val="220993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8020277-7801-4C91-B9F6-6512E6DE4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67498"/>
            <a:ext cx="7886700" cy="418338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94F1C6F-68CE-43C6-A9C5-89FB5095ED0E}"/>
              </a:ext>
            </a:extLst>
          </p:cNvPr>
          <p:cNvSpPr/>
          <p:nvPr/>
        </p:nvSpPr>
        <p:spPr>
          <a:xfrm>
            <a:off x="2031832" y="4665083"/>
            <a:ext cx="2263331" cy="2280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D619E40-57EC-464F-A88E-86F78391131C}"/>
              </a:ext>
            </a:extLst>
          </p:cNvPr>
          <p:cNvSpPr/>
          <p:nvPr/>
        </p:nvSpPr>
        <p:spPr>
          <a:xfrm>
            <a:off x="3333524" y="1567498"/>
            <a:ext cx="961639" cy="29485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38D007E-F5BB-4E93-8378-1AC164919961}"/>
              </a:ext>
            </a:extLst>
          </p:cNvPr>
          <p:cNvSpPr/>
          <p:nvPr/>
        </p:nvSpPr>
        <p:spPr>
          <a:xfrm>
            <a:off x="5327009" y="2164515"/>
            <a:ext cx="494951" cy="22634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3032BCA-BA88-4B88-BA0D-359833A79686}"/>
              </a:ext>
            </a:extLst>
          </p:cNvPr>
          <p:cNvSpPr/>
          <p:nvPr/>
        </p:nvSpPr>
        <p:spPr>
          <a:xfrm>
            <a:off x="6200861" y="2862200"/>
            <a:ext cx="2121017" cy="112257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78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25BD29E-9DA0-4A10-B1A5-27BA741DD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969" y="1141413"/>
            <a:ext cx="3800061" cy="50355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50" y="365126"/>
            <a:ext cx="7218566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ACTIVE DIRECTORY – AD DS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94F1C6F-68CE-43C6-A9C5-89FB5095ED0E}"/>
              </a:ext>
            </a:extLst>
          </p:cNvPr>
          <p:cNvSpPr/>
          <p:nvPr/>
        </p:nvSpPr>
        <p:spPr>
          <a:xfrm>
            <a:off x="2853953" y="4350456"/>
            <a:ext cx="1718047" cy="2280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D619E40-57EC-464F-A88E-86F78391131C}"/>
              </a:ext>
            </a:extLst>
          </p:cNvPr>
          <p:cNvSpPr/>
          <p:nvPr/>
        </p:nvSpPr>
        <p:spPr>
          <a:xfrm>
            <a:off x="3518670" y="1749579"/>
            <a:ext cx="776493" cy="4149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3032BCA-BA88-4B88-BA0D-359833A79686}"/>
              </a:ext>
            </a:extLst>
          </p:cNvPr>
          <p:cNvSpPr/>
          <p:nvPr/>
        </p:nvSpPr>
        <p:spPr>
          <a:xfrm>
            <a:off x="2761375" y="2258692"/>
            <a:ext cx="3530368" cy="108851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48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8107</TotalTime>
  <Words>1097</Words>
  <Application>Microsoft Office PowerPoint</Application>
  <PresentationFormat>Apresentação na tela (4:3)</PresentationFormat>
  <Paragraphs>200</Paragraphs>
  <Slides>73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79" baseType="lpstr">
      <vt:lpstr>-apple-system</vt:lpstr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118</cp:revision>
  <dcterms:created xsi:type="dcterms:W3CDTF">2019-02-19T13:22:14Z</dcterms:created>
  <dcterms:modified xsi:type="dcterms:W3CDTF">2021-06-10T17:30:48Z</dcterms:modified>
</cp:coreProperties>
</file>