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408" r:id="rId11"/>
    <p:sldId id="411" r:id="rId12"/>
    <p:sldId id="267" r:id="rId13"/>
    <p:sldId id="409" r:id="rId14"/>
    <p:sldId id="410" r:id="rId15"/>
    <p:sldId id="407" r:id="rId16"/>
    <p:sldId id="268" r:id="rId17"/>
    <p:sldId id="270" r:id="rId18"/>
    <p:sldId id="259" r:id="rId19"/>
    <p:sldId id="271" r:id="rId20"/>
    <p:sldId id="272" r:id="rId21"/>
    <p:sldId id="283" r:id="rId22"/>
    <p:sldId id="273" r:id="rId23"/>
    <p:sldId id="412" r:id="rId24"/>
    <p:sldId id="274" r:id="rId25"/>
    <p:sldId id="413" r:id="rId26"/>
    <p:sldId id="276" r:id="rId27"/>
    <p:sldId id="275" r:id="rId28"/>
    <p:sldId id="404" r:id="rId29"/>
    <p:sldId id="405" r:id="rId30"/>
    <p:sldId id="406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>
        <p:scale>
          <a:sx n="150" d="100"/>
          <a:sy n="150" d="100"/>
        </p:scale>
        <p:origin x="516" y="-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1238A-9659-495D-B0D2-15C3C7CB8F1E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93832-90C4-4E95-B83B-15D16E8E0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84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93832-90C4-4E95-B83B-15D16E8E0D7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44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ic-course-assets.s3.amazonaws.com/RSE6/pt/index.html#9.1.1.5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uip.com.b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ic-course-assets.s3.amazonaws.com/RSE6/pt/index.html#9.1.1.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-course-assets.s3.amazonaws.com/RSE6/pt/index.html#9.1.1.6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2105480"/>
            <a:ext cx="7192916" cy="707886"/>
          </a:xfrm>
        </p:spPr>
        <p:txBody>
          <a:bodyPr>
            <a:normAutofit fontScale="62500" lnSpcReduction="20000"/>
          </a:bodyPr>
          <a:lstStyle/>
          <a:p>
            <a:r>
              <a:rPr lang="pt-BR" sz="4300" dirty="0"/>
              <a:t>NAT – NETWORK ADDRESS TRANSLATION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EXPLICAÇÃO E EXEMPLIFICAÇÃO</a:t>
            </a:r>
          </a:p>
          <a:p>
            <a:endParaRPr lang="pt-BR" dirty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5704514"/>
            <a:ext cx="4300401" cy="951906"/>
          </a:xfrm>
        </p:spPr>
        <p:txBody>
          <a:bodyPr>
            <a:normAutofit/>
          </a:bodyPr>
          <a:lstStyle/>
          <a:p>
            <a:r>
              <a:rPr lang="pt-BR" dirty="0" err="1"/>
              <a:t>Profº</a:t>
            </a:r>
            <a:r>
              <a:rPr lang="pt-BR" dirty="0"/>
              <a:t> Danilo Sibov</a:t>
            </a:r>
          </a:p>
          <a:p>
            <a:r>
              <a:rPr lang="pt-BR" dirty="0" err="1"/>
              <a:t>Profº</a:t>
            </a:r>
            <a:r>
              <a:rPr lang="pt-BR" dirty="0"/>
              <a:t> Marcos Vinicius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NETWORK ADDRESS TRANSLATION 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7EDA102-C6B0-4B01-939B-F3BC9139D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006154"/>
            <a:ext cx="7886700" cy="241858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33F3EEF-BF07-4DE0-B685-80299755D91C}"/>
              </a:ext>
            </a:extLst>
          </p:cNvPr>
          <p:cNvSpPr/>
          <p:nvPr/>
        </p:nvSpPr>
        <p:spPr>
          <a:xfrm>
            <a:off x="1806233" y="2527765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192.168.0.2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9BC5CE0-C0C3-4800-BBD9-65EE06521CC1}"/>
              </a:ext>
            </a:extLst>
          </p:cNvPr>
          <p:cNvSpPr/>
          <p:nvPr/>
        </p:nvSpPr>
        <p:spPr>
          <a:xfrm>
            <a:off x="5024971" y="3567691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202.16.0.2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8EA79B3-4E66-4042-A231-EBB2F75EA72D}"/>
              </a:ext>
            </a:extLst>
          </p:cNvPr>
          <p:cNvSpPr/>
          <p:nvPr/>
        </p:nvSpPr>
        <p:spPr>
          <a:xfrm>
            <a:off x="6570233" y="4548849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203.18.1.4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0ED59378-F6CE-4385-87E5-2F6ADE4BB6D6}"/>
              </a:ext>
            </a:extLst>
          </p:cNvPr>
          <p:cNvSpPr/>
          <p:nvPr/>
        </p:nvSpPr>
        <p:spPr>
          <a:xfrm>
            <a:off x="2575420" y="2921955"/>
            <a:ext cx="4429387" cy="906011"/>
          </a:xfrm>
          <a:custGeom>
            <a:avLst/>
            <a:gdLst>
              <a:gd name="connsiteX0" fmla="*/ 0 w 4429387"/>
              <a:gd name="connsiteY0" fmla="*/ 0 h 906011"/>
              <a:gd name="connsiteX1" fmla="*/ 838899 w 4429387"/>
              <a:gd name="connsiteY1" fmla="*/ 729843 h 906011"/>
              <a:gd name="connsiteX2" fmla="*/ 2869035 w 4429387"/>
              <a:gd name="connsiteY2" fmla="*/ 906011 h 906011"/>
              <a:gd name="connsiteX3" fmla="*/ 4429387 w 4429387"/>
              <a:gd name="connsiteY3" fmla="*/ 729843 h 90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9387" h="906011">
                <a:moveTo>
                  <a:pt x="0" y="0"/>
                </a:moveTo>
                <a:cubicBezTo>
                  <a:pt x="180363" y="289420"/>
                  <a:pt x="360727" y="578841"/>
                  <a:pt x="838899" y="729843"/>
                </a:cubicBezTo>
                <a:cubicBezTo>
                  <a:pt x="1317072" y="880845"/>
                  <a:pt x="2270620" y="906011"/>
                  <a:pt x="2869035" y="906011"/>
                </a:cubicBezTo>
                <a:cubicBezTo>
                  <a:pt x="3467450" y="906011"/>
                  <a:pt x="4172125" y="791362"/>
                  <a:pt x="4429387" y="729843"/>
                </a:cubicBezTo>
              </a:path>
            </a:pathLst>
          </a:cu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1F9E09C-BC90-40DB-95F2-5966E21BB410}"/>
              </a:ext>
            </a:extLst>
          </p:cNvPr>
          <p:cNvSpPr/>
          <p:nvPr/>
        </p:nvSpPr>
        <p:spPr>
          <a:xfrm>
            <a:off x="1226820" y="1124022"/>
            <a:ext cx="67360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PC1 Navegando na Internet para</a:t>
            </a:r>
          </a:p>
          <a:p>
            <a:pPr algn="ctr"/>
            <a:r>
              <a:rPr lang="pt-BR" sz="2800" dirty="0"/>
              <a:t>o endereço 203.18.1.4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E814A76-7E6F-4EEB-9568-2ED456AC2ED4}"/>
              </a:ext>
            </a:extLst>
          </p:cNvPr>
          <p:cNvSpPr/>
          <p:nvPr/>
        </p:nvSpPr>
        <p:spPr>
          <a:xfrm>
            <a:off x="6603789" y="5185995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202.16.0.2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301D6C4-46AD-4846-996F-585E1157134F}"/>
              </a:ext>
            </a:extLst>
          </p:cNvPr>
          <p:cNvSpPr/>
          <p:nvPr/>
        </p:nvSpPr>
        <p:spPr>
          <a:xfrm>
            <a:off x="5024971" y="3573089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192.168.0.2</a:t>
            </a:r>
          </a:p>
        </p:txBody>
      </p:sp>
    </p:spTree>
    <p:extLst>
      <p:ext uri="{BB962C8B-B14F-4D97-AF65-F5344CB8AC3E}">
        <p14:creationId xmlns:p14="http://schemas.microsoft.com/office/powerpoint/2010/main" val="91737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0.3427 0.1627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1088 L 0.03038 0.09167 C 0.03837 0.10324 0.05069 0.12685 0.06667 0.14306 C 0.08489 0.16134 0.1033 0.16597 0.11632 0.17407 L 0.18351 0.18958 " pathEditMode="relative" rAng="2160000" ptsTypes="AAAAA"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-0.06702 -0.01435 C -0.07761 -0.0206 -0.09827 -0.02917 -0.11459 -0.04398 C -0.13316 -0.06157 -0.14219 -0.08333 -0.15156 -0.09745 L -0.18334 -0.17731 " pathEditMode="relative" rAng="2160000" ptsTypes="AAAAA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65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49 0.12176 L -0.10347 -0.0044 C -0.11389 -0.02153 -0.12986 -0.05741 -0.15191 -0.08033 C -0.17761 -0.10625 -0.20504 -0.10949 -0.22413 -0.11875 L -0.32483 -0.12894 " pathEditMode="relative" rAng="2160000" ptsTypes="AAAAA">
                                      <p:cBhvr>
                                        <p:cTn id="5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99" y="-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p"/>
      <p:bldP spid="12" grpId="0"/>
      <p:bldP spid="12" grpId="1"/>
      <p:bldP spid="12" grpId="2"/>
      <p:bldP spid="19" grpId="0" animBg="1"/>
      <p:bldP spid="10" grpId="0"/>
      <p:bldP spid="10" grpId="1"/>
      <p:bldP spid="10" grpId="2"/>
      <p:bldP spid="13" grpId="0"/>
      <p:bldP spid="13" grpId="1"/>
      <p:bldP spid="13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NETWORK ADDRESS TRANSLATION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1F9E09C-BC90-40DB-95F2-5966E21BB410}"/>
              </a:ext>
            </a:extLst>
          </p:cNvPr>
          <p:cNvSpPr/>
          <p:nvPr/>
        </p:nvSpPr>
        <p:spPr>
          <a:xfrm>
            <a:off x="1226820" y="1124022"/>
            <a:ext cx="6736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NAT em Ação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C40118ED-4CDB-4811-B3E5-6015ADB7C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9722" y="1704320"/>
            <a:ext cx="6010275" cy="341947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6593181-3783-480F-8338-4C95CEFE4B8C}"/>
              </a:ext>
            </a:extLst>
          </p:cNvPr>
          <p:cNvSpPr/>
          <p:nvPr/>
        </p:nvSpPr>
        <p:spPr>
          <a:xfrm>
            <a:off x="922020" y="5123795"/>
            <a:ext cx="7299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https://static-course-assets.s3.amazonaws.com/RSE6/pt/index.html#9.1.1.5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1F89C67-A461-4D05-81C1-37956483A41B}"/>
              </a:ext>
            </a:extLst>
          </p:cNvPr>
          <p:cNvSpPr/>
          <p:nvPr/>
        </p:nvSpPr>
        <p:spPr>
          <a:xfrm>
            <a:off x="373251" y="5613328"/>
            <a:ext cx="49914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Lucas </a:t>
            </a:r>
            <a:r>
              <a:rPr lang="pt-BR" sz="2400" dirty="0" err="1"/>
              <a:t>Butzge</a:t>
            </a:r>
            <a:r>
              <a:rPr lang="pt-BR" sz="2400" dirty="0"/>
              <a:t> 1-2021 Manhã – “Global são os endereços mais próximos do roteador</a:t>
            </a:r>
          </a:p>
        </p:txBody>
      </p:sp>
    </p:spTree>
    <p:extLst>
      <p:ext uri="{BB962C8B-B14F-4D97-AF65-F5344CB8AC3E}">
        <p14:creationId xmlns:p14="http://schemas.microsoft.com/office/powerpoint/2010/main" val="11804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8126730" cy="4752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Na terminologia do NAT, a rede interna é o conjunto de redes </a:t>
            </a:r>
            <a:r>
              <a:rPr lang="pt-BR" sz="2000" dirty="0">
                <a:solidFill>
                  <a:srgbClr val="7030A0"/>
                </a:solidFill>
              </a:rPr>
              <a:t>sujeitas a conversão</a:t>
            </a:r>
            <a:r>
              <a:rPr lang="pt-BR" sz="2000" dirty="0"/>
              <a:t>. </a:t>
            </a:r>
          </a:p>
          <a:p>
            <a:pPr marL="0" indent="0">
              <a:buNone/>
            </a:pPr>
            <a:r>
              <a:rPr lang="pt-BR" sz="2000" dirty="0"/>
              <a:t>Na utilização do NAT, os endereços IPv4 têm designações diferentes dependendo de estarem na </a:t>
            </a:r>
            <a:r>
              <a:rPr lang="pt-BR" sz="2000" dirty="0">
                <a:solidFill>
                  <a:srgbClr val="7030A0"/>
                </a:solidFill>
              </a:rPr>
              <a:t>rede privada </a:t>
            </a:r>
            <a:r>
              <a:rPr lang="pt-BR" sz="2000" dirty="0"/>
              <a:t>ou na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rede pública (Internet)</a:t>
            </a:r>
            <a:r>
              <a:rPr lang="pt-BR" sz="2000" dirty="0"/>
              <a:t>, e se o tráfego é de </a:t>
            </a:r>
            <a:r>
              <a:rPr lang="pt-BR" sz="2000" dirty="0">
                <a:solidFill>
                  <a:srgbClr val="0070C0"/>
                </a:solidFill>
              </a:rPr>
              <a:t>entrada</a:t>
            </a:r>
            <a:r>
              <a:rPr lang="pt-BR" sz="2000" dirty="0"/>
              <a:t> ou </a:t>
            </a:r>
            <a:r>
              <a:rPr lang="pt-BR" sz="2000" dirty="0">
                <a:solidFill>
                  <a:srgbClr val="FF0000"/>
                </a:solidFill>
              </a:rPr>
              <a:t>saída</a:t>
            </a:r>
            <a:r>
              <a:rPr lang="pt-BR" sz="2000" dirty="0"/>
              <a:t>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O NAT inclui 4 tipos de endereço: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Endereço </a:t>
            </a:r>
            <a:r>
              <a:rPr lang="pt-BR" sz="2000" dirty="0">
                <a:solidFill>
                  <a:srgbClr val="0070C0"/>
                </a:solidFill>
              </a:rPr>
              <a:t>local “interno” – 192.168.10.10</a:t>
            </a:r>
          </a:p>
          <a:p>
            <a:r>
              <a:rPr lang="pt-BR" sz="2000" dirty="0"/>
              <a:t>Endereço </a:t>
            </a:r>
            <a:r>
              <a:rPr lang="pt-BR" sz="2000" dirty="0">
                <a:solidFill>
                  <a:srgbClr val="7030A0"/>
                </a:solidFill>
              </a:rPr>
              <a:t>global “interno” – 209.165.200.226 (</a:t>
            </a:r>
            <a:r>
              <a:rPr lang="pt-BR" sz="2000" dirty="0" err="1">
                <a:solidFill>
                  <a:srgbClr val="7030A0"/>
                </a:solidFill>
              </a:rPr>
              <a:t>router</a:t>
            </a:r>
            <a:r>
              <a:rPr lang="pt-BR" sz="2000" dirty="0">
                <a:solidFill>
                  <a:srgbClr val="7030A0"/>
                </a:solidFill>
              </a:rPr>
              <a:t> R2, out)</a:t>
            </a:r>
          </a:p>
          <a:p>
            <a:r>
              <a:rPr lang="pt-BR" sz="2000" dirty="0"/>
              <a:t>Endereço </a:t>
            </a:r>
            <a:r>
              <a:rPr lang="pt-BR" sz="2000" dirty="0">
                <a:solidFill>
                  <a:srgbClr val="FF0000"/>
                </a:solidFill>
              </a:rPr>
              <a:t>local “externo” – Destino Servidor (google.com.br)</a:t>
            </a:r>
          </a:p>
          <a:p>
            <a:r>
              <a:rPr lang="pt-BR" sz="2000" dirty="0"/>
              <a:t>Endereço </a:t>
            </a:r>
            <a:r>
              <a:rPr lang="pt-BR" sz="2000" dirty="0">
                <a:solidFill>
                  <a:srgbClr val="FFC000"/>
                </a:solidFill>
              </a:rPr>
              <a:t>global “externo” – ISP para chegar até (google.com.br)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NETWORK ADDRESS TRANSLATION </a:t>
            </a:r>
          </a:p>
        </p:txBody>
      </p:sp>
    </p:spTree>
    <p:extLst>
      <p:ext uri="{BB962C8B-B14F-4D97-AF65-F5344CB8AC3E}">
        <p14:creationId xmlns:p14="http://schemas.microsoft.com/office/powerpoint/2010/main" val="3181201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TESTE DE NAT</a:t>
            </a:r>
          </a:p>
          <a:p>
            <a:r>
              <a:rPr lang="pt-BR" dirty="0"/>
              <a:t>QUAL É O SEU IP?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DESAFIO</a:t>
            </a:r>
          </a:p>
        </p:txBody>
      </p:sp>
    </p:spTree>
    <p:extLst>
      <p:ext uri="{BB962C8B-B14F-4D97-AF65-F5344CB8AC3E}">
        <p14:creationId xmlns:p14="http://schemas.microsoft.com/office/powerpoint/2010/main" val="1217920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51456"/>
            <a:ext cx="7886700" cy="4770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800" b="1" dirty="0"/>
              <a:t>TESTE VERIFICANDO SEU IP LOCAL</a:t>
            </a:r>
          </a:p>
          <a:p>
            <a:pPr marL="0" indent="0" algn="ctr">
              <a:buNone/>
            </a:pPr>
            <a:r>
              <a:rPr lang="pt-BR" sz="1800" b="1" dirty="0" err="1"/>
              <a:t>ipconfig</a:t>
            </a:r>
            <a:endParaRPr lang="pt-BR" sz="1800" b="1" dirty="0"/>
          </a:p>
          <a:p>
            <a:pPr marL="0" indent="0" algn="ctr">
              <a:buNone/>
            </a:pPr>
            <a:endParaRPr lang="pt-BR" sz="1800" b="1" dirty="0"/>
          </a:p>
          <a:p>
            <a:pPr marL="0" indent="0" algn="ctr">
              <a:buNone/>
            </a:pPr>
            <a:r>
              <a:rPr lang="pt-BR" sz="1800" b="1" dirty="0"/>
              <a:t>TESTE VERIFICANDO SEU IP DE NAVEGAÇÃO NA INTERNET</a:t>
            </a:r>
          </a:p>
          <a:p>
            <a:pPr marL="0" indent="0" algn="ctr">
              <a:buNone/>
            </a:pPr>
            <a:r>
              <a:rPr lang="pt-BR" sz="1800" b="1" dirty="0">
                <a:hlinkClick r:id="rId2"/>
              </a:rPr>
              <a:t>www.meuip.com.br</a:t>
            </a:r>
            <a:r>
              <a:rPr lang="pt-BR" sz="1800" b="1" dirty="0"/>
              <a:t> </a:t>
            </a:r>
          </a:p>
          <a:p>
            <a:pPr marL="0" indent="0" algn="ctr">
              <a:buNone/>
            </a:pPr>
            <a:endParaRPr lang="pt-BR" sz="1800" b="1" dirty="0"/>
          </a:p>
          <a:p>
            <a:pPr marL="0" indent="0" algn="ctr">
              <a:buNone/>
            </a:pPr>
            <a:endParaRPr lang="pt-BR" sz="1800" b="1" dirty="0"/>
          </a:p>
          <a:p>
            <a:pPr marL="0" indent="0" algn="ctr">
              <a:buNone/>
            </a:pPr>
            <a:r>
              <a:rPr lang="pt-BR" sz="1800" b="1" dirty="0"/>
              <a:t>MUDOU? 	PORQUE?</a:t>
            </a:r>
          </a:p>
          <a:p>
            <a:pPr marL="0" indent="0" algn="ctr">
              <a:buNone/>
            </a:pPr>
            <a:endParaRPr lang="pt-BR" sz="1800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QUAL É O SEU IP?</a:t>
            </a:r>
          </a:p>
        </p:txBody>
      </p:sp>
    </p:spTree>
    <p:extLst>
      <p:ext uri="{BB962C8B-B14F-4D97-AF65-F5344CB8AC3E}">
        <p14:creationId xmlns:p14="http://schemas.microsoft.com/office/powerpoint/2010/main" val="190967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061450"/>
            <a:ext cx="8137845" cy="5295542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NETWORK ADDRESS TRANSLATION 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8D8A0A51-C668-4DDC-A7D9-EAFAD403DFFF}"/>
              </a:ext>
            </a:extLst>
          </p:cNvPr>
          <p:cNvSpPr/>
          <p:nvPr/>
        </p:nvSpPr>
        <p:spPr>
          <a:xfrm>
            <a:off x="1798320" y="4838700"/>
            <a:ext cx="4960620" cy="1292028"/>
          </a:xfrm>
          <a:custGeom>
            <a:avLst/>
            <a:gdLst>
              <a:gd name="connsiteX0" fmla="*/ 0 w 4960620"/>
              <a:gd name="connsiteY0" fmla="*/ 0 h 1292028"/>
              <a:gd name="connsiteX1" fmla="*/ 1455420 w 4960620"/>
              <a:gd name="connsiteY1" fmla="*/ 1181100 h 1292028"/>
              <a:gd name="connsiteX2" fmla="*/ 4960620 w 4960620"/>
              <a:gd name="connsiteY2" fmla="*/ 1203960 h 129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0620" h="1292028">
                <a:moveTo>
                  <a:pt x="0" y="0"/>
                </a:moveTo>
                <a:cubicBezTo>
                  <a:pt x="314325" y="490220"/>
                  <a:pt x="628650" y="980440"/>
                  <a:pt x="1455420" y="1181100"/>
                </a:cubicBezTo>
                <a:cubicBezTo>
                  <a:pt x="2282190" y="1381760"/>
                  <a:pt x="4385310" y="1259840"/>
                  <a:pt x="4960620" y="1203960"/>
                </a:cubicBezTo>
              </a:path>
            </a:pathLst>
          </a:cu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D168AE2-C359-4DB5-87D7-F5C2DC81864F}"/>
              </a:ext>
            </a:extLst>
          </p:cNvPr>
          <p:cNvSpPr/>
          <p:nvPr/>
        </p:nvSpPr>
        <p:spPr>
          <a:xfrm>
            <a:off x="770019" y="5563295"/>
            <a:ext cx="52356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Quando o pacote chegar no servidor WEB, O IP do PC </a:t>
            </a:r>
          </a:p>
          <a:p>
            <a:r>
              <a:rPr lang="pt-BR" dirty="0">
                <a:solidFill>
                  <a:srgbClr val="FF0000"/>
                </a:solidFill>
              </a:rPr>
              <a:t>terá seu endereço modificado para o IP do Roteador</a:t>
            </a:r>
          </a:p>
          <a:p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31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152064" cy="4752901"/>
          </a:xfrm>
        </p:spPr>
        <p:txBody>
          <a:bodyPr>
            <a:normAutofit/>
          </a:bodyPr>
          <a:lstStyle/>
          <a:p>
            <a:r>
              <a:rPr lang="pt-BR" sz="2000" b="1" dirty="0">
                <a:solidFill>
                  <a:srgbClr val="0070C0"/>
                </a:solidFill>
              </a:rPr>
              <a:t>Endereço local </a:t>
            </a:r>
            <a:r>
              <a:rPr lang="pt-BR" sz="2000" b="1" dirty="0"/>
              <a:t> </a:t>
            </a:r>
            <a:r>
              <a:rPr lang="pt-BR" sz="2000" dirty="0"/>
              <a:t>- o endereço do dispositivo que está sendo convertido pelo NAT.</a:t>
            </a:r>
          </a:p>
          <a:p>
            <a:r>
              <a:rPr lang="pt-BR" sz="2000" b="1" dirty="0">
                <a:solidFill>
                  <a:srgbClr val="002060"/>
                </a:solidFill>
              </a:rPr>
              <a:t>Endereço externo</a:t>
            </a:r>
            <a:r>
              <a:rPr lang="pt-BR" sz="2000" dirty="0"/>
              <a:t> - o endereço do dispositivo destino.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O NAT também usa o conceito de local ou global com relação aos endereços: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Endereço local</a:t>
            </a:r>
            <a:r>
              <a:rPr lang="pt-BR" sz="2000" dirty="0"/>
              <a:t> - um endereço local é qualquer endereço que aparece na parte interna da rede.</a:t>
            </a:r>
          </a:p>
          <a:p>
            <a:r>
              <a:rPr lang="pt-BR" sz="2000" b="1" dirty="0">
                <a:solidFill>
                  <a:srgbClr val="FFC000"/>
                </a:solidFill>
              </a:rPr>
              <a:t>Endereço global </a:t>
            </a:r>
            <a:r>
              <a:rPr lang="pt-BR" sz="2000" dirty="0"/>
              <a:t>- um endereço global é qualquer endereço que aparece na parte externa da rede.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NETWORK ADDRESS TRANSLATION </a:t>
            </a:r>
          </a:p>
        </p:txBody>
      </p:sp>
    </p:spTree>
    <p:extLst>
      <p:ext uri="{BB962C8B-B14F-4D97-AF65-F5344CB8AC3E}">
        <p14:creationId xmlns:p14="http://schemas.microsoft.com/office/powerpoint/2010/main" val="1252723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640" y="1393053"/>
            <a:ext cx="6850698" cy="4444988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NETWORK ADDRESS TRANSLATION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7993F9E-8AA2-4BED-AEA0-E246F0DACE10}"/>
              </a:ext>
            </a:extLst>
          </p:cNvPr>
          <p:cNvSpPr/>
          <p:nvPr/>
        </p:nvSpPr>
        <p:spPr>
          <a:xfrm>
            <a:off x="929640" y="1018046"/>
            <a:ext cx="4546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S=</a:t>
            </a:r>
            <a:r>
              <a:rPr lang="pt-BR" b="1" dirty="0" err="1">
                <a:solidFill>
                  <a:srgbClr val="002060"/>
                </a:solidFill>
              </a:rPr>
              <a:t>Source</a:t>
            </a:r>
            <a:r>
              <a:rPr lang="pt-BR" b="1" dirty="0">
                <a:solidFill>
                  <a:srgbClr val="002060"/>
                </a:solidFill>
              </a:rPr>
              <a:t> (origem) – D =</a:t>
            </a:r>
            <a:r>
              <a:rPr lang="pt-BR" b="1" dirty="0" err="1">
                <a:solidFill>
                  <a:srgbClr val="002060"/>
                </a:solidFill>
              </a:rPr>
              <a:t>Destination</a:t>
            </a:r>
            <a:r>
              <a:rPr lang="pt-BR" b="1" dirty="0">
                <a:solidFill>
                  <a:srgbClr val="002060"/>
                </a:solidFill>
              </a:rPr>
              <a:t> (Destino)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6978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QUAL A ORDEM CORRETA ?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DESAFIO</a:t>
            </a:r>
          </a:p>
        </p:txBody>
      </p:sp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254123"/>
            <a:ext cx="7151688" cy="223324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NETWORK ADDRESS TRANSLATION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450" y="3552216"/>
            <a:ext cx="3733800" cy="177165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C379756-9626-403D-8D4B-2F289DAD623B}"/>
              </a:ext>
            </a:extLst>
          </p:cNvPr>
          <p:cNvSpPr/>
          <p:nvPr/>
        </p:nvSpPr>
        <p:spPr>
          <a:xfrm>
            <a:off x="628650" y="5381909"/>
            <a:ext cx="7918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https://static-course-assets.s3.amazonaws.com/RSE6/pt/index.html#9.1.1.6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171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152064" cy="4752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Espaço de endereço particular IPv4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000" dirty="0"/>
              <a:t>Não há endereços IPv4 públicos o suficiente para designar um endereço exclusivo para cada dispositivo conectado à Internet. As redes são implementadas geralmente usando </a:t>
            </a:r>
            <a:r>
              <a:rPr lang="pt-BR" sz="2000" dirty="0">
                <a:solidFill>
                  <a:srgbClr val="FF0000"/>
                </a:solidFill>
              </a:rPr>
              <a:t>endereços IPv4 privados</a:t>
            </a:r>
            <a:r>
              <a:rPr lang="pt-BR" sz="2000" dirty="0"/>
              <a:t>, conforme definido na RFC 1918.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Esse são os endereço privados da Internet RFC 1918: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NETWORK ADDRESS TRANSLATION 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69E9523-B971-42C1-9C07-A02156C08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046243"/>
              </p:ext>
            </p:extLst>
          </p:nvPr>
        </p:nvGraphicFramePr>
        <p:xfrm>
          <a:off x="1156682" y="4546237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88">
                  <a:extLst>
                    <a:ext uri="{9D8B030D-6E8A-4147-A177-3AD203B41FA5}">
                      <a16:colId xmlns:a16="http://schemas.microsoft.com/office/drawing/2014/main" val="2671009074"/>
                    </a:ext>
                  </a:extLst>
                </a:gridCol>
                <a:gridCol w="3250912">
                  <a:extLst>
                    <a:ext uri="{9D8B030D-6E8A-4147-A177-3AD203B41FA5}">
                      <a16:colId xmlns:a16="http://schemas.microsoft.com/office/drawing/2014/main" val="38069909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04649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Intervalo de Endereço Interno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Prefixo CIDR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30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10.0.0.0 – 10.255.255.255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10.0.0.0/8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63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172.16.0.0 – 172.31.255.255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172.16.0.0/12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91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192.168.0.0 - 192.168.255.255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192.168.0.0/16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202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935" y="2069161"/>
            <a:ext cx="7804293" cy="2719677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NETWORK ADDRESS TRANSLATION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15B267-E298-48A9-A2D5-FAFD1C04F340}"/>
              </a:ext>
            </a:extLst>
          </p:cNvPr>
          <p:cNvSpPr/>
          <p:nvPr/>
        </p:nvSpPr>
        <p:spPr>
          <a:xfrm>
            <a:off x="628650" y="5381909"/>
            <a:ext cx="7918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https://static-course-assets.s3.amazonaws.com/RSE6/pt/index.html#9.1.1.6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3469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2105480"/>
            <a:ext cx="7192916" cy="707886"/>
          </a:xfrm>
        </p:spPr>
        <p:txBody>
          <a:bodyPr>
            <a:normAutofit fontScale="92500"/>
          </a:bodyPr>
          <a:lstStyle/>
          <a:p>
            <a:r>
              <a:rPr lang="pt-BR" sz="2700" dirty="0"/>
              <a:t>NAT – NETWORK ADDRESS TRANSLATION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pt-BR" dirty="0"/>
              <a:t>TIPOS DE NAT</a:t>
            </a:r>
          </a:p>
          <a:p>
            <a:endParaRPr lang="pt-BR" dirty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5863905"/>
            <a:ext cx="4300401" cy="792515"/>
          </a:xfrm>
        </p:spPr>
        <p:txBody>
          <a:bodyPr>
            <a:normAutofit/>
          </a:bodyPr>
          <a:lstStyle/>
          <a:p>
            <a:r>
              <a:rPr lang="pt-BR" dirty="0" err="1"/>
              <a:t>Profº</a:t>
            </a:r>
            <a:r>
              <a:rPr lang="pt-BR" dirty="0"/>
              <a:t> Danilo Sibov</a:t>
            </a:r>
          </a:p>
          <a:p>
            <a:r>
              <a:rPr lang="pt-BR" dirty="0" err="1"/>
              <a:t>Profº</a:t>
            </a:r>
            <a:r>
              <a:rPr lang="pt-BR" dirty="0"/>
              <a:t> Marcos Vinicius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4811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986844" cy="51844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Há três tipos de conversão de NAT:</a:t>
            </a:r>
          </a:p>
          <a:p>
            <a:pPr marL="0" indent="0">
              <a:buNone/>
            </a:pPr>
            <a:r>
              <a:rPr lang="pt-BR" sz="1900" b="1" dirty="0"/>
              <a:t>Conversão estática do endereço </a:t>
            </a:r>
            <a:r>
              <a:rPr lang="pt-BR" sz="1900" b="1" dirty="0">
                <a:solidFill>
                  <a:srgbClr val="00B050"/>
                </a:solidFill>
              </a:rPr>
              <a:t>(NAT estático)</a:t>
            </a:r>
            <a:r>
              <a:rPr lang="pt-BR" sz="1900" dirty="0"/>
              <a:t> - mapeamento de </a:t>
            </a:r>
            <a:r>
              <a:rPr lang="pt-BR" sz="1900" dirty="0">
                <a:solidFill>
                  <a:srgbClr val="00B050"/>
                </a:solidFill>
              </a:rPr>
              <a:t>um para um </a:t>
            </a:r>
            <a:r>
              <a:rPr lang="pt-BR" sz="1900" dirty="0"/>
              <a:t>entre endereços locais e globais.</a:t>
            </a:r>
          </a:p>
          <a:p>
            <a:pPr marL="0" indent="0">
              <a:buNone/>
            </a:pPr>
            <a:endParaRPr lang="pt-BR" sz="19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NETWORK ADDRESS TRANSLATION 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5D975D6-9D03-4356-8025-273A89C5B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45" y="2857257"/>
            <a:ext cx="3676650" cy="226695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17B9A77-5BD8-4077-9F70-8DEE59AE1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300" y="3220770"/>
            <a:ext cx="1494455" cy="96876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DA8101D-ED23-4CD5-9552-B79D26BB3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387" y="3171899"/>
            <a:ext cx="1035845" cy="1285876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AC72E530-7F56-4389-8B96-84C61427B3FA}"/>
              </a:ext>
            </a:extLst>
          </p:cNvPr>
          <p:cNvSpPr/>
          <p:nvPr/>
        </p:nvSpPr>
        <p:spPr>
          <a:xfrm>
            <a:off x="2003457" y="2976729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192.168.0.20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A5F5003-955D-424B-81B9-42E5BE511F1B}"/>
              </a:ext>
            </a:extLst>
          </p:cNvPr>
          <p:cNvSpPr/>
          <p:nvPr/>
        </p:nvSpPr>
        <p:spPr>
          <a:xfrm>
            <a:off x="4170901" y="2841380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200.16.5.24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0B0EDC6-1B62-40CC-A149-C349083A47FB}"/>
              </a:ext>
            </a:extLst>
          </p:cNvPr>
          <p:cNvSpPr/>
          <p:nvPr/>
        </p:nvSpPr>
        <p:spPr>
          <a:xfrm>
            <a:off x="6567009" y="3036104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201.1.6.2:80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566719E-78D5-4AB8-A497-DBB7BA253D2F}"/>
              </a:ext>
            </a:extLst>
          </p:cNvPr>
          <p:cNvSpPr/>
          <p:nvPr/>
        </p:nvSpPr>
        <p:spPr>
          <a:xfrm>
            <a:off x="5579581" y="3520487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WWW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0558E69-EF8C-4831-B84A-B43F8E91E005}"/>
              </a:ext>
            </a:extLst>
          </p:cNvPr>
          <p:cNvSpPr/>
          <p:nvPr/>
        </p:nvSpPr>
        <p:spPr>
          <a:xfrm>
            <a:off x="1914237" y="4313164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192.168.0.21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696BAC8-A822-4964-8C99-CF94594915F6}"/>
              </a:ext>
            </a:extLst>
          </p:cNvPr>
          <p:cNvSpPr/>
          <p:nvPr/>
        </p:nvSpPr>
        <p:spPr>
          <a:xfrm>
            <a:off x="4179255" y="3907497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200.16.5.25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054833A0-01DD-4FB6-AFE2-A7DF9306F748}"/>
              </a:ext>
            </a:extLst>
          </p:cNvPr>
          <p:cNvCxnSpPr>
            <a:cxnSpLocks/>
          </p:cNvCxnSpPr>
          <p:nvPr/>
        </p:nvCxnSpPr>
        <p:spPr>
          <a:xfrm flipV="1">
            <a:off x="3414421" y="3063241"/>
            <a:ext cx="636879" cy="4572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69ED5AA-2267-4C87-BF90-4348FBB0F2BE}"/>
              </a:ext>
            </a:extLst>
          </p:cNvPr>
          <p:cNvCxnSpPr>
            <a:cxnSpLocks/>
          </p:cNvCxnSpPr>
          <p:nvPr/>
        </p:nvCxnSpPr>
        <p:spPr>
          <a:xfrm flipV="1">
            <a:off x="3238241" y="4166706"/>
            <a:ext cx="813059" cy="27678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313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EC2D891A-F614-4F1E-92B2-D3279F91E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18" y="4161547"/>
            <a:ext cx="3676650" cy="2266950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986844" cy="51844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900" b="1" dirty="0"/>
              <a:t>Conversões dinâmicas de endereços </a:t>
            </a:r>
            <a:r>
              <a:rPr lang="pt-BR" sz="1900" b="1" dirty="0">
                <a:solidFill>
                  <a:srgbClr val="7030A0"/>
                </a:solidFill>
              </a:rPr>
              <a:t>(NAT dinâmico)</a:t>
            </a:r>
            <a:r>
              <a:rPr lang="pt-BR" sz="1900" dirty="0"/>
              <a:t> - mapeamento de endereços de </a:t>
            </a:r>
            <a:r>
              <a:rPr lang="pt-BR" sz="1900" dirty="0">
                <a:solidFill>
                  <a:srgbClr val="7030A0"/>
                </a:solidFill>
              </a:rPr>
              <a:t>muitos para muitos </a:t>
            </a:r>
            <a:r>
              <a:rPr lang="pt-BR" sz="1900" dirty="0"/>
              <a:t>entre endereços locais e globais. </a:t>
            </a:r>
          </a:p>
          <a:p>
            <a:pPr marL="0" indent="0">
              <a:buNone/>
            </a:pPr>
            <a:r>
              <a:rPr lang="pt-BR" sz="1900" dirty="0"/>
              <a:t>As conversões são feitas conforme estão disponíveis. </a:t>
            </a:r>
          </a:p>
          <a:p>
            <a:pPr marL="0" indent="0">
              <a:buNone/>
            </a:pPr>
            <a:r>
              <a:rPr lang="pt-BR" sz="1900" dirty="0"/>
              <a:t>Ex.: se houver </a:t>
            </a:r>
            <a:r>
              <a:rPr lang="pt-BR" sz="1900" dirty="0">
                <a:solidFill>
                  <a:srgbClr val="0070C0"/>
                </a:solidFill>
              </a:rPr>
              <a:t>100 endereços locais internos</a:t>
            </a:r>
            <a:r>
              <a:rPr lang="pt-BR" sz="1900" dirty="0"/>
              <a:t> e </a:t>
            </a:r>
            <a:r>
              <a:rPr lang="pt-BR" sz="1900" dirty="0">
                <a:solidFill>
                  <a:srgbClr val="FF0000"/>
                </a:solidFill>
              </a:rPr>
              <a:t>10 endereços globais internos</a:t>
            </a:r>
            <a:r>
              <a:rPr lang="pt-BR" sz="1900" dirty="0"/>
              <a:t>, a qualquer momento, </a:t>
            </a:r>
            <a:r>
              <a:rPr lang="pt-BR" sz="1900" dirty="0">
                <a:solidFill>
                  <a:srgbClr val="7030A0"/>
                </a:solidFill>
              </a:rPr>
              <a:t>apenas 10 </a:t>
            </a:r>
            <a:r>
              <a:rPr lang="pt-BR" sz="1900" dirty="0"/>
              <a:t>dos </a:t>
            </a:r>
            <a:r>
              <a:rPr lang="pt-BR" sz="1900" dirty="0">
                <a:solidFill>
                  <a:srgbClr val="0070C0"/>
                </a:solidFill>
              </a:rPr>
              <a:t>100 endereços locais internos </a:t>
            </a:r>
            <a:r>
              <a:rPr lang="pt-BR" sz="1900" dirty="0"/>
              <a:t>podem ser convertidos.</a:t>
            </a:r>
          </a:p>
          <a:p>
            <a:pPr marL="0" indent="0">
              <a:buNone/>
            </a:pPr>
            <a:r>
              <a:rPr lang="pt-BR" sz="1900" dirty="0"/>
              <a:t>Essa restrição de NAT dinâmico se torna muito menos útil para redes de produção que a conversão de endereço de porta.</a:t>
            </a:r>
          </a:p>
          <a:p>
            <a:pPr marL="0" indent="0">
              <a:buNone/>
            </a:pPr>
            <a:endParaRPr lang="pt-BR" sz="19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NETWORK ADDRESS TRANSLATION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2DAF08-08B6-40C7-84A6-7E6606DC0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940" y="4569510"/>
            <a:ext cx="1494455" cy="9687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A7BA131-FE78-4A92-BBD2-86DB71A59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027" y="4520639"/>
            <a:ext cx="1035845" cy="128587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21A3035-1483-4A5F-8040-235F1791E67A}"/>
              </a:ext>
            </a:extLst>
          </p:cNvPr>
          <p:cNvSpPr/>
          <p:nvPr/>
        </p:nvSpPr>
        <p:spPr>
          <a:xfrm>
            <a:off x="1790097" y="4325469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192.168.0.20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A93B741-1344-4BC3-878F-5B22F566CB19}"/>
              </a:ext>
            </a:extLst>
          </p:cNvPr>
          <p:cNvSpPr/>
          <p:nvPr/>
        </p:nvSpPr>
        <p:spPr>
          <a:xfrm>
            <a:off x="3548399" y="395254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200.16.5.24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D5DF9E3-54F4-4FC9-95D2-3C3CB641F6C6}"/>
              </a:ext>
            </a:extLst>
          </p:cNvPr>
          <p:cNvSpPr/>
          <p:nvPr/>
        </p:nvSpPr>
        <p:spPr>
          <a:xfrm>
            <a:off x="6353649" y="4384844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201.1.6.2:80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F1AA863-A0A6-44A9-A334-8EFA74F0CFAC}"/>
              </a:ext>
            </a:extLst>
          </p:cNvPr>
          <p:cNvSpPr/>
          <p:nvPr/>
        </p:nvSpPr>
        <p:spPr>
          <a:xfrm>
            <a:off x="5366221" y="4869227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WWW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C21D251-F38F-45CF-8402-9E4412995D94}"/>
              </a:ext>
            </a:extLst>
          </p:cNvPr>
          <p:cNvSpPr/>
          <p:nvPr/>
        </p:nvSpPr>
        <p:spPr>
          <a:xfrm>
            <a:off x="1700877" y="5661904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192.168.0.21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DBB96B3-74D7-440C-8529-D747B2D9B67C}"/>
              </a:ext>
            </a:extLst>
          </p:cNvPr>
          <p:cNvSpPr/>
          <p:nvPr/>
        </p:nvSpPr>
        <p:spPr>
          <a:xfrm>
            <a:off x="3505089" y="5282758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200.16.5.25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EB833CF0-8E7E-4794-8950-7272FEE8B9CD}"/>
              </a:ext>
            </a:extLst>
          </p:cNvPr>
          <p:cNvCxnSpPr>
            <a:cxnSpLocks/>
          </p:cNvCxnSpPr>
          <p:nvPr/>
        </p:nvCxnSpPr>
        <p:spPr>
          <a:xfrm flipV="1">
            <a:off x="3183321" y="4134895"/>
            <a:ext cx="375209" cy="37395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E22AC6B-605F-4DD2-850C-0AD24713B3DC}"/>
              </a:ext>
            </a:extLst>
          </p:cNvPr>
          <p:cNvCxnSpPr>
            <a:cxnSpLocks/>
          </p:cNvCxnSpPr>
          <p:nvPr/>
        </p:nvCxnSpPr>
        <p:spPr>
          <a:xfrm flipV="1">
            <a:off x="3141504" y="5491764"/>
            <a:ext cx="375209" cy="37395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FDE3B73-26A2-4E75-A2FA-DE7FE54856D5}"/>
              </a:ext>
            </a:extLst>
          </p:cNvPr>
          <p:cNvCxnSpPr>
            <a:cxnSpLocks/>
          </p:cNvCxnSpPr>
          <p:nvPr/>
        </p:nvCxnSpPr>
        <p:spPr>
          <a:xfrm>
            <a:off x="3135692" y="4691205"/>
            <a:ext cx="452140" cy="693744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587A8C50-4DED-48CA-B154-94F6FD19A7FC}"/>
              </a:ext>
            </a:extLst>
          </p:cNvPr>
          <p:cNvCxnSpPr>
            <a:cxnSpLocks/>
          </p:cNvCxnSpPr>
          <p:nvPr/>
        </p:nvCxnSpPr>
        <p:spPr>
          <a:xfrm flipV="1">
            <a:off x="3096259" y="4309011"/>
            <a:ext cx="591821" cy="1402005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886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455CADCB-FFD8-4375-9A58-4F7B20AE9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71" y="3925594"/>
            <a:ext cx="3676650" cy="22669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B1B0D8F-B12C-46F2-BF4F-288AB2309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768" y="4287870"/>
            <a:ext cx="1494455" cy="96876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68C6FB2-F2E1-4BB8-9C16-752CDAFD0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855" y="4238999"/>
            <a:ext cx="1035845" cy="1285876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951470" cy="4752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900" b="1" dirty="0">
                <a:solidFill>
                  <a:schemeClr val="accent2">
                    <a:lumMod val="75000"/>
                  </a:schemeClr>
                </a:solidFill>
              </a:rPr>
              <a:t>NAT com sobrecarga (NAT </a:t>
            </a:r>
            <a:r>
              <a:rPr lang="pt-BR" sz="1900" b="1" dirty="0" err="1">
                <a:solidFill>
                  <a:schemeClr val="accent2">
                    <a:lumMod val="75000"/>
                  </a:schemeClr>
                </a:solidFill>
              </a:rPr>
              <a:t>Overload</a:t>
            </a:r>
            <a:r>
              <a:rPr lang="pt-BR" sz="1900" b="1" dirty="0">
                <a:solidFill>
                  <a:schemeClr val="accent2">
                    <a:lumMod val="75000"/>
                  </a:schemeClr>
                </a:solidFill>
              </a:rPr>
              <a:t>) – PAT </a:t>
            </a:r>
            <a:r>
              <a:rPr lang="pt-BR" sz="1900" b="1" dirty="0" err="1">
                <a:solidFill>
                  <a:schemeClr val="accent2">
                    <a:lumMod val="75000"/>
                  </a:schemeClr>
                </a:solidFill>
              </a:rPr>
              <a:t>Port</a:t>
            </a:r>
            <a:r>
              <a:rPr lang="pt-BR" sz="19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1900" b="1" dirty="0" err="1">
                <a:solidFill>
                  <a:schemeClr val="accent2">
                    <a:lumMod val="75000"/>
                  </a:schemeClr>
                </a:solidFill>
              </a:rPr>
              <a:t>Address</a:t>
            </a:r>
            <a:r>
              <a:rPr lang="pt-BR" sz="19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1900" b="1" dirty="0" err="1">
                <a:solidFill>
                  <a:schemeClr val="accent2">
                    <a:lumMod val="75000"/>
                  </a:schemeClr>
                </a:solidFill>
              </a:rPr>
              <a:t>Translation</a:t>
            </a:r>
            <a:r>
              <a:rPr lang="pt-BR" sz="1900" b="1" dirty="0">
                <a:solidFill>
                  <a:schemeClr val="accent2">
                    <a:lumMod val="75000"/>
                  </a:schemeClr>
                </a:solidFill>
              </a:rPr>
              <a:t> (Conversão do endereço de porta)</a:t>
            </a:r>
            <a:r>
              <a:rPr lang="pt-BR" sz="1900" dirty="0"/>
              <a:t> - mapeamento de vários para um entre endereços locais e globais. </a:t>
            </a:r>
          </a:p>
          <a:p>
            <a:pPr marL="0" indent="0">
              <a:buNone/>
            </a:pPr>
            <a:r>
              <a:rPr lang="pt-BR" sz="1900" dirty="0"/>
              <a:t>Ex.: se houver </a:t>
            </a:r>
            <a:r>
              <a:rPr lang="pt-BR" sz="1900" dirty="0">
                <a:solidFill>
                  <a:srgbClr val="0070C0"/>
                </a:solidFill>
              </a:rPr>
              <a:t>100 endereços locais internos </a:t>
            </a:r>
            <a:r>
              <a:rPr lang="pt-BR" sz="1900" dirty="0"/>
              <a:t>e </a:t>
            </a:r>
            <a:r>
              <a:rPr lang="pt-BR" sz="1900" dirty="0">
                <a:solidFill>
                  <a:srgbClr val="FF0000"/>
                </a:solidFill>
              </a:rPr>
              <a:t>10 endereços globais internos</a:t>
            </a:r>
            <a:r>
              <a:rPr lang="pt-BR" sz="1900" dirty="0"/>
              <a:t>, o PAT usa portas como parâmetro adicional para fornecer um efeito multiplicador, possibilitando reutilizar qualquer um dos 10 endereços globais internos até </a:t>
            </a:r>
            <a:r>
              <a:rPr lang="pt-BR" sz="1900" dirty="0">
                <a:solidFill>
                  <a:srgbClr val="7030A0"/>
                </a:solidFill>
              </a:rPr>
              <a:t>65.536 </a:t>
            </a:r>
            <a:r>
              <a:rPr lang="pt-BR" sz="1900" dirty="0"/>
              <a:t>vezes (dependendo se o fluxo está baseado em UDP, TCP ou ICMP).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NETWORK ADDRESS TRANSLATION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0CDB973-BD5B-421A-9A5C-964FE63E15E6}"/>
              </a:ext>
            </a:extLst>
          </p:cNvPr>
          <p:cNvSpPr/>
          <p:nvPr/>
        </p:nvSpPr>
        <p:spPr>
          <a:xfrm>
            <a:off x="698173" y="3754077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192.168.0.2:3000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04F051-33F5-40BE-BB0E-B6EBB0EA22E9}"/>
              </a:ext>
            </a:extLst>
          </p:cNvPr>
          <p:cNvSpPr/>
          <p:nvPr/>
        </p:nvSpPr>
        <p:spPr>
          <a:xfrm>
            <a:off x="3109533" y="4974393"/>
            <a:ext cx="182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200.16.5.24:3000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546A2AD-2DB9-47E1-BF15-511F39F3C93F}"/>
              </a:ext>
            </a:extLst>
          </p:cNvPr>
          <p:cNvSpPr/>
          <p:nvPr/>
        </p:nvSpPr>
        <p:spPr>
          <a:xfrm>
            <a:off x="6546546" y="4099632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201.1.6.2:80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6229312-540B-4685-B248-67479E5B192F}"/>
              </a:ext>
            </a:extLst>
          </p:cNvPr>
          <p:cNvSpPr/>
          <p:nvPr/>
        </p:nvSpPr>
        <p:spPr>
          <a:xfrm>
            <a:off x="5541049" y="4587587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WWW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9CDA808-6ED0-41D9-B999-27C6EE7FE923}"/>
              </a:ext>
            </a:extLst>
          </p:cNvPr>
          <p:cNvSpPr/>
          <p:nvPr/>
        </p:nvSpPr>
        <p:spPr>
          <a:xfrm>
            <a:off x="659180" y="6011263"/>
            <a:ext cx="182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192.168.0.3:3001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F5AB489-0D1E-45AB-8160-8568F3520CD2}"/>
              </a:ext>
            </a:extLst>
          </p:cNvPr>
          <p:cNvSpPr/>
          <p:nvPr/>
        </p:nvSpPr>
        <p:spPr>
          <a:xfrm>
            <a:off x="3116971" y="5301506"/>
            <a:ext cx="182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200.16.5.24:3001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CC56A45-30E9-47AC-84C9-724C6E08A26E}"/>
              </a:ext>
            </a:extLst>
          </p:cNvPr>
          <p:cNvCxnSpPr>
            <a:cxnSpLocks/>
          </p:cNvCxnSpPr>
          <p:nvPr/>
        </p:nvCxnSpPr>
        <p:spPr>
          <a:xfrm flipV="1">
            <a:off x="2483718" y="5486172"/>
            <a:ext cx="709841" cy="658586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748934C-3CA6-4618-8A44-6AC272CC526D}"/>
              </a:ext>
            </a:extLst>
          </p:cNvPr>
          <p:cNvCxnSpPr>
            <a:cxnSpLocks/>
          </p:cNvCxnSpPr>
          <p:nvPr/>
        </p:nvCxnSpPr>
        <p:spPr>
          <a:xfrm>
            <a:off x="2437986" y="3957673"/>
            <a:ext cx="709841" cy="1182276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750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2105480"/>
            <a:ext cx="7192916" cy="707886"/>
          </a:xfrm>
        </p:spPr>
        <p:txBody>
          <a:bodyPr>
            <a:normAutofit fontScale="92500"/>
          </a:bodyPr>
          <a:lstStyle/>
          <a:p>
            <a:r>
              <a:rPr lang="pt-BR" sz="2700" dirty="0"/>
              <a:t>NAT – NETWORK ADDRESS TRANSLATION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pt-BR" dirty="0"/>
              <a:t>NAT STATIC (Estático)</a:t>
            </a:r>
          </a:p>
          <a:p>
            <a:endParaRPr lang="pt-BR" dirty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6242858"/>
            <a:ext cx="4300401" cy="413562"/>
          </a:xfrm>
        </p:spPr>
        <p:txBody>
          <a:bodyPr>
            <a:normAutofit/>
          </a:bodyPr>
          <a:lstStyle/>
          <a:p>
            <a:r>
              <a:rPr lang="pt-BR" dirty="0" err="1"/>
              <a:t>Profº</a:t>
            </a:r>
            <a:r>
              <a:rPr lang="pt-BR" dirty="0"/>
              <a:t> Danilo Sibov</a:t>
            </a:r>
          </a:p>
        </p:txBody>
      </p:sp>
    </p:spTree>
    <p:extLst>
      <p:ext uri="{BB962C8B-B14F-4D97-AF65-F5344CB8AC3E}">
        <p14:creationId xmlns:p14="http://schemas.microsoft.com/office/powerpoint/2010/main" val="1445531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152064" cy="47529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B050"/>
                </a:solidFill>
              </a:rPr>
              <a:t>NAT ESTÁTICO</a:t>
            </a:r>
            <a:endParaRPr lang="pt-B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dirty="0"/>
              <a:t>O NAT estático usa um mapeamento de </a:t>
            </a:r>
            <a:r>
              <a:rPr lang="pt-BR" dirty="0">
                <a:solidFill>
                  <a:srgbClr val="FF0000"/>
                </a:solidFill>
              </a:rPr>
              <a:t>1 para 1 </a:t>
            </a:r>
            <a:r>
              <a:rPr lang="pt-BR" dirty="0"/>
              <a:t>de endereços locais e globais. </a:t>
            </a:r>
          </a:p>
          <a:p>
            <a:pPr marL="0" indent="0">
              <a:buNone/>
            </a:pPr>
            <a:r>
              <a:rPr lang="pt-BR" dirty="0"/>
              <a:t>Esse NAT se permanecem </a:t>
            </a:r>
            <a:r>
              <a:rPr lang="pt-BR" dirty="0">
                <a:solidFill>
                  <a:srgbClr val="FF0000"/>
                </a:solidFill>
              </a:rPr>
              <a:t>constantes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Quando esses dispositivos encaminham o tráfego à Internet, seus </a:t>
            </a:r>
            <a:r>
              <a:rPr lang="pt-BR" dirty="0">
                <a:solidFill>
                  <a:srgbClr val="0070C0"/>
                </a:solidFill>
              </a:rPr>
              <a:t>endereços locais internos </a:t>
            </a:r>
            <a:r>
              <a:rPr lang="pt-BR" dirty="0"/>
              <a:t>são convertidos aos </a:t>
            </a:r>
            <a:r>
              <a:rPr lang="pt-BR" dirty="0">
                <a:solidFill>
                  <a:srgbClr val="FF0000"/>
                </a:solidFill>
              </a:rPr>
              <a:t>endereços globais internos </a:t>
            </a:r>
            <a:r>
              <a:rPr lang="pt-BR" dirty="0"/>
              <a:t>configurados. </a:t>
            </a:r>
          </a:p>
          <a:p>
            <a:pPr marL="0" indent="0">
              <a:buNone/>
            </a:pPr>
            <a:r>
              <a:rPr lang="pt-BR" dirty="0"/>
              <a:t>O NAT estático é particularmente útil para </a:t>
            </a:r>
            <a:r>
              <a:rPr lang="pt-BR" dirty="0">
                <a:solidFill>
                  <a:srgbClr val="7030A0"/>
                </a:solidFill>
              </a:rPr>
              <a:t>servidores web ou dispositivos que precisam ter um endereço consistente acessíveis da Internet</a:t>
            </a:r>
            <a:r>
              <a:rPr lang="pt-BR" dirty="0"/>
              <a:t>, como um Servidor Acesso Remoto de uma empresa.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NETWORK ADDRESS TRANSLATION </a:t>
            </a:r>
          </a:p>
        </p:txBody>
      </p:sp>
    </p:spTree>
    <p:extLst>
      <p:ext uri="{BB962C8B-B14F-4D97-AF65-F5344CB8AC3E}">
        <p14:creationId xmlns:p14="http://schemas.microsoft.com/office/powerpoint/2010/main" val="4040168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71383"/>
            <a:ext cx="7151688" cy="469303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NETWORK ADDRESS TRANSLATION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9CAEB82-8CD9-4FF3-B30E-5D718FD55C13}"/>
              </a:ext>
            </a:extLst>
          </p:cNvPr>
          <p:cNvSpPr/>
          <p:nvPr/>
        </p:nvSpPr>
        <p:spPr>
          <a:xfrm>
            <a:off x="2531053" y="4044338"/>
            <a:ext cx="5512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 o R2 é configurado com mapeamentos estáticos para endereços locais internos de Svr1, do PC2 e de PC3. </a:t>
            </a:r>
          </a:p>
        </p:txBody>
      </p:sp>
    </p:spTree>
    <p:extLst>
      <p:ext uri="{BB962C8B-B14F-4D97-AF65-F5344CB8AC3E}">
        <p14:creationId xmlns:p14="http://schemas.microsoft.com/office/powerpoint/2010/main" val="3011099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EXERCÍCOS DE NAT ESTÁTICO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DESAFIO PACKET TRACER</a:t>
            </a:r>
          </a:p>
        </p:txBody>
      </p:sp>
    </p:spTree>
    <p:extLst>
      <p:ext uri="{BB962C8B-B14F-4D97-AF65-F5344CB8AC3E}">
        <p14:creationId xmlns:p14="http://schemas.microsoft.com/office/powerpoint/2010/main" val="2663859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51456"/>
            <a:ext cx="7886700" cy="4770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800" b="1" dirty="0"/>
              <a:t>EXERCÍCIOS NO CLASSROOM E NETACAD</a:t>
            </a:r>
          </a:p>
          <a:p>
            <a:pPr marL="0" indent="0" algn="ctr">
              <a:buNone/>
            </a:pPr>
            <a:endParaRPr lang="pt-BR" sz="1800" b="1" dirty="0"/>
          </a:p>
          <a:p>
            <a:pPr marL="0" indent="0" algn="ctr">
              <a:buNone/>
            </a:pPr>
            <a:r>
              <a:rPr lang="pt-BR" sz="1800" b="1" dirty="0"/>
              <a:t>NETACAD CAPÍTULO 9</a:t>
            </a:r>
          </a:p>
          <a:p>
            <a:pPr marL="0" indent="0" algn="ctr">
              <a:buNone/>
            </a:pPr>
            <a:r>
              <a:rPr lang="pt-BR" sz="1800" b="1" dirty="0"/>
              <a:t>9.2.1.4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NETWORK ADDRESS TRANSLATION </a:t>
            </a:r>
          </a:p>
        </p:txBody>
      </p:sp>
    </p:spTree>
    <p:extLst>
      <p:ext uri="{BB962C8B-B14F-4D97-AF65-F5344CB8AC3E}">
        <p14:creationId xmlns:p14="http://schemas.microsoft.com/office/powerpoint/2010/main" val="301773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152064" cy="4752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Esses </a:t>
            </a:r>
            <a:r>
              <a:rPr lang="pt-BR" sz="2000" dirty="0">
                <a:solidFill>
                  <a:srgbClr val="FF0000"/>
                </a:solidFill>
              </a:rPr>
              <a:t>endereços privados </a:t>
            </a:r>
            <a:r>
              <a:rPr lang="pt-BR" sz="2000" dirty="0"/>
              <a:t>são usados em uma organização ou local para permitir que os dispositivos se comuniquem localmente. </a:t>
            </a:r>
          </a:p>
          <a:p>
            <a:pPr marL="0" indent="0">
              <a:buNone/>
            </a:pPr>
            <a:r>
              <a:rPr lang="pt-BR" sz="2000" dirty="0"/>
              <a:t>Como esses endereços não identificam nenhuma empresa ou organização, os </a:t>
            </a:r>
            <a:r>
              <a:rPr lang="pt-BR" sz="2000" dirty="0">
                <a:solidFill>
                  <a:srgbClr val="FF0000"/>
                </a:solidFill>
              </a:rPr>
              <a:t>endereços IPv4 privados </a:t>
            </a:r>
            <a:r>
              <a:rPr lang="pt-BR" sz="2000" dirty="0">
                <a:solidFill>
                  <a:srgbClr val="7030A0"/>
                </a:solidFill>
              </a:rPr>
              <a:t>não podem ser roteados pela Internet</a:t>
            </a:r>
            <a:r>
              <a:rPr lang="pt-BR" sz="2000" dirty="0"/>
              <a:t>. </a:t>
            </a:r>
          </a:p>
          <a:p>
            <a:pPr marL="0" indent="0">
              <a:buNone/>
            </a:pPr>
            <a:r>
              <a:rPr lang="pt-BR" sz="2000" dirty="0"/>
              <a:t>Para permitir que um dispositivo com IPv4 privado acesse dispositivos e recursos de fora da rede local, o endereço privado deve primeiro ser </a:t>
            </a:r>
            <a:r>
              <a:rPr lang="pt-BR" sz="2000" dirty="0">
                <a:solidFill>
                  <a:srgbClr val="FF0000"/>
                </a:solidFill>
              </a:rPr>
              <a:t>convertido</a:t>
            </a:r>
            <a:r>
              <a:rPr lang="pt-BR" sz="2000" dirty="0"/>
              <a:t> a um endereço público.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NETWORK ADDRESS TRANSLATION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49" y="4341651"/>
            <a:ext cx="5225588" cy="155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75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51456"/>
            <a:ext cx="7886700" cy="4770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800" b="1" dirty="0"/>
              <a:t>EXERCÍCIOS REALIZADO, VERIFICAR TABELA NAT</a:t>
            </a:r>
          </a:p>
          <a:p>
            <a:pPr marL="0" indent="0" algn="ctr">
              <a:buNone/>
            </a:pPr>
            <a:endParaRPr lang="pt-BR" sz="1800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NETWORK ADDRESS TRANSLATION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B01F6C-3B20-4C5C-8FB2-0F81A5B28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13" y="2355981"/>
            <a:ext cx="8674217" cy="93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6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152064" cy="4752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O NAT fornece a </a:t>
            </a:r>
            <a:r>
              <a:rPr lang="pt-BR" sz="2000" dirty="0">
                <a:solidFill>
                  <a:srgbClr val="FF0000"/>
                </a:solidFill>
              </a:rPr>
              <a:t>conversão de endereços particulares para endereços públicos</a:t>
            </a:r>
            <a:r>
              <a:rPr lang="pt-BR" sz="2000" dirty="0"/>
              <a:t>. </a:t>
            </a:r>
          </a:p>
          <a:p>
            <a:pPr marL="0" indent="0">
              <a:buNone/>
            </a:pPr>
            <a:r>
              <a:rPr lang="pt-BR" sz="2000" dirty="0"/>
              <a:t>Isso permite a um dispositivo com endereço IPv4 privado acessar recursos fora de sua rede privada, como aqueles encontrados na Internet. </a:t>
            </a:r>
          </a:p>
          <a:p>
            <a:pPr marL="0" indent="0">
              <a:buNone/>
            </a:pPr>
            <a:r>
              <a:rPr lang="pt-BR" sz="2000" dirty="0"/>
              <a:t>O NAT combinado com o endereço IPv4 privado provou ser um método útil de preservar endereços IPv4 públicos. </a:t>
            </a:r>
          </a:p>
          <a:p>
            <a:pPr marL="0" indent="0">
              <a:buNone/>
            </a:pPr>
            <a:r>
              <a:rPr lang="pt-BR" sz="2000" dirty="0"/>
              <a:t>Um único IPv4 público pode ser compartilhado por centenas, mesmo milhares de dispositivos, cada um configurado com um IPv4 privado original.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NETWORK ADDRESS TRANSLATION </a:t>
            </a:r>
          </a:p>
        </p:txBody>
      </p:sp>
    </p:spTree>
    <p:extLst>
      <p:ext uri="{BB962C8B-B14F-4D97-AF65-F5344CB8AC3E}">
        <p14:creationId xmlns:p14="http://schemas.microsoft.com/office/powerpoint/2010/main" val="16093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152064" cy="4752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/>
              <a:t>Pra que server o NAT?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000" dirty="0"/>
              <a:t>O NAT tem várias utilidades, mas seu principal uso é conversar endereços IPv4 públicos.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Ele faz isso permitindo que as redes usem </a:t>
            </a:r>
            <a:r>
              <a:rPr lang="pt-BR" sz="2000" dirty="0">
                <a:solidFill>
                  <a:srgbClr val="FF0000"/>
                </a:solidFill>
              </a:rPr>
              <a:t>endereços IPv4 privados internamente </a:t>
            </a:r>
            <a:r>
              <a:rPr lang="pt-BR" sz="2000" dirty="0"/>
              <a:t>e fornecendo conversão para um </a:t>
            </a:r>
            <a:r>
              <a:rPr lang="pt-BR" sz="2000" dirty="0">
                <a:solidFill>
                  <a:srgbClr val="0070C0"/>
                </a:solidFill>
              </a:rPr>
              <a:t>endereço público</a:t>
            </a:r>
            <a:r>
              <a:rPr lang="pt-BR" sz="2000" dirty="0"/>
              <a:t>.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O NAT tem um benefício a mais de adicionar um grau de </a:t>
            </a:r>
            <a:r>
              <a:rPr lang="pt-BR" sz="2000" dirty="0">
                <a:solidFill>
                  <a:srgbClr val="7030A0"/>
                </a:solidFill>
              </a:rPr>
              <a:t>privacidade e segurança </a:t>
            </a:r>
            <a:r>
              <a:rPr lang="pt-BR" sz="2000" dirty="0"/>
              <a:t>a uma rede, porque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oculta os endereços IPv4 internos </a:t>
            </a:r>
            <a:r>
              <a:rPr lang="pt-BR" sz="2000" dirty="0"/>
              <a:t>de </a:t>
            </a:r>
            <a:r>
              <a:rPr lang="pt-BR" sz="2000" dirty="0">
                <a:solidFill>
                  <a:srgbClr val="0070C0"/>
                </a:solidFill>
              </a:rPr>
              <a:t>redes externas</a:t>
            </a:r>
            <a:r>
              <a:rPr lang="pt-BR" sz="2000" dirty="0"/>
              <a:t>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NETWORK ADDRESS TRANSLATION </a:t>
            </a:r>
          </a:p>
        </p:txBody>
      </p:sp>
    </p:spTree>
    <p:extLst>
      <p:ext uri="{BB962C8B-B14F-4D97-AF65-F5344CB8AC3E}">
        <p14:creationId xmlns:p14="http://schemas.microsoft.com/office/powerpoint/2010/main" val="1892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152064" cy="4752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Os roteadores ativados para NAT podem ser configurados com </a:t>
            </a:r>
            <a:r>
              <a:rPr lang="pt-BR" sz="2000" dirty="0">
                <a:solidFill>
                  <a:srgbClr val="FF0000"/>
                </a:solidFill>
              </a:rPr>
              <a:t>um ou mais </a:t>
            </a:r>
            <a:r>
              <a:rPr lang="pt-BR" sz="2000" dirty="0"/>
              <a:t>endereços IPv4 públicos válidos. </a:t>
            </a:r>
          </a:p>
          <a:p>
            <a:pPr marL="0" indent="0">
              <a:buNone/>
            </a:pPr>
            <a:r>
              <a:rPr lang="pt-BR" sz="2000" dirty="0"/>
              <a:t>Esses endereços públicos são conhecidos como o </a:t>
            </a:r>
            <a:r>
              <a:rPr lang="pt-BR" sz="2000" dirty="0">
                <a:solidFill>
                  <a:srgbClr val="00B050"/>
                </a:solidFill>
              </a:rPr>
              <a:t>pool de </a:t>
            </a:r>
            <a:r>
              <a:rPr lang="pt-BR" sz="2000" dirty="0" err="1">
                <a:solidFill>
                  <a:srgbClr val="00B050"/>
                </a:solidFill>
              </a:rPr>
              <a:t>NATs</a:t>
            </a:r>
            <a:r>
              <a:rPr lang="pt-BR" sz="2000" dirty="0"/>
              <a:t>. </a:t>
            </a:r>
          </a:p>
          <a:p>
            <a:pPr marL="0" indent="0">
              <a:buNone/>
            </a:pPr>
            <a:r>
              <a:rPr lang="pt-BR" sz="2000" dirty="0"/>
              <a:t>Quando um dispositivo interno enviar o tráfego para fora da rede, o roteador ativado para NAT </a:t>
            </a:r>
            <a:r>
              <a:rPr lang="pt-BR" sz="2000" dirty="0">
                <a:solidFill>
                  <a:srgbClr val="7030A0"/>
                </a:solidFill>
              </a:rPr>
              <a:t>converterá o IPv4 interno do dispositivo a um endereço público do pool de </a:t>
            </a:r>
            <a:r>
              <a:rPr lang="pt-BR" sz="2000" dirty="0" err="1">
                <a:solidFill>
                  <a:srgbClr val="7030A0"/>
                </a:solidFill>
              </a:rPr>
              <a:t>NATs</a:t>
            </a:r>
            <a:r>
              <a:rPr lang="pt-BR" sz="2000" dirty="0"/>
              <a:t>. </a:t>
            </a:r>
          </a:p>
          <a:p>
            <a:pPr marL="0" indent="0">
              <a:buNone/>
            </a:pPr>
            <a:r>
              <a:rPr lang="pt-BR" sz="2000" dirty="0"/>
              <a:t>Para dispositivos externos, todo o tráfego que </a:t>
            </a:r>
            <a:r>
              <a:rPr lang="pt-BR" sz="2000" dirty="0">
                <a:solidFill>
                  <a:srgbClr val="0070C0"/>
                </a:solidFill>
              </a:rPr>
              <a:t>entra</a:t>
            </a:r>
            <a:r>
              <a:rPr lang="pt-BR" sz="2000" dirty="0"/>
              <a:t> e </a:t>
            </a:r>
            <a:r>
              <a:rPr lang="pt-BR" sz="2000" dirty="0">
                <a:solidFill>
                  <a:srgbClr val="FF0000"/>
                </a:solidFill>
              </a:rPr>
              <a:t>sai</a:t>
            </a:r>
            <a:r>
              <a:rPr lang="pt-BR" sz="2000" dirty="0"/>
              <a:t> da rede parece ter um endereço IPv4 público do pool de endereços fornecido.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NETWORK ADDRESS TRANSLATION </a:t>
            </a:r>
          </a:p>
        </p:txBody>
      </p:sp>
    </p:spTree>
    <p:extLst>
      <p:ext uri="{BB962C8B-B14F-4D97-AF65-F5344CB8AC3E}">
        <p14:creationId xmlns:p14="http://schemas.microsoft.com/office/powerpoint/2010/main" val="360845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49" y="1140823"/>
            <a:ext cx="7953813" cy="4752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Uma rede </a:t>
            </a:r>
            <a:r>
              <a:rPr lang="pt-BR" sz="2000" dirty="0" err="1"/>
              <a:t>stub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0070C0"/>
                </a:solidFill>
              </a:rPr>
              <a:t>tem uma única conexão à rede vizinha</a:t>
            </a:r>
            <a:r>
              <a:rPr lang="pt-BR" sz="2000" dirty="0"/>
              <a:t>, um caminho de </a:t>
            </a:r>
            <a:r>
              <a:rPr lang="pt-BR" sz="2000" dirty="0">
                <a:solidFill>
                  <a:srgbClr val="0070C0"/>
                </a:solidFill>
              </a:rPr>
              <a:t>entrada</a:t>
            </a:r>
            <a:r>
              <a:rPr lang="pt-BR" sz="2000" dirty="0"/>
              <a:t> e um de </a:t>
            </a:r>
            <a:r>
              <a:rPr lang="pt-BR" sz="2000" dirty="0">
                <a:solidFill>
                  <a:srgbClr val="FF0000"/>
                </a:solidFill>
              </a:rPr>
              <a:t>saída</a:t>
            </a:r>
            <a:r>
              <a:rPr lang="pt-BR" sz="2000" dirty="0"/>
              <a:t> da rede. No exemplo o R2 é um roteador de borda. Para o roteador ISP, o R2 forma uma </a:t>
            </a:r>
            <a:r>
              <a:rPr lang="pt-BR" sz="2000" dirty="0">
                <a:solidFill>
                  <a:srgbClr val="FF0000"/>
                </a:solidFill>
              </a:rPr>
              <a:t>rede </a:t>
            </a:r>
            <a:r>
              <a:rPr lang="pt-BR" sz="2000" dirty="0" err="1">
                <a:solidFill>
                  <a:srgbClr val="FF0000"/>
                </a:solidFill>
              </a:rPr>
              <a:t>stub</a:t>
            </a:r>
            <a:r>
              <a:rPr lang="pt-BR" sz="2000" dirty="0"/>
              <a:t>.</a:t>
            </a:r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NETWORK ADDRESS TRANSLATION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37" y="2298583"/>
            <a:ext cx="8216197" cy="410221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14B9DBC-4FEA-4375-A785-D144CBE91E25}"/>
              </a:ext>
            </a:extLst>
          </p:cNvPr>
          <p:cNvSpPr/>
          <p:nvPr/>
        </p:nvSpPr>
        <p:spPr>
          <a:xfrm>
            <a:off x="4272847" y="4481629"/>
            <a:ext cx="450488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Um dispositivo ativado para NAT geralmente </a:t>
            </a:r>
            <a:r>
              <a:rPr lang="pt-BR" sz="3200" dirty="0">
                <a:solidFill>
                  <a:srgbClr val="7030A0"/>
                </a:solidFill>
              </a:rPr>
              <a:t>opera na borda </a:t>
            </a:r>
            <a:r>
              <a:rPr lang="pt-BR" sz="3200" dirty="0"/>
              <a:t>de uma </a:t>
            </a:r>
            <a:r>
              <a:rPr lang="pt-BR" sz="3200" dirty="0">
                <a:solidFill>
                  <a:srgbClr val="FF0000"/>
                </a:solidFill>
              </a:rPr>
              <a:t>rede </a:t>
            </a:r>
            <a:r>
              <a:rPr lang="pt-BR" sz="3200" dirty="0" err="1">
                <a:solidFill>
                  <a:srgbClr val="FF0000"/>
                </a:solidFill>
              </a:rPr>
              <a:t>stub</a:t>
            </a:r>
            <a:r>
              <a:rPr lang="pt-BR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4677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152064" cy="4752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Quando um dispositivo dentro da </a:t>
            </a:r>
            <a:r>
              <a:rPr lang="pt-BR" sz="2000" dirty="0">
                <a:solidFill>
                  <a:srgbClr val="FF0000"/>
                </a:solidFill>
              </a:rPr>
              <a:t>rede </a:t>
            </a:r>
            <a:r>
              <a:rPr lang="pt-BR" sz="2000" dirty="0" err="1">
                <a:solidFill>
                  <a:srgbClr val="FF0000"/>
                </a:solidFill>
              </a:rPr>
              <a:t>stub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quer se comunicar com um dispositivo fora de sua rede, o pacote é </a:t>
            </a:r>
            <a:r>
              <a:rPr lang="pt-BR" sz="2000" dirty="0">
                <a:solidFill>
                  <a:srgbClr val="0070C0"/>
                </a:solidFill>
              </a:rPr>
              <a:t>encaminhado para o roteador de borda</a:t>
            </a:r>
            <a:r>
              <a:rPr lang="pt-BR" sz="2000" dirty="0"/>
              <a:t>.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O roteador de borda realiza o </a:t>
            </a:r>
            <a:r>
              <a:rPr lang="pt-BR" sz="2000" dirty="0">
                <a:solidFill>
                  <a:srgbClr val="FF0000"/>
                </a:solidFill>
              </a:rPr>
              <a:t>processo de NAT</a:t>
            </a:r>
            <a:r>
              <a:rPr lang="pt-BR" sz="2000" dirty="0"/>
              <a:t>, </a:t>
            </a:r>
            <a:r>
              <a:rPr lang="pt-BR" sz="2000" dirty="0">
                <a:solidFill>
                  <a:srgbClr val="FF0000"/>
                </a:solidFill>
              </a:rPr>
              <a:t>convertendo</a:t>
            </a:r>
            <a:r>
              <a:rPr lang="pt-BR" sz="2000" dirty="0"/>
              <a:t> o </a:t>
            </a:r>
            <a:r>
              <a:rPr lang="pt-BR" sz="2000" dirty="0">
                <a:solidFill>
                  <a:srgbClr val="00B050"/>
                </a:solidFill>
              </a:rPr>
              <a:t>endereço privado interno </a:t>
            </a:r>
            <a:r>
              <a:rPr lang="pt-BR" sz="2000" dirty="0"/>
              <a:t>do dispositivo a um </a:t>
            </a:r>
            <a:r>
              <a:rPr lang="pt-BR" sz="2000" dirty="0">
                <a:solidFill>
                  <a:srgbClr val="7030A0"/>
                </a:solidFill>
              </a:rPr>
              <a:t>endereço público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7030A0"/>
                </a:solidFill>
              </a:rPr>
              <a:t>externo e </a:t>
            </a:r>
            <a:r>
              <a:rPr lang="pt-BR" sz="2000" dirty="0" err="1">
                <a:solidFill>
                  <a:srgbClr val="7030A0"/>
                </a:solidFill>
              </a:rPr>
              <a:t>roteável</a:t>
            </a:r>
            <a:r>
              <a:rPr lang="pt-BR" sz="2000" dirty="0"/>
              <a:t>.</a:t>
            </a:r>
          </a:p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Observação</a:t>
            </a:r>
            <a:r>
              <a:rPr lang="pt-BR" sz="2000" dirty="0"/>
              <a:t>: </a:t>
            </a:r>
            <a:r>
              <a:rPr lang="pt-BR" sz="2000" dirty="0">
                <a:solidFill>
                  <a:srgbClr val="FF0000"/>
                </a:solidFill>
              </a:rPr>
              <a:t>a conexão com o ISP pode usar uma rede privada ou um endereço público compartilhado entre os clientes. 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NETWORK ADDRESS TRANSLATION </a:t>
            </a:r>
          </a:p>
        </p:txBody>
      </p:sp>
    </p:spTree>
    <p:extLst>
      <p:ext uri="{BB962C8B-B14F-4D97-AF65-F5344CB8AC3E}">
        <p14:creationId xmlns:p14="http://schemas.microsoft.com/office/powerpoint/2010/main" val="177289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NETWORK ADDRESS TRANSLATION 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7EDA102-C6B0-4B01-939B-F3BC9139D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49894"/>
            <a:ext cx="7886700" cy="241858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D0987AF-16DB-49ED-B248-ADD5C884BFC3}"/>
              </a:ext>
            </a:extLst>
          </p:cNvPr>
          <p:cNvSpPr/>
          <p:nvPr/>
        </p:nvSpPr>
        <p:spPr>
          <a:xfrm>
            <a:off x="1216897" y="4683816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192.168.0.10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33F3EEF-BF07-4DE0-B685-80299755D91C}"/>
              </a:ext>
            </a:extLst>
          </p:cNvPr>
          <p:cNvSpPr/>
          <p:nvPr/>
        </p:nvSpPr>
        <p:spPr>
          <a:xfrm>
            <a:off x="1168670" y="2477928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192.168.0.2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68C68A1-0D59-4565-9AA9-23E1737D1C85}"/>
              </a:ext>
            </a:extLst>
          </p:cNvPr>
          <p:cNvSpPr/>
          <p:nvPr/>
        </p:nvSpPr>
        <p:spPr>
          <a:xfrm>
            <a:off x="3392161" y="2420579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192.168.0.254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3DB0361-1E95-4A1F-8F8B-FC973F6EB23B}"/>
              </a:ext>
            </a:extLst>
          </p:cNvPr>
          <p:cNvCxnSpPr>
            <a:cxnSpLocks/>
          </p:cNvCxnSpPr>
          <p:nvPr/>
        </p:nvCxnSpPr>
        <p:spPr>
          <a:xfrm>
            <a:off x="4572000" y="2847260"/>
            <a:ext cx="620785" cy="67611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99BC5CE0-C0C3-4800-BBD9-65EE06521CC1}"/>
              </a:ext>
            </a:extLst>
          </p:cNvPr>
          <p:cNvSpPr/>
          <p:nvPr/>
        </p:nvSpPr>
        <p:spPr>
          <a:xfrm>
            <a:off x="5453596" y="2420579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202.16.0.2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8EA79B3-4E66-4042-A231-EBB2F75EA72D}"/>
              </a:ext>
            </a:extLst>
          </p:cNvPr>
          <p:cNvSpPr/>
          <p:nvPr/>
        </p:nvSpPr>
        <p:spPr>
          <a:xfrm>
            <a:off x="6045647" y="4307988"/>
            <a:ext cx="20750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/>
              <a:t>www.google.com.br</a:t>
            </a:r>
          </a:p>
          <a:p>
            <a:pPr algn="ctr"/>
            <a:r>
              <a:rPr lang="pt-BR" dirty="0"/>
              <a:t>203.18.1.4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94D9EEB-ACB6-410E-8FAF-13AB32B07CED}"/>
              </a:ext>
            </a:extLst>
          </p:cNvPr>
          <p:cNvCxnSpPr>
            <a:cxnSpLocks/>
          </p:cNvCxnSpPr>
          <p:nvPr/>
        </p:nvCxnSpPr>
        <p:spPr>
          <a:xfrm flipH="1">
            <a:off x="5788405" y="2819226"/>
            <a:ext cx="360725" cy="70415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59450A96-FA63-482C-86B1-6896721C5402}"/>
              </a:ext>
            </a:extLst>
          </p:cNvPr>
          <p:cNvSpPr/>
          <p:nvPr/>
        </p:nvSpPr>
        <p:spPr>
          <a:xfrm>
            <a:off x="1815642" y="1504201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REDE 192.168.0.0/24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89858C7-9017-490C-9CC3-671531EE3E9F}"/>
              </a:ext>
            </a:extLst>
          </p:cNvPr>
          <p:cNvSpPr/>
          <p:nvPr/>
        </p:nvSpPr>
        <p:spPr>
          <a:xfrm>
            <a:off x="5968767" y="1493881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201523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4441</TotalTime>
  <Words>1321</Words>
  <Application>Microsoft Office PowerPoint</Application>
  <PresentationFormat>Apresentação na tela (4:3)</PresentationFormat>
  <Paragraphs>168</Paragraphs>
  <Slides>30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Danilo sibov</cp:lastModifiedBy>
  <cp:revision>75</cp:revision>
  <dcterms:created xsi:type="dcterms:W3CDTF">2019-02-19T13:22:14Z</dcterms:created>
  <dcterms:modified xsi:type="dcterms:W3CDTF">2021-04-15T11:03:37Z</dcterms:modified>
</cp:coreProperties>
</file>