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7"/>
  </p:handoutMasterIdLst>
  <p:sldIdLst>
    <p:sldId id="338" r:id="rId2"/>
    <p:sldId id="326" r:id="rId3"/>
    <p:sldId id="407" r:id="rId4"/>
    <p:sldId id="408" r:id="rId5"/>
    <p:sldId id="336" r:id="rId6"/>
    <p:sldId id="409" r:id="rId7"/>
    <p:sldId id="413" r:id="rId8"/>
    <p:sldId id="410" r:id="rId9"/>
    <p:sldId id="317" r:id="rId10"/>
    <p:sldId id="412" r:id="rId11"/>
    <p:sldId id="411" r:id="rId12"/>
    <p:sldId id="340" r:id="rId13"/>
    <p:sldId id="343" r:id="rId14"/>
    <p:sldId id="414" r:id="rId15"/>
    <p:sldId id="415" r:id="rId16"/>
    <p:sldId id="416" r:id="rId17"/>
    <p:sldId id="417" r:id="rId18"/>
    <p:sldId id="341" r:id="rId19"/>
    <p:sldId id="342" r:id="rId20"/>
    <p:sldId id="337" r:id="rId21"/>
    <p:sldId id="348" r:id="rId22"/>
    <p:sldId id="349" r:id="rId23"/>
    <p:sldId id="404" r:id="rId24"/>
    <p:sldId id="405" r:id="rId25"/>
    <p:sldId id="406"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114" d="100"/>
          <a:sy n="114" d="100"/>
        </p:scale>
        <p:origin x="1566" y="114"/>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16/04/2021</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16/04/2021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dirty="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16/04/2021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16/04/2021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16/04/2021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93A530-045E-4FBC-827D-EE4599172689}" type="datetimeFigureOut">
              <a:rPr lang="pt-BR" smtClean="0"/>
              <a:t>16/04/2021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93A530-045E-4FBC-827D-EE4599172689}" type="datetimeFigureOut">
              <a:rPr lang="pt-BR" smtClean="0"/>
              <a:t>16/04/2021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93A530-045E-4FBC-827D-EE4599172689}" type="datetimeFigureOut">
              <a:rPr lang="pt-BR" smtClean="0"/>
              <a:t>16/04/2021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16/04/2021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16/04/2021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16/04/2021</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tic-course-assets.s3.amazonaws.com/RSE6/pt/index.html#9.1.2.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a:xfrm>
            <a:off x="629360" y="2105480"/>
            <a:ext cx="7192916" cy="707886"/>
          </a:xfrm>
        </p:spPr>
        <p:txBody>
          <a:bodyPr>
            <a:normAutofit fontScale="62500" lnSpcReduction="20000"/>
          </a:bodyPr>
          <a:lstStyle/>
          <a:p>
            <a:r>
              <a:rPr lang="pt-BR" sz="4300" dirty="0"/>
              <a:t>PAT – PORT ADDRESS TRANSLATION</a:t>
            </a:r>
          </a:p>
        </p:txBody>
      </p:sp>
      <p:sp>
        <p:nvSpPr>
          <p:cNvPr id="3" name="Espaço Reservado para Texto 2"/>
          <p:cNvSpPr>
            <a:spLocks noGrp="1"/>
          </p:cNvSpPr>
          <p:nvPr>
            <p:ph type="body" sz="quarter" idx="14"/>
          </p:nvPr>
        </p:nvSpPr>
        <p:spPr>
          <a:xfrm>
            <a:off x="628650" y="2923854"/>
            <a:ext cx="5193310" cy="437655"/>
          </a:xfrm>
        </p:spPr>
        <p:txBody>
          <a:bodyPr>
            <a:normAutofit fontScale="85000" lnSpcReduction="10000"/>
          </a:bodyPr>
          <a:lstStyle/>
          <a:p>
            <a:r>
              <a:rPr lang="pt-BR" dirty="0"/>
              <a:t>PAT CONFIGURAÇÃO POOL DE ENDEREÇOS</a:t>
            </a:r>
          </a:p>
          <a:p>
            <a:endParaRPr lang="pt-BR" dirty="0"/>
          </a:p>
        </p:txBody>
      </p:sp>
      <p:sp>
        <p:nvSpPr>
          <p:cNvPr id="5" name="Espaço Reservado para Texto 2"/>
          <p:cNvSpPr>
            <a:spLocks noGrp="1"/>
          </p:cNvSpPr>
          <p:nvPr>
            <p:ph type="body" sz="quarter" idx="14"/>
          </p:nvPr>
        </p:nvSpPr>
        <p:spPr>
          <a:xfrm>
            <a:off x="628650" y="5763237"/>
            <a:ext cx="4300401" cy="893183"/>
          </a:xfrm>
        </p:spPr>
        <p:txBody>
          <a:bodyPr>
            <a:normAutofit/>
          </a:bodyPr>
          <a:lstStyle/>
          <a:p>
            <a:r>
              <a:rPr lang="pt-BR" dirty="0" err="1"/>
              <a:t>Profº</a:t>
            </a:r>
            <a:r>
              <a:rPr lang="pt-BR" dirty="0"/>
              <a:t> Danilo Sibov</a:t>
            </a:r>
          </a:p>
          <a:p>
            <a:r>
              <a:rPr lang="pt-BR" dirty="0" err="1"/>
              <a:t>Profº</a:t>
            </a:r>
            <a:r>
              <a:rPr lang="pt-BR" dirty="0"/>
              <a:t> Marcos Vinicius</a:t>
            </a:r>
          </a:p>
          <a:p>
            <a:endParaRPr lang="pt-BR" dirty="0"/>
          </a:p>
          <a:p>
            <a:endParaRPr lang="pt-BR" dirty="0"/>
          </a:p>
        </p:txBody>
      </p:sp>
    </p:spTree>
    <p:extLst>
      <p:ext uri="{BB962C8B-B14F-4D97-AF65-F5344CB8AC3E}">
        <p14:creationId xmlns:p14="http://schemas.microsoft.com/office/powerpoint/2010/main" val="424268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082261"/>
            <a:ext cx="7152064" cy="4892411"/>
          </a:xfrm>
        </p:spPr>
        <p:txBody>
          <a:bodyPr>
            <a:normAutofit fontScale="62500" lnSpcReduction="20000"/>
          </a:bodyPr>
          <a:lstStyle/>
          <a:p>
            <a:pPr marL="0" indent="0">
              <a:buNone/>
            </a:pPr>
            <a:r>
              <a:rPr lang="pt-BR" b="1" dirty="0">
                <a:solidFill>
                  <a:srgbClr val="7030A0"/>
                </a:solidFill>
              </a:rPr>
              <a:t>Passo 4 </a:t>
            </a:r>
            <a:r>
              <a:rPr lang="pt-BR" b="1" dirty="0"/>
              <a:t>-  </a:t>
            </a:r>
            <a:r>
              <a:rPr lang="pt-BR" dirty="0"/>
              <a:t>Defina o </a:t>
            </a:r>
            <a:r>
              <a:rPr lang="pt-BR" dirty="0">
                <a:solidFill>
                  <a:srgbClr val="FF0000"/>
                </a:solidFill>
              </a:rPr>
              <a:t>pool com alguns endereço </a:t>
            </a:r>
            <a:r>
              <a:rPr lang="pt-BR" dirty="0"/>
              <a:t>que serão usados para conversão.</a:t>
            </a:r>
          </a:p>
          <a:p>
            <a:r>
              <a:rPr lang="pt-BR" dirty="0"/>
              <a:t>Esse pool de endereços são </a:t>
            </a:r>
            <a:r>
              <a:rPr lang="pt-BR" dirty="0" err="1">
                <a:solidFill>
                  <a:srgbClr val="FF0000"/>
                </a:solidFill>
              </a:rPr>
              <a:t>IPs</a:t>
            </a:r>
            <a:r>
              <a:rPr lang="pt-BR" dirty="0">
                <a:solidFill>
                  <a:srgbClr val="FF0000"/>
                </a:solidFill>
              </a:rPr>
              <a:t> de endereços públicos</a:t>
            </a:r>
            <a:r>
              <a:rPr lang="pt-BR" dirty="0"/>
              <a:t>. </a:t>
            </a:r>
          </a:p>
          <a:p>
            <a:r>
              <a:rPr lang="pt-BR" dirty="0"/>
              <a:t>Os endereços são definidos pela indicação range de </a:t>
            </a:r>
            <a:r>
              <a:rPr lang="pt-BR" dirty="0">
                <a:solidFill>
                  <a:srgbClr val="7030A0"/>
                </a:solidFill>
              </a:rPr>
              <a:t>endereço</a:t>
            </a:r>
            <a:r>
              <a:rPr lang="pt-BR" dirty="0"/>
              <a:t> </a:t>
            </a:r>
            <a:r>
              <a:rPr lang="pt-BR" dirty="0">
                <a:solidFill>
                  <a:srgbClr val="7030A0"/>
                </a:solidFill>
              </a:rPr>
              <a:t>IPv4 </a:t>
            </a:r>
            <a:r>
              <a:rPr lang="pt-BR" dirty="0"/>
              <a:t>do pool. </a:t>
            </a:r>
          </a:p>
          <a:p>
            <a:endParaRPr lang="pt-BR" dirty="0"/>
          </a:p>
          <a:p>
            <a:pPr marL="0" indent="0">
              <a:buNone/>
            </a:pPr>
            <a:r>
              <a:rPr lang="pt-BR" dirty="0"/>
              <a:t>(</a:t>
            </a:r>
            <a:r>
              <a:rPr lang="pt-BR" dirty="0" err="1"/>
              <a:t>config</a:t>
            </a:r>
            <a:r>
              <a:rPr lang="pt-BR" dirty="0"/>
              <a:t>)# </a:t>
            </a:r>
            <a:r>
              <a:rPr lang="pt-BR" dirty="0" err="1"/>
              <a:t>ip</a:t>
            </a:r>
            <a:r>
              <a:rPr lang="pt-BR" dirty="0"/>
              <a:t> </a:t>
            </a:r>
            <a:r>
              <a:rPr lang="pt-BR" dirty="0" err="1"/>
              <a:t>nat</a:t>
            </a:r>
            <a:r>
              <a:rPr lang="pt-BR" dirty="0"/>
              <a:t> pool </a:t>
            </a:r>
            <a:r>
              <a:rPr lang="pt-BR" i="1" dirty="0">
                <a:solidFill>
                  <a:schemeClr val="bg1">
                    <a:lumMod val="50000"/>
                  </a:schemeClr>
                </a:solidFill>
              </a:rPr>
              <a:t>nome-</a:t>
            </a:r>
            <a:r>
              <a:rPr lang="pt-BR" i="1" dirty="0" err="1">
                <a:solidFill>
                  <a:schemeClr val="bg1">
                    <a:lumMod val="50000"/>
                  </a:schemeClr>
                </a:solidFill>
              </a:rPr>
              <a:t>IPs</a:t>
            </a:r>
            <a:r>
              <a:rPr lang="pt-BR" i="1" dirty="0">
                <a:solidFill>
                  <a:schemeClr val="bg1">
                    <a:lumMod val="50000"/>
                  </a:schemeClr>
                </a:solidFill>
              </a:rPr>
              <a:t>-WAN-PAT </a:t>
            </a:r>
            <a:r>
              <a:rPr lang="pt-BR" dirty="0" err="1"/>
              <a:t>netmask</a:t>
            </a:r>
            <a:r>
              <a:rPr lang="pt-BR" dirty="0"/>
              <a:t> </a:t>
            </a:r>
            <a:r>
              <a:rPr lang="pt-BR" i="1" dirty="0" err="1">
                <a:solidFill>
                  <a:schemeClr val="bg1">
                    <a:lumMod val="50000"/>
                  </a:schemeClr>
                </a:solidFill>
              </a:rPr>
              <a:t>netmask</a:t>
            </a:r>
            <a:r>
              <a:rPr lang="pt-BR" i="1" dirty="0"/>
              <a:t> </a:t>
            </a:r>
            <a:r>
              <a:rPr lang="pt-BR" dirty="0"/>
              <a:t>|</a:t>
            </a:r>
            <a:r>
              <a:rPr lang="pt-BR" i="1" dirty="0"/>
              <a:t> </a:t>
            </a:r>
            <a:r>
              <a:rPr lang="pt-BR" dirty="0"/>
              <a:t>tamanho do prefixo </a:t>
            </a:r>
            <a:r>
              <a:rPr lang="pt-BR" i="1" dirty="0" err="1">
                <a:solidFill>
                  <a:schemeClr val="bg1">
                    <a:lumMod val="50000"/>
                  </a:schemeClr>
                </a:solidFill>
              </a:rPr>
              <a:t>prefix-length</a:t>
            </a:r>
            <a:r>
              <a:rPr lang="pt-BR" i="1" dirty="0"/>
              <a:t> </a:t>
            </a:r>
          </a:p>
          <a:p>
            <a:pPr marL="0" indent="0">
              <a:buNone/>
            </a:pPr>
            <a:endParaRPr lang="pt-BR" dirty="0"/>
          </a:p>
          <a:p>
            <a:pPr marL="0" indent="0">
              <a:buNone/>
            </a:pPr>
            <a:r>
              <a:rPr lang="pt-BR" dirty="0"/>
              <a:t>Ex.: (</a:t>
            </a:r>
            <a:r>
              <a:rPr lang="pt-BR" dirty="0" err="1"/>
              <a:t>config</a:t>
            </a:r>
            <a:r>
              <a:rPr lang="pt-BR" dirty="0"/>
              <a:t>)# </a:t>
            </a:r>
            <a:r>
              <a:rPr lang="pt-BR" dirty="0" err="1"/>
              <a:t>ip</a:t>
            </a:r>
            <a:r>
              <a:rPr lang="pt-BR" dirty="0"/>
              <a:t> </a:t>
            </a:r>
            <a:r>
              <a:rPr lang="pt-BR" dirty="0" err="1"/>
              <a:t>nat</a:t>
            </a:r>
            <a:r>
              <a:rPr lang="pt-BR" dirty="0"/>
              <a:t> pool </a:t>
            </a:r>
            <a:r>
              <a:rPr lang="pt-BR" i="1" dirty="0">
                <a:solidFill>
                  <a:srgbClr val="7030A0"/>
                </a:solidFill>
              </a:rPr>
              <a:t>4-IPs-WAN-PAT</a:t>
            </a:r>
            <a:r>
              <a:rPr lang="pt-BR" i="1" dirty="0">
                <a:solidFill>
                  <a:schemeClr val="bg1">
                    <a:lumMod val="50000"/>
                  </a:schemeClr>
                </a:solidFill>
              </a:rPr>
              <a:t>  </a:t>
            </a:r>
            <a:r>
              <a:rPr lang="pt-BR" dirty="0">
                <a:solidFill>
                  <a:srgbClr val="0070C0"/>
                </a:solidFill>
              </a:rPr>
              <a:t>209.165.200.225 209.165.200.228 </a:t>
            </a:r>
            <a:r>
              <a:rPr lang="pt-BR" dirty="0" err="1"/>
              <a:t>netmask</a:t>
            </a:r>
            <a:r>
              <a:rPr lang="pt-BR" dirty="0"/>
              <a:t> </a:t>
            </a:r>
            <a:r>
              <a:rPr lang="pt-BR" dirty="0">
                <a:solidFill>
                  <a:srgbClr val="0070C0"/>
                </a:solidFill>
              </a:rPr>
              <a:t>255.255.255.248</a:t>
            </a:r>
            <a:endParaRPr lang="pt-BR" i="1" dirty="0">
              <a:solidFill>
                <a:srgbClr val="0070C0"/>
              </a:solidFill>
            </a:endParaRPr>
          </a:p>
          <a:p>
            <a:pPr marL="0" indent="0">
              <a:buNone/>
            </a:pPr>
            <a:endParaRPr lang="pt-BR" dirty="0">
              <a:solidFill>
                <a:schemeClr val="bg1">
                  <a:lumMod val="50000"/>
                </a:schemeClr>
              </a:solidFill>
            </a:endParaRPr>
          </a:p>
          <a:p>
            <a:r>
              <a:rPr lang="pt-BR" dirty="0"/>
              <a:t>A palavra-chave </a:t>
            </a:r>
            <a:r>
              <a:rPr lang="pt-BR" b="1" dirty="0" err="1"/>
              <a:t>netmask</a:t>
            </a:r>
            <a:r>
              <a:rPr lang="pt-BR" dirty="0"/>
              <a:t> ou </a:t>
            </a:r>
            <a:r>
              <a:rPr lang="pt-BR" b="1" dirty="0" err="1"/>
              <a:t>prefix-length</a:t>
            </a:r>
            <a:r>
              <a:rPr lang="pt-BR" b="1" dirty="0"/>
              <a:t> </a:t>
            </a:r>
            <a:r>
              <a:rPr lang="pt-BR" dirty="0"/>
              <a:t>indica que bits do endereço pertencem à rede e que os bits pertencem ao host para o intervalo de endereços.</a:t>
            </a:r>
          </a:p>
          <a:p>
            <a:endParaRPr lang="pt-BR" dirty="0"/>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101232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233181"/>
            <a:ext cx="7391225" cy="4572001"/>
          </a:xfrm>
        </p:spPr>
        <p:txBody>
          <a:bodyPr>
            <a:normAutofit fontScale="77500" lnSpcReduction="20000"/>
          </a:bodyPr>
          <a:lstStyle/>
          <a:p>
            <a:pPr marL="0" indent="0">
              <a:buNone/>
            </a:pPr>
            <a:r>
              <a:rPr lang="pt-BR" b="1" dirty="0">
                <a:solidFill>
                  <a:srgbClr val="7030A0"/>
                </a:solidFill>
              </a:rPr>
              <a:t>Passo 5 </a:t>
            </a:r>
            <a:r>
              <a:rPr lang="pt-BR" b="1" dirty="0"/>
              <a:t>- Criação do PAT, v</a:t>
            </a:r>
            <a:r>
              <a:rPr lang="pt-BR" dirty="0"/>
              <a:t>incule a ACL ao Pool. </a:t>
            </a:r>
          </a:p>
          <a:p>
            <a:pPr marL="0" indent="0">
              <a:buNone/>
            </a:pPr>
            <a:r>
              <a:rPr lang="pt-BR" b="1" dirty="0"/>
              <a:t> </a:t>
            </a:r>
            <a:r>
              <a:rPr lang="pt-BR" dirty="0"/>
              <a:t>(</a:t>
            </a:r>
            <a:r>
              <a:rPr lang="pt-BR" dirty="0" err="1"/>
              <a:t>config</a:t>
            </a:r>
            <a:r>
              <a:rPr lang="pt-BR" dirty="0"/>
              <a:t>)# </a:t>
            </a:r>
            <a:r>
              <a:rPr lang="pt-BR" b="1" dirty="0" err="1"/>
              <a:t>ip</a:t>
            </a:r>
            <a:r>
              <a:rPr lang="pt-BR" b="1" dirty="0"/>
              <a:t> </a:t>
            </a:r>
            <a:r>
              <a:rPr lang="pt-BR" b="1" dirty="0" err="1"/>
              <a:t>nat</a:t>
            </a:r>
            <a:r>
              <a:rPr lang="pt-BR" b="1" dirty="0"/>
              <a:t> </a:t>
            </a:r>
            <a:r>
              <a:rPr lang="pt-BR" b="1" dirty="0" err="1"/>
              <a:t>inside</a:t>
            </a:r>
            <a:r>
              <a:rPr lang="pt-BR" b="1" dirty="0"/>
              <a:t> </a:t>
            </a:r>
            <a:r>
              <a:rPr lang="pt-BR" b="1" dirty="0" err="1"/>
              <a:t>source</a:t>
            </a:r>
            <a:r>
              <a:rPr lang="pt-BR" b="1" dirty="0"/>
              <a:t> </a:t>
            </a:r>
            <a:r>
              <a:rPr lang="pt-BR" b="1" dirty="0" err="1"/>
              <a:t>list</a:t>
            </a:r>
            <a:r>
              <a:rPr lang="pt-BR" b="1" dirty="0"/>
              <a:t> </a:t>
            </a:r>
            <a:r>
              <a:rPr lang="pt-BR" i="1" dirty="0">
                <a:solidFill>
                  <a:schemeClr val="bg1">
                    <a:lumMod val="50000"/>
                  </a:schemeClr>
                </a:solidFill>
              </a:rPr>
              <a:t>nome-</a:t>
            </a:r>
            <a:r>
              <a:rPr lang="pt-BR" i="1" dirty="0" err="1">
                <a:solidFill>
                  <a:schemeClr val="bg1">
                    <a:lumMod val="50000"/>
                  </a:schemeClr>
                </a:solidFill>
              </a:rPr>
              <a:t>access</a:t>
            </a:r>
            <a:r>
              <a:rPr lang="pt-BR" i="1" dirty="0">
                <a:solidFill>
                  <a:schemeClr val="bg1">
                    <a:lumMod val="50000"/>
                  </a:schemeClr>
                </a:solidFill>
              </a:rPr>
              <a:t>-</a:t>
            </a:r>
            <a:r>
              <a:rPr lang="pt-BR" i="1" dirty="0" err="1">
                <a:solidFill>
                  <a:schemeClr val="bg1">
                    <a:lumMod val="50000"/>
                  </a:schemeClr>
                </a:solidFill>
              </a:rPr>
              <a:t>list</a:t>
            </a:r>
            <a:r>
              <a:rPr lang="pt-BR" i="1" dirty="0">
                <a:solidFill>
                  <a:schemeClr val="bg1">
                    <a:lumMod val="50000"/>
                  </a:schemeClr>
                </a:solidFill>
              </a:rPr>
              <a:t>  </a:t>
            </a:r>
            <a:r>
              <a:rPr lang="pt-BR" dirty="0">
                <a:solidFill>
                  <a:srgbClr val="FF0000"/>
                </a:solidFill>
              </a:rPr>
              <a:t>pool</a:t>
            </a:r>
            <a:r>
              <a:rPr lang="pt-BR" i="1" dirty="0">
                <a:solidFill>
                  <a:srgbClr val="FF0000"/>
                </a:solidFill>
              </a:rPr>
              <a:t> </a:t>
            </a:r>
            <a:r>
              <a:rPr lang="pt-BR" b="1" i="1" dirty="0">
                <a:solidFill>
                  <a:schemeClr val="bg1">
                    <a:lumMod val="50000"/>
                  </a:schemeClr>
                </a:solidFill>
              </a:rPr>
              <a:t>nome-</a:t>
            </a:r>
            <a:r>
              <a:rPr lang="pt-BR" b="1" i="1" dirty="0" err="1">
                <a:solidFill>
                  <a:schemeClr val="bg1">
                    <a:lumMod val="50000"/>
                  </a:schemeClr>
                </a:solidFill>
              </a:rPr>
              <a:t>IPs</a:t>
            </a:r>
            <a:r>
              <a:rPr lang="pt-BR" b="1" i="1" dirty="0">
                <a:solidFill>
                  <a:schemeClr val="bg1">
                    <a:lumMod val="50000"/>
                  </a:schemeClr>
                </a:solidFill>
              </a:rPr>
              <a:t>-WAN-PAT</a:t>
            </a:r>
            <a:r>
              <a:rPr lang="pt-BR" i="1" dirty="0"/>
              <a:t> </a:t>
            </a:r>
            <a:r>
              <a:rPr lang="pt-BR" dirty="0"/>
              <a:t> interface </a:t>
            </a:r>
            <a:r>
              <a:rPr lang="pt-BR" i="1" dirty="0">
                <a:solidFill>
                  <a:schemeClr val="bg1">
                    <a:lumMod val="50000"/>
                  </a:schemeClr>
                </a:solidFill>
              </a:rPr>
              <a:t>Serial 0/0/0 </a:t>
            </a:r>
            <a:r>
              <a:rPr lang="pt-BR" dirty="0" err="1"/>
              <a:t>overload</a:t>
            </a:r>
            <a:endParaRPr lang="pt-BR" dirty="0"/>
          </a:p>
          <a:p>
            <a:pPr marL="0" indent="0">
              <a:buNone/>
            </a:pPr>
            <a:endParaRPr lang="pt-BR" dirty="0"/>
          </a:p>
          <a:p>
            <a:pPr marL="0" indent="0">
              <a:buNone/>
            </a:pPr>
            <a:r>
              <a:rPr lang="pt-BR" dirty="0"/>
              <a:t>Ex.: (</a:t>
            </a:r>
            <a:r>
              <a:rPr lang="pt-BR" dirty="0" err="1"/>
              <a:t>config</a:t>
            </a:r>
            <a:r>
              <a:rPr lang="pt-BR" dirty="0"/>
              <a:t>)# </a:t>
            </a:r>
            <a:r>
              <a:rPr lang="pt-BR" b="1" dirty="0" err="1"/>
              <a:t>ip</a:t>
            </a:r>
            <a:r>
              <a:rPr lang="pt-BR" b="1" dirty="0"/>
              <a:t> </a:t>
            </a:r>
            <a:r>
              <a:rPr lang="pt-BR" b="1" dirty="0" err="1"/>
              <a:t>nat</a:t>
            </a:r>
            <a:r>
              <a:rPr lang="pt-BR" b="1" dirty="0"/>
              <a:t> </a:t>
            </a:r>
            <a:r>
              <a:rPr lang="pt-BR" b="1" dirty="0" err="1"/>
              <a:t>inside</a:t>
            </a:r>
            <a:r>
              <a:rPr lang="pt-BR" b="1" dirty="0"/>
              <a:t> </a:t>
            </a:r>
            <a:r>
              <a:rPr lang="pt-BR" b="1" dirty="0" err="1"/>
              <a:t>source</a:t>
            </a:r>
            <a:r>
              <a:rPr lang="pt-BR" b="1" dirty="0"/>
              <a:t> </a:t>
            </a:r>
            <a:r>
              <a:rPr lang="pt-BR" b="1" dirty="0" err="1"/>
              <a:t>list</a:t>
            </a:r>
            <a:r>
              <a:rPr lang="pt-BR" b="1" dirty="0"/>
              <a:t> </a:t>
            </a:r>
            <a:r>
              <a:rPr lang="pt-BR" i="1" dirty="0">
                <a:solidFill>
                  <a:srgbClr val="FF0000"/>
                </a:solidFill>
              </a:rPr>
              <a:t> Libera192-168-10e11 </a:t>
            </a:r>
            <a:r>
              <a:rPr lang="pt-BR" i="1" dirty="0">
                <a:solidFill>
                  <a:schemeClr val="bg1">
                    <a:lumMod val="50000"/>
                  </a:schemeClr>
                </a:solidFill>
              </a:rPr>
              <a:t> </a:t>
            </a:r>
            <a:r>
              <a:rPr lang="pt-BR" dirty="0"/>
              <a:t>pool</a:t>
            </a:r>
            <a:r>
              <a:rPr lang="pt-BR" i="1" dirty="0">
                <a:solidFill>
                  <a:srgbClr val="FF0000"/>
                </a:solidFill>
              </a:rPr>
              <a:t> </a:t>
            </a:r>
            <a:r>
              <a:rPr lang="pt-BR" i="1" dirty="0">
                <a:solidFill>
                  <a:srgbClr val="7030A0"/>
                </a:solidFill>
              </a:rPr>
              <a:t>4-IPs-WAN-PAT </a:t>
            </a:r>
            <a:r>
              <a:rPr lang="pt-BR" dirty="0"/>
              <a:t> interface </a:t>
            </a:r>
            <a:r>
              <a:rPr lang="pt-BR" i="1" dirty="0">
                <a:solidFill>
                  <a:schemeClr val="accent2"/>
                </a:solidFill>
              </a:rPr>
              <a:t>Serial 0/0/0</a:t>
            </a:r>
            <a:r>
              <a:rPr lang="pt-BR" i="1" dirty="0">
                <a:solidFill>
                  <a:schemeClr val="bg1">
                    <a:lumMod val="50000"/>
                  </a:schemeClr>
                </a:solidFill>
              </a:rPr>
              <a:t> </a:t>
            </a:r>
            <a:r>
              <a:rPr lang="pt-BR" dirty="0" err="1"/>
              <a:t>overload</a:t>
            </a:r>
            <a:endParaRPr lang="pt-BR" dirty="0"/>
          </a:p>
          <a:p>
            <a:pPr marL="0" indent="0">
              <a:buNone/>
            </a:pPr>
            <a:endParaRPr lang="pt-BR" dirty="0"/>
          </a:p>
          <a:p>
            <a:r>
              <a:rPr lang="pt-BR" dirty="0"/>
              <a:t>Esse comando usado para vincular a ACL ao pool. </a:t>
            </a:r>
          </a:p>
          <a:p>
            <a:r>
              <a:rPr lang="pt-BR" b="1" dirty="0" err="1"/>
              <a:t>Overload</a:t>
            </a:r>
            <a:r>
              <a:rPr lang="pt-BR" b="1" dirty="0"/>
              <a:t> </a:t>
            </a:r>
            <a:r>
              <a:rPr lang="pt-BR" dirty="0"/>
              <a:t>(sobrecarga) é usada com palavra-chave para ativa o PAT.</a:t>
            </a:r>
          </a:p>
          <a:p>
            <a:r>
              <a:rPr lang="pt-BR" dirty="0"/>
              <a:t>Essa configuração é usada pelo roteador para identificar qual dispositivo (</a:t>
            </a:r>
            <a:r>
              <a:rPr lang="pt-BR" dirty="0">
                <a:solidFill>
                  <a:srgbClr val="FF0000"/>
                </a:solidFill>
              </a:rPr>
              <a:t>ACL-</a:t>
            </a:r>
            <a:r>
              <a:rPr lang="pt-BR" b="1" dirty="0">
                <a:solidFill>
                  <a:srgbClr val="FF0000"/>
                </a:solidFill>
              </a:rPr>
              <a:t>lista</a:t>
            </a:r>
            <a:r>
              <a:rPr lang="pt-BR" dirty="0"/>
              <a:t>) receberá o endereçamento (</a:t>
            </a:r>
            <a:r>
              <a:rPr lang="pt-BR" b="1" dirty="0">
                <a:solidFill>
                  <a:srgbClr val="FF0000"/>
                </a:solidFill>
              </a:rPr>
              <a:t>pool</a:t>
            </a:r>
            <a:r>
              <a:rPr lang="pt-BR" dirty="0"/>
              <a:t>).</a:t>
            </a:r>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15259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758605" y="1428437"/>
            <a:ext cx="2626278" cy="4752901"/>
          </a:xfrm>
        </p:spPr>
        <p:txBody>
          <a:bodyPr>
            <a:noAutofit/>
          </a:bodyPr>
          <a:lstStyle/>
          <a:p>
            <a:pPr marL="0" indent="0">
              <a:buNone/>
            </a:pPr>
            <a:r>
              <a:rPr lang="pt-BR" sz="1600" dirty="0"/>
              <a:t>Vemos a conversão de sobrecarga para o pool NAT chamado de </a:t>
            </a:r>
            <a:r>
              <a:rPr lang="pt-BR" sz="1600" dirty="0">
                <a:solidFill>
                  <a:srgbClr val="FF0000"/>
                </a:solidFill>
              </a:rPr>
              <a:t>NAT-POOL2</a:t>
            </a:r>
            <a:r>
              <a:rPr lang="pt-BR" sz="1600" dirty="0"/>
              <a:t>. </a:t>
            </a:r>
          </a:p>
          <a:p>
            <a:pPr marL="0" indent="0">
              <a:buNone/>
            </a:pPr>
            <a:r>
              <a:rPr lang="pt-BR" sz="1600" dirty="0"/>
              <a:t>O </a:t>
            </a:r>
            <a:r>
              <a:rPr lang="pt-BR" sz="1600" dirty="0">
                <a:solidFill>
                  <a:srgbClr val="FF0000"/>
                </a:solidFill>
              </a:rPr>
              <a:t>NAT-POOL2</a:t>
            </a:r>
            <a:r>
              <a:rPr lang="pt-BR" sz="1600" dirty="0"/>
              <a:t> contém endereços </a:t>
            </a:r>
            <a:r>
              <a:rPr lang="pt-BR" sz="1600" dirty="0">
                <a:solidFill>
                  <a:srgbClr val="7030A0"/>
                </a:solidFill>
              </a:rPr>
              <a:t>209.165.200.226 a 209.165.200.240</a:t>
            </a:r>
            <a:r>
              <a:rPr lang="pt-BR" sz="1600" dirty="0"/>
              <a:t>.</a:t>
            </a:r>
          </a:p>
          <a:p>
            <a:pPr marL="0" indent="0">
              <a:buNone/>
            </a:pPr>
            <a:r>
              <a:rPr lang="pt-BR" sz="1600" dirty="0"/>
              <a:t>Os hosts na rede </a:t>
            </a:r>
            <a:r>
              <a:rPr lang="pt-BR" sz="1600" dirty="0">
                <a:solidFill>
                  <a:srgbClr val="0070C0"/>
                </a:solidFill>
              </a:rPr>
              <a:t>192.168.0.0/16</a:t>
            </a:r>
            <a:r>
              <a:rPr lang="pt-BR" sz="1600" dirty="0"/>
              <a:t> estão sujeitos a conversão. </a:t>
            </a:r>
          </a:p>
          <a:p>
            <a:pPr marL="0" indent="0">
              <a:buNone/>
            </a:pPr>
            <a:r>
              <a:rPr lang="pt-BR" sz="1600" dirty="0"/>
              <a:t>A </a:t>
            </a:r>
            <a:r>
              <a:rPr lang="pt-BR" sz="1600" dirty="0">
                <a:solidFill>
                  <a:schemeClr val="accent2"/>
                </a:solidFill>
              </a:rPr>
              <a:t>interface serial0/0/0 </a:t>
            </a:r>
            <a:r>
              <a:rPr lang="pt-BR" sz="1600" dirty="0"/>
              <a:t>é identificada como uma </a:t>
            </a:r>
            <a:r>
              <a:rPr lang="pt-BR" sz="1600" dirty="0">
                <a:solidFill>
                  <a:schemeClr val="accent2"/>
                </a:solidFill>
              </a:rPr>
              <a:t>interface interna </a:t>
            </a:r>
            <a:r>
              <a:rPr lang="pt-BR" sz="1600" dirty="0"/>
              <a:t>e a </a:t>
            </a:r>
            <a:r>
              <a:rPr lang="pt-BR" sz="1600" dirty="0">
                <a:solidFill>
                  <a:srgbClr val="00B050"/>
                </a:solidFill>
              </a:rPr>
              <a:t>interface serial0/1/0 </a:t>
            </a:r>
            <a:r>
              <a:rPr lang="pt-BR" sz="1600" dirty="0"/>
              <a:t>é identificada como uma </a:t>
            </a:r>
            <a:r>
              <a:rPr lang="pt-BR" sz="1600" dirty="0">
                <a:solidFill>
                  <a:srgbClr val="00B050"/>
                </a:solidFill>
              </a:rPr>
              <a:t>interface externa</a:t>
            </a:r>
            <a:r>
              <a:rPr lang="pt-BR" sz="1600" dirty="0"/>
              <a:t>.</a:t>
            </a:r>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pic>
        <p:nvPicPr>
          <p:cNvPr id="4" name="Imagem 3"/>
          <p:cNvPicPr>
            <a:picLocks noChangeAspect="1"/>
          </p:cNvPicPr>
          <p:nvPr/>
        </p:nvPicPr>
        <p:blipFill>
          <a:blip r:embed="rId2"/>
          <a:stretch>
            <a:fillRect/>
          </a:stretch>
        </p:blipFill>
        <p:spPr>
          <a:xfrm>
            <a:off x="3464654" y="1428437"/>
            <a:ext cx="5599576" cy="1474384"/>
          </a:xfrm>
          <a:prstGeom prst="rect">
            <a:avLst/>
          </a:prstGeom>
        </p:spPr>
      </p:pic>
      <p:pic>
        <p:nvPicPr>
          <p:cNvPr id="6" name="Imagem 5">
            <a:extLst>
              <a:ext uri="{FF2B5EF4-FFF2-40B4-BE49-F238E27FC236}">
                <a16:creationId xmlns:a16="http://schemas.microsoft.com/office/drawing/2014/main" id="{80C1452F-8978-43D0-8083-62F82003F1E3}"/>
              </a:ext>
            </a:extLst>
          </p:cNvPr>
          <p:cNvPicPr>
            <a:picLocks noChangeAspect="1"/>
          </p:cNvPicPr>
          <p:nvPr/>
        </p:nvPicPr>
        <p:blipFill>
          <a:blip r:embed="rId3"/>
          <a:stretch>
            <a:fillRect/>
          </a:stretch>
        </p:blipFill>
        <p:spPr>
          <a:xfrm>
            <a:off x="3464654" y="3020266"/>
            <a:ext cx="5679346" cy="2535993"/>
          </a:xfrm>
          <a:prstGeom prst="rect">
            <a:avLst/>
          </a:prstGeom>
        </p:spPr>
      </p:pic>
    </p:spTree>
    <p:extLst>
      <p:ext uri="{BB962C8B-B14F-4D97-AF65-F5344CB8AC3E}">
        <p14:creationId xmlns:p14="http://schemas.microsoft.com/office/powerpoint/2010/main" val="213862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6"/>
          </p:nvPr>
        </p:nvSpPr>
        <p:spPr/>
        <p:txBody>
          <a:bodyPr>
            <a:normAutofit fontScale="70000" lnSpcReduction="20000"/>
          </a:bodyPr>
          <a:lstStyle/>
          <a:p>
            <a:r>
              <a:rPr lang="pt-BR" dirty="0"/>
              <a:t>CONFIGURANDO O PAT COM ÚNICO POOL DE ENDEREÇOS</a:t>
            </a:r>
          </a:p>
        </p:txBody>
      </p:sp>
      <p:sp>
        <p:nvSpPr>
          <p:cNvPr id="3" name="Espaço Reservado para Texto 2"/>
          <p:cNvSpPr>
            <a:spLocks noGrp="1"/>
          </p:cNvSpPr>
          <p:nvPr>
            <p:ph type="body" sz="quarter" idx="17"/>
          </p:nvPr>
        </p:nvSpPr>
        <p:spPr/>
        <p:txBody>
          <a:bodyPr>
            <a:normAutofit fontScale="92500" lnSpcReduction="10000"/>
          </a:bodyPr>
          <a:lstStyle/>
          <a:p>
            <a:r>
              <a:rPr lang="pt-BR" dirty="0"/>
              <a:t>DESAFIO</a:t>
            </a:r>
          </a:p>
        </p:txBody>
      </p:sp>
    </p:spTree>
    <p:extLst>
      <p:ext uri="{BB962C8B-B14F-4D97-AF65-F5344CB8AC3E}">
        <p14:creationId xmlns:p14="http://schemas.microsoft.com/office/powerpoint/2010/main" val="382060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233181"/>
            <a:ext cx="7391225" cy="4572001"/>
          </a:xfrm>
        </p:spPr>
        <p:txBody>
          <a:bodyPr>
            <a:normAutofit fontScale="92500" lnSpcReduction="10000"/>
          </a:bodyPr>
          <a:lstStyle/>
          <a:p>
            <a:pPr marL="0" indent="0">
              <a:buNone/>
            </a:pPr>
            <a:r>
              <a:rPr lang="pt-BR" b="1" dirty="0">
                <a:solidFill>
                  <a:srgbClr val="7030A0"/>
                </a:solidFill>
              </a:rPr>
              <a:t>Passo 1 </a:t>
            </a:r>
            <a:r>
              <a:rPr lang="pt-BR" b="1" dirty="0"/>
              <a:t>- </a:t>
            </a:r>
            <a:r>
              <a:rPr lang="pt-BR" dirty="0"/>
              <a:t>Identifique quais interfaces são internas em relação ao NAT, ou seja, uma interface que se </a:t>
            </a:r>
            <a:r>
              <a:rPr lang="pt-BR" dirty="0">
                <a:solidFill>
                  <a:srgbClr val="FF0000"/>
                </a:solidFill>
              </a:rPr>
              <a:t>conecta à rede interna</a:t>
            </a:r>
            <a:r>
              <a:rPr lang="pt-BR" dirty="0"/>
              <a:t>.</a:t>
            </a:r>
          </a:p>
          <a:p>
            <a:pPr marL="0" indent="0">
              <a:buNone/>
            </a:pPr>
            <a:r>
              <a:rPr lang="pt-BR" dirty="0"/>
              <a:t>(</a:t>
            </a:r>
            <a:r>
              <a:rPr lang="pt-BR" dirty="0" err="1"/>
              <a:t>config</a:t>
            </a:r>
            <a:r>
              <a:rPr lang="pt-BR" dirty="0"/>
              <a:t>)# interface </a:t>
            </a:r>
            <a:r>
              <a:rPr lang="pt-BR" dirty="0" err="1"/>
              <a:t>type</a:t>
            </a:r>
            <a:r>
              <a:rPr lang="pt-BR" dirty="0"/>
              <a:t> </a:t>
            </a:r>
            <a:r>
              <a:rPr lang="pt-BR" dirty="0" err="1"/>
              <a:t>number</a:t>
            </a:r>
            <a:endParaRPr lang="pt-BR" dirty="0"/>
          </a:p>
          <a:p>
            <a:pPr marL="0" indent="0">
              <a:buNone/>
            </a:pPr>
            <a:r>
              <a:rPr lang="pt-BR" dirty="0"/>
              <a:t>(</a:t>
            </a:r>
            <a:r>
              <a:rPr lang="pt-BR" dirty="0" err="1"/>
              <a:t>config-if</a:t>
            </a:r>
            <a:r>
              <a:rPr lang="pt-BR" dirty="0"/>
              <a:t>)# </a:t>
            </a:r>
            <a:r>
              <a:rPr lang="pt-BR" dirty="0" err="1"/>
              <a:t>ip</a:t>
            </a:r>
            <a:r>
              <a:rPr lang="pt-BR" dirty="0"/>
              <a:t> </a:t>
            </a:r>
            <a:r>
              <a:rPr lang="pt-BR" dirty="0" err="1"/>
              <a:t>nat</a:t>
            </a:r>
            <a:r>
              <a:rPr lang="pt-BR" dirty="0"/>
              <a:t> </a:t>
            </a:r>
            <a:r>
              <a:rPr lang="pt-BR" dirty="0" err="1"/>
              <a:t>inside</a:t>
            </a:r>
            <a:endParaRPr lang="pt-BR" dirty="0"/>
          </a:p>
          <a:p>
            <a:pPr marL="0" indent="0">
              <a:buNone/>
            </a:pPr>
            <a:endParaRPr lang="pt-BR" dirty="0"/>
          </a:p>
          <a:p>
            <a:pPr marL="0" indent="0">
              <a:buNone/>
            </a:pPr>
            <a:r>
              <a:rPr lang="pt-BR" b="1" dirty="0">
                <a:solidFill>
                  <a:srgbClr val="7030A0"/>
                </a:solidFill>
              </a:rPr>
              <a:t>Passo 2 </a:t>
            </a:r>
            <a:r>
              <a:rPr lang="pt-BR" b="1" dirty="0"/>
              <a:t>-</a:t>
            </a:r>
            <a:r>
              <a:rPr lang="pt-BR" dirty="0"/>
              <a:t> Identifique quais interfaces são externas em relação ao NAT, ou seja, uma interface que se </a:t>
            </a:r>
            <a:r>
              <a:rPr lang="pt-BR" dirty="0">
                <a:solidFill>
                  <a:srgbClr val="0070C0"/>
                </a:solidFill>
              </a:rPr>
              <a:t>conecta à rede externa</a:t>
            </a:r>
            <a:r>
              <a:rPr lang="pt-BR" dirty="0"/>
              <a:t>.</a:t>
            </a:r>
          </a:p>
          <a:p>
            <a:pPr marL="0" indent="0">
              <a:buNone/>
            </a:pPr>
            <a:r>
              <a:rPr lang="pt-BR" dirty="0"/>
              <a:t>(</a:t>
            </a:r>
            <a:r>
              <a:rPr lang="pt-BR" dirty="0" err="1"/>
              <a:t>config</a:t>
            </a:r>
            <a:r>
              <a:rPr lang="pt-BR" dirty="0"/>
              <a:t>)# interface </a:t>
            </a:r>
            <a:r>
              <a:rPr lang="pt-BR" dirty="0" err="1"/>
              <a:t>type</a:t>
            </a:r>
            <a:r>
              <a:rPr lang="pt-BR" dirty="0"/>
              <a:t> </a:t>
            </a:r>
            <a:r>
              <a:rPr lang="pt-BR" dirty="0" err="1"/>
              <a:t>number</a:t>
            </a:r>
            <a:endParaRPr lang="pt-BR" dirty="0"/>
          </a:p>
          <a:p>
            <a:pPr marL="0" indent="0">
              <a:buNone/>
            </a:pPr>
            <a:r>
              <a:rPr lang="pt-BR" dirty="0"/>
              <a:t>(</a:t>
            </a:r>
            <a:r>
              <a:rPr lang="pt-BR" dirty="0" err="1"/>
              <a:t>config-if</a:t>
            </a:r>
            <a:r>
              <a:rPr lang="pt-BR" dirty="0"/>
              <a:t>)# </a:t>
            </a:r>
            <a:r>
              <a:rPr lang="pt-BR" dirty="0" err="1"/>
              <a:t>ip</a:t>
            </a:r>
            <a:r>
              <a:rPr lang="pt-BR" dirty="0"/>
              <a:t> </a:t>
            </a:r>
            <a:r>
              <a:rPr lang="pt-BR" dirty="0" err="1"/>
              <a:t>nat</a:t>
            </a:r>
            <a:r>
              <a:rPr lang="pt-BR" dirty="0"/>
              <a:t> </a:t>
            </a:r>
            <a:r>
              <a:rPr lang="pt-BR" dirty="0" err="1"/>
              <a:t>outside</a:t>
            </a:r>
            <a:endParaRPr lang="pt-BR" dirty="0"/>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240661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49" y="1233181"/>
            <a:ext cx="7735175" cy="5069965"/>
          </a:xfrm>
        </p:spPr>
        <p:txBody>
          <a:bodyPr>
            <a:normAutofit fontScale="92500" lnSpcReduction="20000"/>
          </a:bodyPr>
          <a:lstStyle/>
          <a:p>
            <a:pPr marL="0" indent="0">
              <a:buNone/>
            </a:pPr>
            <a:r>
              <a:rPr lang="pt-BR" b="1" dirty="0">
                <a:solidFill>
                  <a:srgbClr val="7030A0"/>
                </a:solidFill>
              </a:rPr>
              <a:t>Passo 3 </a:t>
            </a:r>
            <a:r>
              <a:rPr lang="pt-BR" b="1" dirty="0"/>
              <a:t>-</a:t>
            </a:r>
            <a:r>
              <a:rPr lang="pt-BR" b="1" dirty="0">
                <a:solidFill>
                  <a:srgbClr val="7030A0"/>
                </a:solidFill>
              </a:rPr>
              <a:t> </a:t>
            </a:r>
            <a:r>
              <a:rPr lang="pt-BR" dirty="0"/>
              <a:t>Configure uma ACL padrão para identificar (</a:t>
            </a:r>
            <a:r>
              <a:rPr lang="pt-BR" dirty="0">
                <a:solidFill>
                  <a:srgbClr val="00B050"/>
                </a:solidFill>
              </a:rPr>
              <a:t>permitir</a:t>
            </a:r>
            <a:r>
              <a:rPr lang="pt-BR" dirty="0"/>
              <a:t>) somente os endereços da rede local a serem convertidos. </a:t>
            </a:r>
          </a:p>
          <a:p>
            <a:r>
              <a:rPr lang="pt-BR" dirty="0"/>
              <a:t>Uma ACL que seja </a:t>
            </a:r>
            <a:r>
              <a:rPr lang="pt-BR" i="1" dirty="0">
                <a:solidFill>
                  <a:srgbClr val="00B050"/>
                </a:solidFill>
              </a:rPr>
              <a:t>muito permissiva </a:t>
            </a:r>
            <a:r>
              <a:rPr lang="pt-BR" dirty="0"/>
              <a:t>pode causar resultados imprevisíveis. </a:t>
            </a:r>
          </a:p>
          <a:p>
            <a:r>
              <a:rPr lang="pt-BR" dirty="0"/>
              <a:t>Lembre-se de que existe uma instrução </a:t>
            </a:r>
            <a:r>
              <a:rPr lang="pt-BR" b="1" dirty="0" err="1">
                <a:solidFill>
                  <a:srgbClr val="FF0000"/>
                </a:solidFill>
              </a:rPr>
              <a:t>deny</a:t>
            </a:r>
            <a:r>
              <a:rPr lang="pt-BR" b="1" dirty="0"/>
              <a:t> </a:t>
            </a:r>
            <a:r>
              <a:rPr lang="pt-BR" b="1" dirty="0" err="1">
                <a:solidFill>
                  <a:srgbClr val="FF0000"/>
                </a:solidFill>
              </a:rPr>
              <a:t>any</a:t>
            </a:r>
            <a:r>
              <a:rPr lang="pt-BR" dirty="0"/>
              <a:t> implícita no final de cada ACL.</a:t>
            </a:r>
          </a:p>
          <a:p>
            <a:r>
              <a:rPr lang="pt-BR" dirty="0"/>
              <a:t>(</a:t>
            </a:r>
            <a:r>
              <a:rPr lang="pt-BR" dirty="0" err="1"/>
              <a:t>config</a:t>
            </a:r>
            <a:r>
              <a:rPr lang="pt-BR" dirty="0"/>
              <a:t>)# </a:t>
            </a:r>
            <a:r>
              <a:rPr lang="pt-BR" dirty="0" err="1"/>
              <a:t>ip</a:t>
            </a:r>
            <a:r>
              <a:rPr lang="pt-BR" dirty="0"/>
              <a:t> </a:t>
            </a:r>
            <a:r>
              <a:rPr lang="pt-BR" dirty="0" err="1"/>
              <a:t>access-list</a:t>
            </a:r>
            <a:r>
              <a:rPr lang="pt-BR" dirty="0"/>
              <a:t> </a:t>
            </a:r>
            <a:r>
              <a:rPr lang="pt-BR" i="1" dirty="0">
                <a:solidFill>
                  <a:schemeClr val="bg1">
                    <a:lumMod val="50000"/>
                  </a:schemeClr>
                </a:solidFill>
              </a:rPr>
              <a:t>nome-</a:t>
            </a:r>
            <a:r>
              <a:rPr lang="pt-BR" i="1" dirty="0" err="1">
                <a:solidFill>
                  <a:schemeClr val="bg1">
                    <a:lumMod val="50000"/>
                  </a:schemeClr>
                </a:solidFill>
              </a:rPr>
              <a:t>access</a:t>
            </a:r>
            <a:r>
              <a:rPr lang="pt-BR" i="1" dirty="0">
                <a:solidFill>
                  <a:schemeClr val="bg1">
                    <a:lumMod val="50000"/>
                  </a:schemeClr>
                </a:solidFill>
              </a:rPr>
              <a:t>-</a:t>
            </a:r>
            <a:r>
              <a:rPr lang="pt-BR" i="1" dirty="0" err="1">
                <a:solidFill>
                  <a:schemeClr val="bg1">
                    <a:lumMod val="50000"/>
                  </a:schemeClr>
                </a:solidFill>
              </a:rPr>
              <a:t>list</a:t>
            </a:r>
            <a:r>
              <a:rPr lang="pt-BR" i="1" dirty="0"/>
              <a:t> </a:t>
            </a:r>
            <a:r>
              <a:rPr lang="pt-BR" dirty="0" err="1"/>
              <a:t>permit</a:t>
            </a:r>
            <a:r>
              <a:rPr lang="pt-BR" dirty="0"/>
              <a:t> </a:t>
            </a:r>
            <a:r>
              <a:rPr lang="pt-BR" dirty="0" err="1">
                <a:solidFill>
                  <a:schemeClr val="bg1">
                    <a:lumMod val="50000"/>
                  </a:schemeClr>
                </a:solidFill>
              </a:rPr>
              <a:t>source</a:t>
            </a:r>
            <a:r>
              <a:rPr lang="pt-BR" dirty="0">
                <a:solidFill>
                  <a:schemeClr val="bg1">
                    <a:lumMod val="50000"/>
                  </a:schemeClr>
                </a:solidFill>
              </a:rPr>
              <a:t>(Origem) [</a:t>
            </a:r>
            <a:r>
              <a:rPr lang="pt-BR" dirty="0" err="1">
                <a:solidFill>
                  <a:schemeClr val="bg1">
                    <a:lumMod val="50000"/>
                  </a:schemeClr>
                </a:solidFill>
              </a:rPr>
              <a:t>source-wildcard</a:t>
            </a:r>
            <a:r>
              <a:rPr lang="pt-BR" dirty="0">
                <a:solidFill>
                  <a:schemeClr val="bg1">
                    <a:lumMod val="50000"/>
                  </a:schemeClr>
                </a:solidFill>
              </a:rPr>
              <a:t>]</a:t>
            </a:r>
          </a:p>
          <a:p>
            <a:endParaRPr lang="pt-BR" dirty="0"/>
          </a:p>
          <a:p>
            <a:pPr marL="0" indent="0">
              <a:buNone/>
            </a:pPr>
            <a:r>
              <a:rPr lang="pt-BR" dirty="0" err="1"/>
              <a:t>Ex</a:t>
            </a:r>
            <a:r>
              <a:rPr lang="pt-BR" dirty="0"/>
              <a:t>: (</a:t>
            </a:r>
            <a:r>
              <a:rPr lang="pt-BR" dirty="0" err="1"/>
              <a:t>config</a:t>
            </a:r>
            <a:r>
              <a:rPr lang="pt-BR" dirty="0"/>
              <a:t>)# </a:t>
            </a:r>
            <a:r>
              <a:rPr lang="pt-BR" dirty="0" err="1"/>
              <a:t>ip</a:t>
            </a:r>
            <a:r>
              <a:rPr lang="pt-BR" dirty="0"/>
              <a:t> </a:t>
            </a:r>
            <a:r>
              <a:rPr lang="pt-BR" dirty="0" err="1"/>
              <a:t>access-list</a:t>
            </a:r>
            <a:r>
              <a:rPr lang="pt-BR" dirty="0"/>
              <a:t> </a:t>
            </a:r>
            <a:r>
              <a:rPr lang="pt-BR" i="1" dirty="0">
                <a:solidFill>
                  <a:srgbClr val="FF0000"/>
                </a:solidFill>
              </a:rPr>
              <a:t>LiberaRede192-168-10e11</a:t>
            </a:r>
            <a:r>
              <a:rPr lang="pt-BR" i="1" dirty="0"/>
              <a:t> </a:t>
            </a:r>
            <a:r>
              <a:rPr lang="pt-BR" dirty="0" err="1"/>
              <a:t>permit</a:t>
            </a:r>
            <a:r>
              <a:rPr lang="pt-BR" dirty="0"/>
              <a:t> </a:t>
            </a:r>
            <a:r>
              <a:rPr lang="pt-BR" dirty="0">
                <a:solidFill>
                  <a:srgbClr val="0070C0"/>
                </a:solidFill>
              </a:rPr>
              <a:t>192.168.10.0/24</a:t>
            </a:r>
          </a:p>
          <a:p>
            <a:pPr marL="0" indent="0">
              <a:buNone/>
            </a:pPr>
            <a:r>
              <a:rPr lang="pt-BR" dirty="0"/>
              <a:t>(</a:t>
            </a:r>
            <a:r>
              <a:rPr lang="pt-BR" dirty="0" err="1"/>
              <a:t>config</a:t>
            </a:r>
            <a:r>
              <a:rPr lang="pt-BR" dirty="0"/>
              <a:t>)# </a:t>
            </a:r>
            <a:r>
              <a:rPr lang="pt-BR" dirty="0" err="1"/>
              <a:t>ip</a:t>
            </a:r>
            <a:r>
              <a:rPr lang="pt-BR" dirty="0"/>
              <a:t> </a:t>
            </a:r>
            <a:r>
              <a:rPr lang="pt-BR" dirty="0" err="1"/>
              <a:t>access-list</a:t>
            </a:r>
            <a:r>
              <a:rPr lang="pt-BR" dirty="0"/>
              <a:t> </a:t>
            </a:r>
            <a:r>
              <a:rPr lang="pt-BR" i="1" dirty="0">
                <a:solidFill>
                  <a:srgbClr val="FF0000"/>
                </a:solidFill>
              </a:rPr>
              <a:t>LiberaRede192-168-10e11</a:t>
            </a:r>
            <a:r>
              <a:rPr lang="pt-BR" i="1" dirty="0"/>
              <a:t> </a:t>
            </a:r>
            <a:r>
              <a:rPr lang="pt-BR" dirty="0" err="1"/>
              <a:t>permit</a:t>
            </a:r>
            <a:r>
              <a:rPr lang="pt-BR" dirty="0"/>
              <a:t> </a:t>
            </a:r>
            <a:r>
              <a:rPr lang="pt-BR" dirty="0">
                <a:solidFill>
                  <a:srgbClr val="0070C0"/>
                </a:solidFill>
              </a:rPr>
              <a:t>192.168.11.0/24</a:t>
            </a:r>
          </a:p>
          <a:p>
            <a:endParaRPr lang="pt-BR" dirty="0"/>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1092190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082261"/>
            <a:ext cx="7152064" cy="4892411"/>
          </a:xfrm>
        </p:spPr>
        <p:txBody>
          <a:bodyPr>
            <a:normAutofit fontScale="62500" lnSpcReduction="20000"/>
          </a:bodyPr>
          <a:lstStyle/>
          <a:p>
            <a:pPr marL="0" indent="0">
              <a:buNone/>
            </a:pPr>
            <a:r>
              <a:rPr lang="pt-BR" b="1" dirty="0">
                <a:solidFill>
                  <a:srgbClr val="7030A0"/>
                </a:solidFill>
              </a:rPr>
              <a:t>Passo 4 </a:t>
            </a:r>
            <a:r>
              <a:rPr lang="pt-BR" b="1" dirty="0"/>
              <a:t>-  </a:t>
            </a:r>
            <a:r>
              <a:rPr lang="pt-BR" dirty="0"/>
              <a:t>Defina o </a:t>
            </a:r>
            <a:r>
              <a:rPr lang="pt-BR" dirty="0">
                <a:solidFill>
                  <a:srgbClr val="FF0000"/>
                </a:solidFill>
              </a:rPr>
              <a:t>pool com único endereço </a:t>
            </a:r>
            <a:r>
              <a:rPr lang="pt-BR" dirty="0"/>
              <a:t>que será usado para conversão.</a:t>
            </a:r>
          </a:p>
          <a:p>
            <a:r>
              <a:rPr lang="pt-BR" dirty="0"/>
              <a:t>Esse pool de endereço é um </a:t>
            </a:r>
            <a:r>
              <a:rPr lang="pt-BR" dirty="0">
                <a:solidFill>
                  <a:srgbClr val="FF0000"/>
                </a:solidFill>
              </a:rPr>
              <a:t>IP de endereços públicos</a:t>
            </a:r>
            <a:r>
              <a:rPr lang="pt-BR" dirty="0"/>
              <a:t>. </a:t>
            </a:r>
          </a:p>
          <a:p>
            <a:r>
              <a:rPr lang="pt-BR" dirty="0"/>
              <a:t>O endereço é definido pela indicação do </a:t>
            </a:r>
            <a:r>
              <a:rPr lang="pt-BR" dirty="0">
                <a:solidFill>
                  <a:srgbClr val="7030A0"/>
                </a:solidFill>
              </a:rPr>
              <a:t>endereço</a:t>
            </a:r>
            <a:r>
              <a:rPr lang="pt-BR" dirty="0"/>
              <a:t> </a:t>
            </a:r>
            <a:r>
              <a:rPr lang="pt-BR" dirty="0">
                <a:solidFill>
                  <a:srgbClr val="7030A0"/>
                </a:solidFill>
              </a:rPr>
              <a:t>IPv4 </a:t>
            </a:r>
            <a:r>
              <a:rPr lang="pt-BR" dirty="0"/>
              <a:t>do pool. </a:t>
            </a:r>
          </a:p>
          <a:p>
            <a:endParaRPr lang="pt-BR" dirty="0"/>
          </a:p>
          <a:p>
            <a:pPr marL="0" indent="0">
              <a:buNone/>
            </a:pPr>
            <a:r>
              <a:rPr lang="pt-BR" dirty="0"/>
              <a:t>(</a:t>
            </a:r>
            <a:r>
              <a:rPr lang="pt-BR" dirty="0" err="1"/>
              <a:t>config</a:t>
            </a:r>
            <a:r>
              <a:rPr lang="pt-BR" dirty="0"/>
              <a:t>)# </a:t>
            </a:r>
            <a:r>
              <a:rPr lang="pt-BR" dirty="0" err="1"/>
              <a:t>ip</a:t>
            </a:r>
            <a:r>
              <a:rPr lang="pt-BR" dirty="0"/>
              <a:t> </a:t>
            </a:r>
            <a:r>
              <a:rPr lang="pt-BR" dirty="0" err="1"/>
              <a:t>nat</a:t>
            </a:r>
            <a:r>
              <a:rPr lang="pt-BR" dirty="0"/>
              <a:t> pool </a:t>
            </a:r>
            <a:r>
              <a:rPr lang="pt-BR" i="1" dirty="0">
                <a:solidFill>
                  <a:schemeClr val="bg1">
                    <a:lumMod val="50000"/>
                  </a:schemeClr>
                </a:solidFill>
              </a:rPr>
              <a:t>nome-IP-WAN-PAT </a:t>
            </a:r>
            <a:r>
              <a:rPr lang="pt-BR" dirty="0" err="1"/>
              <a:t>netmask</a:t>
            </a:r>
            <a:r>
              <a:rPr lang="pt-BR" dirty="0"/>
              <a:t> </a:t>
            </a:r>
            <a:r>
              <a:rPr lang="pt-BR" i="1" dirty="0" err="1">
                <a:solidFill>
                  <a:schemeClr val="bg1">
                    <a:lumMod val="50000"/>
                  </a:schemeClr>
                </a:solidFill>
              </a:rPr>
              <a:t>netmask</a:t>
            </a:r>
            <a:r>
              <a:rPr lang="pt-BR" i="1" dirty="0"/>
              <a:t> </a:t>
            </a:r>
            <a:r>
              <a:rPr lang="pt-BR" dirty="0"/>
              <a:t>|</a:t>
            </a:r>
            <a:r>
              <a:rPr lang="pt-BR" i="1" dirty="0"/>
              <a:t> </a:t>
            </a:r>
            <a:r>
              <a:rPr lang="pt-BR" dirty="0"/>
              <a:t>tamanho do prefixo </a:t>
            </a:r>
            <a:r>
              <a:rPr lang="pt-BR" i="1" dirty="0" err="1">
                <a:solidFill>
                  <a:schemeClr val="bg1">
                    <a:lumMod val="50000"/>
                  </a:schemeClr>
                </a:solidFill>
              </a:rPr>
              <a:t>prefix-length</a:t>
            </a:r>
            <a:r>
              <a:rPr lang="pt-BR" i="1" dirty="0"/>
              <a:t> </a:t>
            </a:r>
          </a:p>
          <a:p>
            <a:pPr marL="0" indent="0">
              <a:buNone/>
            </a:pPr>
            <a:endParaRPr lang="pt-BR" i="1" dirty="0"/>
          </a:p>
          <a:p>
            <a:pPr marL="0" indent="0">
              <a:buNone/>
            </a:pPr>
            <a:r>
              <a:rPr lang="pt-BR" dirty="0"/>
              <a:t>Ex.: (</a:t>
            </a:r>
            <a:r>
              <a:rPr lang="pt-BR" dirty="0" err="1"/>
              <a:t>config</a:t>
            </a:r>
            <a:r>
              <a:rPr lang="pt-BR" dirty="0"/>
              <a:t>)# </a:t>
            </a:r>
            <a:r>
              <a:rPr lang="pt-BR" dirty="0" err="1"/>
              <a:t>ip</a:t>
            </a:r>
            <a:r>
              <a:rPr lang="pt-BR" dirty="0"/>
              <a:t> </a:t>
            </a:r>
            <a:r>
              <a:rPr lang="pt-BR" dirty="0" err="1"/>
              <a:t>nat</a:t>
            </a:r>
            <a:r>
              <a:rPr lang="pt-BR" dirty="0"/>
              <a:t> pool </a:t>
            </a:r>
            <a:r>
              <a:rPr lang="pt-BR" i="1" dirty="0" err="1">
                <a:solidFill>
                  <a:srgbClr val="7030A0"/>
                </a:solidFill>
              </a:rPr>
              <a:t>unico</a:t>
            </a:r>
            <a:r>
              <a:rPr lang="pt-BR" i="1" dirty="0">
                <a:solidFill>
                  <a:srgbClr val="7030A0"/>
                </a:solidFill>
              </a:rPr>
              <a:t>-IP-WAN-PAT</a:t>
            </a:r>
            <a:r>
              <a:rPr lang="pt-BR" i="1" dirty="0">
                <a:solidFill>
                  <a:schemeClr val="bg1">
                    <a:lumMod val="50000"/>
                  </a:schemeClr>
                </a:solidFill>
              </a:rPr>
              <a:t> </a:t>
            </a:r>
            <a:r>
              <a:rPr lang="pt-BR" dirty="0"/>
              <a:t> </a:t>
            </a:r>
            <a:r>
              <a:rPr lang="pt-BR" dirty="0">
                <a:solidFill>
                  <a:srgbClr val="0070C0"/>
                </a:solidFill>
              </a:rPr>
              <a:t>209.165.200.225 209.165.200.225 </a:t>
            </a:r>
            <a:r>
              <a:rPr lang="pt-BR" dirty="0" err="1"/>
              <a:t>netmask</a:t>
            </a:r>
            <a:r>
              <a:rPr lang="pt-BR" dirty="0"/>
              <a:t> </a:t>
            </a:r>
            <a:r>
              <a:rPr lang="pt-BR" dirty="0">
                <a:solidFill>
                  <a:srgbClr val="0070C0"/>
                </a:solidFill>
              </a:rPr>
              <a:t>255.255.255.248</a:t>
            </a:r>
            <a:endParaRPr lang="pt-BR" i="1" dirty="0">
              <a:solidFill>
                <a:srgbClr val="0070C0"/>
              </a:solidFill>
            </a:endParaRPr>
          </a:p>
          <a:p>
            <a:pPr marL="0" indent="0">
              <a:buNone/>
            </a:pPr>
            <a:endParaRPr lang="pt-BR" i="1" dirty="0"/>
          </a:p>
          <a:p>
            <a:r>
              <a:rPr lang="pt-BR" dirty="0"/>
              <a:t>A palavra-chave </a:t>
            </a:r>
            <a:r>
              <a:rPr lang="pt-BR" b="1" dirty="0" err="1"/>
              <a:t>netmask</a:t>
            </a:r>
            <a:r>
              <a:rPr lang="pt-BR" dirty="0"/>
              <a:t> ou </a:t>
            </a:r>
            <a:r>
              <a:rPr lang="pt-BR" b="1" dirty="0" err="1"/>
              <a:t>prefix-length</a:t>
            </a:r>
            <a:r>
              <a:rPr lang="pt-BR" b="1" dirty="0"/>
              <a:t> </a:t>
            </a:r>
            <a:r>
              <a:rPr lang="pt-BR" dirty="0"/>
              <a:t>indica que bits do endereço pertencem à rede e que os bits pertencem ao host para o intervalo de endereços.</a:t>
            </a:r>
          </a:p>
          <a:p>
            <a:endParaRPr lang="pt-BR" dirty="0"/>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425519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233181"/>
            <a:ext cx="7592561" cy="4572001"/>
          </a:xfrm>
        </p:spPr>
        <p:txBody>
          <a:bodyPr>
            <a:normAutofit fontScale="70000" lnSpcReduction="20000"/>
          </a:bodyPr>
          <a:lstStyle/>
          <a:p>
            <a:pPr marL="0" indent="0">
              <a:buNone/>
            </a:pPr>
            <a:r>
              <a:rPr lang="pt-BR" b="1" dirty="0">
                <a:solidFill>
                  <a:srgbClr val="7030A0"/>
                </a:solidFill>
              </a:rPr>
              <a:t>Passo 5 </a:t>
            </a:r>
            <a:r>
              <a:rPr lang="pt-BR" b="1" dirty="0"/>
              <a:t>- Criação do PAT, v</a:t>
            </a:r>
            <a:r>
              <a:rPr lang="pt-BR" dirty="0"/>
              <a:t>incule a ACL ao Pool. </a:t>
            </a:r>
          </a:p>
          <a:p>
            <a:pPr marL="0" indent="0">
              <a:buNone/>
            </a:pPr>
            <a:r>
              <a:rPr lang="pt-BR" b="1" dirty="0"/>
              <a:t> </a:t>
            </a:r>
            <a:r>
              <a:rPr lang="pt-BR" dirty="0"/>
              <a:t>(</a:t>
            </a:r>
            <a:r>
              <a:rPr lang="pt-BR" dirty="0" err="1"/>
              <a:t>config</a:t>
            </a:r>
            <a:r>
              <a:rPr lang="pt-BR" dirty="0"/>
              <a:t>)# </a:t>
            </a:r>
            <a:r>
              <a:rPr lang="pt-BR" b="1" dirty="0" err="1"/>
              <a:t>ip</a:t>
            </a:r>
            <a:r>
              <a:rPr lang="pt-BR" b="1" dirty="0"/>
              <a:t> </a:t>
            </a:r>
            <a:r>
              <a:rPr lang="pt-BR" b="1" dirty="0" err="1"/>
              <a:t>nat</a:t>
            </a:r>
            <a:r>
              <a:rPr lang="pt-BR" b="1" dirty="0"/>
              <a:t> </a:t>
            </a:r>
            <a:r>
              <a:rPr lang="pt-BR" b="1" dirty="0" err="1"/>
              <a:t>inside</a:t>
            </a:r>
            <a:r>
              <a:rPr lang="pt-BR" b="1" dirty="0"/>
              <a:t> </a:t>
            </a:r>
            <a:r>
              <a:rPr lang="pt-BR" b="1" dirty="0" err="1"/>
              <a:t>source</a:t>
            </a:r>
            <a:r>
              <a:rPr lang="pt-BR" b="1" dirty="0"/>
              <a:t> </a:t>
            </a:r>
            <a:r>
              <a:rPr lang="pt-BR" b="1" dirty="0" err="1"/>
              <a:t>list</a:t>
            </a:r>
            <a:r>
              <a:rPr lang="pt-BR" b="1" dirty="0"/>
              <a:t> </a:t>
            </a:r>
            <a:r>
              <a:rPr lang="pt-BR" i="1" dirty="0">
                <a:solidFill>
                  <a:schemeClr val="bg1">
                    <a:lumMod val="50000"/>
                  </a:schemeClr>
                </a:solidFill>
              </a:rPr>
              <a:t>nome-</a:t>
            </a:r>
            <a:r>
              <a:rPr lang="pt-BR" i="1" dirty="0" err="1">
                <a:solidFill>
                  <a:schemeClr val="bg1">
                    <a:lumMod val="50000"/>
                  </a:schemeClr>
                </a:solidFill>
              </a:rPr>
              <a:t>access</a:t>
            </a:r>
            <a:r>
              <a:rPr lang="pt-BR" i="1" dirty="0">
                <a:solidFill>
                  <a:schemeClr val="bg1">
                    <a:lumMod val="50000"/>
                  </a:schemeClr>
                </a:solidFill>
              </a:rPr>
              <a:t>-</a:t>
            </a:r>
            <a:r>
              <a:rPr lang="pt-BR" i="1" dirty="0" err="1">
                <a:solidFill>
                  <a:schemeClr val="bg1">
                    <a:lumMod val="50000"/>
                  </a:schemeClr>
                </a:solidFill>
              </a:rPr>
              <a:t>list</a:t>
            </a:r>
            <a:r>
              <a:rPr lang="pt-BR" i="1" dirty="0">
                <a:solidFill>
                  <a:schemeClr val="bg1">
                    <a:lumMod val="50000"/>
                  </a:schemeClr>
                </a:solidFill>
              </a:rPr>
              <a:t>  </a:t>
            </a:r>
            <a:r>
              <a:rPr lang="pt-BR" dirty="0">
                <a:solidFill>
                  <a:srgbClr val="FF0000"/>
                </a:solidFill>
              </a:rPr>
              <a:t>pool</a:t>
            </a:r>
            <a:r>
              <a:rPr lang="pt-BR" i="1" dirty="0">
                <a:solidFill>
                  <a:srgbClr val="FF0000"/>
                </a:solidFill>
              </a:rPr>
              <a:t> </a:t>
            </a:r>
            <a:r>
              <a:rPr lang="pt-BR" b="1" i="1" dirty="0">
                <a:solidFill>
                  <a:schemeClr val="bg1">
                    <a:lumMod val="50000"/>
                  </a:schemeClr>
                </a:solidFill>
              </a:rPr>
              <a:t>nome-IP-WAN</a:t>
            </a:r>
            <a:r>
              <a:rPr lang="pt-BR" i="1" dirty="0"/>
              <a:t> </a:t>
            </a:r>
            <a:r>
              <a:rPr lang="pt-BR" dirty="0"/>
              <a:t> interface </a:t>
            </a:r>
            <a:r>
              <a:rPr lang="pt-BR" i="1" dirty="0">
                <a:solidFill>
                  <a:schemeClr val="bg1">
                    <a:lumMod val="50000"/>
                  </a:schemeClr>
                </a:solidFill>
              </a:rPr>
              <a:t>Serial 0/0/0 </a:t>
            </a:r>
            <a:r>
              <a:rPr lang="pt-BR" dirty="0" err="1"/>
              <a:t>overload</a:t>
            </a:r>
            <a:endParaRPr lang="pt-BR" dirty="0"/>
          </a:p>
          <a:p>
            <a:pPr marL="0" indent="0">
              <a:buNone/>
            </a:pPr>
            <a:endParaRPr lang="pt-BR" dirty="0"/>
          </a:p>
          <a:p>
            <a:pPr marL="0" indent="0">
              <a:buNone/>
            </a:pPr>
            <a:r>
              <a:rPr lang="pt-BR" dirty="0"/>
              <a:t>Ex.: (</a:t>
            </a:r>
            <a:r>
              <a:rPr lang="pt-BR" dirty="0" err="1"/>
              <a:t>config</a:t>
            </a:r>
            <a:r>
              <a:rPr lang="pt-BR" dirty="0"/>
              <a:t>)# </a:t>
            </a:r>
            <a:r>
              <a:rPr lang="pt-BR" b="1" dirty="0" err="1"/>
              <a:t>ip</a:t>
            </a:r>
            <a:r>
              <a:rPr lang="pt-BR" b="1" dirty="0"/>
              <a:t> </a:t>
            </a:r>
            <a:r>
              <a:rPr lang="pt-BR" b="1" dirty="0" err="1"/>
              <a:t>nat</a:t>
            </a:r>
            <a:r>
              <a:rPr lang="pt-BR" b="1" dirty="0"/>
              <a:t> </a:t>
            </a:r>
            <a:r>
              <a:rPr lang="pt-BR" b="1" dirty="0" err="1"/>
              <a:t>inside</a:t>
            </a:r>
            <a:r>
              <a:rPr lang="pt-BR" b="1" dirty="0"/>
              <a:t> </a:t>
            </a:r>
            <a:r>
              <a:rPr lang="pt-BR" b="1" dirty="0" err="1"/>
              <a:t>source</a:t>
            </a:r>
            <a:r>
              <a:rPr lang="pt-BR" b="1" dirty="0"/>
              <a:t> </a:t>
            </a:r>
            <a:r>
              <a:rPr lang="pt-BR" b="1" dirty="0" err="1"/>
              <a:t>list</a:t>
            </a:r>
            <a:r>
              <a:rPr lang="pt-BR" b="1" dirty="0"/>
              <a:t> </a:t>
            </a:r>
          </a:p>
          <a:p>
            <a:pPr marL="0" indent="0">
              <a:buNone/>
            </a:pPr>
            <a:r>
              <a:rPr lang="pt-BR" i="1" dirty="0">
                <a:solidFill>
                  <a:srgbClr val="FF0000"/>
                </a:solidFill>
              </a:rPr>
              <a:t>LiberaRede192-168-10e11 </a:t>
            </a:r>
            <a:r>
              <a:rPr lang="pt-BR" i="1" dirty="0">
                <a:solidFill>
                  <a:schemeClr val="bg1">
                    <a:lumMod val="50000"/>
                  </a:schemeClr>
                </a:solidFill>
              </a:rPr>
              <a:t> </a:t>
            </a:r>
            <a:r>
              <a:rPr lang="pt-BR" dirty="0">
                <a:solidFill>
                  <a:schemeClr val="tx1">
                    <a:lumMod val="95000"/>
                    <a:lumOff val="5000"/>
                  </a:schemeClr>
                </a:solidFill>
              </a:rPr>
              <a:t>pool</a:t>
            </a:r>
            <a:r>
              <a:rPr lang="pt-BR" i="1" dirty="0">
                <a:solidFill>
                  <a:srgbClr val="FF0000"/>
                </a:solidFill>
              </a:rPr>
              <a:t> </a:t>
            </a:r>
            <a:r>
              <a:rPr lang="pt-BR" i="1" dirty="0" err="1">
                <a:solidFill>
                  <a:srgbClr val="7030A0"/>
                </a:solidFill>
              </a:rPr>
              <a:t>unico</a:t>
            </a:r>
            <a:r>
              <a:rPr lang="pt-BR" i="1" dirty="0">
                <a:solidFill>
                  <a:srgbClr val="7030A0"/>
                </a:solidFill>
              </a:rPr>
              <a:t>-IP-WAN-PAT </a:t>
            </a:r>
            <a:r>
              <a:rPr lang="pt-BR" dirty="0"/>
              <a:t> interface </a:t>
            </a:r>
            <a:r>
              <a:rPr lang="pt-BR" i="1" dirty="0">
                <a:solidFill>
                  <a:schemeClr val="accent2"/>
                </a:solidFill>
              </a:rPr>
              <a:t>Serial 0/0/0 </a:t>
            </a:r>
            <a:r>
              <a:rPr lang="pt-BR" dirty="0" err="1"/>
              <a:t>overload</a:t>
            </a:r>
            <a:endParaRPr lang="pt-BR" dirty="0"/>
          </a:p>
          <a:p>
            <a:pPr marL="0" indent="0">
              <a:buNone/>
            </a:pPr>
            <a:endParaRPr lang="pt-BR" dirty="0"/>
          </a:p>
          <a:p>
            <a:r>
              <a:rPr lang="pt-BR" dirty="0"/>
              <a:t>Esse comando usado para vincular a ACL ao pool. </a:t>
            </a:r>
          </a:p>
          <a:p>
            <a:r>
              <a:rPr lang="pt-BR" b="1" dirty="0" err="1"/>
              <a:t>Overload</a:t>
            </a:r>
            <a:r>
              <a:rPr lang="pt-BR" b="1" dirty="0"/>
              <a:t> </a:t>
            </a:r>
            <a:r>
              <a:rPr lang="pt-BR" dirty="0"/>
              <a:t>(sobrecarga) é usada com palavra-chave para ativa o PAT.</a:t>
            </a:r>
          </a:p>
          <a:p>
            <a:r>
              <a:rPr lang="pt-BR" dirty="0"/>
              <a:t>Essa configuração é usada pelo roteador para identificar qual dispositivo (</a:t>
            </a:r>
            <a:r>
              <a:rPr lang="pt-BR" dirty="0">
                <a:solidFill>
                  <a:srgbClr val="FF0000"/>
                </a:solidFill>
              </a:rPr>
              <a:t>ACL-</a:t>
            </a:r>
            <a:r>
              <a:rPr lang="pt-BR" b="1" dirty="0">
                <a:solidFill>
                  <a:srgbClr val="FF0000"/>
                </a:solidFill>
              </a:rPr>
              <a:t>lista</a:t>
            </a:r>
            <a:r>
              <a:rPr lang="pt-BR" dirty="0"/>
              <a:t>) receberá o endereçamento (</a:t>
            </a:r>
            <a:r>
              <a:rPr lang="pt-BR" b="1" dirty="0">
                <a:solidFill>
                  <a:srgbClr val="FF0000"/>
                </a:solidFill>
              </a:rPr>
              <a:t>pool</a:t>
            </a:r>
            <a:r>
              <a:rPr lang="pt-BR" dirty="0"/>
              <a:t>).</a:t>
            </a:r>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128424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152064" cy="4752901"/>
          </a:xfrm>
        </p:spPr>
        <p:txBody>
          <a:bodyPr>
            <a:normAutofit/>
          </a:bodyPr>
          <a:lstStyle/>
          <a:p>
            <a:pPr marL="0" indent="0">
              <a:buNone/>
            </a:pPr>
            <a:r>
              <a:rPr lang="pt-BR" sz="1800" dirty="0"/>
              <a:t>Configurar o PAT usando um pool com um endereço no R2.</a:t>
            </a:r>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pic>
        <p:nvPicPr>
          <p:cNvPr id="5" name="Imagem 4">
            <a:extLst>
              <a:ext uri="{FF2B5EF4-FFF2-40B4-BE49-F238E27FC236}">
                <a16:creationId xmlns:a16="http://schemas.microsoft.com/office/drawing/2014/main" id="{8841FBA9-54F3-4BF5-90C7-C2312CA4FDDE}"/>
              </a:ext>
            </a:extLst>
          </p:cNvPr>
          <p:cNvPicPr>
            <a:picLocks noChangeAspect="1"/>
          </p:cNvPicPr>
          <p:nvPr/>
        </p:nvPicPr>
        <p:blipFill>
          <a:blip r:embed="rId2"/>
          <a:stretch>
            <a:fillRect/>
          </a:stretch>
        </p:blipFill>
        <p:spPr>
          <a:xfrm>
            <a:off x="785495" y="2308195"/>
            <a:ext cx="7767960" cy="2299316"/>
          </a:xfrm>
          <a:prstGeom prst="rect">
            <a:avLst/>
          </a:prstGeom>
        </p:spPr>
      </p:pic>
    </p:spTree>
    <p:extLst>
      <p:ext uri="{BB962C8B-B14F-4D97-AF65-F5344CB8AC3E}">
        <p14:creationId xmlns:p14="http://schemas.microsoft.com/office/powerpoint/2010/main" val="180721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152064" cy="4752901"/>
          </a:xfrm>
        </p:spPr>
        <p:txBody>
          <a:bodyPr>
            <a:normAutofit fontScale="55000" lnSpcReduction="20000"/>
          </a:bodyPr>
          <a:lstStyle/>
          <a:p>
            <a:pPr marL="0" indent="0">
              <a:buNone/>
            </a:pPr>
            <a:r>
              <a:rPr lang="pt-BR" b="1" dirty="0">
                <a:solidFill>
                  <a:srgbClr val="7030A0"/>
                </a:solidFill>
              </a:rPr>
              <a:t>Configure a interface de NAT interna apropriada. </a:t>
            </a:r>
            <a:endParaRPr lang="pt-BR" dirty="0">
              <a:solidFill>
                <a:srgbClr val="7030A0"/>
              </a:solidFill>
            </a:endParaRPr>
          </a:p>
          <a:p>
            <a:pPr marL="0" indent="0">
              <a:buNone/>
            </a:pPr>
            <a:r>
              <a:rPr lang="pt-BR" dirty="0"/>
              <a:t>R2(</a:t>
            </a:r>
            <a:r>
              <a:rPr lang="pt-BR" dirty="0" err="1"/>
              <a:t>config</a:t>
            </a:r>
            <a:r>
              <a:rPr lang="pt-BR" dirty="0"/>
              <a:t>)# interface Serial0/0/0 </a:t>
            </a:r>
          </a:p>
          <a:p>
            <a:pPr marL="0" indent="0">
              <a:buNone/>
            </a:pPr>
            <a:r>
              <a:rPr lang="pt-BR" dirty="0"/>
              <a:t>R2(</a:t>
            </a:r>
            <a:r>
              <a:rPr lang="pt-BR" dirty="0" err="1"/>
              <a:t>config-if</a:t>
            </a:r>
            <a:r>
              <a:rPr lang="pt-BR" dirty="0"/>
              <a:t>)# </a:t>
            </a:r>
            <a:r>
              <a:rPr lang="pt-BR" dirty="0" err="1"/>
              <a:t>ip</a:t>
            </a:r>
            <a:r>
              <a:rPr lang="pt-BR" dirty="0"/>
              <a:t> </a:t>
            </a:r>
            <a:r>
              <a:rPr lang="pt-BR" dirty="0" err="1"/>
              <a:t>nat</a:t>
            </a:r>
            <a:r>
              <a:rPr lang="pt-BR" dirty="0"/>
              <a:t> </a:t>
            </a:r>
            <a:r>
              <a:rPr lang="pt-BR" dirty="0" err="1"/>
              <a:t>inside</a:t>
            </a:r>
            <a:endParaRPr lang="pt-BR" dirty="0"/>
          </a:p>
          <a:p>
            <a:pPr marL="0" indent="0">
              <a:buNone/>
            </a:pPr>
            <a:endParaRPr lang="pt-BR" sz="200" dirty="0"/>
          </a:p>
          <a:p>
            <a:pPr marL="0" indent="0">
              <a:buNone/>
            </a:pPr>
            <a:r>
              <a:rPr lang="pt-BR" b="1" dirty="0">
                <a:solidFill>
                  <a:srgbClr val="7030A0"/>
                </a:solidFill>
              </a:rPr>
              <a:t>Configure a interface de NAT externa apropriada.</a:t>
            </a:r>
            <a:r>
              <a:rPr lang="pt-BR" dirty="0">
                <a:solidFill>
                  <a:srgbClr val="7030A0"/>
                </a:solidFill>
              </a:rPr>
              <a:t> </a:t>
            </a:r>
          </a:p>
          <a:p>
            <a:pPr marL="0" indent="0">
              <a:buNone/>
            </a:pPr>
            <a:r>
              <a:rPr lang="pt-BR" dirty="0"/>
              <a:t>R2(</a:t>
            </a:r>
            <a:r>
              <a:rPr lang="pt-BR" dirty="0" err="1"/>
              <a:t>config</a:t>
            </a:r>
            <a:r>
              <a:rPr lang="pt-BR" dirty="0"/>
              <a:t>)# interface Serial0/1/0 </a:t>
            </a:r>
          </a:p>
          <a:p>
            <a:pPr marL="0" indent="0">
              <a:buNone/>
            </a:pPr>
            <a:r>
              <a:rPr lang="pt-BR" dirty="0"/>
              <a:t>R2(</a:t>
            </a:r>
            <a:r>
              <a:rPr lang="pt-BR" dirty="0" err="1"/>
              <a:t>config-if</a:t>
            </a:r>
            <a:r>
              <a:rPr lang="pt-BR" dirty="0"/>
              <a:t>)# </a:t>
            </a:r>
            <a:r>
              <a:rPr lang="pt-BR" dirty="0" err="1"/>
              <a:t>ip</a:t>
            </a:r>
            <a:r>
              <a:rPr lang="pt-BR" dirty="0"/>
              <a:t> </a:t>
            </a:r>
            <a:r>
              <a:rPr lang="pt-BR" dirty="0" err="1"/>
              <a:t>nat</a:t>
            </a:r>
            <a:r>
              <a:rPr lang="pt-BR" dirty="0"/>
              <a:t> </a:t>
            </a:r>
            <a:r>
              <a:rPr lang="pt-BR" dirty="0" err="1"/>
              <a:t>outside</a:t>
            </a:r>
            <a:endParaRPr lang="pt-BR" dirty="0"/>
          </a:p>
          <a:p>
            <a:pPr marL="0" indent="0">
              <a:buNone/>
            </a:pPr>
            <a:endParaRPr lang="pt-BR" sz="200" dirty="0"/>
          </a:p>
          <a:p>
            <a:pPr marL="0" indent="0">
              <a:buNone/>
            </a:pPr>
            <a:r>
              <a:rPr lang="pt-BR" b="1" dirty="0">
                <a:solidFill>
                  <a:srgbClr val="7030A0"/>
                </a:solidFill>
              </a:rPr>
              <a:t>Configure a ACL numerada 3 para permitir que o NAT converta dispositivos da rede 10.0.0.0/8. </a:t>
            </a:r>
            <a:endParaRPr lang="pt-BR" dirty="0">
              <a:solidFill>
                <a:srgbClr val="7030A0"/>
              </a:solidFill>
            </a:endParaRPr>
          </a:p>
          <a:p>
            <a:pPr marL="0" indent="0">
              <a:buNone/>
            </a:pPr>
            <a:r>
              <a:rPr lang="pt-BR" dirty="0"/>
              <a:t>R2(</a:t>
            </a:r>
            <a:r>
              <a:rPr lang="pt-BR" dirty="0" err="1"/>
              <a:t>config</a:t>
            </a:r>
            <a:r>
              <a:rPr lang="pt-BR" dirty="0"/>
              <a:t>)# </a:t>
            </a:r>
            <a:r>
              <a:rPr lang="pt-BR" dirty="0" err="1"/>
              <a:t>access-list</a:t>
            </a:r>
            <a:r>
              <a:rPr lang="pt-BR" dirty="0"/>
              <a:t> 3 </a:t>
            </a:r>
            <a:r>
              <a:rPr lang="pt-BR" dirty="0" err="1"/>
              <a:t>permit</a:t>
            </a:r>
            <a:r>
              <a:rPr lang="pt-BR" dirty="0"/>
              <a:t> </a:t>
            </a:r>
            <a:r>
              <a:rPr lang="pt-BR" dirty="0">
                <a:solidFill>
                  <a:srgbClr val="0070C0"/>
                </a:solidFill>
              </a:rPr>
              <a:t>10.0.0.0 0.255.255.255</a:t>
            </a:r>
          </a:p>
          <a:p>
            <a:pPr marL="0" indent="0">
              <a:buNone/>
            </a:pPr>
            <a:endParaRPr lang="pt-BR" b="1" dirty="0">
              <a:solidFill>
                <a:srgbClr val="7030A0"/>
              </a:solidFill>
            </a:endParaRPr>
          </a:p>
          <a:p>
            <a:pPr marL="0" indent="0">
              <a:buNone/>
            </a:pPr>
            <a:r>
              <a:rPr lang="pt-BR" b="1" dirty="0">
                <a:solidFill>
                  <a:srgbClr val="7030A0"/>
                </a:solidFill>
              </a:rPr>
              <a:t>Defina um pool de endereços IPv4 públicos 209.165.200.241 a 209.165.200.250 com nome de pool NAT-POOL-OVERLOAD</a:t>
            </a:r>
            <a:r>
              <a:rPr lang="pt-BR" b="1" dirty="0"/>
              <a:t>.</a:t>
            </a:r>
            <a:r>
              <a:rPr lang="pt-BR" dirty="0"/>
              <a:t> </a:t>
            </a:r>
          </a:p>
          <a:p>
            <a:pPr marL="0" indent="0">
              <a:buNone/>
            </a:pPr>
            <a:r>
              <a:rPr lang="pt-BR" dirty="0"/>
              <a:t>R2(</a:t>
            </a:r>
            <a:r>
              <a:rPr lang="pt-BR" dirty="0" err="1"/>
              <a:t>config</a:t>
            </a:r>
            <a:r>
              <a:rPr lang="pt-BR" dirty="0"/>
              <a:t>)# </a:t>
            </a:r>
            <a:r>
              <a:rPr lang="pt-BR" dirty="0" err="1"/>
              <a:t>ip</a:t>
            </a:r>
            <a:r>
              <a:rPr lang="pt-BR" dirty="0"/>
              <a:t> </a:t>
            </a:r>
            <a:r>
              <a:rPr lang="pt-BR" dirty="0" err="1"/>
              <a:t>nat</a:t>
            </a:r>
            <a:r>
              <a:rPr lang="pt-BR" dirty="0"/>
              <a:t> pool NAT-POOL-OVERLOAD </a:t>
            </a:r>
            <a:r>
              <a:rPr lang="pt-BR" dirty="0">
                <a:solidFill>
                  <a:srgbClr val="0070C0"/>
                </a:solidFill>
              </a:rPr>
              <a:t>209.165.200.241 209.165.200.250</a:t>
            </a:r>
            <a:r>
              <a:rPr lang="pt-BR" dirty="0"/>
              <a:t> </a:t>
            </a:r>
            <a:r>
              <a:rPr lang="pt-BR" dirty="0" err="1"/>
              <a:t>netmask</a:t>
            </a:r>
            <a:r>
              <a:rPr lang="pt-BR" dirty="0"/>
              <a:t> </a:t>
            </a:r>
            <a:r>
              <a:rPr lang="pt-BR" dirty="0">
                <a:solidFill>
                  <a:srgbClr val="0070C0"/>
                </a:solidFill>
              </a:rPr>
              <a:t>255.255.255.224</a:t>
            </a:r>
          </a:p>
          <a:p>
            <a:pPr marL="0" indent="0">
              <a:buNone/>
            </a:pPr>
            <a:endParaRPr lang="pt-BR" sz="200" dirty="0"/>
          </a:p>
          <a:p>
            <a:pPr marL="0" indent="0">
              <a:buNone/>
            </a:pPr>
            <a:r>
              <a:rPr lang="pt-BR" b="1" dirty="0">
                <a:solidFill>
                  <a:srgbClr val="7030A0"/>
                </a:solidFill>
              </a:rPr>
              <a:t>Vincule NAT-POOL-OVERLOAD com a ACL 3. </a:t>
            </a:r>
            <a:endParaRPr lang="pt-BR" dirty="0">
              <a:solidFill>
                <a:srgbClr val="7030A0"/>
              </a:solidFill>
            </a:endParaRPr>
          </a:p>
          <a:p>
            <a:pPr marL="0" indent="0">
              <a:buNone/>
            </a:pPr>
            <a:r>
              <a:rPr lang="pt-BR" dirty="0"/>
              <a:t>R2(</a:t>
            </a:r>
            <a:r>
              <a:rPr lang="pt-BR" dirty="0" err="1"/>
              <a:t>config</a:t>
            </a:r>
            <a:r>
              <a:rPr lang="pt-BR" dirty="0"/>
              <a:t>)# </a:t>
            </a:r>
            <a:r>
              <a:rPr lang="pt-BR" dirty="0" err="1"/>
              <a:t>ip</a:t>
            </a:r>
            <a:r>
              <a:rPr lang="pt-BR" dirty="0"/>
              <a:t> </a:t>
            </a:r>
            <a:r>
              <a:rPr lang="pt-BR" dirty="0" err="1"/>
              <a:t>nat</a:t>
            </a:r>
            <a:r>
              <a:rPr lang="pt-BR" dirty="0"/>
              <a:t> </a:t>
            </a:r>
            <a:r>
              <a:rPr lang="pt-BR" dirty="0" err="1"/>
              <a:t>inside</a:t>
            </a:r>
            <a:r>
              <a:rPr lang="pt-BR" dirty="0"/>
              <a:t> </a:t>
            </a:r>
            <a:r>
              <a:rPr lang="pt-BR" dirty="0" err="1"/>
              <a:t>source</a:t>
            </a:r>
            <a:r>
              <a:rPr lang="pt-BR" dirty="0"/>
              <a:t> </a:t>
            </a:r>
            <a:r>
              <a:rPr lang="pt-BR" dirty="0" err="1"/>
              <a:t>list</a:t>
            </a:r>
            <a:r>
              <a:rPr lang="pt-BR" dirty="0"/>
              <a:t> 3 pool NAT-POOL-OVERLOAD </a:t>
            </a:r>
            <a:r>
              <a:rPr lang="pt-BR" dirty="0" err="1"/>
              <a:t>overload</a:t>
            </a:r>
            <a:endParaRPr lang="pt-BR" dirty="0"/>
          </a:p>
          <a:p>
            <a:pPr marL="0" indent="0">
              <a:buNone/>
            </a:pPr>
            <a:endParaRPr lang="pt-BR" sz="200" dirty="0"/>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 </a:t>
            </a:r>
          </a:p>
        </p:txBody>
      </p:sp>
    </p:spTree>
    <p:extLst>
      <p:ext uri="{BB962C8B-B14F-4D97-AF65-F5344CB8AC3E}">
        <p14:creationId xmlns:p14="http://schemas.microsoft.com/office/powerpoint/2010/main" val="409561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333770"/>
            <a:ext cx="7822892" cy="4752901"/>
          </a:xfrm>
        </p:spPr>
        <p:txBody>
          <a:bodyPr>
            <a:normAutofit/>
          </a:bodyPr>
          <a:lstStyle/>
          <a:p>
            <a:pPr marL="0" indent="0">
              <a:buNone/>
            </a:pPr>
            <a:r>
              <a:rPr lang="pt-BR" sz="1800" b="1" dirty="0"/>
              <a:t>Configuração do PAT: Pool de endereços</a:t>
            </a:r>
          </a:p>
          <a:p>
            <a:pPr marL="0" indent="0">
              <a:buNone/>
            </a:pPr>
            <a:r>
              <a:rPr lang="pt-BR" sz="1800" dirty="0"/>
              <a:t>O </a:t>
            </a:r>
            <a:r>
              <a:rPr lang="pt-BR" sz="1800" dirty="0">
                <a:solidFill>
                  <a:srgbClr val="7030A0"/>
                </a:solidFill>
              </a:rPr>
              <a:t>PAT</a:t>
            </a:r>
            <a:r>
              <a:rPr lang="pt-BR" sz="1800" dirty="0"/>
              <a:t> (chamado também de </a:t>
            </a:r>
            <a:r>
              <a:rPr lang="pt-BR" sz="1800" dirty="0">
                <a:solidFill>
                  <a:srgbClr val="7030A0"/>
                </a:solidFill>
              </a:rPr>
              <a:t>sobrecarga de NAT</a:t>
            </a:r>
            <a:r>
              <a:rPr lang="pt-BR" sz="1800" dirty="0"/>
              <a:t>) </a:t>
            </a:r>
            <a:r>
              <a:rPr lang="pt-BR" sz="1800" dirty="0">
                <a:solidFill>
                  <a:srgbClr val="FF0000"/>
                </a:solidFill>
              </a:rPr>
              <a:t>preserva (um ou mais) endereços no pool de endereços globais internos</a:t>
            </a:r>
            <a:r>
              <a:rPr lang="pt-BR" sz="1800" dirty="0"/>
              <a:t>, permitindo que o roteador use um endereço </a:t>
            </a:r>
            <a:r>
              <a:rPr lang="pt-BR" sz="1800" dirty="0">
                <a:solidFill>
                  <a:srgbClr val="FF0000"/>
                </a:solidFill>
              </a:rPr>
              <a:t>global interno </a:t>
            </a:r>
            <a:r>
              <a:rPr lang="pt-BR" sz="1800" dirty="0"/>
              <a:t>para </a:t>
            </a:r>
            <a:r>
              <a:rPr lang="pt-BR" sz="1800" dirty="0">
                <a:solidFill>
                  <a:srgbClr val="0070C0"/>
                </a:solidFill>
              </a:rPr>
              <a:t>muitos endereços locais internos</a:t>
            </a:r>
            <a:r>
              <a:rPr lang="pt-BR" sz="1800" dirty="0"/>
              <a:t>. </a:t>
            </a:r>
          </a:p>
          <a:p>
            <a:pPr marL="0" indent="0">
              <a:buNone/>
            </a:pPr>
            <a:r>
              <a:rPr lang="pt-BR" sz="1800" dirty="0">
                <a:solidFill>
                  <a:schemeClr val="accent6">
                    <a:lumMod val="75000"/>
                  </a:schemeClr>
                </a:solidFill>
              </a:rPr>
              <a:t>Um único endereço IPv4 público </a:t>
            </a:r>
            <a:r>
              <a:rPr lang="pt-BR" sz="1800" dirty="0"/>
              <a:t>pode ser usado para centenas e até </a:t>
            </a:r>
            <a:r>
              <a:rPr lang="pt-BR" sz="1800" dirty="0">
                <a:solidFill>
                  <a:srgbClr val="FF0000"/>
                </a:solidFill>
              </a:rPr>
              <a:t>milhares dos endereços IPv4 privados internos</a:t>
            </a:r>
            <a:r>
              <a:rPr lang="pt-BR" sz="1800" dirty="0"/>
              <a:t>.</a:t>
            </a:r>
          </a:p>
          <a:p>
            <a:r>
              <a:rPr lang="pt-BR" sz="1800" dirty="0"/>
              <a:t>Quando esse tipo de conversão é configurado, o roteador mantém informações suficientes de protocolos de nível superior, de </a:t>
            </a:r>
            <a:r>
              <a:rPr lang="pt-BR" sz="1800" dirty="0">
                <a:solidFill>
                  <a:srgbClr val="7030A0"/>
                </a:solidFill>
              </a:rPr>
              <a:t>números de portas TCP ou UDP</a:t>
            </a:r>
            <a:r>
              <a:rPr lang="pt-BR" sz="1800" dirty="0"/>
              <a:t>, por exemplo, para converter o </a:t>
            </a:r>
            <a:r>
              <a:rPr lang="pt-BR" sz="1800" dirty="0">
                <a:solidFill>
                  <a:srgbClr val="FF0000"/>
                </a:solidFill>
              </a:rPr>
              <a:t>endereço global interno </a:t>
            </a:r>
            <a:r>
              <a:rPr lang="pt-BR" sz="1800" dirty="0"/>
              <a:t>ao </a:t>
            </a:r>
            <a:r>
              <a:rPr lang="pt-BR" sz="1800" dirty="0">
                <a:solidFill>
                  <a:srgbClr val="0070C0"/>
                </a:solidFill>
              </a:rPr>
              <a:t>endereço local interno</a:t>
            </a:r>
            <a:r>
              <a:rPr lang="pt-BR" sz="1800" dirty="0"/>
              <a:t>.</a:t>
            </a:r>
          </a:p>
          <a:p>
            <a:r>
              <a:rPr lang="pt-BR" sz="1800" dirty="0"/>
              <a:t>Quando </a:t>
            </a:r>
            <a:r>
              <a:rPr lang="pt-BR" sz="1800" dirty="0">
                <a:solidFill>
                  <a:srgbClr val="FF0000"/>
                </a:solidFill>
              </a:rPr>
              <a:t>vários o endereços locais internos</a:t>
            </a:r>
            <a:r>
              <a:rPr lang="pt-BR" sz="1800" dirty="0"/>
              <a:t> </a:t>
            </a:r>
            <a:r>
              <a:rPr lang="pt-BR" sz="1800" dirty="0">
                <a:solidFill>
                  <a:srgbClr val="7030A0"/>
                </a:solidFill>
              </a:rPr>
              <a:t>são mapeados </a:t>
            </a:r>
            <a:r>
              <a:rPr lang="pt-BR" sz="1800" dirty="0"/>
              <a:t>para </a:t>
            </a:r>
            <a:r>
              <a:rPr lang="pt-BR" sz="1800" dirty="0">
                <a:solidFill>
                  <a:srgbClr val="0070C0"/>
                </a:solidFill>
              </a:rPr>
              <a:t>um endereço global interno</a:t>
            </a:r>
            <a:r>
              <a:rPr lang="pt-BR" sz="1800" dirty="0"/>
              <a:t>, os números de porta TCP ou UDP de cada host interno distinguem os endereços locais.</a:t>
            </a:r>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spTree>
    <p:extLst>
      <p:ext uri="{BB962C8B-B14F-4D97-AF65-F5344CB8AC3E}">
        <p14:creationId xmlns:p14="http://schemas.microsoft.com/office/powerpoint/2010/main" val="333379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152064" cy="4752901"/>
          </a:xfrm>
        </p:spPr>
        <p:txBody>
          <a:bodyPr>
            <a:normAutofit/>
          </a:bodyPr>
          <a:lstStyle/>
          <a:p>
            <a:pPr marL="0" indent="0">
              <a:buNone/>
            </a:pPr>
            <a:r>
              <a:rPr lang="pt-BR" sz="1400" b="1" dirty="0"/>
              <a:t>Configuração do PAT: Endereço único</a:t>
            </a:r>
          </a:p>
          <a:p>
            <a:pPr marL="0" indent="0">
              <a:buNone/>
            </a:pPr>
            <a:r>
              <a:rPr lang="pt-BR" sz="1200" b="1" dirty="0"/>
              <a:t>Configuração do PAT para um único endereço IPv4 público</a:t>
            </a:r>
            <a:endParaRPr lang="pt-BR" sz="1200" dirty="0"/>
          </a:p>
          <a:p>
            <a:pPr marL="0" indent="0">
              <a:buNone/>
            </a:pPr>
            <a:r>
              <a:rPr lang="pt-BR" sz="1200" dirty="0"/>
              <a:t>A topologia da implementa PAT para a conversão de um único endereço IPv4 público. </a:t>
            </a:r>
          </a:p>
          <a:p>
            <a:pPr marL="0" indent="0">
              <a:buNone/>
            </a:pPr>
            <a:r>
              <a:rPr lang="pt-BR" sz="1200" dirty="0"/>
              <a:t>Todos os hosts da rede 192.168.0.0/16 (que correspondem à ACL1) que enviam tráfego pelo roteador R2 para a Internet serão convertidos ao endereço IPv4 209.165.200.225 (endereço IPv4 da interface serial0/1/0). </a:t>
            </a:r>
          </a:p>
          <a:p>
            <a:pPr marL="0" indent="0">
              <a:buNone/>
            </a:pPr>
            <a:r>
              <a:rPr lang="pt-BR" sz="1200" dirty="0"/>
              <a:t>Os fluxos de tráfego serão identificados por números de porta na tabela NAT, pois a palavra-chave </a:t>
            </a:r>
            <a:r>
              <a:rPr lang="pt-BR" sz="1200" b="1" dirty="0" err="1"/>
              <a:t>overload</a:t>
            </a:r>
            <a:r>
              <a:rPr lang="pt-BR" sz="1200" dirty="0"/>
              <a:t> foi usada.</a:t>
            </a:r>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pic>
        <p:nvPicPr>
          <p:cNvPr id="4" name="Imagem 3"/>
          <p:cNvPicPr>
            <a:picLocks noChangeAspect="1"/>
          </p:cNvPicPr>
          <p:nvPr/>
        </p:nvPicPr>
        <p:blipFill>
          <a:blip r:embed="rId2"/>
          <a:stretch>
            <a:fillRect/>
          </a:stretch>
        </p:blipFill>
        <p:spPr>
          <a:xfrm>
            <a:off x="628650" y="3197127"/>
            <a:ext cx="7152064" cy="1407881"/>
          </a:xfrm>
          <a:prstGeom prst="rect">
            <a:avLst/>
          </a:prstGeom>
        </p:spPr>
      </p:pic>
      <p:pic>
        <p:nvPicPr>
          <p:cNvPr id="5" name="Imagem 4"/>
          <p:cNvPicPr>
            <a:picLocks noChangeAspect="1"/>
          </p:cNvPicPr>
          <p:nvPr/>
        </p:nvPicPr>
        <p:blipFill>
          <a:blip r:embed="rId3"/>
          <a:stretch>
            <a:fillRect/>
          </a:stretch>
        </p:blipFill>
        <p:spPr>
          <a:xfrm>
            <a:off x="628651" y="4605008"/>
            <a:ext cx="7152064" cy="1362075"/>
          </a:xfrm>
          <a:prstGeom prst="rect">
            <a:avLst/>
          </a:prstGeom>
        </p:spPr>
      </p:pic>
    </p:spTree>
    <p:extLst>
      <p:ext uri="{BB962C8B-B14F-4D97-AF65-F5344CB8AC3E}">
        <p14:creationId xmlns:p14="http://schemas.microsoft.com/office/powerpoint/2010/main" val="384792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152064" cy="4752901"/>
          </a:xfrm>
        </p:spPr>
        <p:txBody>
          <a:bodyPr>
            <a:normAutofit/>
          </a:bodyPr>
          <a:lstStyle/>
          <a:p>
            <a:pPr marL="0" indent="0">
              <a:buNone/>
            </a:pPr>
            <a:r>
              <a:rPr lang="pt-BR" sz="1600" b="1" dirty="0"/>
              <a:t>Verificação do PAT</a:t>
            </a:r>
          </a:p>
          <a:p>
            <a:pPr marL="0" indent="0">
              <a:buNone/>
            </a:pPr>
            <a:r>
              <a:rPr lang="pt-BR" sz="1600" dirty="0"/>
              <a:t>O roteador R2 foi configurado para fornecer o PAT aos clientes de 192.168.0.0/16. Quando os hosts internos saem do roteador R2 para a Internet, são convertidos para o endereço IPv4 do pool de PAT com um número de porta origem exclusivo.</a:t>
            </a:r>
          </a:p>
          <a:p>
            <a:pPr marL="0" indent="0">
              <a:buNone/>
            </a:pPr>
            <a:r>
              <a:rPr lang="pt-BR" sz="1600" dirty="0"/>
              <a:t>Os mesmos comandos usados para verificar o NAT estático e dinâmico são usados para verificar o PAT, como mostrado na imagem. O comando </a:t>
            </a:r>
            <a:r>
              <a:rPr lang="pt-BR" sz="1600" b="1" dirty="0">
                <a:solidFill>
                  <a:srgbClr val="FF0000"/>
                </a:solidFill>
              </a:rPr>
              <a:t>show </a:t>
            </a:r>
            <a:r>
              <a:rPr lang="pt-BR" sz="1600" b="1" dirty="0" err="1">
                <a:solidFill>
                  <a:srgbClr val="FF0000"/>
                </a:solidFill>
              </a:rPr>
              <a:t>ip</a:t>
            </a:r>
            <a:r>
              <a:rPr lang="pt-BR" sz="1600" b="1" dirty="0">
                <a:solidFill>
                  <a:srgbClr val="FF0000"/>
                </a:solidFill>
              </a:rPr>
              <a:t> </a:t>
            </a:r>
            <a:r>
              <a:rPr lang="pt-BR" sz="1600" b="1" dirty="0" err="1">
                <a:solidFill>
                  <a:srgbClr val="FF0000"/>
                </a:solidFill>
              </a:rPr>
              <a:t>nat</a:t>
            </a:r>
            <a:r>
              <a:rPr lang="pt-BR" sz="1600" b="1" dirty="0">
                <a:solidFill>
                  <a:srgbClr val="FF0000"/>
                </a:solidFill>
              </a:rPr>
              <a:t> </a:t>
            </a:r>
            <a:r>
              <a:rPr lang="pt-BR" sz="1600" b="1" dirty="0" err="1">
                <a:solidFill>
                  <a:srgbClr val="FF0000"/>
                </a:solidFill>
              </a:rPr>
              <a:t>translations</a:t>
            </a:r>
            <a:r>
              <a:rPr lang="pt-BR" sz="1600" b="1" dirty="0"/>
              <a:t> </a:t>
            </a:r>
            <a:r>
              <a:rPr lang="pt-BR" sz="1600" dirty="0"/>
              <a:t>exibe as conversões de dois hosts diferentes para servidores web diferentes. Observe que dois hosts internos diferentes são atribuídos ao mesmo endereço IPv4 de 209.165.200.226 (endereço global interno). Os números de porta origem na tabela NAT diferenciam as duas transações.</a:t>
            </a:r>
          </a:p>
          <a:p>
            <a:pPr marL="0" indent="0">
              <a:buNone/>
            </a:pPr>
            <a:r>
              <a:rPr lang="pt-BR" sz="1600" dirty="0"/>
              <a:t>o comando</a:t>
            </a:r>
            <a:r>
              <a:rPr lang="pt-BR" sz="1600" dirty="0">
                <a:solidFill>
                  <a:srgbClr val="FF0000"/>
                </a:solidFill>
              </a:rPr>
              <a:t> </a:t>
            </a:r>
            <a:r>
              <a:rPr lang="pt-BR" sz="1600" b="1" dirty="0" err="1">
                <a:solidFill>
                  <a:srgbClr val="FF0000"/>
                </a:solidFill>
              </a:rPr>
              <a:t>clear</a:t>
            </a:r>
            <a:r>
              <a:rPr lang="pt-BR" sz="1600" b="1" dirty="0">
                <a:solidFill>
                  <a:srgbClr val="FF0000"/>
                </a:solidFill>
              </a:rPr>
              <a:t> </a:t>
            </a:r>
            <a:r>
              <a:rPr lang="pt-BR" sz="1600" b="1" dirty="0" err="1">
                <a:solidFill>
                  <a:srgbClr val="FF0000"/>
                </a:solidFill>
              </a:rPr>
              <a:t>ip</a:t>
            </a:r>
            <a:r>
              <a:rPr lang="pt-BR" sz="1600" b="1" dirty="0">
                <a:solidFill>
                  <a:srgbClr val="FF0000"/>
                </a:solidFill>
              </a:rPr>
              <a:t> </a:t>
            </a:r>
            <a:r>
              <a:rPr lang="pt-BR" sz="1600" b="1" dirty="0" err="1">
                <a:solidFill>
                  <a:srgbClr val="FF0000"/>
                </a:solidFill>
              </a:rPr>
              <a:t>nat</a:t>
            </a:r>
            <a:r>
              <a:rPr lang="pt-BR" sz="1600" b="1" dirty="0">
                <a:solidFill>
                  <a:srgbClr val="FF0000"/>
                </a:solidFill>
              </a:rPr>
              <a:t> </a:t>
            </a:r>
            <a:r>
              <a:rPr lang="pt-BR" sz="1600" b="1" dirty="0" err="1">
                <a:solidFill>
                  <a:srgbClr val="FF0000"/>
                </a:solidFill>
              </a:rPr>
              <a:t>translation</a:t>
            </a:r>
            <a:r>
              <a:rPr lang="pt-BR" sz="1600" b="1" dirty="0">
                <a:solidFill>
                  <a:srgbClr val="FF0000"/>
                </a:solidFill>
              </a:rPr>
              <a:t> </a:t>
            </a:r>
            <a:r>
              <a:rPr lang="pt-BR" sz="1600" b="1" dirty="0"/>
              <a:t>* </a:t>
            </a:r>
            <a:r>
              <a:rPr lang="pt-BR" sz="1600" dirty="0"/>
              <a:t>Limpa as conversões / sessões atuais</a:t>
            </a:r>
          </a:p>
          <a:p>
            <a:pPr marL="0" indent="0">
              <a:buNone/>
            </a:pPr>
            <a:endParaRPr lang="pt-BR" sz="1600" dirty="0"/>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pic>
        <p:nvPicPr>
          <p:cNvPr id="4" name="Imagem 3"/>
          <p:cNvPicPr>
            <a:picLocks noChangeAspect="1"/>
          </p:cNvPicPr>
          <p:nvPr/>
        </p:nvPicPr>
        <p:blipFill>
          <a:blip r:embed="rId2"/>
          <a:stretch>
            <a:fillRect/>
          </a:stretch>
        </p:blipFill>
        <p:spPr>
          <a:xfrm>
            <a:off x="628650" y="5193475"/>
            <a:ext cx="7152064" cy="1047403"/>
          </a:xfrm>
          <a:prstGeom prst="rect">
            <a:avLst/>
          </a:prstGeom>
        </p:spPr>
      </p:pic>
    </p:spTree>
    <p:extLst>
      <p:ext uri="{BB962C8B-B14F-4D97-AF65-F5344CB8AC3E}">
        <p14:creationId xmlns:p14="http://schemas.microsoft.com/office/powerpoint/2010/main" val="3704810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152064" cy="4752901"/>
          </a:xfrm>
        </p:spPr>
        <p:txBody>
          <a:bodyPr>
            <a:normAutofit/>
          </a:bodyPr>
          <a:lstStyle/>
          <a:p>
            <a:pPr marL="0" indent="0">
              <a:buNone/>
            </a:pPr>
            <a:r>
              <a:rPr lang="pt-BR" sz="1600" dirty="0"/>
              <a:t>o comando </a:t>
            </a:r>
            <a:r>
              <a:rPr lang="pt-BR" sz="1600" b="1" dirty="0">
                <a:solidFill>
                  <a:srgbClr val="FF0000"/>
                </a:solidFill>
              </a:rPr>
              <a:t>show </a:t>
            </a:r>
            <a:r>
              <a:rPr lang="pt-BR" sz="1600" b="1" dirty="0" err="1">
                <a:solidFill>
                  <a:srgbClr val="FF0000"/>
                </a:solidFill>
              </a:rPr>
              <a:t>ip</a:t>
            </a:r>
            <a:r>
              <a:rPr lang="pt-BR" sz="1600" b="1" dirty="0">
                <a:solidFill>
                  <a:srgbClr val="FF0000"/>
                </a:solidFill>
              </a:rPr>
              <a:t> </a:t>
            </a:r>
            <a:r>
              <a:rPr lang="pt-BR" sz="1600" b="1" dirty="0" err="1">
                <a:solidFill>
                  <a:srgbClr val="FF0000"/>
                </a:solidFill>
              </a:rPr>
              <a:t>nat</a:t>
            </a:r>
            <a:r>
              <a:rPr lang="pt-BR" sz="1600" b="1" dirty="0">
                <a:solidFill>
                  <a:srgbClr val="FF0000"/>
                </a:solidFill>
              </a:rPr>
              <a:t> </a:t>
            </a:r>
            <a:r>
              <a:rPr lang="pt-BR" sz="1600" b="1" dirty="0" err="1">
                <a:solidFill>
                  <a:srgbClr val="FF0000"/>
                </a:solidFill>
              </a:rPr>
              <a:t>statistics</a:t>
            </a:r>
            <a:r>
              <a:rPr lang="pt-BR" sz="1600" dirty="0"/>
              <a:t> verifica se NAT-POOL2 foi alocado para um único endereço para ambas as conversões. </a:t>
            </a:r>
          </a:p>
          <a:p>
            <a:pPr marL="0" indent="0">
              <a:buNone/>
            </a:pPr>
            <a:r>
              <a:rPr lang="pt-BR" sz="1600" dirty="0"/>
              <a:t>o comando </a:t>
            </a:r>
            <a:r>
              <a:rPr lang="pt-BR" sz="1600" b="1" dirty="0" err="1">
                <a:solidFill>
                  <a:srgbClr val="FF0000"/>
                </a:solidFill>
              </a:rPr>
              <a:t>clear</a:t>
            </a:r>
            <a:r>
              <a:rPr lang="pt-BR" sz="1600" b="1" dirty="0">
                <a:solidFill>
                  <a:srgbClr val="FF0000"/>
                </a:solidFill>
              </a:rPr>
              <a:t> </a:t>
            </a:r>
            <a:r>
              <a:rPr lang="pt-BR" sz="1600" b="1" dirty="0" err="1">
                <a:solidFill>
                  <a:srgbClr val="FF0000"/>
                </a:solidFill>
              </a:rPr>
              <a:t>ip</a:t>
            </a:r>
            <a:r>
              <a:rPr lang="pt-BR" sz="1600" b="1" dirty="0">
                <a:solidFill>
                  <a:srgbClr val="FF0000"/>
                </a:solidFill>
              </a:rPr>
              <a:t> </a:t>
            </a:r>
            <a:r>
              <a:rPr lang="pt-BR" sz="1600" b="1" dirty="0" err="1">
                <a:solidFill>
                  <a:srgbClr val="FF0000"/>
                </a:solidFill>
              </a:rPr>
              <a:t>nat</a:t>
            </a:r>
            <a:r>
              <a:rPr lang="pt-BR" sz="1600" b="1" dirty="0">
                <a:solidFill>
                  <a:srgbClr val="FF0000"/>
                </a:solidFill>
              </a:rPr>
              <a:t> </a:t>
            </a:r>
            <a:r>
              <a:rPr lang="pt-BR" sz="1600" b="1" dirty="0" err="1">
                <a:solidFill>
                  <a:srgbClr val="FF0000"/>
                </a:solidFill>
              </a:rPr>
              <a:t>statistics</a:t>
            </a:r>
            <a:r>
              <a:rPr lang="pt-BR" sz="1600" dirty="0"/>
              <a:t> limpas as </a:t>
            </a:r>
            <a:r>
              <a:rPr lang="pt-BR" sz="1600" dirty="0" err="1"/>
              <a:t>estatisticas</a:t>
            </a:r>
            <a:r>
              <a:rPr lang="pt-BR" sz="1600" dirty="0"/>
              <a:t>. </a:t>
            </a:r>
          </a:p>
          <a:p>
            <a:pPr marL="0" indent="0">
              <a:buNone/>
            </a:pPr>
            <a:endParaRPr lang="pt-BR" sz="1600" dirty="0"/>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pic>
        <p:nvPicPr>
          <p:cNvPr id="5" name="Imagem 4">
            <a:extLst>
              <a:ext uri="{FF2B5EF4-FFF2-40B4-BE49-F238E27FC236}">
                <a16:creationId xmlns:a16="http://schemas.microsoft.com/office/drawing/2014/main" id="{70EF7624-B67E-4BC3-A681-96F70856B22F}"/>
              </a:ext>
            </a:extLst>
          </p:cNvPr>
          <p:cNvPicPr>
            <a:picLocks noChangeAspect="1"/>
          </p:cNvPicPr>
          <p:nvPr/>
        </p:nvPicPr>
        <p:blipFill>
          <a:blip r:embed="rId2"/>
          <a:stretch>
            <a:fillRect/>
          </a:stretch>
        </p:blipFill>
        <p:spPr>
          <a:xfrm>
            <a:off x="2803358" y="2650637"/>
            <a:ext cx="5875762" cy="3909554"/>
          </a:xfrm>
          <a:prstGeom prst="rect">
            <a:avLst/>
          </a:prstGeom>
        </p:spPr>
      </p:pic>
      <p:sp>
        <p:nvSpPr>
          <p:cNvPr id="6" name="Retângulo 5">
            <a:extLst>
              <a:ext uri="{FF2B5EF4-FFF2-40B4-BE49-F238E27FC236}">
                <a16:creationId xmlns:a16="http://schemas.microsoft.com/office/drawing/2014/main" id="{E77DFAE1-8ED3-471B-9901-E14C909403C6}"/>
              </a:ext>
            </a:extLst>
          </p:cNvPr>
          <p:cNvSpPr/>
          <p:nvPr/>
        </p:nvSpPr>
        <p:spPr>
          <a:xfrm>
            <a:off x="551714" y="2747507"/>
            <a:ext cx="2174708" cy="2554545"/>
          </a:xfrm>
          <a:prstGeom prst="rect">
            <a:avLst/>
          </a:prstGeom>
        </p:spPr>
        <p:txBody>
          <a:bodyPr wrap="square">
            <a:spAutoFit/>
          </a:bodyPr>
          <a:lstStyle/>
          <a:p>
            <a:r>
              <a:rPr lang="pt-BR" sz="1600" dirty="0">
                <a:latin typeface="Montserrat" panose="00000500000000000000" pitchFamily="2" charset="0"/>
              </a:rPr>
              <a:t>A saída inclui informações sobre o número e o tipo de conversões ativas, parâmetros de configuração de NAT, o número de endereços do pool e quantos foram atribuídos.</a:t>
            </a:r>
          </a:p>
        </p:txBody>
      </p:sp>
    </p:spTree>
    <p:extLst>
      <p:ext uri="{BB962C8B-B14F-4D97-AF65-F5344CB8AC3E}">
        <p14:creationId xmlns:p14="http://schemas.microsoft.com/office/powerpoint/2010/main" val="3691695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6"/>
          </p:nvPr>
        </p:nvSpPr>
        <p:spPr/>
        <p:txBody>
          <a:bodyPr>
            <a:normAutofit fontScale="70000" lnSpcReduction="20000"/>
          </a:bodyPr>
          <a:lstStyle/>
          <a:p>
            <a:r>
              <a:rPr lang="pt-BR" dirty="0"/>
              <a:t>EXERCÍCOS DE PAT ESTÁTICO E DINÂMICO</a:t>
            </a:r>
          </a:p>
        </p:txBody>
      </p:sp>
      <p:sp>
        <p:nvSpPr>
          <p:cNvPr id="3" name="Espaço Reservado para Texto 2"/>
          <p:cNvSpPr>
            <a:spLocks noGrp="1"/>
          </p:cNvSpPr>
          <p:nvPr>
            <p:ph type="body" sz="quarter" idx="17"/>
          </p:nvPr>
        </p:nvSpPr>
        <p:spPr/>
        <p:txBody>
          <a:bodyPr>
            <a:normAutofit fontScale="92500" lnSpcReduction="10000"/>
          </a:bodyPr>
          <a:lstStyle/>
          <a:p>
            <a:r>
              <a:rPr lang="pt-BR" dirty="0"/>
              <a:t>DESAFIO PACKET TRACER</a:t>
            </a:r>
          </a:p>
        </p:txBody>
      </p:sp>
    </p:spTree>
    <p:extLst>
      <p:ext uri="{BB962C8B-B14F-4D97-AF65-F5344CB8AC3E}">
        <p14:creationId xmlns:p14="http://schemas.microsoft.com/office/powerpoint/2010/main" val="266385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51456"/>
            <a:ext cx="7886700" cy="4770879"/>
          </a:xfrm>
        </p:spPr>
        <p:txBody>
          <a:bodyPr>
            <a:normAutofit/>
          </a:bodyPr>
          <a:lstStyle/>
          <a:p>
            <a:pPr marL="0" indent="0" algn="ctr">
              <a:buNone/>
            </a:pPr>
            <a:r>
              <a:rPr lang="pt-BR" sz="1800" b="1" dirty="0"/>
              <a:t>EXERCÍCIOS NO CLASSROOM E NETACAD</a:t>
            </a:r>
          </a:p>
          <a:p>
            <a:pPr marL="0" indent="0">
              <a:buNone/>
            </a:pPr>
            <a:endParaRPr lang="pt-BR" sz="1800" b="1" dirty="0"/>
          </a:p>
          <a:p>
            <a:pPr marL="0" indent="0" algn="ctr">
              <a:buNone/>
            </a:pPr>
            <a:r>
              <a:rPr lang="pt-BR" sz="1800" b="1"/>
              <a:t>NETACAD </a:t>
            </a:r>
            <a:r>
              <a:rPr lang="pt-BR" sz="1800" b="1" dirty="0"/>
              <a:t>CAPÍTULO 9</a:t>
            </a:r>
          </a:p>
          <a:p>
            <a:pPr marL="0" indent="0" algn="ctr">
              <a:buNone/>
            </a:pPr>
            <a:r>
              <a:rPr lang="pt-BR" sz="1800" b="1" dirty="0"/>
              <a:t>9.2.3.6</a:t>
            </a:r>
          </a:p>
          <a:p>
            <a:pPr marL="0" indent="0" algn="ctr">
              <a:buNone/>
            </a:pPr>
            <a:r>
              <a:rPr lang="pt-BR" sz="1800" b="1" dirty="0"/>
              <a:t>9.3.1.4</a:t>
            </a:r>
          </a:p>
          <a:p>
            <a:pPr marL="0" indent="0" algn="ctr">
              <a:buNone/>
            </a:pPr>
            <a:r>
              <a:rPr lang="pt-BR" sz="1800" b="1" dirty="0"/>
              <a:t>9.4.1.2</a:t>
            </a:r>
          </a:p>
        </p:txBody>
      </p:sp>
      <p:sp>
        <p:nvSpPr>
          <p:cNvPr id="3" name="Espaço Reservado para Texto 2"/>
          <p:cNvSpPr>
            <a:spLocks noGrp="1"/>
          </p:cNvSpPr>
          <p:nvPr>
            <p:ph type="body" sz="quarter" idx="13"/>
          </p:nvPr>
        </p:nvSpPr>
        <p:spPr/>
        <p:txBody>
          <a:bodyPr>
            <a:normAutofit fontScale="85000" lnSpcReduction="10000"/>
          </a:bodyPr>
          <a:lstStyle/>
          <a:p>
            <a:r>
              <a:rPr lang="pt-BR" dirty="0"/>
              <a:t>NETWORK ADDRESS TRANSLATION </a:t>
            </a:r>
          </a:p>
        </p:txBody>
      </p:sp>
    </p:spTree>
    <p:extLst>
      <p:ext uri="{BB962C8B-B14F-4D97-AF65-F5344CB8AC3E}">
        <p14:creationId xmlns:p14="http://schemas.microsoft.com/office/powerpoint/2010/main" val="301773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51456"/>
            <a:ext cx="7886700" cy="4770879"/>
          </a:xfrm>
        </p:spPr>
        <p:txBody>
          <a:bodyPr>
            <a:normAutofit/>
          </a:bodyPr>
          <a:lstStyle/>
          <a:p>
            <a:pPr marL="0" indent="0" algn="ctr">
              <a:buNone/>
            </a:pPr>
            <a:r>
              <a:rPr lang="pt-BR" sz="1800" b="1" dirty="0"/>
              <a:t>VERIFICAR TABELA NAT NO EXERCÍCIO 9.2.3.6</a:t>
            </a:r>
          </a:p>
        </p:txBody>
      </p:sp>
      <p:sp>
        <p:nvSpPr>
          <p:cNvPr id="3" name="Espaço Reservado para Texto 2"/>
          <p:cNvSpPr>
            <a:spLocks noGrp="1"/>
          </p:cNvSpPr>
          <p:nvPr>
            <p:ph type="body" sz="quarter" idx="13"/>
          </p:nvPr>
        </p:nvSpPr>
        <p:spPr/>
        <p:txBody>
          <a:bodyPr>
            <a:normAutofit fontScale="85000" lnSpcReduction="10000"/>
          </a:bodyPr>
          <a:lstStyle/>
          <a:p>
            <a:r>
              <a:rPr lang="pt-BR" dirty="0"/>
              <a:t>NETWORK ADDRESS TRANSLATION </a:t>
            </a:r>
          </a:p>
        </p:txBody>
      </p:sp>
      <p:pic>
        <p:nvPicPr>
          <p:cNvPr id="4" name="Imagem 3">
            <a:extLst>
              <a:ext uri="{FF2B5EF4-FFF2-40B4-BE49-F238E27FC236}">
                <a16:creationId xmlns:a16="http://schemas.microsoft.com/office/drawing/2014/main" id="{3A4AD809-4DD9-4F18-BFE7-27F52B49CEE4}"/>
              </a:ext>
            </a:extLst>
          </p:cNvPr>
          <p:cNvPicPr>
            <a:picLocks noChangeAspect="1"/>
          </p:cNvPicPr>
          <p:nvPr/>
        </p:nvPicPr>
        <p:blipFill>
          <a:blip r:embed="rId2"/>
          <a:stretch>
            <a:fillRect/>
          </a:stretch>
        </p:blipFill>
        <p:spPr>
          <a:xfrm>
            <a:off x="302004" y="1776723"/>
            <a:ext cx="8841996" cy="1557552"/>
          </a:xfrm>
          <a:prstGeom prst="rect">
            <a:avLst/>
          </a:prstGeom>
        </p:spPr>
      </p:pic>
    </p:spTree>
    <p:extLst>
      <p:ext uri="{BB962C8B-B14F-4D97-AF65-F5344CB8AC3E}">
        <p14:creationId xmlns:p14="http://schemas.microsoft.com/office/powerpoint/2010/main" val="22066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333770"/>
            <a:ext cx="7152064" cy="4752901"/>
          </a:xfrm>
        </p:spPr>
        <p:txBody>
          <a:bodyPr>
            <a:normAutofit/>
          </a:bodyPr>
          <a:lstStyle/>
          <a:p>
            <a:pPr marL="0" indent="0">
              <a:buNone/>
            </a:pPr>
            <a:r>
              <a:rPr lang="pt-BR" sz="2000" b="1" dirty="0"/>
              <a:t>Nota</a:t>
            </a:r>
            <a:r>
              <a:rPr lang="pt-BR" sz="2000" dirty="0"/>
              <a:t>: O número total de endereços internos que podem ser convertidos para um único endereço interno poderiam ser de até </a:t>
            </a:r>
            <a:r>
              <a:rPr lang="pt-BR" sz="2000" dirty="0">
                <a:solidFill>
                  <a:srgbClr val="FF0000"/>
                </a:solidFill>
              </a:rPr>
              <a:t>65.536</a:t>
            </a:r>
            <a:r>
              <a:rPr lang="pt-BR" sz="2000" dirty="0"/>
              <a:t> por endereço IPv4.</a:t>
            </a:r>
          </a:p>
          <a:p>
            <a:pPr marL="0" indent="0">
              <a:buNone/>
            </a:pPr>
            <a:r>
              <a:rPr lang="pt-BR" sz="2000" dirty="0">
                <a:solidFill>
                  <a:srgbClr val="FF0000"/>
                </a:solidFill>
              </a:rPr>
              <a:t>65.536 </a:t>
            </a:r>
            <a:r>
              <a:rPr lang="pt-BR" sz="2000" dirty="0"/>
              <a:t>é o numero máximo de Portas que um IP pode ter.</a:t>
            </a:r>
          </a:p>
          <a:p>
            <a:pPr marL="0" indent="0">
              <a:buNone/>
            </a:pPr>
            <a:r>
              <a:rPr lang="pt-BR" sz="2000" dirty="0"/>
              <a:t>	Comunicação TCP – </a:t>
            </a:r>
            <a:r>
              <a:rPr lang="pt-BR" sz="2000" dirty="0">
                <a:solidFill>
                  <a:srgbClr val="0070C0"/>
                </a:solidFill>
              </a:rPr>
              <a:t>Olhando para o Cliente</a:t>
            </a:r>
          </a:p>
          <a:p>
            <a:pPr marL="0" indent="0">
              <a:buNone/>
            </a:pPr>
            <a:r>
              <a:rPr lang="pt-BR" sz="2000" dirty="0"/>
              <a:t>	- Portas baixas : 1 - 1023</a:t>
            </a:r>
          </a:p>
          <a:p>
            <a:pPr marL="0" indent="0">
              <a:buNone/>
            </a:pPr>
            <a:r>
              <a:rPr lang="pt-BR" sz="2000" dirty="0"/>
              <a:t>	- </a:t>
            </a:r>
            <a:r>
              <a:rPr lang="pt-BR" sz="2000" dirty="0">
                <a:solidFill>
                  <a:srgbClr val="0070C0"/>
                </a:solidFill>
              </a:rPr>
              <a:t>Origem Portas altas: 1024 - 65536</a:t>
            </a:r>
          </a:p>
          <a:p>
            <a:pPr marL="0" indent="0">
              <a:buNone/>
            </a:pPr>
            <a:r>
              <a:rPr lang="pt-BR" sz="2000" dirty="0">
                <a:solidFill>
                  <a:srgbClr val="FF0000"/>
                </a:solidFill>
              </a:rPr>
              <a:t>“No entanto, o número de endereços internos que podem ser atribuídos a um único endereço IPv4 é de cerca de 4.000”.</a:t>
            </a:r>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spTree>
    <p:extLst>
      <p:ext uri="{BB962C8B-B14F-4D97-AF65-F5344CB8AC3E}">
        <p14:creationId xmlns:p14="http://schemas.microsoft.com/office/powerpoint/2010/main" val="310330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7CF6A756-64FE-472B-98AD-AA98A4BF781F}"/>
              </a:ext>
            </a:extLst>
          </p:cNvPr>
          <p:cNvPicPr>
            <a:picLocks noGrp="1" noChangeAspect="1"/>
          </p:cNvPicPr>
          <p:nvPr>
            <p:ph idx="1"/>
          </p:nvPr>
        </p:nvPicPr>
        <p:blipFill>
          <a:blip r:embed="rId2"/>
          <a:stretch>
            <a:fillRect/>
          </a:stretch>
        </p:blipFill>
        <p:spPr>
          <a:xfrm>
            <a:off x="708549" y="2019300"/>
            <a:ext cx="6772275" cy="2819400"/>
          </a:xfrm>
          <a:prstGeom prst="rect">
            <a:avLst/>
          </a:prstGeom>
        </p:spPr>
      </p:pic>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PROCESSO PAT</a:t>
            </a:r>
          </a:p>
        </p:txBody>
      </p:sp>
      <p:sp>
        <p:nvSpPr>
          <p:cNvPr id="4" name="Retângulo 3">
            <a:extLst>
              <a:ext uri="{FF2B5EF4-FFF2-40B4-BE49-F238E27FC236}">
                <a16:creationId xmlns:a16="http://schemas.microsoft.com/office/drawing/2014/main" id="{C7A1F447-5558-4578-A169-7A6E6FA436BA}"/>
              </a:ext>
            </a:extLst>
          </p:cNvPr>
          <p:cNvSpPr/>
          <p:nvPr/>
        </p:nvSpPr>
        <p:spPr>
          <a:xfrm>
            <a:off x="628650" y="4987606"/>
            <a:ext cx="7508298" cy="369332"/>
          </a:xfrm>
          <a:prstGeom prst="rect">
            <a:avLst/>
          </a:prstGeom>
        </p:spPr>
        <p:txBody>
          <a:bodyPr wrap="square">
            <a:spAutoFit/>
          </a:bodyPr>
          <a:lstStyle/>
          <a:p>
            <a:r>
              <a:rPr lang="pt-BR">
                <a:hlinkClick r:id="rId3"/>
              </a:rPr>
              <a:t>https://static-course-assets.s3.amazonaws.com/RSE6/pt/index.html#9.1.2.3</a:t>
            </a:r>
            <a:endParaRPr lang="pt-BR" dirty="0"/>
          </a:p>
        </p:txBody>
      </p:sp>
      <p:sp>
        <p:nvSpPr>
          <p:cNvPr id="6" name="Retângulo 5">
            <a:extLst>
              <a:ext uri="{FF2B5EF4-FFF2-40B4-BE49-F238E27FC236}">
                <a16:creationId xmlns:a16="http://schemas.microsoft.com/office/drawing/2014/main" id="{A2ED7BDD-6B07-4C08-BF97-04911B138324}"/>
              </a:ext>
            </a:extLst>
          </p:cNvPr>
          <p:cNvSpPr/>
          <p:nvPr/>
        </p:nvSpPr>
        <p:spPr>
          <a:xfrm>
            <a:off x="628650" y="1501062"/>
            <a:ext cx="3231975" cy="369332"/>
          </a:xfrm>
          <a:prstGeom prst="rect">
            <a:avLst/>
          </a:prstGeom>
        </p:spPr>
        <p:txBody>
          <a:bodyPr wrap="none">
            <a:spAutoFit/>
          </a:bodyPr>
          <a:lstStyle/>
          <a:p>
            <a:r>
              <a:rPr lang="pt-BR" dirty="0">
                <a:solidFill>
                  <a:srgbClr val="000000"/>
                </a:solidFill>
                <a:latin typeface="CiscoSansTTThin"/>
              </a:rPr>
              <a:t>Conversão de Endereço de Porta</a:t>
            </a:r>
            <a:endParaRPr lang="pt-BR" b="0" i="0" dirty="0">
              <a:solidFill>
                <a:srgbClr val="000000"/>
              </a:solidFill>
              <a:effectLst/>
              <a:latin typeface="CiscoSansTTThin"/>
            </a:endParaRPr>
          </a:p>
        </p:txBody>
      </p:sp>
    </p:spTree>
    <p:extLst>
      <p:ext uri="{BB962C8B-B14F-4D97-AF65-F5344CB8AC3E}">
        <p14:creationId xmlns:p14="http://schemas.microsoft.com/office/powerpoint/2010/main" val="216946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152064" cy="4752901"/>
          </a:xfrm>
        </p:spPr>
        <p:txBody>
          <a:bodyPr>
            <a:normAutofit/>
          </a:bodyPr>
          <a:lstStyle/>
          <a:p>
            <a:pPr marL="0" indent="0">
              <a:buNone/>
            </a:pPr>
            <a:r>
              <a:rPr lang="pt-BR" dirty="0"/>
              <a:t>Há </a:t>
            </a:r>
            <a:r>
              <a:rPr lang="pt-BR" dirty="0">
                <a:solidFill>
                  <a:srgbClr val="FF0000"/>
                </a:solidFill>
              </a:rPr>
              <a:t>2 maneiras </a:t>
            </a:r>
            <a:r>
              <a:rPr lang="pt-BR" dirty="0"/>
              <a:t>de configurar o </a:t>
            </a:r>
            <a:r>
              <a:rPr lang="pt-BR" dirty="0">
                <a:solidFill>
                  <a:srgbClr val="FF0000"/>
                </a:solidFill>
              </a:rPr>
              <a:t>PAT</a:t>
            </a:r>
            <a:r>
              <a:rPr lang="pt-BR" dirty="0"/>
              <a:t>, dependendo de como o ISP atribua endereços IPv4 públicos. </a:t>
            </a:r>
          </a:p>
          <a:p>
            <a:pPr marL="0" indent="0">
              <a:buNone/>
            </a:pPr>
            <a:r>
              <a:rPr lang="pt-BR" dirty="0">
                <a:solidFill>
                  <a:srgbClr val="FF0000"/>
                </a:solidFill>
              </a:rPr>
              <a:t>No 1 exemplo</a:t>
            </a:r>
            <a:r>
              <a:rPr lang="pt-BR" dirty="0"/>
              <a:t>, o ISP atribui </a:t>
            </a:r>
            <a:r>
              <a:rPr lang="pt-BR" dirty="0">
                <a:solidFill>
                  <a:srgbClr val="7030A0"/>
                </a:solidFill>
              </a:rPr>
              <a:t>MAIS de 1 endereço IPv4 público</a:t>
            </a:r>
            <a:r>
              <a:rPr lang="pt-BR" dirty="0"/>
              <a:t> à organização.</a:t>
            </a:r>
          </a:p>
          <a:p>
            <a:pPr marL="0" indent="0">
              <a:buNone/>
            </a:pPr>
            <a:r>
              <a:rPr lang="pt-BR" dirty="0">
                <a:solidFill>
                  <a:srgbClr val="FF0000"/>
                </a:solidFill>
              </a:rPr>
              <a:t>No 2 exemplo </a:t>
            </a:r>
            <a:r>
              <a:rPr lang="pt-BR" dirty="0"/>
              <a:t>ele aloca </a:t>
            </a:r>
            <a:r>
              <a:rPr lang="pt-BR" dirty="0">
                <a:solidFill>
                  <a:srgbClr val="7030A0"/>
                </a:solidFill>
              </a:rPr>
              <a:t>1 único endereço IPv4 público </a:t>
            </a:r>
            <a:r>
              <a:rPr lang="pt-BR" dirty="0"/>
              <a:t>que é necessário para a organização fazer a conexão com o ISP.</a:t>
            </a:r>
          </a:p>
          <a:p>
            <a:pPr marL="0" indent="0">
              <a:buNone/>
            </a:pPr>
            <a:endParaRPr lang="pt-BR" dirty="0"/>
          </a:p>
        </p:txBody>
      </p:sp>
      <p:sp>
        <p:nvSpPr>
          <p:cNvPr id="3" name="Espaço Reservado para Texto 2"/>
          <p:cNvSpPr>
            <a:spLocks noGrp="1"/>
          </p:cNvSpPr>
          <p:nvPr>
            <p:ph type="body" sz="quarter" idx="13"/>
          </p:nvPr>
        </p:nvSpPr>
        <p:spPr>
          <a:xfrm>
            <a:off x="628650" y="365126"/>
            <a:ext cx="7152064" cy="566691"/>
          </a:xfrm>
        </p:spPr>
        <p:txBody>
          <a:bodyPr>
            <a:normAutofit fontScale="92500"/>
          </a:bodyPr>
          <a:lstStyle/>
          <a:p>
            <a:r>
              <a:rPr lang="pt-BR" dirty="0"/>
              <a:t>PORT ADDRESS TRANSLATION </a:t>
            </a:r>
          </a:p>
        </p:txBody>
      </p:sp>
    </p:spTree>
    <p:extLst>
      <p:ext uri="{BB962C8B-B14F-4D97-AF65-F5344CB8AC3E}">
        <p14:creationId xmlns:p14="http://schemas.microsoft.com/office/powerpoint/2010/main" val="305184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140823"/>
            <a:ext cx="7152064" cy="4752901"/>
          </a:xfrm>
        </p:spPr>
        <p:txBody>
          <a:bodyPr>
            <a:normAutofit fontScale="85000" lnSpcReduction="20000"/>
          </a:bodyPr>
          <a:lstStyle/>
          <a:p>
            <a:pPr marL="0" indent="0">
              <a:buNone/>
            </a:pPr>
            <a:r>
              <a:rPr lang="pt-BR" b="1" dirty="0">
                <a:solidFill>
                  <a:srgbClr val="00B050"/>
                </a:solidFill>
              </a:rPr>
              <a:t>As Configurações de PAT para um pool de endereços IPv4 públicos é parecida o NAT Dinâmico.</a:t>
            </a:r>
            <a:endParaRPr lang="pt-BR" dirty="0">
              <a:solidFill>
                <a:srgbClr val="00B050"/>
              </a:solidFill>
            </a:endParaRPr>
          </a:p>
          <a:p>
            <a:pPr marL="0" indent="0">
              <a:buNone/>
            </a:pPr>
            <a:r>
              <a:rPr lang="pt-BR" dirty="0"/>
              <a:t>Se um ISP tiver emitido </a:t>
            </a:r>
            <a:r>
              <a:rPr lang="pt-BR" dirty="0">
                <a:solidFill>
                  <a:srgbClr val="7030A0"/>
                </a:solidFill>
              </a:rPr>
              <a:t>+ de 1x IPv4 público</a:t>
            </a:r>
            <a:r>
              <a:rPr lang="pt-BR" dirty="0"/>
              <a:t>, esses endereços podem fazer parte de um pool usado pelo PAT.</a:t>
            </a:r>
          </a:p>
          <a:p>
            <a:r>
              <a:rPr lang="pt-BR" dirty="0"/>
              <a:t>Vantagem do PAT pequeno pool de endereços é compartilhado entre um número maior de dispositivos.</a:t>
            </a:r>
          </a:p>
          <a:p>
            <a:pPr lvl="1"/>
            <a:r>
              <a:rPr lang="pt-BR" dirty="0"/>
              <a:t>A grande vantagem do PAT é que não vai se esgotar na 3° conexão como o </a:t>
            </a:r>
            <a:r>
              <a:rPr lang="pt-BR" dirty="0">
                <a:solidFill>
                  <a:srgbClr val="0070C0"/>
                </a:solidFill>
              </a:rPr>
              <a:t>NAT dinâmico</a:t>
            </a:r>
            <a:r>
              <a:rPr lang="pt-BR" dirty="0"/>
              <a:t>.</a:t>
            </a:r>
          </a:p>
          <a:p>
            <a:pPr lvl="1"/>
            <a:endParaRPr lang="pt-BR" dirty="0"/>
          </a:p>
          <a:p>
            <a:r>
              <a:rPr lang="pt-BR" dirty="0"/>
              <a:t>Isso é semelhante ao </a:t>
            </a:r>
            <a:r>
              <a:rPr lang="pt-BR" dirty="0">
                <a:solidFill>
                  <a:srgbClr val="0070C0"/>
                </a:solidFill>
              </a:rPr>
              <a:t>NAT dinâmico</a:t>
            </a:r>
            <a:r>
              <a:rPr lang="pt-BR" dirty="0"/>
              <a:t>, </a:t>
            </a:r>
            <a:r>
              <a:rPr lang="pt-BR" dirty="0">
                <a:solidFill>
                  <a:srgbClr val="FF0000"/>
                </a:solidFill>
              </a:rPr>
              <a:t>exceto que não existem endereços públicos suficientes </a:t>
            </a:r>
            <a:r>
              <a:rPr lang="pt-BR" dirty="0"/>
              <a:t>para um mapeamento de um a um dos </a:t>
            </a:r>
            <a:r>
              <a:rPr lang="pt-BR" dirty="0">
                <a:solidFill>
                  <a:srgbClr val="7030A0"/>
                </a:solidFill>
              </a:rPr>
              <a:t>endereços internos </a:t>
            </a:r>
            <a:r>
              <a:rPr lang="pt-BR" dirty="0"/>
              <a:t>para externos. </a:t>
            </a:r>
          </a:p>
          <a:p>
            <a:pPr marL="0" indent="0">
              <a:buNone/>
            </a:pPr>
            <a:endParaRPr lang="pt-BR" dirty="0"/>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x NAT DINÂMICO</a:t>
            </a:r>
          </a:p>
        </p:txBody>
      </p:sp>
    </p:spTree>
    <p:extLst>
      <p:ext uri="{BB962C8B-B14F-4D97-AF65-F5344CB8AC3E}">
        <p14:creationId xmlns:p14="http://schemas.microsoft.com/office/powerpoint/2010/main" val="368078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6"/>
          </p:nvPr>
        </p:nvSpPr>
        <p:spPr/>
        <p:txBody>
          <a:bodyPr>
            <a:normAutofit fontScale="70000" lnSpcReduction="20000"/>
          </a:bodyPr>
          <a:lstStyle/>
          <a:p>
            <a:r>
              <a:rPr lang="pt-BR" dirty="0"/>
              <a:t>CONFIGURANDO O PAT COM POOL DE ENDEREÇOS</a:t>
            </a:r>
          </a:p>
        </p:txBody>
      </p:sp>
      <p:sp>
        <p:nvSpPr>
          <p:cNvPr id="3" name="Espaço Reservado para Texto 2"/>
          <p:cNvSpPr>
            <a:spLocks noGrp="1"/>
          </p:cNvSpPr>
          <p:nvPr>
            <p:ph type="body" sz="quarter" idx="17"/>
          </p:nvPr>
        </p:nvSpPr>
        <p:spPr/>
        <p:txBody>
          <a:bodyPr>
            <a:normAutofit fontScale="92500" lnSpcReduction="10000"/>
          </a:bodyPr>
          <a:lstStyle/>
          <a:p>
            <a:r>
              <a:rPr lang="pt-BR" dirty="0"/>
              <a:t>DESAFIO</a:t>
            </a:r>
          </a:p>
        </p:txBody>
      </p:sp>
    </p:spTree>
    <p:extLst>
      <p:ext uri="{BB962C8B-B14F-4D97-AF65-F5344CB8AC3E}">
        <p14:creationId xmlns:p14="http://schemas.microsoft.com/office/powerpoint/2010/main" val="1915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233181"/>
            <a:ext cx="7391225" cy="4572001"/>
          </a:xfrm>
        </p:spPr>
        <p:txBody>
          <a:bodyPr>
            <a:normAutofit fontScale="85000" lnSpcReduction="20000"/>
          </a:bodyPr>
          <a:lstStyle/>
          <a:p>
            <a:pPr marL="0" indent="0">
              <a:buNone/>
            </a:pPr>
            <a:r>
              <a:rPr lang="pt-BR" b="1" dirty="0">
                <a:solidFill>
                  <a:srgbClr val="7030A0"/>
                </a:solidFill>
              </a:rPr>
              <a:t>Passo 1 </a:t>
            </a:r>
            <a:r>
              <a:rPr lang="pt-BR" b="1" dirty="0"/>
              <a:t>- </a:t>
            </a:r>
            <a:r>
              <a:rPr lang="pt-BR" dirty="0"/>
              <a:t>Identifique quais interfaces são internas em relação ao NAT, ou seja, uma interface que se </a:t>
            </a:r>
            <a:r>
              <a:rPr lang="pt-BR" dirty="0">
                <a:solidFill>
                  <a:srgbClr val="FF0000"/>
                </a:solidFill>
              </a:rPr>
              <a:t>conecta à rede interna</a:t>
            </a:r>
            <a:r>
              <a:rPr lang="pt-BR" dirty="0"/>
              <a:t>.</a:t>
            </a:r>
          </a:p>
          <a:p>
            <a:pPr marL="0" indent="0">
              <a:buNone/>
            </a:pPr>
            <a:r>
              <a:rPr lang="pt-BR" dirty="0"/>
              <a:t>(</a:t>
            </a:r>
            <a:r>
              <a:rPr lang="pt-BR" dirty="0" err="1"/>
              <a:t>config</a:t>
            </a:r>
            <a:r>
              <a:rPr lang="pt-BR" dirty="0"/>
              <a:t>)# interface </a:t>
            </a:r>
            <a:r>
              <a:rPr lang="pt-BR" dirty="0" err="1">
                <a:solidFill>
                  <a:srgbClr val="FF0000"/>
                </a:solidFill>
              </a:rPr>
              <a:t>type</a:t>
            </a:r>
            <a:r>
              <a:rPr lang="pt-BR" dirty="0"/>
              <a:t> </a:t>
            </a:r>
            <a:r>
              <a:rPr lang="pt-BR" dirty="0" err="1">
                <a:solidFill>
                  <a:srgbClr val="0070C0"/>
                </a:solidFill>
              </a:rPr>
              <a:t>number</a:t>
            </a:r>
            <a:r>
              <a:rPr lang="pt-BR" dirty="0"/>
              <a:t> (manual)</a:t>
            </a:r>
          </a:p>
          <a:p>
            <a:pPr marL="0" indent="0">
              <a:buNone/>
            </a:pPr>
            <a:r>
              <a:rPr lang="pt-BR" dirty="0"/>
              <a:t>(</a:t>
            </a:r>
            <a:r>
              <a:rPr lang="pt-BR" dirty="0" err="1"/>
              <a:t>config</a:t>
            </a:r>
            <a:r>
              <a:rPr lang="pt-BR" dirty="0"/>
              <a:t>)# interface  </a:t>
            </a:r>
            <a:r>
              <a:rPr lang="pt-BR" dirty="0" err="1">
                <a:solidFill>
                  <a:srgbClr val="FF0000"/>
                </a:solidFill>
              </a:rPr>
              <a:t>gi</a:t>
            </a:r>
            <a:r>
              <a:rPr lang="pt-BR" dirty="0"/>
              <a:t>  </a:t>
            </a:r>
            <a:r>
              <a:rPr lang="pt-BR" dirty="0">
                <a:solidFill>
                  <a:srgbClr val="0070C0"/>
                </a:solidFill>
              </a:rPr>
              <a:t>0/0</a:t>
            </a:r>
            <a:r>
              <a:rPr lang="pt-BR" dirty="0"/>
              <a:t> (aplicado)</a:t>
            </a:r>
          </a:p>
          <a:p>
            <a:pPr marL="0" indent="0">
              <a:buNone/>
            </a:pPr>
            <a:r>
              <a:rPr lang="pt-BR" dirty="0"/>
              <a:t>(</a:t>
            </a:r>
            <a:r>
              <a:rPr lang="pt-BR" dirty="0" err="1"/>
              <a:t>config-if</a:t>
            </a:r>
            <a:r>
              <a:rPr lang="pt-BR" dirty="0"/>
              <a:t>)# </a:t>
            </a:r>
            <a:r>
              <a:rPr lang="pt-BR" dirty="0" err="1"/>
              <a:t>ip</a:t>
            </a:r>
            <a:r>
              <a:rPr lang="pt-BR" dirty="0"/>
              <a:t> </a:t>
            </a:r>
            <a:r>
              <a:rPr lang="pt-BR" dirty="0" err="1"/>
              <a:t>nat</a:t>
            </a:r>
            <a:r>
              <a:rPr lang="pt-BR" dirty="0"/>
              <a:t> </a:t>
            </a:r>
            <a:r>
              <a:rPr lang="pt-BR" dirty="0" err="1"/>
              <a:t>inside</a:t>
            </a:r>
            <a:endParaRPr lang="pt-BR" dirty="0"/>
          </a:p>
          <a:p>
            <a:pPr marL="0" indent="0">
              <a:buNone/>
            </a:pPr>
            <a:endParaRPr lang="pt-BR" dirty="0"/>
          </a:p>
          <a:p>
            <a:pPr marL="0" indent="0">
              <a:buNone/>
            </a:pPr>
            <a:r>
              <a:rPr lang="pt-BR" b="1" dirty="0">
                <a:solidFill>
                  <a:srgbClr val="7030A0"/>
                </a:solidFill>
              </a:rPr>
              <a:t>Passo 2 </a:t>
            </a:r>
            <a:r>
              <a:rPr lang="pt-BR" b="1" dirty="0"/>
              <a:t>-</a:t>
            </a:r>
            <a:r>
              <a:rPr lang="pt-BR" dirty="0"/>
              <a:t> Identifique quais interfaces são externas em relação ao NAT, ou seja, uma interface que se </a:t>
            </a:r>
            <a:r>
              <a:rPr lang="pt-BR" dirty="0">
                <a:solidFill>
                  <a:srgbClr val="0070C0"/>
                </a:solidFill>
              </a:rPr>
              <a:t>conecta à rede externa</a:t>
            </a:r>
            <a:r>
              <a:rPr lang="pt-BR" dirty="0"/>
              <a:t>.</a:t>
            </a:r>
          </a:p>
          <a:p>
            <a:pPr marL="0" indent="0">
              <a:buNone/>
            </a:pPr>
            <a:r>
              <a:rPr lang="pt-BR" dirty="0"/>
              <a:t>(</a:t>
            </a:r>
            <a:r>
              <a:rPr lang="pt-BR" dirty="0" err="1"/>
              <a:t>config</a:t>
            </a:r>
            <a:r>
              <a:rPr lang="pt-BR" dirty="0"/>
              <a:t>)# interface </a:t>
            </a:r>
            <a:r>
              <a:rPr lang="pt-BR" dirty="0" err="1">
                <a:solidFill>
                  <a:srgbClr val="FF0000"/>
                </a:solidFill>
              </a:rPr>
              <a:t>type</a:t>
            </a:r>
            <a:r>
              <a:rPr lang="pt-BR" dirty="0"/>
              <a:t> </a:t>
            </a:r>
            <a:r>
              <a:rPr lang="pt-BR" dirty="0" err="1">
                <a:solidFill>
                  <a:srgbClr val="0070C0"/>
                </a:solidFill>
              </a:rPr>
              <a:t>number</a:t>
            </a:r>
            <a:endParaRPr lang="pt-BR" dirty="0">
              <a:solidFill>
                <a:srgbClr val="0070C0"/>
              </a:solidFill>
            </a:endParaRPr>
          </a:p>
          <a:p>
            <a:pPr marL="0" indent="0">
              <a:buNone/>
            </a:pPr>
            <a:r>
              <a:rPr lang="pt-BR" dirty="0"/>
              <a:t>(</a:t>
            </a:r>
            <a:r>
              <a:rPr lang="pt-BR" dirty="0" err="1"/>
              <a:t>config</a:t>
            </a:r>
            <a:r>
              <a:rPr lang="pt-BR" dirty="0"/>
              <a:t>)# interface </a:t>
            </a:r>
            <a:r>
              <a:rPr lang="pt-BR" dirty="0" err="1">
                <a:solidFill>
                  <a:srgbClr val="FF0000"/>
                </a:solidFill>
              </a:rPr>
              <a:t>gi</a:t>
            </a:r>
            <a:r>
              <a:rPr lang="pt-BR" dirty="0"/>
              <a:t> </a:t>
            </a:r>
            <a:r>
              <a:rPr lang="pt-BR" dirty="0">
                <a:solidFill>
                  <a:srgbClr val="0070C0"/>
                </a:solidFill>
              </a:rPr>
              <a:t>0/0</a:t>
            </a:r>
            <a:r>
              <a:rPr lang="pt-BR" dirty="0"/>
              <a:t> (aplicado)</a:t>
            </a:r>
          </a:p>
          <a:p>
            <a:pPr marL="0" indent="0">
              <a:buNone/>
            </a:pPr>
            <a:r>
              <a:rPr lang="pt-BR" dirty="0"/>
              <a:t>(</a:t>
            </a:r>
            <a:r>
              <a:rPr lang="pt-BR" dirty="0" err="1"/>
              <a:t>config-if</a:t>
            </a:r>
            <a:r>
              <a:rPr lang="pt-BR" dirty="0"/>
              <a:t>)# </a:t>
            </a:r>
            <a:r>
              <a:rPr lang="pt-BR" dirty="0" err="1"/>
              <a:t>ip</a:t>
            </a:r>
            <a:r>
              <a:rPr lang="pt-BR" dirty="0"/>
              <a:t> </a:t>
            </a:r>
            <a:r>
              <a:rPr lang="pt-BR" dirty="0" err="1"/>
              <a:t>nat</a:t>
            </a:r>
            <a:r>
              <a:rPr lang="pt-BR" dirty="0"/>
              <a:t> </a:t>
            </a:r>
            <a:r>
              <a:rPr lang="pt-BR" dirty="0" err="1"/>
              <a:t>outside</a:t>
            </a:r>
            <a:endParaRPr lang="pt-BR" dirty="0"/>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108413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233181"/>
            <a:ext cx="7617728" cy="5259693"/>
          </a:xfrm>
        </p:spPr>
        <p:txBody>
          <a:bodyPr>
            <a:normAutofit/>
          </a:bodyPr>
          <a:lstStyle/>
          <a:p>
            <a:pPr marL="0" indent="0">
              <a:buNone/>
            </a:pPr>
            <a:r>
              <a:rPr lang="pt-BR" sz="2000" b="1" dirty="0">
                <a:solidFill>
                  <a:srgbClr val="7030A0"/>
                </a:solidFill>
              </a:rPr>
              <a:t>Passo 3 </a:t>
            </a:r>
            <a:r>
              <a:rPr lang="pt-BR" sz="2000" b="1" dirty="0"/>
              <a:t>-</a:t>
            </a:r>
            <a:r>
              <a:rPr lang="pt-BR" sz="2000" b="1" dirty="0">
                <a:solidFill>
                  <a:srgbClr val="7030A0"/>
                </a:solidFill>
              </a:rPr>
              <a:t> </a:t>
            </a:r>
            <a:r>
              <a:rPr lang="pt-BR" sz="2000" dirty="0"/>
              <a:t>Configure uma ACL padrão para identificar (</a:t>
            </a:r>
            <a:r>
              <a:rPr lang="pt-BR" sz="2000" dirty="0">
                <a:solidFill>
                  <a:srgbClr val="00B050"/>
                </a:solidFill>
              </a:rPr>
              <a:t>permitir</a:t>
            </a:r>
            <a:r>
              <a:rPr lang="pt-BR" sz="2000" dirty="0"/>
              <a:t>) somente os endereços a serem convertidos. </a:t>
            </a:r>
          </a:p>
          <a:p>
            <a:r>
              <a:rPr lang="pt-BR" sz="2000" dirty="0"/>
              <a:t>Uma ACL que seja </a:t>
            </a:r>
            <a:r>
              <a:rPr lang="pt-BR" sz="2000" i="1" dirty="0">
                <a:solidFill>
                  <a:srgbClr val="00B050"/>
                </a:solidFill>
              </a:rPr>
              <a:t>muito permissiva </a:t>
            </a:r>
            <a:r>
              <a:rPr lang="pt-BR" sz="2000" dirty="0"/>
              <a:t>pode causar resultados imprevisíveis. </a:t>
            </a:r>
          </a:p>
          <a:p>
            <a:r>
              <a:rPr lang="pt-BR" sz="2000" dirty="0"/>
              <a:t>Lembre-se de que existe uma instrução </a:t>
            </a:r>
            <a:r>
              <a:rPr lang="pt-BR" sz="2000" b="1" dirty="0" err="1">
                <a:solidFill>
                  <a:srgbClr val="FF0000"/>
                </a:solidFill>
              </a:rPr>
              <a:t>deny</a:t>
            </a:r>
            <a:r>
              <a:rPr lang="pt-BR" sz="2000" b="1" dirty="0"/>
              <a:t> </a:t>
            </a:r>
            <a:r>
              <a:rPr lang="pt-BR" sz="2000" b="1" dirty="0" err="1">
                <a:solidFill>
                  <a:srgbClr val="FF0000"/>
                </a:solidFill>
              </a:rPr>
              <a:t>any</a:t>
            </a:r>
            <a:r>
              <a:rPr lang="pt-BR" sz="2000" dirty="0"/>
              <a:t> implícita no final de cada ACL.</a:t>
            </a:r>
          </a:p>
          <a:p>
            <a:r>
              <a:rPr lang="pt-BR" sz="2000" dirty="0"/>
              <a:t>(</a:t>
            </a:r>
            <a:r>
              <a:rPr lang="pt-BR" sz="2000" dirty="0" err="1"/>
              <a:t>config</a:t>
            </a:r>
            <a:r>
              <a:rPr lang="pt-BR" sz="2000" dirty="0"/>
              <a:t>)# </a:t>
            </a:r>
            <a:r>
              <a:rPr lang="pt-BR" sz="2000" dirty="0" err="1"/>
              <a:t>ip</a:t>
            </a:r>
            <a:r>
              <a:rPr lang="pt-BR" sz="2000" dirty="0"/>
              <a:t> </a:t>
            </a:r>
            <a:r>
              <a:rPr lang="pt-BR" sz="2000" dirty="0" err="1"/>
              <a:t>access-list</a:t>
            </a:r>
            <a:r>
              <a:rPr lang="pt-BR" sz="2000" dirty="0"/>
              <a:t> </a:t>
            </a:r>
            <a:r>
              <a:rPr lang="pt-BR" sz="2000" i="1" dirty="0">
                <a:solidFill>
                  <a:schemeClr val="bg1">
                    <a:lumMod val="50000"/>
                  </a:schemeClr>
                </a:solidFill>
              </a:rPr>
              <a:t>nome-</a:t>
            </a:r>
            <a:r>
              <a:rPr lang="pt-BR" sz="2000" i="1" dirty="0" err="1">
                <a:solidFill>
                  <a:schemeClr val="bg1">
                    <a:lumMod val="50000"/>
                  </a:schemeClr>
                </a:solidFill>
              </a:rPr>
              <a:t>access</a:t>
            </a:r>
            <a:r>
              <a:rPr lang="pt-BR" sz="2000" i="1" dirty="0">
                <a:solidFill>
                  <a:schemeClr val="bg1">
                    <a:lumMod val="50000"/>
                  </a:schemeClr>
                </a:solidFill>
              </a:rPr>
              <a:t>-</a:t>
            </a:r>
            <a:r>
              <a:rPr lang="pt-BR" sz="2000" i="1" dirty="0" err="1">
                <a:solidFill>
                  <a:schemeClr val="bg1">
                    <a:lumMod val="50000"/>
                  </a:schemeClr>
                </a:solidFill>
              </a:rPr>
              <a:t>list</a:t>
            </a:r>
            <a:r>
              <a:rPr lang="pt-BR" sz="2000" i="1" dirty="0"/>
              <a:t> </a:t>
            </a:r>
            <a:r>
              <a:rPr lang="pt-BR" sz="2000" dirty="0" err="1"/>
              <a:t>permit</a:t>
            </a:r>
            <a:r>
              <a:rPr lang="pt-BR" sz="2000" dirty="0"/>
              <a:t> </a:t>
            </a:r>
            <a:r>
              <a:rPr lang="pt-BR" sz="2000" dirty="0" err="1">
                <a:solidFill>
                  <a:schemeClr val="bg1">
                    <a:lumMod val="50000"/>
                  </a:schemeClr>
                </a:solidFill>
              </a:rPr>
              <a:t>source</a:t>
            </a:r>
            <a:r>
              <a:rPr lang="pt-BR" sz="2000" dirty="0">
                <a:solidFill>
                  <a:schemeClr val="bg1">
                    <a:lumMod val="50000"/>
                  </a:schemeClr>
                </a:solidFill>
              </a:rPr>
              <a:t>(Rede de Origem) [</a:t>
            </a:r>
            <a:r>
              <a:rPr lang="pt-BR" sz="2000" dirty="0" err="1">
                <a:solidFill>
                  <a:schemeClr val="bg1">
                    <a:lumMod val="50000"/>
                  </a:schemeClr>
                </a:solidFill>
              </a:rPr>
              <a:t>source-wildcard</a:t>
            </a:r>
            <a:r>
              <a:rPr lang="pt-BR" sz="2000" dirty="0">
                <a:solidFill>
                  <a:schemeClr val="bg1">
                    <a:lumMod val="50000"/>
                  </a:schemeClr>
                </a:solidFill>
              </a:rPr>
              <a:t>]</a:t>
            </a:r>
          </a:p>
          <a:p>
            <a:pPr marL="0" indent="0">
              <a:buNone/>
            </a:pPr>
            <a:r>
              <a:rPr lang="pt-BR" sz="2000" dirty="0"/>
              <a:t>Ex. (</a:t>
            </a:r>
            <a:r>
              <a:rPr lang="pt-BR" sz="2000" dirty="0" err="1"/>
              <a:t>config</a:t>
            </a:r>
            <a:r>
              <a:rPr lang="pt-BR" sz="2000" dirty="0"/>
              <a:t>)# </a:t>
            </a:r>
            <a:r>
              <a:rPr lang="pt-BR" sz="2000" dirty="0" err="1"/>
              <a:t>ip</a:t>
            </a:r>
            <a:r>
              <a:rPr lang="pt-BR" sz="2000" dirty="0"/>
              <a:t> </a:t>
            </a:r>
            <a:r>
              <a:rPr lang="pt-BR" sz="2000" dirty="0" err="1"/>
              <a:t>access-list</a:t>
            </a:r>
            <a:r>
              <a:rPr lang="pt-BR" sz="2000" dirty="0"/>
              <a:t> </a:t>
            </a:r>
            <a:r>
              <a:rPr lang="pt-BR" sz="2000" i="1" dirty="0">
                <a:solidFill>
                  <a:srgbClr val="FF0000"/>
                </a:solidFill>
              </a:rPr>
              <a:t>Libera192-168-10e11</a:t>
            </a:r>
            <a:r>
              <a:rPr lang="pt-BR" sz="2000" i="1" dirty="0"/>
              <a:t> </a:t>
            </a:r>
            <a:r>
              <a:rPr lang="pt-BR" sz="2000" dirty="0" err="1"/>
              <a:t>permit</a:t>
            </a:r>
            <a:r>
              <a:rPr lang="pt-BR" sz="2000" dirty="0">
                <a:solidFill>
                  <a:srgbClr val="0070C0"/>
                </a:solidFill>
              </a:rPr>
              <a:t> 192.168.10.0 0.0.0.255</a:t>
            </a:r>
          </a:p>
          <a:p>
            <a:pPr marL="0" indent="0">
              <a:buNone/>
            </a:pPr>
            <a:r>
              <a:rPr lang="pt-BR" sz="2000" dirty="0"/>
              <a:t>Ex. (</a:t>
            </a:r>
            <a:r>
              <a:rPr lang="pt-BR" sz="2000" dirty="0" err="1"/>
              <a:t>config</a:t>
            </a:r>
            <a:r>
              <a:rPr lang="pt-BR" sz="2000" dirty="0"/>
              <a:t>)# </a:t>
            </a:r>
            <a:r>
              <a:rPr lang="pt-BR" sz="2000" dirty="0" err="1"/>
              <a:t>ip</a:t>
            </a:r>
            <a:r>
              <a:rPr lang="pt-BR" sz="2000" dirty="0"/>
              <a:t> </a:t>
            </a:r>
            <a:r>
              <a:rPr lang="pt-BR" sz="2000" dirty="0" err="1"/>
              <a:t>access-list</a:t>
            </a:r>
            <a:r>
              <a:rPr lang="pt-BR" sz="2000" dirty="0"/>
              <a:t> </a:t>
            </a:r>
            <a:r>
              <a:rPr lang="pt-BR" sz="2000" i="1" dirty="0">
                <a:solidFill>
                  <a:srgbClr val="FF0000"/>
                </a:solidFill>
              </a:rPr>
              <a:t>Libera192-168-10e11</a:t>
            </a:r>
            <a:r>
              <a:rPr lang="pt-BR" sz="2000" i="1" dirty="0"/>
              <a:t> </a:t>
            </a:r>
            <a:r>
              <a:rPr lang="pt-BR" sz="2000" dirty="0" err="1"/>
              <a:t>permit</a:t>
            </a:r>
            <a:r>
              <a:rPr lang="pt-BR" sz="2000" dirty="0">
                <a:solidFill>
                  <a:srgbClr val="0070C0"/>
                </a:solidFill>
              </a:rPr>
              <a:t> 192.168.11.0 0.0.0.255</a:t>
            </a:r>
          </a:p>
          <a:p>
            <a:pPr marL="0" indent="0">
              <a:buNone/>
            </a:pPr>
            <a:endParaRPr lang="pt-BR" sz="2000" dirty="0">
              <a:solidFill>
                <a:srgbClr val="0070C0"/>
              </a:solidFill>
            </a:endParaRPr>
          </a:p>
        </p:txBody>
      </p:sp>
      <p:sp>
        <p:nvSpPr>
          <p:cNvPr id="3" name="Espaço Reservado para Texto 2"/>
          <p:cNvSpPr>
            <a:spLocks noGrp="1"/>
          </p:cNvSpPr>
          <p:nvPr>
            <p:ph type="body" sz="quarter" idx="13"/>
          </p:nvPr>
        </p:nvSpPr>
        <p:spPr>
          <a:xfrm>
            <a:off x="628650" y="365126"/>
            <a:ext cx="7152064" cy="566691"/>
          </a:xfrm>
        </p:spPr>
        <p:txBody>
          <a:bodyPr>
            <a:normAutofit lnSpcReduction="10000"/>
          </a:bodyPr>
          <a:lstStyle/>
          <a:p>
            <a:r>
              <a:rPr lang="pt-BR" dirty="0"/>
              <a:t>PAT - CONFIGURAÇÃO</a:t>
            </a:r>
          </a:p>
        </p:txBody>
      </p:sp>
    </p:spTree>
    <p:extLst>
      <p:ext uri="{BB962C8B-B14F-4D97-AF65-F5344CB8AC3E}">
        <p14:creationId xmlns:p14="http://schemas.microsoft.com/office/powerpoint/2010/main" val="187642351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1800</TotalTime>
  <Words>1731</Words>
  <Application>Microsoft Office PowerPoint</Application>
  <PresentationFormat>Apresentação na tela (4:3)</PresentationFormat>
  <Paragraphs>157</Paragraphs>
  <Slides>25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Arial</vt:lpstr>
      <vt:lpstr>Calibri</vt:lpstr>
      <vt:lpstr>Calibri Light</vt:lpstr>
      <vt:lpstr>CiscoSansTTThin</vt:lpstr>
      <vt:lpstr>Montserrat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Danilo sibov</cp:lastModifiedBy>
  <cp:revision>101</cp:revision>
  <dcterms:created xsi:type="dcterms:W3CDTF">2019-02-19T13:22:14Z</dcterms:created>
  <dcterms:modified xsi:type="dcterms:W3CDTF">2021-04-16T18:01:14Z</dcterms:modified>
</cp:coreProperties>
</file>