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405" r:id="rId3"/>
    <p:sldId id="480" r:id="rId4"/>
    <p:sldId id="411" r:id="rId5"/>
    <p:sldId id="481" r:id="rId6"/>
    <p:sldId id="482" r:id="rId7"/>
    <p:sldId id="483" r:id="rId8"/>
    <p:sldId id="484" r:id="rId9"/>
    <p:sldId id="485" r:id="rId10"/>
    <p:sldId id="497" r:id="rId11"/>
    <p:sldId id="486" r:id="rId12"/>
    <p:sldId id="487" r:id="rId13"/>
    <p:sldId id="489" r:id="rId14"/>
    <p:sldId id="498" r:id="rId15"/>
    <p:sldId id="490" r:id="rId16"/>
    <p:sldId id="488" r:id="rId17"/>
    <p:sldId id="491" r:id="rId18"/>
    <p:sldId id="492" r:id="rId19"/>
    <p:sldId id="493" r:id="rId20"/>
    <p:sldId id="494" r:id="rId21"/>
    <p:sldId id="468" r:id="rId22"/>
    <p:sldId id="495" r:id="rId23"/>
    <p:sldId id="496" r:id="rId24"/>
    <p:sldId id="469" r:id="rId25"/>
    <p:sldId id="471" r:id="rId26"/>
    <p:sldId id="476" r:id="rId27"/>
    <p:sldId id="477" r:id="rId28"/>
    <p:sldId id="478" r:id="rId29"/>
    <p:sldId id="467" r:id="rId30"/>
    <p:sldId id="42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801" autoAdjust="0"/>
  </p:normalViewPr>
  <p:slideViewPr>
    <p:cSldViewPr snapToGrid="0">
      <p:cViewPr varScale="1">
        <p:scale>
          <a:sx n="107" d="100"/>
          <a:sy n="107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5EEC0-EFED-4F1C-9669-ED8130CEC49C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6A2A-1382-41DD-9FAA-1B3461E3A3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1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4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2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5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60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38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9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7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193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568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70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8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12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38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8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09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361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46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77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9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3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43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2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72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7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49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6A2A-1382-41DD-9FAA-1B3461E3A3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-course-assets.s3.amazonaws.com/ScaN6/pt/index.html#9.1.1.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-course-assets.s3.amazonaws.com/ScaN6/pt/index.html#9.1.1.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-course-assets.s3.amazonaws.com/ScaN6/pt/index.html#9.1.3.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59" y="2105479"/>
            <a:ext cx="7502269" cy="1772458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OSPF – OPEN SHORTEST PATH FIRST</a:t>
            </a:r>
          </a:p>
          <a:p>
            <a:r>
              <a:rPr lang="pt-BR" sz="3200" dirty="0"/>
              <a:t>PROTOCOLO ABERTO DE PRIMEIRO CAMINHO CURTO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49" y="3877937"/>
            <a:ext cx="4300401" cy="43765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EXPLICAÇÃO E EXEMPLIFICAÇÃO</a:t>
            </a:r>
          </a:p>
          <a:p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49" y="5844988"/>
            <a:ext cx="4300401" cy="809825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  <a:p>
            <a:r>
              <a:rPr lang="pt-BR" dirty="0" err="1"/>
              <a:t>Prof°</a:t>
            </a:r>
            <a:r>
              <a:rPr lang="pt-BR" dirty="0"/>
              <a:t> Marcos Vinicius 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VANTAGENS MULTIPLE AREA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5908"/>
            <a:ext cx="7886700" cy="503614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OSPF multiárea precisa de um projeto de rede hierárquico. </a:t>
            </a:r>
          </a:p>
          <a:p>
            <a:r>
              <a:rPr lang="pt-BR" dirty="0"/>
              <a:t>A área principal é chamada de área de </a:t>
            </a:r>
            <a:r>
              <a:rPr lang="pt-BR" dirty="0" err="1">
                <a:solidFill>
                  <a:srgbClr val="FF0000"/>
                </a:solidFill>
              </a:rPr>
              <a:t>backbone</a:t>
            </a:r>
            <a:r>
              <a:rPr lang="pt-BR" dirty="0">
                <a:solidFill>
                  <a:srgbClr val="FF0000"/>
                </a:solidFill>
              </a:rPr>
              <a:t> (área 0) </a:t>
            </a:r>
            <a:r>
              <a:rPr lang="pt-BR" dirty="0"/>
              <a:t>e todas as </a:t>
            </a:r>
            <a:r>
              <a:rPr lang="pt-BR" dirty="0">
                <a:solidFill>
                  <a:srgbClr val="0070C0"/>
                </a:solidFill>
              </a:rPr>
              <a:t>áreas regulares</a:t>
            </a:r>
            <a:r>
              <a:rPr lang="pt-BR" dirty="0"/>
              <a:t> restantes devem conectar à área de </a:t>
            </a:r>
            <a:r>
              <a:rPr lang="pt-BR" dirty="0" err="1"/>
              <a:t>backbone</a:t>
            </a:r>
            <a:r>
              <a:rPr lang="pt-BR" dirty="0"/>
              <a:t>. </a:t>
            </a:r>
          </a:p>
          <a:p>
            <a:r>
              <a:rPr lang="pt-BR" dirty="0"/>
              <a:t>Com roteamento hierárquico, o roteamento ainda ocorre </a:t>
            </a:r>
            <a:r>
              <a:rPr lang="pt-BR" dirty="0">
                <a:solidFill>
                  <a:srgbClr val="0070C0"/>
                </a:solidFill>
              </a:rPr>
              <a:t>entre as áreas </a:t>
            </a:r>
            <a:r>
              <a:rPr lang="pt-BR" dirty="0"/>
              <a:t>(rota entre áreas). </a:t>
            </a:r>
          </a:p>
          <a:p>
            <a:r>
              <a:rPr lang="pt-BR" dirty="0"/>
              <a:t>Contudo, a operação de roteamento intensivo da CPU para recalcular o algoritmo SPF é realizada </a:t>
            </a:r>
            <a:r>
              <a:rPr lang="pt-BR" dirty="0">
                <a:solidFill>
                  <a:srgbClr val="00B050"/>
                </a:solidFill>
              </a:rPr>
              <a:t>somente para rotas dentro de uma área</a:t>
            </a:r>
            <a:r>
              <a:rPr lang="pt-BR" dirty="0"/>
              <a:t>. </a:t>
            </a:r>
          </a:p>
          <a:p>
            <a:r>
              <a:rPr lang="pt-BR" dirty="0"/>
              <a:t>Uma alteração em uma área </a:t>
            </a:r>
            <a:r>
              <a:rPr lang="pt-BR" sz="3000" b="1" dirty="0">
                <a:solidFill>
                  <a:srgbClr val="7030A0"/>
                </a:solidFill>
              </a:rPr>
              <a:t>NÃO</a:t>
            </a:r>
            <a:r>
              <a:rPr lang="pt-BR" dirty="0">
                <a:solidFill>
                  <a:srgbClr val="7030A0"/>
                </a:solidFill>
              </a:rPr>
              <a:t> aciona o recálculo do algoritmo SPF em outras áreas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9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VANTAGENS MULTIPLE AREA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5908"/>
            <a:ext cx="7886700" cy="5036140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Tabelas de roteamento menores</a:t>
            </a:r>
            <a:r>
              <a:rPr lang="pt-BR" dirty="0"/>
              <a:t> – Há menos entradas da tabela de roteamento, pois os endereços de rede podem ser resumidos entre áreas. </a:t>
            </a:r>
          </a:p>
          <a:p>
            <a:pPr lvl="1"/>
            <a:r>
              <a:rPr lang="pt-BR" dirty="0"/>
              <a:t>Além disso, os roteadores de uma área podem receber </a:t>
            </a:r>
            <a:r>
              <a:rPr lang="pt-BR" dirty="0">
                <a:solidFill>
                  <a:srgbClr val="FF0000"/>
                </a:solidFill>
              </a:rPr>
              <a:t>somente uma rota padrão </a:t>
            </a:r>
            <a:r>
              <a:rPr lang="pt-BR" dirty="0"/>
              <a:t>para o destino fora da área. </a:t>
            </a:r>
          </a:p>
          <a:p>
            <a:r>
              <a:rPr lang="pt-BR" b="1" dirty="0">
                <a:solidFill>
                  <a:srgbClr val="0070C0"/>
                </a:solidFill>
              </a:rPr>
              <a:t>Sobrecarga de atualização do estado de enlace reduzida</a:t>
            </a:r>
            <a:r>
              <a:rPr lang="pt-BR" b="1" dirty="0"/>
              <a:t> </a:t>
            </a:r>
            <a:r>
              <a:rPr lang="pt-BR" dirty="0"/>
              <a:t>- Minimiza os requisitos de processamento e memória porque há menos roteadores trocando </a:t>
            </a:r>
            <a:r>
              <a:rPr lang="pt-BR" dirty="0" err="1"/>
              <a:t>LSAs</a:t>
            </a:r>
            <a:r>
              <a:rPr lang="pt-BR" dirty="0"/>
              <a:t> com informações detalhadas de topologia.</a:t>
            </a:r>
          </a:p>
          <a:p>
            <a:r>
              <a:rPr lang="pt-BR" b="1" dirty="0">
                <a:solidFill>
                  <a:srgbClr val="00B050"/>
                </a:solidFill>
              </a:rPr>
              <a:t>Frequência reduzida de cálculos de SPF</a:t>
            </a:r>
            <a:r>
              <a:rPr lang="pt-BR" dirty="0"/>
              <a:t> – Localiza o impacto de uma alteração na topologia em uma área. </a:t>
            </a:r>
          </a:p>
          <a:p>
            <a:pPr lvl="1"/>
            <a:r>
              <a:rPr lang="pt-BR" dirty="0"/>
              <a:t>Por exemplo, minimiza o impacto de atualização de roteamento, porque a inundação LSA para no limite de área.</a:t>
            </a:r>
          </a:p>
        </p:txBody>
      </p:sp>
    </p:spTree>
    <p:extLst>
      <p:ext uri="{BB962C8B-B14F-4D97-AF65-F5344CB8AC3E}">
        <p14:creationId xmlns:p14="http://schemas.microsoft.com/office/powerpoint/2010/main" val="120375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85000" lnSpcReduction="10000"/>
          </a:bodyPr>
          <a:lstStyle/>
          <a:p>
            <a:r>
              <a:rPr lang="pt-BR" b="0" dirty="0">
                <a:solidFill>
                  <a:srgbClr val="0070C0"/>
                </a:solidFill>
              </a:rPr>
              <a:t>HIERARQUIA DE DUAS CAMADAS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EA9563-0DA3-4232-B557-9A41FAE1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765" y="2615059"/>
            <a:ext cx="8660367" cy="421637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A659411-1B65-442A-B591-3D43BED039A7}"/>
              </a:ext>
            </a:extLst>
          </p:cNvPr>
          <p:cNvSpPr/>
          <p:nvPr/>
        </p:nvSpPr>
        <p:spPr>
          <a:xfrm>
            <a:off x="628650" y="1007880"/>
            <a:ext cx="7557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Suponha que um link falha entre dois roteadores internos na área 51.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Somente os roteadores na área 51 trocam </a:t>
            </a:r>
            <a:r>
              <a:rPr lang="pt-BR" dirty="0" err="1">
                <a:solidFill>
                  <a:srgbClr val="00B050"/>
                </a:solidFill>
              </a:rPr>
              <a:t>LSAs</a:t>
            </a:r>
            <a:r>
              <a:rPr lang="pt-BR" dirty="0"/>
              <a:t> que exigem a </a:t>
            </a:r>
            <a:r>
              <a:rPr lang="pt-BR" dirty="0" err="1"/>
              <a:t>reexecução</a:t>
            </a:r>
            <a:r>
              <a:rPr lang="pt-BR" dirty="0"/>
              <a:t> do algoritmo SPF para esse evento.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R1 recebe um tipo diferente de </a:t>
            </a:r>
            <a:r>
              <a:rPr lang="pt-BR" dirty="0">
                <a:solidFill>
                  <a:srgbClr val="00B050"/>
                </a:solidFill>
              </a:rPr>
              <a:t>LSA </a:t>
            </a:r>
            <a:r>
              <a:rPr lang="pt-BR" dirty="0"/>
              <a:t>da área 51 e não recalcula o algoritmo SPF.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50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85000" lnSpcReduction="10000"/>
          </a:bodyPr>
          <a:lstStyle/>
          <a:p>
            <a:r>
              <a:rPr lang="pt-BR" b="0" dirty="0">
                <a:solidFill>
                  <a:srgbClr val="0070C0"/>
                </a:solidFill>
              </a:rPr>
              <a:t>HIERARQUIA DE DUAS CAMADAS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5908"/>
            <a:ext cx="7886700" cy="5036140"/>
          </a:xfrm>
        </p:spPr>
        <p:txBody>
          <a:bodyPr>
            <a:normAutofit fontScale="92500"/>
          </a:bodyPr>
          <a:lstStyle/>
          <a:p>
            <a:r>
              <a:rPr lang="pt-BR" dirty="0"/>
              <a:t>O OSPF multiárea é implementado em uma hierarquia de área de duas camadas:</a:t>
            </a:r>
          </a:p>
          <a:p>
            <a:r>
              <a:rPr lang="pt-BR" b="1" dirty="0">
                <a:solidFill>
                  <a:srgbClr val="FF0000"/>
                </a:solidFill>
              </a:rPr>
              <a:t>Área de </a:t>
            </a:r>
            <a:r>
              <a:rPr lang="pt-BR" b="1" dirty="0" err="1">
                <a:solidFill>
                  <a:srgbClr val="FF0000"/>
                </a:solidFill>
              </a:rPr>
              <a:t>backbone</a:t>
            </a:r>
            <a:r>
              <a:rPr lang="pt-BR" b="1" dirty="0">
                <a:solidFill>
                  <a:srgbClr val="FF0000"/>
                </a:solidFill>
              </a:rPr>
              <a:t> (trânsito)</a:t>
            </a:r>
            <a:r>
              <a:rPr lang="pt-BR" dirty="0"/>
              <a:t> – Uma área OSPF cuja função principal é o movimento rápido e eficiente de pacotes IP. 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rgbClr val="FF0000"/>
                </a:solidFill>
              </a:rPr>
              <a:t>áreas de </a:t>
            </a:r>
            <a:r>
              <a:rPr lang="pt-BR" dirty="0" err="1">
                <a:solidFill>
                  <a:srgbClr val="FF0000"/>
                </a:solidFill>
              </a:rPr>
              <a:t>backbone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interconectam com outros tipos de área do OSPF. </a:t>
            </a:r>
          </a:p>
          <a:p>
            <a:pPr lvl="1"/>
            <a:r>
              <a:rPr lang="pt-BR" dirty="0"/>
              <a:t>Em geral, os usuários finais </a:t>
            </a:r>
            <a:r>
              <a:rPr lang="pt-BR" dirty="0">
                <a:solidFill>
                  <a:srgbClr val="7030A0"/>
                </a:solidFill>
              </a:rPr>
              <a:t>não são encontrados </a:t>
            </a:r>
            <a:r>
              <a:rPr lang="pt-BR" dirty="0">
                <a:solidFill>
                  <a:srgbClr val="FF0000"/>
                </a:solidFill>
              </a:rPr>
              <a:t>dentro de uma área de </a:t>
            </a:r>
            <a:r>
              <a:rPr lang="pt-BR" dirty="0" err="1">
                <a:solidFill>
                  <a:srgbClr val="FF0000"/>
                </a:solidFill>
              </a:rPr>
              <a:t>backbone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área de </a:t>
            </a:r>
            <a:r>
              <a:rPr lang="pt-BR" dirty="0" err="1">
                <a:solidFill>
                  <a:srgbClr val="FF0000"/>
                </a:solidFill>
              </a:rPr>
              <a:t>backbone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também é chamada de </a:t>
            </a:r>
            <a:r>
              <a:rPr lang="pt-BR" dirty="0">
                <a:solidFill>
                  <a:srgbClr val="FF0000"/>
                </a:solidFill>
              </a:rPr>
              <a:t>área 0 do OSPF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A rede hierárquica define a </a:t>
            </a:r>
            <a:r>
              <a:rPr lang="pt-BR" dirty="0">
                <a:solidFill>
                  <a:srgbClr val="FF0000"/>
                </a:solidFill>
              </a:rPr>
              <a:t>área 0 como o núcleo </a:t>
            </a:r>
            <a:r>
              <a:rPr lang="pt-BR" dirty="0"/>
              <a:t>ao qual todas as outras áreas se conectam diretamente.</a:t>
            </a:r>
          </a:p>
        </p:txBody>
      </p:sp>
    </p:spTree>
    <p:extLst>
      <p:ext uri="{BB962C8B-B14F-4D97-AF65-F5344CB8AC3E}">
        <p14:creationId xmlns:p14="http://schemas.microsoft.com/office/powerpoint/2010/main" val="390704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85000" lnSpcReduction="10000"/>
          </a:bodyPr>
          <a:lstStyle/>
          <a:p>
            <a:r>
              <a:rPr lang="pt-BR" b="0" dirty="0">
                <a:solidFill>
                  <a:srgbClr val="0070C0"/>
                </a:solidFill>
              </a:rPr>
              <a:t>HIERARQUIA DE DUAS CAMADAS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5908"/>
            <a:ext cx="7886700" cy="503614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 regular (não </a:t>
            </a:r>
            <a:r>
              <a:rPr lang="pt-BR" b="1" dirty="0" err="1">
                <a:solidFill>
                  <a:srgbClr val="0070C0"/>
                </a:solidFill>
              </a:rPr>
              <a:t>backbone</a:t>
            </a:r>
            <a:r>
              <a:rPr lang="pt-BR" b="1" dirty="0">
                <a:solidFill>
                  <a:srgbClr val="0070C0"/>
                </a:solidFill>
              </a:rPr>
              <a:t>)</a:t>
            </a: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/>
              <a:t>– Conecta usuários e recursos. </a:t>
            </a:r>
          </a:p>
          <a:p>
            <a:r>
              <a:rPr lang="pt-BR" dirty="0">
                <a:solidFill>
                  <a:srgbClr val="0070C0"/>
                </a:solidFill>
              </a:rPr>
              <a:t>As áreas regulares</a:t>
            </a:r>
            <a:r>
              <a:rPr lang="pt-BR" dirty="0"/>
              <a:t> são geralmente configuradas juntamente a agrupamentos funcionais ou geográficos.</a:t>
            </a:r>
          </a:p>
          <a:p>
            <a:r>
              <a:rPr lang="pt-BR" dirty="0"/>
              <a:t>Por padrão, uma </a:t>
            </a:r>
            <a:r>
              <a:rPr lang="pt-BR" dirty="0">
                <a:solidFill>
                  <a:srgbClr val="0070C0"/>
                </a:solidFill>
              </a:rPr>
              <a:t>área regular </a:t>
            </a:r>
            <a:r>
              <a:rPr lang="pt-BR" dirty="0">
                <a:solidFill>
                  <a:srgbClr val="7030A0"/>
                </a:solidFill>
              </a:rPr>
              <a:t>NÃO permite que o tráfego de outra área </a:t>
            </a:r>
            <a:r>
              <a:rPr lang="pt-BR" dirty="0">
                <a:solidFill>
                  <a:srgbClr val="FF0000"/>
                </a:solidFill>
              </a:rPr>
              <a:t>USE</a:t>
            </a:r>
            <a:r>
              <a:rPr lang="pt-BR" dirty="0">
                <a:solidFill>
                  <a:srgbClr val="7030A0"/>
                </a:solidFill>
              </a:rPr>
              <a:t> seus links para acessar outras áreas</a:t>
            </a:r>
            <a:r>
              <a:rPr lang="pt-BR" dirty="0"/>
              <a:t>.</a:t>
            </a:r>
          </a:p>
          <a:p>
            <a:r>
              <a:rPr lang="pt-BR" dirty="0"/>
              <a:t>Todo o tráfego de outras áreas deve atravessar uma </a:t>
            </a:r>
            <a:r>
              <a:rPr lang="pt-BR" dirty="0">
                <a:solidFill>
                  <a:srgbClr val="FF0000"/>
                </a:solidFill>
              </a:rPr>
              <a:t>área de tráfego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FF0000"/>
                </a:solidFill>
              </a:rPr>
              <a:t>Observação</a:t>
            </a:r>
            <a:r>
              <a:rPr lang="pt-BR" dirty="0">
                <a:solidFill>
                  <a:srgbClr val="FF0000"/>
                </a:solidFill>
              </a:rPr>
              <a:t>: </a:t>
            </a:r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área regular </a:t>
            </a:r>
            <a:r>
              <a:rPr lang="pt-BR" dirty="0"/>
              <a:t>pode ter um número de subtipos, incluindo:</a:t>
            </a:r>
          </a:p>
          <a:p>
            <a:pPr lvl="1"/>
            <a:r>
              <a:rPr lang="pt-BR" dirty="0"/>
              <a:t>uma área padrão;</a:t>
            </a:r>
          </a:p>
          <a:p>
            <a:pPr lvl="1"/>
            <a:r>
              <a:rPr lang="pt-BR" dirty="0"/>
              <a:t>uma área </a:t>
            </a:r>
            <a:r>
              <a:rPr lang="pt-BR" dirty="0" err="1"/>
              <a:t>stub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897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85000" lnSpcReduction="10000"/>
          </a:bodyPr>
          <a:lstStyle/>
          <a:p>
            <a:r>
              <a:rPr lang="pt-BR" b="0" dirty="0">
                <a:solidFill>
                  <a:srgbClr val="0070C0"/>
                </a:solidFill>
              </a:rPr>
              <a:t>HIERARQUIA DE DUAS CAMADAS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7649"/>
            <a:ext cx="7886700" cy="503614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OSPF aplica esta hierarquia de área de duas camadas rígidas</a:t>
            </a:r>
          </a:p>
          <a:p>
            <a:r>
              <a:rPr lang="pt-BR" dirty="0"/>
              <a:t>A conectividade física subjacente da rede deve mapear à estrutura da área de duas camadas, com todas as </a:t>
            </a:r>
            <a:r>
              <a:rPr lang="pt-BR" dirty="0">
                <a:solidFill>
                  <a:schemeClr val="accent2"/>
                </a:solidFill>
              </a:rPr>
              <a:t>áreas não </a:t>
            </a:r>
            <a:r>
              <a:rPr lang="pt-BR" dirty="0" err="1">
                <a:solidFill>
                  <a:schemeClr val="accent2"/>
                </a:solidFill>
              </a:rPr>
              <a:t>backbone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conectando diretamente à </a:t>
            </a:r>
            <a:r>
              <a:rPr lang="pt-BR" dirty="0">
                <a:solidFill>
                  <a:srgbClr val="FF0000"/>
                </a:solidFill>
              </a:rPr>
              <a:t>área 0</a:t>
            </a:r>
            <a:r>
              <a:rPr lang="pt-BR" dirty="0"/>
              <a:t>. </a:t>
            </a:r>
          </a:p>
          <a:p>
            <a:r>
              <a:rPr lang="pt-BR" dirty="0"/>
              <a:t>Todo o tráfego que se propaga de uma área para outra área deve passar pela </a:t>
            </a:r>
            <a:r>
              <a:rPr lang="pt-BR" dirty="0">
                <a:solidFill>
                  <a:srgbClr val="FF0000"/>
                </a:solidFill>
              </a:rPr>
              <a:t>área de </a:t>
            </a:r>
            <a:r>
              <a:rPr lang="pt-BR" dirty="0" err="1">
                <a:solidFill>
                  <a:srgbClr val="FF0000"/>
                </a:solidFill>
              </a:rPr>
              <a:t>backbone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Esse tráfego é conhecido como o tráfego entre áreas.</a:t>
            </a:r>
          </a:p>
          <a:p>
            <a:r>
              <a:rPr lang="pt-BR" dirty="0"/>
              <a:t>O número ideal de roteadores por área varia com base em fatores como a </a:t>
            </a:r>
            <a:r>
              <a:rPr lang="pt-BR" dirty="0">
                <a:solidFill>
                  <a:srgbClr val="0070C0"/>
                </a:solidFill>
              </a:rPr>
              <a:t>estabilidade</a:t>
            </a:r>
            <a:r>
              <a:rPr lang="pt-BR" dirty="0"/>
              <a:t> da rede, mas a Cisco aconselha as seguintes diretrizes:</a:t>
            </a:r>
          </a:p>
          <a:p>
            <a:pPr lvl="1"/>
            <a:r>
              <a:rPr lang="pt-BR" dirty="0"/>
              <a:t>Uma área não deve ter mais de </a:t>
            </a:r>
            <a:r>
              <a:rPr lang="pt-BR" dirty="0">
                <a:solidFill>
                  <a:srgbClr val="FF0000"/>
                </a:solidFill>
              </a:rPr>
              <a:t>50 roteadores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Um roteador não deve estar em </a:t>
            </a:r>
            <a:r>
              <a:rPr lang="pt-BR" dirty="0">
                <a:solidFill>
                  <a:srgbClr val="FF0000"/>
                </a:solidFill>
              </a:rPr>
              <a:t>mais de três áreas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Nenhum roteador único deve ter mais de </a:t>
            </a:r>
            <a:r>
              <a:rPr lang="pt-BR" dirty="0">
                <a:solidFill>
                  <a:srgbClr val="FF0000"/>
                </a:solidFill>
              </a:rPr>
              <a:t>60 vizinhos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44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85000" lnSpcReduction="10000"/>
          </a:bodyPr>
          <a:lstStyle/>
          <a:p>
            <a:r>
              <a:rPr lang="pt-BR" b="0" dirty="0">
                <a:solidFill>
                  <a:srgbClr val="0070C0"/>
                </a:solidFill>
              </a:rPr>
              <a:t>HIERARQUIA DE DUAS CAMADAS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EA9563-0DA3-4232-B557-9A41FAE1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478" y="1335740"/>
            <a:ext cx="8615042" cy="41943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DA0ED9E-392F-4861-93C7-322B8A5A5397}"/>
              </a:ext>
            </a:extLst>
          </p:cNvPr>
          <p:cNvSpPr/>
          <p:nvPr/>
        </p:nvSpPr>
        <p:spPr>
          <a:xfrm>
            <a:off x="1254742" y="5160715"/>
            <a:ext cx="141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 regular 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0A9933-2691-425B-AF9A-2B442B9EC761}"/>
              </a:ext>
            </a:extLst>
          </p:cNvPr>
          <p:cNvSpPr/>
          <p:nvPr/>
        </p:nvSpPr>
        <p:spPr>
          <a:xfrm>
            <a:off x="6588742" y="5152928"/>
            <a:ext cx="141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Área regular 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6C2D38-6101-40B4-B2E9-5C82D09A7487}"/>
              </a:ext>
            </a:extLst>
          </p:cNvPr>
          <p:cNvSpPr/>
          <p:nvPr/>
        </p:nvSpPr>
        <p:spPr>
          <a:xfrm>
            <a:off x="3618534" y="4883716"/>
            <a:ext cx="19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Área de </a:t>
            </a:r>
            <a:r>
              <a:rPr lang="pt-BR" b="1" dirty="0" err="1">
                <a:solidFill>
                  <a:srgbClr val="FF0000"/>
                </a:solidFill>
              </a:rPr>
              <a:t>backbone</a:t>
            </a:r>
            <a:endParaRPr lang="pt-BR" b="1" dirty="0">
              <a:solidFill>
                <a:srgbClr val="FF0000"/>
              </a:solidFill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(trânsito)</a:t>
            </a: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91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TIPOS DE ROTEADORES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80252C-D5C6-466E-AD13-9650564F1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812" y="1844675"/>
            <a:ext cx="7572375" cy="3629025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E165724-B5A2-40E3-B27A-AAAC9604D2FD}"/>
              </a:ext>
            </a:extLst>
          </p:cNvPr>
          <p:cNvSpPr txBox="1">
            <a:spLocks/>
          </p:cNvSpPr>
          <p:nvPr/>
        </p:nvSpPr>
        <p:spPr>
          <a:xfrm>
            <a:off x="2217031" y="1384300"/>
            <a:ext cx="4709935" cy="566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Roteadores Interno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178413-50E1-4939-AB2A-52FC605F1C99}"/>
              </a:ext>
            </a:extLst>
          </p:cNvPr>
          <p:cNvSpPr/>
          <p:nvPr/>
        </p:nvSpPr>
        <p:spPr>
          <a:xfrm>
            <a:off x="628650" y="5569544"/>
            <a:ext cx="6560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333333"/>
                </a:solidFill>
                <a:latin typeface="CiscoSansTTLight"/>
              </a:rPr>
              <a:t> Roteador interno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 – Esse é um roteador com todas as interfaces na mesma área. Todos os roteadores internos em uma área têm </a:t>
            </a:r>
            <a:r>
              <a:rPr lang="pt-BR" dirty="0" err="1">
                <a:solidFill>
                  <a:srgbClr val="00B050"/>
                </a:solidFill>
                <a:latin typeface="CiscoSansTTLight"/>
              </a:rPr>
              <a:t>LSDBs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idênticos.</a:t>
            </a:r>
            <a:endParaRPr lang="pt-BR" b="0" i="0" dirty="0">
              <a:solidFill>
                <a:srgbClr val="333333"/>
              </a:solidFill>
              <a:effectLst/>
              <a:latin typeface="CiscoSansTTLight"/>
            </a:endParaRPr>
          </a:p>
        </p:txBody>
      </p:sp>
    </p:spTree>
    <p:extLst>
      <p:ext uri="{BB962C8B-B14F-4D97-AF65-F5344CB8AC3E}">
        <p14:creationId xmlns:p14="http://schemas.microsoft.com/office/powerpoint/2010/main" val="106443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TIPOS DE ROTEADORES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E165724-B5A2-40E3-B27A-AAAC9604D2FD}"/>
              </a:ext>
            </a:extLst>
          </p:cNvPr>
          <p:cNvSpPr txBox="1">
            <a:spLocks/>
          </p:cNvSpPr>
          <p:nvPr/>
        </p:nvSpPr>
        <p:spPr>
          <a:xfrm>
            <a:off x="1729649" y="1384300"/>
            <a:ext cx="5684702" cy="56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Roteadores de Backbone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CB7EC62-F15A-4FD3-A1BD-89091C2EA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575" y="1844675"/>
            <a:ext cx="7562850" cy="36290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EA1318E-7953-40A6-ABE7-DA90F9AE5934}"/>
              </a:ext>
            </a:extLst>
          </p:cNvPr>
          <p:cNvSpPr/>
          <p:nvPr/>
        </p:nvSpPr>
        <p:spPr>
          <a:xfrm>
            <a:off x="628650" y="5610909"/>
            <a:ext cx="626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iscoSansTTLight"/>
              </a:rPr>
              <a:t>Roteador de </a:t>
            </a:r>
            <a:r>
              <a:rPr lang="pt-BR" b="1" dirty="0" err="1">
                <a:solidFill>
                  <a:srgbClr val="FF0000"/>
                </a:solidFill>
                <a:latin typeface="CiscoSansTTLight"/>
              </a:rPr>
              <a:t>backbone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 – Esse é um roteador na área de </a:t>
            </a:r>
            <a:r>
              <a:rPr lang="pt-BR" dirty="0" err="1">
                <a:solidFill>
                  <a:srgbClr val="333333"/>
                </a:solidFill>
                <a:latin typeface="CiscoSansTTLight"/>
              </a:rPr>
              <a:t>backbone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 A área de </a:t>
            </a:r>
            <a:r>
              <a:rPr lang="pt-BR" dirty="0" err="1">
                <a:solidFill>
                  <a:srgbClr val="333333"/>
                </a:solidFill>
                <a:latin typeface="CiscoSansTTLight"/>
              </a:rPr>
              <a:t>backbone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é definida como a </a:t>
            </a:r>
            <a:r>
              <a:rPr lang="pt-BR" dirty="0">
                <a:solidFill>
                  <a:srgbClr val="FF0000"/>
                </a:solidFill>
                <a:latin typeface="CiscoSansTTLight"/>
              </a:rPr>
              <a:t>área 0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</a:t>
            </a:r>
            <a:endParaRPr lang="pt-BR" b="0" i="0" dirty="0">
              <a:solidFill>
                <a:srgbClr val="333333"/>
              </a:solidFill>
              <a:effectLst/>
              <a:latin typeface="CiscoSansTTLight"/>
            </a:endParaRPr>
          </a:p>
        </p:txBody>
      </p:sp>
    </p:spTree>
    <p:extLst>
      <p:ext uri="{BB962C8B-B14F-4D97-AF65-F5344CB8AC3E}">
        <p14:creationId xmlns:p14="http://schemas.microsoft.com/office/powerpoint/2010/main" val="68081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TIPOS DE ROTEADORES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E165724-B5A2-40E3-B27A-AAAC9604D2FD}"/>
              </a:ext>
            </a:extLst>
          </p:cNvPr>
          <p:cNvSpPr txBox="1">
            <a:spLocks/>
          </p:cNvSpPr>
          <p:nvPr/>
        </p:nvSpPr>
        <p:spPr>
          <a:xfrm>
            <a:off x="995967" y="1206851"/>
            <a:ext cx="7152064" cy="56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 err="1">
                <a:solidFill>
                  <a:srgbClr val="7030A0"/>
                </a:solidFill>
              </a:rPr>
              <a:t>ABRs</a:t>
            </a:r>
            <a:r>
              <a:rPr lang="pt-BR" b="0" dirty="0">
                <a:solidFill>
                  <a:srgbClr val="7030A0"/>
                </a:solidFill>
              </a:rPr>
              <a:t> </a:t>
            </a:r>
            <a:r>
              <a:rPr lang="pt-BR" b="0" dirty="0"/>
              <a:t>- Roteadores de Borda de Área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1D58B5F-8142-43DC-815A-2C19A8D8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825" y="3540067"/>
            <a:ext cx="6356613" cy="298191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14393C6-E68E-42C7-9D03-DB1E7ADD6BCA}"/>
              </a:ext>
            </a:extLst>
          </p:cNvPr>
          <p:cNvSpPr/>
          <p:nvPr/>
        </p:nvSpPr>
        <p:spPr>
          <a:xfrm>
            <a:off x="628650" y="1727135"/>
            <a:ext cx="8226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33333"/>
                </a:solidFill>
                <a:latin typeface="CiscoSansTTLight"/>
              </a:rPr>
              <a:t> É um roteador que tem interfaces </a:t>
            </a:r>
            <a:r>
              <a:rPr lang="pt-BR" dirty="0">
                <a:solidFill>
                  <a:srgbClr val="0070C0"/>
                </a:solidFill>
                <a:latin typeface="CiscoSansTTLight"/>
              </a:rPr>
              <a:t>conectadas a várias áreas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 Ele precisa manter </a:t>
            </a:r>
            <a:r>
              <a:rPr lang="pt-BR" dirty="0" err="1">
                <a:solidFill>
                  <a:srgbClr val="00B050"/>
                </a:solidFill>
                <a:latin typeface="CiscoSansTTLight"/>
              </a:rPr>
              <a:t>LSDBs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separados para cada área a que o roteador estiver conectado e pode rotear entre as áreas. Os </a:t>
            </a:r>
            <a:r>
              <a:rPr lang="pt-BR" dirty="0" err="1">
                <a:solidFill>
                  <a:srgbClr val="7030A0"/>
                </a:solidFill>
                <a:latin typeface="CiscoSansTTLight"/>
              </a:rPr>
              <a:t>ABRs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são pontos de </a:t>
            </a:r>
            <a:r>
              <a:rPr lang="pt-BR" dirty="0">
                <a:solidFill>
                  <a:srgbClr val="7030A0"/>
                </a:solidFill>
                <a:latin typeface="CiscoSansTTLight"/>
              </a:rPr>
              <a:t>saída da área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, o que significa que as informações de roteamento destinadas para outra área podem chegar lá apenas por meio do </a:t>
            </a:r>
            <a:r>
              <a:rPr lang="pt-BR" dirty="0">
                <a:solidFill>
                  <a:srgbClr val="7030A0"/>
                </a:solidFill>
                <a:latin typeface="CiscoSansTTLight"/>
              </a:rPr>
              <a:t>ABR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da </a:t>
            </a:r>
            <a:r>
              <a:rPr lang="pt-BR" dirty="0">
                <a:solidFill>
                  <a:srgbClr val="0070C0"/>
                </a:solidFill>
                <a:latin typeface="CiscoSansTTLight"/>
              </a:rPr>
              <a:t>área local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 Os </a:t>
            </a:r>
            <a:r>
              <a:rPr lang="pt-BR" dirty="0" err="1">
                <a:solidFill>
                  <a:srgbClr val="7030A0"/>
                </a:solidFill>
                <a:latin typeface="CiscoSansTTLight"/>
              </a:rPr>
              <a:t>ABRs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podem ser configurados para sumarizar as informações de roteamento dos </a:t>
            </a:r>
            <a:r>
              <a:rPr lang="pt-BR" dirty="0" err="1">
                <a:solidFill>
                  <a:srgbClr val="00B050"/>
                </a:solidFill>
                <a:latin typeface="CiscoSansTTLight"/>
              </a:rPr>
              <a:t>LSDBs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das suas áreas conectadas. Os </a:t>
            </a:r>
            <a:r>
              <a:rPr lang="pt-BR" dirty="0" err="1">
                <a:solidFill>
                  <a:srgbClr val="7030A0"/>
                </a:solidFill>
                <a:latin typeface="CiscoSansTTLight"/>
              </a:rPr>
              <a:t>ABRs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distribuem as informações</a:t>
            </a:r>
            <a:endParaRPr lang="pt-BR" b="0" i="0" dirty="0">
              <a:solidFill>
                <a:srgbClr val="333333"/>
              </a:solidFill>
              <a:effectLst/>
              <a:latin typeface="CiscoSansTTLigh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D59EF2-D0C7-42E6-B5BB-DCFDE5AD5C0B}"/>
              </a:ext>
            </a:extLst>
          </p:cNvPr>
          <p:cNvSpPr/>
          <p:nvPr/>
        </p:nvSpPr>
        <p:spPr>
          <a:xfrm>
            <a:off x="628650" y="3758460"/>
            <a:ext cx="2224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33333"/>
                </a:solidFill>
                <a:latin typeface="CiscoSansTTLight"/>
              </a:rPr>
              <a:t>sobre o roteamento no </a:t>
            </a:r>
            <a:r>
              <a:rPr lang="pt-BR" dirty="0" err="1">
                <a:solidFill>
                  <a:srgbClr val="FF0000"/>
                </a:solidFill>
                <a:latin typeface="CiscoSansTTLight"/>
              </a:rPr>
              <a:t>backbone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 Os roteadores de </a:t>
            </a:r>
            <a:r>
              <a:rPr lang="pt-BR" dirty="0" err="1">
                <a:solidFill>
                  <a:srgbClr val="FF0000"/>
                </a:solidFill>
                <a:latin typeface="CiscoSansTTLight"/>
              </a:rPr>
              <a:t>backbone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, em seguida, enviam informações a outros </a:t>
            </a:r>
            <a:r>
              <a:rPr lang="pt-BR" dirty="0" err="1">
                <a:solidFill>
                  <a:srgbClr val="7030A0"/>
                </a:solidFill>
                <a:latin typeface="CiscoSansTTLight"/>
              </a:rPr>
              <a:t>ABRs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 Em uma rede multiárea, uma área pode ter um ou mais </a:t>
            </a:r>
            <a:r>
              <a:rPr lang="pt-BR" dirty="0" err="1">
                <a:solidFill>
                  <a:srgbClr val="7030A0"/>
                </a:solidFill>
                <a:latin typeface="CiscoSansTTLight"/>
              </a:rPr>
              <a:t>ABRs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886701" cy="949752"/>
          </a:xfrm>
        </p:spPr>
        <p:txBody>
          <a:bodyPr>
            <a:normAutofit/>
          </a:bodyPr>
          <a:lstStyle/>
          <a:p>
            <a:r>
              <a:rPr lang="pt-BR" dirty="0"/>
              <a:t>PROTOCOLO LINK-STATE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7989DB-FECD-4A23-BC53-20E1A8E6A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44" y="975614"/>
            <a:ext cx="7229309" cy="49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3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TIPOS DE ROTEADORES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E165724-B5A2-40E3-B27A-AAAC9604D2FD}"/>
              </a:ext>
            </a:extLst>
          </p:cNvPr>
          <p:cNvSpPr txBox="1">
            <a:spLocks/>
          </p:cNvSpPr>
          <p:nvPr/>
        </p:nvSpPr>
        <p:spPr>
          <a:xfrm>
            <a:off x="995967" y="1239902"/>
            <a:ext cx="7152064" cy="56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 err="1">
                <a:solidFill>
                  <a:srgbClr val="7030A0"/>
                </a:solidFill>
              </a:rPr>
              <a:t>ABRs</a:t>
            </a:r>
            <a:r>
              <a:rPr lang="pt-BR" b="0" dirty="0"/>
              <a:t> - Roteadores de Borda de Área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5D1976-0338-4DED-84D3-E8ED8536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6631" y="3185367"/>
            <a:ext cx="7391400" cy="35337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7DBE54-2B95-45D4-BEDE-92FFF5AA92B4}"/>
              </a:ext>
            </a:extLst>
          </p:cNvPr>
          <p:cNvSpPr/>
          <p:nvPr/>
        </p:nvSpPr>
        <p:spPr>
          <a:xfrm>
            <a:off x="628649" y="1760187"/>
            <a:ext cx="8040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Este é um roteador que tem, no mínimo, uma interface conectada a uma interconexão de </a:t>
            </a:r>
            <a:r>
              <a:rPr lang="pt-BR" dirty="0">
                <a:solidFill>
                  <a:srgbClr val="0070C0"/>
                </a:solidFill>
                <a:latin typeface="CiscoSansTTLight"/>
              </a:rPr>
              <a:t>redes externa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 Uma rede externa é uma rede que não faz parte desse domínio de roteamento OSPF. Por exemplo, uma conexão de rede com um </a:t>
            </a:r>
            <a:r>
              <a:rPr lang="pt-BR" dirty="0">
                <a:solidFill>
                  <a:srgbClr val="00B050"/>
                </a:solidFill>
                <a:latin typeface="CiscoSansTTLight"/>
              </a:rPr>
              <a:t>ISP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 Um </a:t>
            </a:r>
            <a:r>
              <a:rPr lang="pt-BR" dirty="0">
                <a:solidFill>
                  <a:srgbClr val="00B050"/>
                </a:solidFill>
                <a:latin typeface="CiscoSansTTLight"/>
              </a:rPr>
              <a:t>ASBR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 pode importar as informações da rede externa (gateway padrão) para a rede OSPF e vice-versa, usando um processo chamado </a:t>
            </a:r>
            <a:r>
              <a:rPr lang="pt-BR" dirty="0">
                <a:solidFill>
                  <a:srgbClr val="FF0000"/>
                </a:solidFill>
                <a:latin typeface="CiscoSansTTLight"/>
              </a:rPr>
              <a:t>redistribuição de rota</a:t>
            </a:r>
            <a:r>
              <a:rPr lang="pt-BR" dirty="0">
                <a:solidFill>
                  <a:srgbClr val="333333"/>
                </a:solidFill>
                <a:latin typeface="CiscoSansTTLight"/>
              </a:rPr>
              <a:t>.</a:t>
            </a:r>
            <a:endParaRPr lang="pt-BR" b="0" i="0" dirty="0">
              <a:solidFill>
                <a:srgbClr val="333333"/>
              </a:solidFill>
              <a:effectLst/>
              <a:latin typeface="CiscoSansTTLight"/>
            </a:endParaRPr>
          </a:p>
        </p:txBody>
      </p:sp>
    </p:spTree>
    <p:extLst>
      <p:ext uri="{BB962C8B-B14F-4D97-AF65-F5344CB8AC3E}">
        <p14:creationId xmlns:p14="http://schemas.microsoft.com/office/powerpoint/2010/main" val="179433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ATIVIDADE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DF3144-954E-4609-BFD0-B5A49BF7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Identificar a terminologia roteador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987F92-7898-40FD-AD1B-2672F7A8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939924"/>
            <a:ext cx="7496175" cy="45529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87DDF42-C75A-4C3B-9F0F-BC4127C968AA}"/>
              </a:ext>
            </a:extLst>
          </p:cNvPr>
          <p:cNvSpPr/>
          <p:nvPr/>
        </p:nvSpPr>
        <p:spPr>
          <a:xfrm>
            <a:off x="628649" y="1570592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https://static-course-assets.s3.amazonaws.com/ScaN6/pt/index.html#9.1.1.5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49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ATIVIDADE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DF3144-954E-4609-BFD0-B5A49BF7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Identificar a terminologia roteador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7DDF42-C75A-4C3B-9F0F-BC4127C968AA}"/>
              </a:ext>
            </a:extLst>
          </p:cNvPr>
          <p:cNvSpPr/>
          <p:nvPr/>
        </p:nvSpPr>
        <p:spPr>
          <a:xfrm>
            <a:off x="628649" y="1570592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https://static-course-assets.s3.amazonaws.com/ScaN6/pt/index.html#9.1.1.5</a:t>
            </a:r>
            <a:r>
              <a:rPr lang="pt-BR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918C63-BDB9-4393-9B79-311094B1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1985419"/>
            <a:ext cx="7315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ATIVIDADE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DF3144-954E-4609-BFD0-B5A49BF7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Cálculo de Melhor Caminho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7DDF42-C75A-4C3B-9F0F-BC4127C968AA}"/>
              </a:ext>
            </a:extLst>
          </p:cNvPr>
          <p:cNvSpPr/>
          <p:nvPr/>
        </p:nvSpPr>
        <p:spPr>
          <a:xfrm>
            <a:off x="628649" y="1570592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https://static-course-assets.s3.amazonaws.com/ScaN6/pt/index.html#9.1.3.3</a:t>
            </a:r>
            <a:r>
              <a:rPr lang="pt-BR" dirty="0"/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C1E769-B5A2-481D-83ED-7B1244997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1" y="2205038"/>
            <a:ext cx="4219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92500"/>
          </a:bodyPr>
          <a:lstStyle/>
          <a:p>
            <a:r>
              <a:rPr lang="pt-BR" b="0" dirty="0"/>
              <a:t>CONFIGURAR MULTIPLE AREA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1C9882B0-045B-4A91-B108-E54CA2219964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Criando OSPF com ID de Processo </a:t>
            </a:r>
            <a:r>
              <a:rPr lang="pt-BR" dirty="0">
                <a:solidFill>
                  <a:srgbClr val="FF0000"/>
                </a:solidFill>
              </a:rPr>
              <a:t>10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871698D-A172-40A7-BB25-0D8D93746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798" y="1871164"/>
            <a:ext cx="8510403" cy="21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92500"/>
          </a:bodyPr>
          <a:lstStyle/>
          <a:p>
            <a:r>
              <a:rPr lang="pt-BR" b="0" dirty="0"/>
              <a:t>CONFIGURAR MULTIPLE AREA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C0FC15-FBCA-47E0-87A6-1DD1571F377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Especificar Redes que o </a:t>
            </a:r>
            <a:r>
              <a:rPr lang="pt-BR" dirty="0" err="1">
                <a:solidFill>
                  <a:srgbClr val="FF0000"/>
                </a:solidFill>
              </a:rPr>
              <a:t>Router</a:t>
            </a:r>
            <a:r>
              <a:rPr lang="pt-BR" dirty="0">
                <a:solidFill>
                  <a:srgbClr val="FF0000"/>
                </a:solidFill>
              </a:rPr>
              <a:t> participa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E42747-18F6-443C-A2C7-0DAFD81D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2142565"/>
            <a:ext cx="8432797" cy="22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92500"/>
          </a:bodyPr>
          <a:lstStyle/>
          <a:p>
            <a:r>
              <a:rPr lang="pt-BR" b="0" dirty="0"/>
              <a:t>CONFIGURAR MULTIPLE AREA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C0FC15-FBCA-47E0-87A6-1DD1571F3779}"/>
              </a:ext>
            </a:extLst>
          </p:cNvPr>
          <p:cNvSpPr txBox="1">
            <a:spLocks/>
          </p:cNvSpPr>
          <p:nvPr/>
        </p:nvSpPr>
        <p:spPr>
          <a:xfrm>
            <a:off x="628650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Especificar interfaces que não tem roteadores em suas extremidades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4CE6507-0ADA-4B19-A58B-BB90B160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5114"/>
            <a:ext cx="8120011" cy="9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5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fontScale="92500"/>
          </a:bodyPr>
          <a:lstStyle/>
          <a:p>
            <a:r>
              <a:rPr lang="pt-BR" b="0" dirty="0"/>
              <a:t>CONFIGURAR MULTIPLE AREA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C0FC15-FBCA-47E0-87A6-1DD1571F3779}"/>
              </a:ext>
            </a:extLst>
          </p:cNvPr>
          <p:cNvSpPr txBox="1">
            <a:spLocks/>
          </p:cNvSpPr>
          <p:nvPr/>
        </p:nvSpPr>
        <p:spPr>
          <a:xfrm>
            <a:off x="628650" y="1087035"/>
            <a:ext cx="7986432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FF0000"/>
                </a:solidFill>
              </a:rPr>
              <a:t>Ver redes cadastradas e áreas participantes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01186AA-423F-4D54-AE78-C1A76F4D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37673"/>
            <a:ext cx="7886700" cy="52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0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/>
              <a:t>VERIFICAR AREAS</a:t>
            </a:r>
            <a:endParaRPr lang="pt-BR" b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FC73AD-7902-43DA-9972-A4EBCDE1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1" y="1642782"/>
            <a:ext cx="8389281" cy="25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5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EXERCÍCOS DE ROTEAMENTO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DESAFIO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2240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OSPF MULTIPLE AREA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5908"/>
            <a:ext cx="7886700" cy="503614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OSPF multiárea é usado para </a:t>
            </a:r>
            <a:r>
              <a:rPr lang="pt-BR" dirty="0">
                <a:solidFill>
                  <a:srgbClr val="FF0000"/>
                </a:solidFill>
              </a:rPr>
              <a:t>dividir uma rede</a:t>
            </a:r>
            <a:r>
              <a:rPr lang="pt-BR" dirty="0"/>
              <a:t> OSPF grande. </a:t>
            </a:r>
          </a:p>
          <a:p>
            <a:r>
              <a:rPr lang="pt-BR" dirty="0"/>
              <a:t>Roteadores em </a:t>
            </a:r>
            <a:r>
              <a:rPr lang="pt-BR" dirty="0">
                <a:solidFill>
                  <a:srgbClr val="7030A0"/>
                </a:solidFill>
              </a:rPr>
              <a:t>excesso em uma área aumentam a carga na CPU </a:t>
            </a:r>
            <a:r>
              <a:rPr lang="pt-BR" dirty="0"/>
              <a:t>e </a:t>
            </a:r>
            <a:r>
              <a:rPr lang="pt-BR" dirty="0">
                <a:solidFill>
                  <a:srgbClr val="0070C0"/>
                </a:solidFill>
              </a:rPr>
              <a:t>criam um grande banco de dados </a:t>
            </a:r>
            <a:r>
              <a:rPr lang="pt-BR" dirty="0"/>
              <a:t>de estado de enlace (link </a:t>
            </a:r>
            <a:r>
              <a:rPr lang="pt-BR" dirty="0" err="1"/>
              <a:t>state</a:t>
            </a:r>
            <a:r>
              <a:rPr lang="pt-BR" dirty="0"/>
              <a:t>). </a:t>
            </a:r>
          </a:p>
          <a:p>
            <a:r>
              <a:rPr lang="pt-BR" dirty="0"/>
              <a:t>A intensão é dividir efetivamente uma grande área única em várias áreas. </a:t>
            </a:r>
          </a:p>
          <a:p>
            <a:r>
              <a:rPr lang="pt-BR" dirty="0">
                <a:solidFill>
                  <a:srgbClr val="FF0000"/>
                </a:solidFill>
              </a:rPr>
              <a:t>Área 0</a:t>
            </a:r>
            <a:r>
              <a:rPr lang="pt-BR" dirty="0"/>
              <a:t>, usada em OSPF de área única, é conhecida como a </a:t>
            </a:r>
            <a:r>
              <a:rPr lang="pt-BR" dirty="0">
                <a:solidFill>
                  <a:srgbClr val="FF0000"/>
                </a:solidFill>
              </a:rPr>
              <a:t>área do </a:t>
            </a:r>
            <a:r>
              <a:rPr lang="pt-BR" dirty="0" err="1">
                <a:solidFill>
                  <a:srgbClr val="FF0000"/>
                </a:solidFill>
              </a:rPr>
              <a:t>backbone</a:t>
            </a:r>
            <a:r>
              <a:rPr lang="pt-BR" dirty="0"/>
              <a:t>.</a:t>
            </a:r>
          </a:p>
          <a:p>
            <a:r>
              <a:rPr lang="pt-BR" dirty="0"/>
              <a:t>A discussão se concentra nos </a:t>
            </a:r>
            <a:r>
              <a:rPr lang="pt-BR" dirty="0" err="1">
                <a:solidFill>
                  <a:srgbClr val="00B050"/>
                </a:solidFill>
              </a:rPr>
              <a:t>LSAs</a:t>
            </a:r>
            <a:r>
              <a:rPr lang="pt-BR" dirty="0"/>
              <a:t> trocados entre áreas.</a:t>
            </a:r>
          </a:p>
        </p:txBody>
      </p:sp>
    </p:spTree>
    <p:extLst>
      <p:ext uri="{BB962C8B-B14F-4D97-AF65-F5344CB8AC3E}">
        <p14:creationId xmlns:p14="http://schemas.microsoft.com/office/powerpoint/2010/main" val="290677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51456"/>
            <a:ext cx="7886700" cy="4770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b="1" dirty="0"/>
              <a:t>EXERCÍCIOS NO CLASSROOM E NETACAD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/>
              <a:t>AULA 33 </a:t>
            </a:r>
            <a:r>
              <a:rPr lang="pt-BR" sz="1800" b="1" dirty="0"/>
              <a:t>– </a:t>
            </a:r>
            <a:r>
              <a:rPr lang="pt-BR" sz="1800" b="1"/>
              <a:t>ROTEAMENTO DINÂMICO – OSPF MULTIPLE</a:t>
            </a:r>
            <a:endParaRPr lang="pt-BR" sz="1800" b="1" dirty="0"/>
          </a:p>
          <a:p>
            <a:pPr marL="0" indent="0" algn="ctr">
              <a:buNone/>
            </a:pPr>
            <a:endParaRPr lang="pt-BR" sz="1800" b="1" dirty="0"/>
          </a:p>
          <a:p>
            <a:pPr marL="0" indent="0" algn="ctr">
              <a:buNone/>
            </a:pPr>
            <a:r>
              <a:rPr lang="pt-BR" sz="1800" b="1" dirty="0"/>
              <a:t>NETACAD MODULO 3 - CAPÍTULO 9</a:t>
            </a:r>
          </a:p>
          <a:p>
            <a:pPr marL="0" indent="0" algn="ctr">
              <a:buNone/>
            </a:pPr>
            <a:r>
              <a:rPr lang="pt-BR" sz="1800" b="1" dirty="0"/>
              <a:t>9.2.2.6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ROTEAMENTO DINÂMICO</a:t>
            </a:r>
          </a:p>
        </p:txBody>
      </p:sp>
    </p:spTree>
    <p:extLst>
      <p:ext uri="{BB962C8B-B14F-4D97-AF65-F5344CB8AC3E}">
        <p14:creationId xmlns:p14="http://schemas.microsoft.com/office/powerpoint/2010/main" val="425662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PORQUE MULTIPLE AREA?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ECB8646-AE89-48DD-BA12-4CF648C34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920" y="1314291"/>
            <a:ext cx="8748338" cy="460753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F428307-2A73-4BA3-BC99-C39C6902928D}"/>
              </a:ext>
            </a:extLst>
          </p:cNvPr>
          <p:cNvSpPr/>
          <p:nvPr/>
        </p:nvSpPr>
        <p:spPr>
          <a:xfrm>
            <a:off x="2574616" y="1948934"/>
            <a:ext cx="85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AREA 0</a:t>
            </a:r>
          </a:p>
        </p:txBody>
      </p:sp>
    </p:spTree>
    <p:extLst>
      <p:ext uri="{BB962C8B-B14F-4D97-AF65-F5344CB8AC3E}">
        <p14:creationId xmlns:p14="http://schemas.microsoft.com/office/powerpoint/2010/main" val="170568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OSPF MULTIPLE AREA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7051"/>
            <a:ext cx="7886700" cy="503614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OSPF de </a:t>
            </a:r>
            <a:r>
              <a:rPr lang="pt-BR" dirty="0">
                <a:solidFill>
                  <a:srgbClr val="00B050"/>
                </a:solidFill>
              </a:rPr>
              <a:t>área única é útil </a:t>
            </a:r>
            <a:r>
              <a:rPr lang="pt-BR" dirty="0">
                <a:solidFill>
                  <a:srgbClr val="0070C0"/>
                </a:solidFill>
              </a:rPr>
              <a:t>em redes pequenas </a:t>
            </a:r>
            <a:r>
              <a:rPr lang="pt-BR" dirty="0"/>
              <a:t>onde a teia dos links de roteador não é complexa e os caminhos para os destinos individuais são facilmente deduzidos.</a:t>
            </a:r>
          </a:p>
          <a:p>
            <a:r>
              <a:rPr lang="pt-BR" dirty="0"/>
              <a:t>No entanto, se uma área se tornar muito </a:t>
            </a:r>
            <a:r>
              <a:rPr lang="pt-BR" dirty="0">
                <a:solidFill>
                  <a:srgbClr val="7030A0"/>
                </a:solidFill>
              </a:rPr>
              <a:t>grande</a:t>
            </a:r>
            <a:r>
              <a:rPr lang="pt-BR" dirty="0"/>
              <a:t>, os seguintes problemas devem ser solucionados:</a:t>
            </a:r>
          </a:p>
          <a:p>
            <a:r>
              <a:rPr lang="pt-BR" b="1" dirty="0">
                <a:solidFill>
                  <a:srgbClr val="FF0000"/>
                </a:solidFill>
              </a:rPr>
              <a:t>Tabela de roteamento grande</a:t>
            </a:r>
            <a:r>
              <a:rPr lang="pt-BR" dirty="0"/>
              <a:t> – O OSPF não executa a sumarização de rotas por padrão. </a:t>
            </a:r>
          </a:p>
          <a:p>
            <a:pPr lvl="1"/>
            <a:r>
              <a:rPr lang="pt-BR" dirty="0"/>
              <a:t>Se as rotas não forem resumidas, a tabela de roteamento poderá se tornar muito grande, dependendo do tamanho da rede.</a:t>
            </a:r>
          </a:p>
          <a:p>
            <a:r>
              <a:rPr lang="pt-BR" b="1" dirty="0">
                <a:solidFill>
                  <a:srgbClr val="0070C0"/>
                </a:solidFill>
              </a:rPr>
              <a:t>Grande banco de dados de estado de enlace </a:t>
            </a:r>
            <a:r>
              <a:rPr lang="pt-BR" b="1" dirty="0"/>
              <a:t>(</a:t>
            </a:r>
            <a:r>
              <a:rPr lang="pt-BR" b="1" dirty="0">
                <a:solidFill>
                  <a:srgbClr val="00B050"/>
                </a:solidFill>
              </a:rPr>
              <a:t>LSDB</a:t>
            </a:r>
            <a:r>
              <a:rPr lang="pt-BR" b="1" dirty="0"/>
              <a:t>) </a:t>
            </a:r>
            <a:r>
              <a:rPr lang="pt-BR" dirty="0"/>
              <a:t>- Em OSPF de área única, o </a:t>
            </a:r>
            <a:r>
              <a:rPr lang="pt-BR" dirty="0">
                <a:solidFill>
                  <a:srgbClr val="00B050"/>
                </a:solidFill>
              </a:rPr>
              <a:t>LSDB</a:t>
            </a:r>
            <a:r>
              <a:rPr lang="pt-BR" dirty="0"/>
              <a:t> contempla a topologia de todo o domínio de roteamento. </a:t>
            </a:r>
          </a:p>
          <a:p>
            <a:pPr lvl="1"/>
            <a:r>
              <a:rPr lang="pt-BR" dirty="0"/>
              <a:t>Cada roteador deve manter informações detalhadas sobre cada </a:t>
            </a:r>
            <a:r>
              <a:rPr lang="pt-BR" dirty="0">
                <a:solidFill>
                  <a:schemeClr val="accent2"/>
                </a:solidFill>
              </a:rPr>
              <a:t>rede do domínio </a:t>
            </a:r>
            <a:r>
              <a:rPr lang="pt-BR" dirty="0"/>
              <a:t>de roteamento.</a:t>
            </a:r>
          </a:p>
        </p:txBody>
      </p:sp>
    </p:spTree>
    <p:extLst>
      <p:ext uri="{BB962C8B-B14F-4D97-AF65-F5344CB8AC3E}">
        <p14:creationId xmlns:p14="http://schemas.microsoft.com/office/powerpoint/2010/main" val="383965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OSPF MULTIPLE AREA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5908"/>
            <a:ext cx="7886700" cy="503614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Cálculos de algoritmo de SPF frequentes</a:t>
            </a:r>
            <a:r>
              <a:rPr lang="pt-BR" dirty="0"/>
              <a:t> – Em uma rede de grande porte, as alterações serão inevitáveis, por isso os roteadores usam vários ciclos de CPU para recalcular o algoritmo SPF e atualizar a tabela de roteamento.</a:t>
            </a:r>
          </a:p>
          <a:p>
            <a:r>
              <a:rPr lang="pt-BR" dirty="0"/>
              <a:t>Para tornar o OSPF mais eficiente e escalável, o OSPF suporta o roteamento hierárquico com o uso de áreas.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Uma área OSPF é um grupo de roteadores que compartilham as mesmas informações </a:t>
            </a:r>
            <a:r>
              <a:rPr lang="pt-BR" dirty="0"/>
              <a:t>de estado do link em seus bancos de dados de estado do link.</a:t>
            </a:r>
          </a:p>
          <a:p>
            <a:r>
              <a:rPr lang="pt-BR" b="1" dirty="0">
                <a:solidFill>
                  <a:srgbClr val="FF0000"/>
                </a:solidFill>
              </a:rPr>
              <a:t>Nota</a:t>
            </a:r>
            <a:r>
              <a:rPr lang="pt-BR" dirty="0">
                <a:solidFill>
                  <a:srgbClr val="FF0000"/>
                </a:solidFill>
              </a:rPr>
              <a:t>: </a:t>
            </a:r>
            <a:r>
              <a:rPr lang="pt-BR" dirty="0"/>
              <a:t>O resumo de rota de OSPF está fora do escopo deste curso.</a:t>
            </a:r>
          </a:p>
        </p:txBody>
      </p:sp>
    </p:spTree>
    <p:extLst>
      <p:ext uri="{BB962C8B-B14F-4D97-AF65-F5344CB8AC3E}">
        <p14:creationId xmlns:p14="http://schemas.microsoft.com/office/powerpoint/2010/main" val="17801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VANTAGENS MULTIPLE AREA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8BC656-CA98-4C29-A995-1843EAB84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105" y="1296339"/>
            <a:ext cx="8625789" cy="45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VANTAGENS MULTIPLE AREA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98A7FAA-4DC7-45A4-9533-961E57C10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211" y="1926770"/>
            <a:ext cx="8688884" cy="34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8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152064" cy="566691"/>
          </a:xfrm>
        </p:spPr>
        <p:txBody>
          <a:bodyPr>
            <a:normAutofit lnSpcReduction="10000"/>
          </a:bodyPr>
          <a:lstStyle/>
          <a:p>
            <a:r>
              <a:rPr lang="pt-BR" b="0" dirty="0"/>
              <a:t>VANTAGENS MULTIPLE AREA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83613-FE1D-49A9-AEAF-3E8DDA8E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5908"/>
            <a:ext cx="7886700" cy="503614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uma </a:t>
            </a:r>
            <a:r>
              <a:rPr lang="pt-BR" dirty="0">
                <a:solidFill>
                  <a:srgbClr val="FF0000"/>
                </a:solidFill>
              </a:rPr>
              <a:t>grande área </a:t>
            </a:r>
            <a:r>
              <a:rPr lang="pt-BR" dirty="0"/>
              <a:t>OSPF é dividida em </a:t>
            </a:r>
            <a:r>
              <a:rPr lang="pt-BR" dirty="0">
                <a:solidFill>
                  <a:srgbClr val="0070C0"/>
                </a:solidFill>
              </a:rPr>
              <a:t>áreas menores</a:t>
            </a:r>
            <a:r>
              <a:rPr lang="pt-BR" dirty="0"/>
              <a:t>, isso é chamado OSPF multiárea.</a:t>
            </a:r>
          </a:p>
          <a:p>
            <a:r>
              <a:rPr lang="pt-BR" dirty="0"/>
              <a:t>O OSPF multiárea é útil em implantações de redes maiores para </a:t>
            </a:r>
            <a:r>
              <a:rPr lang="pt-BR" dirty="0">
                <a:solidFill>
                  <a:srgbClr val="00B050"/>
                </a:solidFill>
              </a:rPr>
              <a:t>reduzir o processamento e a sobrecarga de memória</a:t>
            </a:r>
            <a:r>
              <a:rPr lang="pt-BR" dirty="0"/>
              <a:t>.</a:t>
            </a:r>
          </a:p>
          <a:p>
            <a:r>
              <a:rPr lang="pt-BR" dirty="0"/>
              <a:t>Ex.: quando um roteador recebe novas informações sobre a topologia, como com adições, exclusões ou modificações de um link:</a:t>
            </a:r>
          </a:p>
          <a:p>
            <a:pPr lvl="1"/>
            <a:r>
              <a:rPr lang="pt-BR" dirty="0"/>
              <a:t>o roteador deve </a:t>
            </a:r>
            <a:r>
              <a:rPr lang="pt-BR" dirty="0">
                <a:solidFill>
                  <a:srgbClr val="FF0000"/>
                </a:solidFill>
              </a:rPr>
              <a:t>repetir</a:t>
            </a:r>
            <a:r>
              <a:rPr lang="pt-BR" dirty="0"/>
              <a:t> o algoritmo SPF, criar uma nova árvore SPF e atualizar a tabela de roteamento. </a:t>
            </a:r>
          </a:p>
          <a:p>
            <a:pPr lvl="1"/>
            <a:r>
              <a:rPr lang="pt-BR" dirty="0"/>
              <a:t>O algoritmo SPF exige </a:t>
            </a:r>
            <a:r>
              <a:rPr lang="pt-BR" dirty="0">
                <a:solidFill>
                  <a:srgbClr val="FF0000"/>
                </a:solidFill>
              </a:rPr>
              <a:t>muito da CPU </a:t>
            </a:r>
            <a:r>
              <a:rPr lang="pt-BR" dirty="0"/>
              <a:t>e o tempo necessário para o cálculo depende do tamanho da área. </a:t>
            </a:r>
          </a:p>
          <a:p>
            <a:pPr lvl="1"/>
            <a:r>
              <a:rPr lang="pt-BR" dirty="0"/>
              <a:t>Muitos roteadores em uma área tornam o </a:t>
            </a:r>
            <a:r>
              <a:rPr lang="pt-BR" dirty="0">
                <a:solidFill>
                  <a:srgbClr val="00B050"/>
                </a:solidFill>
              </a:rPr>
              <a:t>LSDB</a:t>
            </a:r>
            <a:r>
              <a:rPr lang="pt-BR" dirty="0"/>
              <a:t> maior e aumentam a </a:t>
            </a:r>
            <a:r>
              <a:rPr lang="pt-BR" dirty="0">
                <a:solidFill>
                  <a:srgbClr val="FF0000"/>
                </a:solidFill>
              </a:rPr>
              <a:t>carga da CPU</a:t>
            </a:r>
            <a:r>
              <a:rPr lang="pt-BR" dirty="0"/>
              <a:t>. </a:t>
            </a:r>
          </a:p>
          <a:p>
            <a:r>
              <a:rPr lang="pt-BR" dirty="0"/>
              <a:t>Portanto, organizar os roteadores em áreas divide efetivamente um </a:t>
            </a:r>
            <a:r>
              <a:rPr lang="pt-BR" dirty="0">
                <a:solidFill>
                  <a:srgbClr val="00B050"/>
                </a:solidFill>
              </a:rPr>
              <a:t>banco de dados </a:t>
            </a:r>
            <a:r>
              <a:rPr lang="pt-BR" dirty="0"/>
              <a:t>potencialmente grande em </a:t>
            </a:r>
            <a:r>
              <a:rPr lang="pt-BR" dirty="0">
                <a:solidFill>
                  <a:srgbClr val="00B050"/>
                </a:solidFill>
              </a:rPr>
              <a:t>bancos de dados </a:t>
            </a:r>
            <a:r>
              <a:rPr lang="pt-BR" dirty="0"/>
              <a:t>menores e mais gerenciáveis.</a:t>
            </a:r>
          </a:p>
        </p:txBody>
      </p:sp>
    </p:spTree>
    <p:extLst>
      <p:ext uri="{BB962C8B-B14F-4D97-AF65-F5344CB8AC3E}">
        <p14:creationId xmlns:p14="http://schemas.microsoft.com/office/powerpoint/2010/main" val="3191046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</TotalTime>
  <Words>1560</Words>
  <Application>Microsoft Office PowerPoint</Application>
  <PresentationFormat>Apresentação na tela (4:3)</PresentationFormat>
  <Paragraphs>147</Paragraphs>
  <Slides>30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CiscoSansTTLight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103</cp:revision>
  <dcterms:created xsi:type="dcterms:W3CDTF">2019-02-19T13:22:14Z</dcterms:created>
  <dcterms:modified xsi:type="dcterms:W3CDTF">2021-04-26T18:01:15Z</dcterms:modified>
</cp:coreProperties>
</file>