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480" r:id="rId3"/>
    <p:sldId id="481" r:id="rId4"/>
    <p:sldId id="490" r:id="rId5"/>
    <p:sldId id="504" r:id="rId6"/>
    <p:sldId id="505" r:id="rId7"/>
    <p:sldId id="508" r:id="rId8"/>
    <p:sldId id="493" r:id="rId9"/>
    <p:sldId id="495" r:id="rId10"/>
    <p:sldId id="494" r:id="rId11"/>
    <p:sldId id="506" r:id="rId12"/>
    <p:sldId id="507" r:id="rId13"/>
    <p:sldId id="510" r:id="rId14"/>
    <p:sldId id="492" r:id="rId15"/>
    <p:sldId id="511" r:id="rId16"/>
    <p:sldId id="512" r:id="rId17"/>
    <p:sldId id="496" r:id="rId18"/>
    <p:sldId id="513" r:id="rId19"/>
    <p:sldId id="498" r:id="rId20"/>
    <p:sldId id="514" r:id="rId21"/>
    <p:sldId id="491" r:id="rId22"/>
    <p:sldId id="467" r:id="rId23"/>
    <p:sldId id="426" r:id="rId24"/>
    <p:sldId id="486" r:id="rId25"/>
    <p:sldId id="487" r:id="rId26"/>
    <p:sldId id="488" r:id="rId27"/>
    <p:sldId id="489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801" autoAdjust="0"/>
  </p:normalViewPr>
  <p:slideViewPr>
    <p:cSldViewPr snapToGrid="0">
      <p:cViewPr varScale="1">
        <p:scale>
          <a:sx n="107" d="100"/>
          <a:sy n="107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5EEC0-EFED-4F1C-9669-ED8130CEC49C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B6A2A-1382-41DD-9FAA-1B3461E3A3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21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4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201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5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76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468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02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64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35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3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98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3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3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18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0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0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09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3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-course-assets.s3.amazonaws.com/ConnectNet6/pt/index.html#3.1.1.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c-course-assets.s3.amazonaws.com/ConnectNet6/pt/index.html#3.1.1.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c-course-assets.s3.amazonaws.com/ConnectNet6/pt/index.html#3.1.1.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59" y="2733773"/>
            <a:ext cx="7502269" cy="1144164"/>
          </a:xfrm>
        </p:spPr>
        <p:txBody>
          <a:bodyPr>
            <a:normAutofit/>
          </a:bodyPr>
          <a:lstStyle/>
          <a:p>
            <a:r>
              <a:rPr lang="pt-BR" sz="3200" dirty="0"/>
              <a:t>WAN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49" y="3321755"/>
            <a:ext cx="4300401" cy="43765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EXPLICAÇÃO E EXEMPLIFICAÇÃO</a:t>
            </a:r>
          </a:p>
          <a:p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853952"/>
            <a:ext cx="4300401" cy="802467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  <a:p>
            <a:r>
              <a:rPr lang="pt-BR" dirty="0" err="1"/>
              <a:t>Prof°</a:t>
            </a:r>
            <a:r>
              <a:rPr lang="pt-BR" dirty="0"/>
              <a:t> Marcos Vinicius 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DSL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089FCC-BD57-41F1-A7FA-D7EFBAEBE84D}"/>
              </a:ext>
            </a:extLst>
          </p:cNvPr>
          <p:cNvSpPr/>
          <p:nvPr/>
        </p:nvSpPr>
        <p:spPr>
          <a:xfrm>
            <a:off x="518474" y="1019300"/>
            <a:ext cx="8257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Outra forma de tecnologia DSL é o </a:t>
            </a:r>
            <a:r>
              <a:rPr lang="pt-BR" sz="2000" dirty="0">
                <a:solidFill>
                  <a:srgbClr val="00B050"/>
                </a:solidFill>
              </a:rPr>
              <a:t>DSL simétrico (SDSL). </a:t>
            </a:r>
          </a:p>
          <a:p>
            <a:r>
              <a:rPr lang="pt-BR" sz="2000" dirty="0"/>
              <a:t>Todas as formas de serviço DSL são incluídas em um grupo </a:t>
            </a:r>
            <a:r>
              <a:rPr lang="pt-BR" sz="2000" b="1" dirty="0">
                <a:solidFill>
                  <a:srgbClr val="0070C0"/>
                </a:solidFill>
              </a:rPr>
              <a:t>ADSL</a:t>
            </a:r>
            <a:r>
              <a:rPr lang="pt-BR" sz="2000" dirty="0"/>
              <a:t> ou SDSL, e há muitas variedades de cada tipo. </a:t>
            </a:r>
          </a:p>
          <a:p>
            <a:endParaRPr lang="pt-BR" sz="2000" dirty="0"/>
          </a:p>
          <a:p>
            <a:r>
              <a:rPr lang="pt-BR" sz="2000" dirty="0"/>
              <a:t>ADSL fornece largura de banda </a:t>
            </a:r>
            <a:r>
              <a:rPr lang="pt-BR" sz="2000" dirty="0" err="1">
                <a:solidFill>
                  <a:srgbClr val="0070C0"/>
                </a:solidFill>
              </a:rPr>
              <a:t>downstream</a:t>
            </a:r>
            <a:r>
              <a:rPr lang="pt-BR" sz="2000" dirty="0"/>
              <a:t> mais alta ao usuário do que a largura de banda de upload. </a:t>
            </a:r>
          </a:p>
          <a:p>
            <a:endParaRPr lang="pt-BR" sz="2000" dirty="0"/>
          </a:p>
          <a:p>
            <a:r>
              <a:rPr lang="pt-BR" sz="2000" dirty="0">
                <a:solidFill>
                  <a:srgbClr val="00B050"/>
                </a:solidFill>
              </a:rPr>
              <a:t>SDSL</a:t>
            </a:r>
            <a:r>
              <a:rPr lang="pt-BR" sz="2000" dirty="0"/>
              <a:t> oferece a mesma capacidade nas duas direções.</a:t>
            </a:r>
          </a:p>
          <a:p>
            <a:r>
              <a:rPr lang="pt-BR" sz="2000" dirty="0"/>
              <a:t>As diferentes variedades de DSL oferecem larguras de banda diferentes, algumas com capacidades acima de </a:t>
            </a:r>
            <a:r>
              <a:rPr lang="pt-BR" sz="2000" dirty="0">
                <a:solidFill>
                  <a:srgbClr val="FF0000"/>
                </a:solidFill>
              </a:rPr>
              <a:t>40 Mb/s</a:t>
            </a:r>
            <a:r>
              <a:rPr lang="pt-BR" sz="2000" dirty="0"/>
              <a:t>. </a:t>
            </a:r>
          </a:p>
          <a:p>
            <a:endParaRPr lang="pt-BR" sz="2000" dirty="0"/>
          </a:p>
          <a:p>
            <a:r>
              <a:rPr lang="pt-BR" sz="2000" dirty="0"/>
              <a:t>As taxas de transferência dependem do real comprimento do loop local e do tipo e condição do cabeamento. </a:t>
            </a:r>
          </a:p>
          <a:p>
            <a:endParaRPr lang="pt-BR" sz="2000" dirty="0"/>
          </a:p>
          <a:p>
            <a:r>
              <a:rPr lang="pt-BR" sz="2000" dirty="0"/>
              <a:t>Para que um serviço ADSL seja satisfatório, o loop deve ser </a:t>
            </a:r>
            <a:r>
              <a:rPr lang="pt-BR" sz="2000" dirty="0">
                <a:solidFill>
                  <a:srgbClr val="FF0000"/>
                </a:solidFill>
              </a:rPr>
              <a:t>inferior a 5,46 km </a:t>
            </a:r>
            <a:r>
              <a:rPr lang="pt-BR" sz="2000" dirty="0"/>
              <a:t>(3,39 milhas).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8CF049-A6D9-4487-8AC9-BF2A32DACD2D}"/>
              </a:ext>
            </a:extLst>
          </p:cNvPr>
          <p:cNvSpPr/>
          <p:nvPr/>
        </p:nvSpPr>
        <p:spPr>
          <a:xfrm>
            <a:off x="471340" y="6036058"/>
            <a:ext cx="6796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https://static-course-assets.s3.amazonaws.com/ConnectNet6/pt/index.html#3.1.1.4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179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– Ethernet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FADC545-AE03-4B82-A2F7-A1A2CC7DF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207" y="911225"/>
            <a:ext cx="5802716" cy="5035550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978592F-46C1-41C7-8D29-E17959A62CB9}"/>
              </a:ext>
            </a:extLst>
          </p:cNvPr>
          <p:cNvSpPr txBox="1">
            <a:spLocks/>
          </p:cNvSpPr>
          <p:nvPr/>
        </p:nvSpPr>
        <p:spPr>
          <a:xfrm>
            <a:off x="5907740" y="1183341"/>
            <a:ext cx="3146613" cy="4598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 o aumento da capacidade e distância dos padrões </a:t>
            </a:r>
            <a:r>
              <a:rPr lang="pt-BR" dirty="0">
                <a:solidFill>
                  <a:srgbClr val="FF0000"/>
                </a:solidFill>
              </a:rPr>
              <a:t>Ethernet</a:t>
            </a:r>
            <a:r>
              <a:rPr lang="pt-BR" dirty="0"/>
              <a:t>;</a:t>
            </a:r>
          </a:p>
          <a:p>
            <a:r>
              <a:rPr lang="pt-BR" sz="1700" dirty="0"/>
              <a:t>Ex.: 1000BASE-LX - </a:t>
            </a:r>
            <a:r>
              <a:rPr lang="pt-BR" sz="1700" dirty="0">
                <a:solidFill>
                  <a:srgbClr val="00B050"/>
                </a:solidFill>
              </a:rPr>
              <a:t>5km</a:t>
            </a:r>
            <a:r>
              <a:rPr lang="pt-BR" sz="1700" dirty="0"/>
              <a:t> 1000BASE-ZX -</a:t>
            </a:r>
            <a:r>
              <a:rPr lang="pt-BR" sz="1700" dirty="0">
                <a:solidFill>
                  <a:srgbClr val="00B050"/>
                </a:solidFill>
              </a:rPr>
              <a:t>70km</a:t>
            </a:r>
            <a:r>
              <a:rPr lang="pt-BR" sz="1700" dirty="0"/>
              <a:t>;</a:t>
            </a:r>
          </a:p>
          <a:p>
            <a:r>
              <a:rPr lang="pt-BR" dirty="0"/>
              <a:t>Está sendo usado normalmente para substituir os tradicionais links WAN de Frame Relay e ATM.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01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- VSAT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CB6014-1726-4C92-8411-158259F20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5" y="931817"/>
            <a:ext cx="3360645" cy="5036140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Very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Smal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Aperture</a:t>
            </a:r>
            <a:r>
              <a:rPr lang="pt-BR" dirty="0">
                <a:solidFill>
                  <a:srgbClr val="0070C0"/>
                </a:solidFill>
              </a:rPr>
              <a:t> Terminal </a:t>
            </a:r>
            <a:r>
              <a:rPr lang="pt-BR" dirty="0"/>
              <a:t>( Terminal de abertura muito pequeno);</a:t>
            </a:r>
          </a:p>
          <a:p>
            <a:r>
              <a:rPr lang="pt-BR" dirty="0"/>
              <a:t>Via satélite e antena parabólica para conexões em um local remoto.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BEFF4E-2CFC-49C9-90C9-0720A8CC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931817"/>
            <a:ext cx="4687346" cy="43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2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815A7AD-45C5-4D21-89F6-41DBA509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264" y="965012"/>
            <a:ext cx="5969500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– Cabo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978592F-46C1-41C7-8D29-E17959A62CB9}"/>
              </a:ext>
            </a:extLst>
          </p:cNvPr>
          <p:cNvSpPr txBox="1">
            <a:spLocks/>
          </p:cNvSpPr>
          <p:nvPr/>
        </p:nvSpPr>
        <p:spPr>
          <a:xfrm>
            <a:off x="5997387" y="931817"/>
            <a:ext cx="3146613" cy="4598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rgbClr val="FF0000"/>
                </a:solidFill>
              </a:rPr>
              <a:t>cabos coaxiais </a:t>
            </a:r>
            <a:r>
              <a:rPr lang="pt-BR" dirty="0"/>
              <a:t>são amplamente utilizados em áreas urbanas para </a:t>
            </a:r>
            <a:r>
              <a:rPr lang="pt-BR" dirty="0">
                <a:solidFill>
                  <a:srgbClr val="0070C0"/>
                </a:solidFill>
              </a:rPr>
              <a:t>distribuir sinais </a:t>
            </a:r>
            <a:r>
              <a:rPr lang="pt-BR" dirty="0"/>
              <a:t>de televisão. </a:t>
            </a:r>
          </a:p>
          <a:p>
            <a:r>
              <a:rPr lang="pt-BR" dirty="0"/>
              <a:t>O acesso à rede está disponível a partir de </a:t>
            </a:r>
            <a:r>
              <a:rPr lang="pt-BR" dirty="0">
                <a:solidFill>
                  <a:srgbClr val="FF0000"/>
                </a:solidFill>
              </a:rPr>
              <a:t>muitos provedores de televisão a cabo</a:t>
            </a:r>
            <a:r>
              <a:rPr lang="pt-BR" dirty="0"/>
              <a:t>. </a:t>
            </a:r>
          </a:p>
          <a:p>
            <a:r>
              <a:rPr lang="pt-BR" dirty="0"/>
              <a:t>Permite </a:t>
            </a:r>
            <a:r>
              <a:rPr lang="pt-BR" dirty="0">
                <a:solidFill>
                  <a:srgbClr val="7030A0"/>
                </a:solidFill>
              </a:rPr>
              <a:t>maior largura de banda </a:t>
            </a:r>
            <a:r>
              <a:rPr lang="pt-BR" dirty="0"/>
              <a:t>do que o </a:t>
            </a:r>
            <a:r>
              <a:rPr lang="pt-BR" dirty="0">
                <a:solidFill>
                  <a:srgbClr val="FF0000"/>
                </a:solidFill>
              </a:rPr>
              <a:t>telefone convencional</a:t>
            </a:r>
            <a:r>
              <a:rPr lang="pt-BR" dirty="0"/>
              <a:t>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0E8E174-C620-4C46-A249-907B3A81811E}"/>
              </a:ext>
            </a:extLst>
          </p:cNvPr>
          <p:cNvSpPr/>
          <p:nvPr/>
        </p:nvSpPr>
        <p:spPr>
          <a:xfrm>
            <a:off x="1990165" y="4634753"/>
            <a:ext cx="1021976" cy="887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5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CONEXÃO DE CABO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8EE009F-921F-4200-81BD-A2A346041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950" y="2025650"/>
            <a:ext cx="6896100" cy="32670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7089FCC-BD57-41F1-A7FA-D7EFBAEBE84D}"/>
              </a:ext>
            </a:extLst>
          </p:cNvPr>
          <p:cNvSpPr/>
          <p:nvPr/>
        </p:nvSpPr>
        <p:spPr>
          <a:xfrm>
            <a:off x="1123950" y="1103610"/>
            <a:ext cx="689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https://static-course-assets.s3.amazonaws.com/ConnectNet6/pt/index.html#3.1.1.1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76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815A7AD-45C5-4D21-89F6-41DBA509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264" y="965012"/>
            <a:ext cx="5969500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– Cabo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978592F-46C1-41C7-8D29-E17959A62CB9}"/>
              </a:ext>
            </a:extLst>
          </p:cNvPr>
          <p:cNvSpPr txBox="1">
            <a:spLocks/>
          </p:cNvSpPr>
          <p:nvPr/>
        </p:nvSpPr>
        <p:spPr>
          <a:xfrm>
            <a:off x="5997387" y="931817"/>
            <a:ext cx="3146613" cy="4598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rgbClr val="FF0000"/>
                </a:solidFill>
              </a:rPr>
              <a:t>cabos coaxiais </a:t>
            </a:r>
            <a:r>
              <a:rPr lang="pt-BR" dirty="0"/>
              <a:t>são amplamente utilizados em áreas urbanas para </a:t>
            </a:r>
            <a:r>
              <a:rPr lang="pt-BR" dirty="0">
                <a:solidFill>
                  <a:srgbClr val="0070C0"/>
                </a:solidFill>
              </a:rPr>
              <a:t>distribuir sinais </a:t>
            </a:r>
            <a:r>
              <a:rPr lang="pt-BR" dirty="0"/>
              <a:t>de televisão. </a:t>
            </a:r>
          </a:p>
          <a:p>
            <a:r>
              <a:rPr lang="pt-BR" dirty="0"/>
              <a:t>O acesso à rede está disponível a partir de </a:t>
            </a:r>
            <a:r>
              <a:rPr lang="pt-BR" dirty="0">
                <a:solidFill>
                  <a:srgbClr val="FF0000"/>
                </a:solidFill>
              </a:rPr>
              <a:t>muitos provedores de televisão a cabo</a:t>
            </a:r>
            <a:r>
              <a:rPr lang="pt-BR" dirty="0"/>
              <a:t>. </a:t>
            </a:r>
          </a:p>
          <a:p>
            <a:r>
              <a:rPr lang="pt-BR" dirty="0"/>
              <a:t>Permite </a:t>
            </a:r>
            <a:r>
              <a:rPr lang="pt-BR" dirty="0">
                <a:solidFill>
                  <a:srgbClr val="7030A0"/>
                </a:solidFill>
              </a:rPr>
              <a:t>maior largura de banda </a:t>
            </a:r>
            <a:r>
              <a:rPr lang="pt-BR" dirty="0"/>
              <a:t>do que o </a:t>
            </a:r>
            <a:r>
              <a:rPr lang="pt-BR" dirty="0">
                <a:solidFill>
                  <a:srgbClr val="FF0000"/>
                </a:solidFill>
              </a:rPr>
              <a:t>telefone convencional</a:t>
            </a:r>
            <a:r>
              <a:rPr lang="pt-BR" dirty="0"/>
              <a:t>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0E8E174-C620-4C46-A249-907B3A81811E}"/>
              </a:ext>
            </a:extLst>
          </p:cNvPr>
          <p:cNvSpPr/>
          <p:nvPr/>
        </p:nvSpPr>
        <p:spPr>
          <a:xfrm>
            <a:off x="1990165" y="4634753"/>
            <a:ext cx="1021976" cy="887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48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B4FB321-64B0-4F50-9951-3C5155B26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287" y="1586599"/>
            <a:ext cx="5862501" cy="459044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– WiMAX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978592F-46C1-41C7-8D29-E17959A62CB9}"/>
              </a:ext>
            </a:extLst>
          </p:cNvPr>
          <p:cNvSpPr txBox="1">
            <a:spLocks/>
          </p:cNvSpPr>
          <p:nvPr/>
        </p:nvSpPr>
        <p:spPr>
          <a:xfrm>
            <a:off x="5997532" y="1756570"/>
            <a:ext cx="3146613" cy="4598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É uma nova tecnologia que está começando a ser usada. </a:t>
            </a:r>
          </a:p>
          <a:p>
            <a:r>
              <a:rPr lang="pt-BR" dirty="0"/>
              <a:t>Padrão IEEE 802.16;</a:t>
            </a:r>
          </a:p>
          <a:p>
            <a:r>
              <a:rPr lang="pt-BR" dirty="0"/>
              <a:t>O WiMAX fornece serviço de banda larga de alta velocidade com acesso sem fio e cobertura ampla, como uma rede de telefonia celular, e não por meio dos pequenos pontos de Wi-Fi;</a:t>
            </a:r>
          </a:p>
          <a:p>
            <a:r>
              <a:rPr lang="pt-BR" dirty="0"/>
              <a:t>Para acessar uma rede WiMAX, os assinantes devem assinar o ISP com uma torre WiMAX a 30 km do local.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78BFB5-0D85-4FC1-B7AE-7F38FF788538}"/>
              </a:ext>
            </a:extLst>
          </p:cNvPr>
          <p:cNvSpPr/>
          <p:nvPr/>
        </p:nvSpPr>
        <p:spPr>
          <a:xfrm>
            <a:off x="628650" y="940268"/>
            <a:ext cx="8228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Worldwide</a:t>
            </a:r>
            <a:r>
              <a:rPr lang="pt-BR" dirty="0"/>
              <a:t> </a:t>
            </a:r>
            <a:r>
              <a:rPr lang="pt-BR" dirty="0" err="1"/>
              <a:t>Interoperability</a:t>
            </a:r>
            <a:r>
              <a:rPr lang="pt-BR" dirty="0"/>
              <a:t> for </a:t>
            </a:r>
            <a:r>
              <a:rPr lang="pt-BR" dirty="0" err="1"/>
              <a:t>Microwave</a:t>
            </a:r>
            <a:r>
              <a:rPr lang="pt-BR" dirty="0"/>
              <a:t> Access (Interoperabilidade Mundial para Acesso de Micro-ondas);</a:t>
            </a:r>
          </a:p>
        </p:txBody>
      </p:sp>
    </p:spTree>
    <p:extLst>
      <p:ext uri="{BB962C8B-B14F-4D97-AF65-F5344CB8AC3E}">
        <p14:creationId xmlns:p14="http://schemas.microsoft.com/office/powerpoint/2010/main" val="311439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SEM FIO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43857F-BF77-4DFB-8F61-7445D152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34" y="248582"/>
            <a:ext cx="5000625" cy="34385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3DFC2A0-DD44-4221-9975-788F404FDADE}"/>
              </a:ext>
            </a:extLst>
          </p:cNvPr>
          <p:cNvSpPr/>
          <p:nvPr/>
        </p:nvSpPr>
        <p:spPr>
          <a:xfrm>
            <a:off x="424206" y="1042136"/>
            <a:ext cx="8458053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iscoSansTTLight"/>
              </a:rPr>
              <a:t>Banda larga sem fio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 estão aumentando </a:t>
            </a:r>
          </a:p>
          <a:p>
            <a:r>
              <a:rPr lang="pt-BR" dirty="0">
                <a:solidFill>
                  <a:srgbClr val="333333"/>
                </a:solidFill>
                <a:latin typeface="CiscoSansTTLight"/>
              </a:rPr>
              <a:t>disponibilidade da internet, principais:</a:t>
            </a:r>
          </a:p>
          <a:p>
            <a:endParaRPr lang="pt-BR" sz="1900" dirty="0">
              <a:solidFill>
                <a:srgbClr val="333333"/>
              </a:solidFill>
              <a:latin typeface="CiscoSansTT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pt-BR" sz="1900" b="1" dirty="0">
                <a:solidFill>
                  <a:srgbClr val="FF0000"/>
                </a:solidFill>
                <a:latin typeface="CiscoSansTTLight"/>
              </a:rPr>
              <a:t>Wi-Fi municipal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pt-BR" sz="1900" b="1" dirty="0">
                <a:solidFill>
                  <a:srgbClr val="0070C0"/>
                </a:solidFill>
                <a:latin typeface="CiscoSansTTLight"/>
              </a:rPr>
              <a:t>Celular/móvel</a:t>
            </a:r>
          </a:p>
          <a:p>
            <a:endParaRPr lang="pt-BR" sz="1900" dirty="0">
              <a:solidFill>
                <a:srgbClr val="333333"/>
              </a:solidFill>
              <a:latin typeface="CiscoSansTTLight"/>
            </a:endParaRPr>
          </a:p>
          <a:p>
            <a:r>
              <a:rPr lang="pt-BR" sz="1900" b="1" dirty="0">
                <a:solidFill>
                  <a:srgbClr val="FF0000"/>
                </a:solidFill>
                <a:latin typeface="CiscoSansTTLight"/>
              </a:rPr>
              <a:t>Wi-Fi municipal</a:t>
            </a:r>
            <a:endParaRPr lang="pt-BR" sz="1900" dirty="0">
              <a:solidFill>
                <a:srgbClr val="FF0000"/>
              </a:solidFill>
              <a:latin typeface="CiscoSansTTLight"/>
            </a:endParaRPr>
          </a:p>
          <a:p>
            <a:r>
              <a:rPr lang="pt-BR" sz="1900" dirty="0">
                <a:solidFill>
                  <a:srgbClr val="333333"/>
                </a:solidFill>
                <a:latin typeface="CiscoSansTTLight"/>
              </a:rPr>
              <a:t>Muitos governos municipais, que </a:t>
            </a:r>
          </a:p>
          <a:p>
            <a:r>
              <a:rPr lang="pt-BR" sz="1900" dirty="0">
                <a:solidFill>
                  <a:srgbClr val="333333"/>
                </a:solidFill>
                <a:latin typeface="CiscoSansTTLight"/>
              </a:rPr>
              <a:t>costumam trabalhar com provedores</a:t>
            </a:r>
          </a:p>
          <a:p>
            <a:r>
              <a:rPr lang="pt-BR" sz="1900" dirty="0">
                <a:solidFill>
                  <a:srgbClr val="333333"/>
                </a:solidFill>
                <a:latin typeface="CiscoSansTTLight"/>
              </a:rPr>
              <a:t>de serviços, implantam redes sem fio.</a:t>
            </a:r>
          </a:p>
          <a:p>
            <a:r>
              <a:rPr lang="pt-BR" sz="1900" dirty="0">
                <a:solidFill>
                  <a:srgbClr val="333333"/>
                </a:solidFill>
                <a:latin typeface="CiscoSansTTLight"/>
              </a:rPr>
              <a:t>Algumas dessas redes fornecem acesso à Internet de alta velocidade sem nenhum custo ou por um valor bem menor do que o de outros serviços de banda larga.</a:t>
            </a:r>
          </a:p>
          <a:p>
            <a:r>
              <a:rPr lang="pt-BR" sz="1900" dirty="0">
                <a:solidFill>
                  <a:srgbClr val="333333"/>
                </a:solidFill>
                <a:latin typeface="CiscoSansTTLight"/>
              </a:rPr>
              <a:t>Outras cidades reservam suas redes Wi-Fi para uso oficial a fim de oferecer à polícia, aos bombeiros e aos funcionários municipais acesso remoto à Internet e às redes municipais.</a:t>
            </a:r>
          </a:p>
          <a:p>
            <a:r>
              <a:rPr lang="pt-BR" sz="1900" dirty="0">
                <a:solidFill>
                  <a:srgbClr val="333333"/>
                </a:solidFill>
                <a:latin typeface="CiscoSansTTLight"/>
              </a:rPr>
              <a:t>A maioria das redes sem fio municipais usam uma </a:t>
            </a:r>
            <a:r>
              <a:rPr lang="pt-BR" sz="1900" dirty="0">
                <a:solidFill>
                  <a:srgbClr val="FF0000"/>
                </a:solidFill>
                <a:latin typeface="CiscoSansTTLight"/>
              </a:rPr>
              <a:t>malha de </a:t>
            </a:r>
            <a:r>
              <a:rPr lang="pt-BR" sz="1900" dirty="0" err="1">
                <a:solidFill>
                  <a:srgbClr val="FF0000"/>
                </a:solidFill>
                <a:latin typeface="CiscoSansTTLight"/>
              </a:rPr>
              <a:t>access</a:t>
            </a:r>
            <a:r>
              <a:rPr lang="pt-BR" sz="1900" dirty="0">
                <a:solidFill>
                  <a:srgbClr val="FF0000"/>
                </a:solidFill>
                <a:latin typeface="CiscoSansTTLight"/>
              </a:rPr>
              <a:t> points </a:t>
            </a:r>
            <a:r>
              <a:rPr lang="pt-BR" sz="1900" dirty="0">
                <a:solidFill>
                  <a:srgbClr val="333333"/>
                </a:solidFill>
                <a:latin typeface="CiscoSansTTLight"/>
              </a:rPr>
              <a:t>interconectados. </a:t>
            </a:r>
          </a:p>
          <a:p>
            <a:r>
              <a:rPr lang="pt-BR" sz="1900" dirty="0">
                <a:solidFill>
                  <a:srgbClr val="333333"/>
                </a:solidFill>
                <a:latin typeface="CiscoSansTTLight"/>
              </a:rPr>
              <a:t>Cada ponto de acesso aparece no intervalo e pode se comunicar </a:t>
            </a:r>
          </a:p>
          <a:p>
            <a:r>
              <a:rPr lang="pt-BR" sz="1900" dirty="0">
                <a:solidFill>
                  <a:srgbClr val="333333"/>
                </a:solidFill>
                <a:latin typeface="CiscoSansTTLight"/>
              </a:rPr>
              <a:t>com pelo menos mais dois pontos de acesso. </a:t>
            </a:r>
            <a:endParaRPr lang="pt-BR" sz="1900" b="0" i="0" dirty="0">
              <a:solidFill>
                <a:srgbClr val="333333"/>
              </a:solidFill>
              <a:effectLst/>
              <a:latin typeface="CiscoSansTT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102058-C4B7-4114-BE3E-F95779309FE9}"/>
              </a:ext>
            </a:extLst>
          </p:cNvPr>
          <p:cNvSpPr/>
          <p:nvPr/>
        </p:nvSpPr>
        <p:spPr>
          <a:xfrm>
            <a:off x="3881634" y="2108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iscoSansTTLight"/>
              </a:rPr>
              <a:t>A malha cobre uma área específica com sinais de rádio.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3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– Celular 3G, 4G e 5G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978592F-46C1-41C7-8D29-E17959A62CB9}"/>
              </a:ext>
            </a:extLst>
          </p:cNvPr>
          <p:cNvSpPr txBox="1">
            <a:spLocks/>
          </p:cNvSpPr>
          <p:nvPr/>
        </p:nvSpPr>
        <p:spPr>
          <a:xfrm>
            <a:off x="5997532" y="1756570"/>
            <a:ext cx="3146613" cy="4598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3G/4G/5G sem fio-abreviação da terceira, quarta e quinta gerações de acesso a celular. </a:t>
            </a:r>
          </a:p>
          <a:p>
            <a:r>
              <a:rPr lang="pt-BR" dirty="0"/>
              <a:t>Essas tecnologias suportam acesso à internet sem fio.</a:t>
            </a:r>
          </a:p>
          <a:p>
            <a:r>
              <a:rPr lang="pt-BR" dirty="0">
                <a:solidFill>
                  <a:srgbClr val="FF0000"/>
                </a:solidFill>
              </a:rPr>
              <a:t>LTE (</a:t>
            </a:r>
            <a:r>
              <a:rPr lang="pt-BR" dirty="0" err="1">
                <a:solidFill>
                  <a:srgbClr val="FF0000"/>
                </a:solidFill>
              </a:rPr>
              <a:t>Long-termevolution</a:t>
            </a:r>
            <a:r>
              <a:rPr lang="pt-BR" dirty="0"/>
              <a:t>, evolução de longo prazo) refere-se a uma tecnologia mais nova e mais rápida, considerada parte da tecnologia de quarta geração (4G).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9E69886-A2E3-467B-A3AD-B8970580A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878" y="1900517"/>
            <a:ext cx="5551654" cy="344037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79BC12-B7EF-4B1B-8BEA-A1BA8EAC909C}"/>
              </a:ext>
            </a:extLst>
          </p:cNvPr>
          <p:cNvSpPr/>
          <p:nvPr/>
        </p:nvSpPr>
        <p:spPr>
          <a:xfrm>
            <a:off x="555811" y="1136519"/>
            <a:ext cx="6311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Esses três termos do setor de celulares são comuns:</a:t>
            </a:r>
          </a:p>
        </p:txBody>
      </p:sp>
    </p:spTree>
    <p:extLst>
      <p:ext uri="{BB962C8B-B14F-4D97-AF65-F5344CB8AC3E}">
        <p14:creationId xmlns:p14="http://schemas.microsoft.com/office/powerpoint/2010/main" val="139025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SEM FIO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3DFC2A0-DD44-4221-9975-788F404FDADE}"/>
              </a:ext>
            </a:extLst>
          </p:cNvPr>
          <p:cNvSpPr/>
          <p:nvPr/>
        </p:nvSpPr>
        <p:spPr>
          <a:xfrm>
            <a:off x="424206" y="1042136"/>
            <a:ext cx="84580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CiscoSansTTLight"/>
              </a:rPr>
              <a:t> Celular/móvel -</a:t>
            </a:r>
            <a:r>
              <a:rPr lang="pt-BR" dirty="0">
                <a:latin typeface="CiscoSansTTLight"/>
              </a:rPr>
              <a:t> T</a:t>
            </a:r>
            <a:r>
              <a:rPr lang="pt-BR" dirty="0"/>
              <a:t>elefones móveis usam ondas </a:t>
            </a:r>
          </a:p>
          <a:p>
            <a:r>
              <a:rPr lang="pt-BR" dirty="0"/>
              <a:t>de rádio para se comunicar através das torres de </a:t>
            </a:r>
          </a:p>
          <a:p>
            <a:r>
              <a:rPr lang="pt-BR" dirty="0"/>
              <a:t>celular próximas. </a:t>
            </a:r>
          </a:p>
          <a:p>
            <a:r>
              <a:rPr lang="pt-BR" dirty="0"/>
              <a:t>O celular tem uma pequena antena de rádio.</a:t>
            </a:r>
          </a:p>
          <a:p>
            <a:r>
              <a:rPr lang="pt-BR" dirty="0"/>
              <a:t>O provedor tem uma antena muito maior que está</a:t>
            </a:r>
          </a:p>
          <a:p>
            <a:r>
              <a:rPr lang="pt-BR" dirty="0"/>
              <a:t>localizada no topo de uma torre.</a:t>
            </a:r>
          </a:p>
          <a:p>
            <a:endParaRPr lang="pt-BR" dirty="0"/>
          </a:p>
          <a:p>
            <a:r>
              <a:rPr lang="pt-BR" dirty="0"/>
              <a:t>Estes são três termos comuns usados durante a </a:t>
            </a:r>
          </a:p>
          <a:p>
            <a:r>
              <a:rPr lang="pt-BR" dirty="0"/>
              <a:t>discussão de redes celulares/móveis:</a:t>
            </a:r>
          </a:p>
          <a:p>
            <a:endParaRPr lang="pt-BR" dirty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50"/>
                </a:solidFill>
              </a:rPr>
              <a:t>Internet sem fio</a:t>
            </a:r>
            <a:r>
              <a:rPr lang="pt-BR" dirty="0"/>
              <a:t> - Um termo geral para serviços de Internet de um telefone móvel ou de qualquer dispositivo que use a mesma tecnologia.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7030A0"/>
                </a:solidFill>
              </a:rPr>
              <a:t>2G/3G/4G sem fio</a:t>
            </a:r>
            <a:r>
              <a:rPr lang="pt-BR" dirty="0"/>
              <a:t> - Alterações importantes nas redes sem fio das empresas de telefonia móvel através da evolução da segunda, terceira e quarta geração das tecnologias móveis sem fio.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FF0000"/>
                </a:solidFill>
              </a:rPr>
              <a:t>Long-Term</a:t>
            </a:r>
            <a:r>
              <a:rPr lang="pt-BR" b="1" dirty="0">
                <a:solidFill>
                  <a:srgbClr val="FF0000"/>
                </a:solidFill>
              </a:rPr>
              <a:t> Evolution (LTE)</a:t>
            </a:r>
            <a:r>
              <a:rPr lang="pt-BR" dirty="0"/>
              <a:t> - Uma tecnologia mais nova e mais rápida considerada parte da tecnologia 4G.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102058-C4B7-4114-BE3E-F95779309FE9}"/>
              </a:ext>
            </a:extLst>
          </p:cNvPr>
          <p:cNvSpPr/>
          <p:nvPr/>
        </p:nvSpPr>
        <p:spPr>
          <a:xfrm>
            <a:off x="4911364" y="210874"/>
            <a:ext cx="354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CiscoSansTTLight"/>
              </a:rPr>
              <a:t>Banda Larga Móvel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89450C-EA79-48CC-92E8-01CA7C47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85" y="580206"/>
            <a:ext cx="28670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- </a:t>
            </a:r>
            <a:r>
              <a:rPr lang="pt-BR" b="0" dirty="0" err="1"/>
              <a:t>Wide</a:t>
            </a:r>
            <a:r>
              <a:rPr lang="pt-BR" b="0" dirty="0"/>
              <a:t> Área Network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3A29B38-9B9A-4C79-986A-832FDBCE0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677" y="1051765"/>
            <a:ext cx="7152063" cy="53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7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NÃO CONFUNDIR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978592F-46C1-41C7-8D29-E17959A62CB9}"/>
              </a:ext>
            </a:extLst>
          </p:cNvPr>
          <p:cNvSpPr txBox="1">
            <a:spLocks/>
          </p:cNvSpPr>
          <p:nvPr/>
        </p:nvSpPr>
        <p:spPr>
          <a:xfrm>
            <a:off x="833573" y="4849905"/>
            <a:ext cx="8310427" cy="107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FF0000"/>
                </a:solidFill>
              </a:rPr>
              <a:t>Obs.: </a:t>
            </a:r>
            <a:r>
              <a:rPr lang="pt-BR" dirty="0"/>
              <a:t>Não confundir com o Padrão IEEE 802.11ac para redes </a:t>
            </a:r>
            <a:r>
              <a:rPr lang="pt-BR" dirty="0" err="1"/>
              <a:t>Wi-fi</a:t>
            </a:r>
            <a:r>
              <a:rPr lang="pt-BR" dirty="0"/>
              <a:t>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F84188-DC46-4ED3-A025-43F8D77B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0731" y="1271917"/>
            <a:ext cx="6209983" cy="33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4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ATIVIDADE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82B6950-3085-4527-B8F1-B3A01B577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87853"/>
            <a:ext cx="7886700" cy="500502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94BA216-2EFA-40D5-BD58-0E6AF757B833}"/>
              </a:ext>
            </a:extLst>
          </p:cNvPr>
          <p:cNvSpPr/>
          <p:nvPr/>
        </p:nvSpPr>
        <p:spPr>
          <a:xfrm>
            <a:off x="628650" y="1051921"/>
            <a:ext cx="8119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https://static-course-assets.s3.amazonaws.com/ConnectNet6/pt/index.html#3.1.1.6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243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DESAFIO PESQUISA</a:t>
            </a:r>
          </a:p>
        </p:txBody>
      </p:sp>
    </p:spTree>
    <p:extLst>
      <p:ext uri="{BB962C8B-B14F-4D97-AF65-F5344CB8AC3E}">
        <p14:creationId xmlns:p14="http://schemas.microsoft.com/office/powerpoint/2010/main" val="222407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b="1" dirty="0"/>
              <a:t>EXERCÍCIOS NO CLASSROOM E NETACAD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 algn="ctr">
              <a:buNone/>
            </a:pPr>
            <a:r>
              <a:rPr lang="pt-BR" sz="1800" b="1" dirty="0"/>
              <a:t>AULA 2 – CONEXÃO FILIAL</a:t>
            </a:r>
          </a:p>
          <a:p>
            <a:pPr marL="0" indent="0" algn="ctr">
              <a:buNone/>
            </a:pPr>
            <a:endParaRPr lang="pt-BR" sz="1800" b="1" dirty="0"/>
          </a:p>
          <a:p>
            <a:pPr marL="0" indent="0" algn="ctr">
              <a:buNone/>
            </a:pPr>
            <a:r>
              <a:rPr lang="pt-BR" sz="1800" b="1" dirty="0"/>
              <a:t>NETACAD MODULO 4 - CAPÍTULO 3</a:t>
            </a:r>
          </a:p>
          <a:p>
            <a:pPr marL="0" indent="0" algn="ctr">
              <a:buNone/>
            </a:pPr>
            <a:r>
              <a:rPr lang="pt-BR" sz="1800" b="1"/>
              <a:t>Resultado em Excel: 3.0.1.2 – 3.1.2.2</a:t>
            </a:r>
            <a:endParaRPr lang="pt-BR" sz="18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CONEXÃO FILIAL</a:t>
            </a:r>
          </a:p>
        </p:txBody>
      </p:sp>
    </p:spTree>
    <p:extLst>
      <p:ext uri="{BB962C8B-B14F-4D97-AF65-F5344CB8AC3E}">
        <p14:creationId xmlns:p14="http://schemas.microsoft.com/office/powerpoint/2010/main" val="4256625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rgbClr val="FF0000"/>
                </a:solidFill>
              </a:rPr>
              <a:t>Objetivo:</a:t>
            </a:r>
            <a:r>
              <a:rPr lang="pt-BR" sz="1800" dirty="0"/>
              <a:t> Selecionar soluções de banda larga para oferecer suporte à conectividade remota em uma rede empresarial de pequeno a médio porte com seus usuários em home office. </a:t>
            </a:r>
          </a:p>
          <a:p>
            <a:pPr marL="0" indent="0" algn="ctr">
              <a:buNone/>
            </a:pPr>
            <a:r>
              <a:rPr lang="pt-BR" sz="1800" b="1" dirty="0">
                <a:solidFill>
                  <a:srgbClr val="FF0000"/>
                </a:solidFill>
              </a:rPr>
              <a:t>Cenário:</a:t>
            </a:r>
            <a:r>
              <a:rPr lang="pt-BR" sz="1800" dirty="0"/>
              <a:t> Com a atual situação funcionários remotos estão se expandindo.</a:t>
            </a:r>
          </a:p>
          <a:p>
            <a:pPr marL="0" indent="0" algn="ctr">
              <a:buNone/>
            </a:pPr>
            <a:r>
              <a:rPr lang="pt-BR" sz="1800" dirty="0"/>
              <a:t>Você recebeu uma oferta de emprego como funcionário remoto de uma grande empresa.</a:t>
            </a:r>
          </a:p>
          <a:p>
            <a:pPr marL="0" indent="0" algn="ctr">
              <a:buNone/>
            </a:pPr>
            <a:r>
              <a:rPr lang="pt-BR" sz="1800" dirty="0"/>
              <a:t>O novo empregador exige que os funcionários remotos tenham acesso à Internet para atender às responsabilidades do trabalho.</a:t>
            </a:r>
          </a:p>
          <a:p>
            <a:pPr marL="0" indent="0" algn="ctr">
              <a:buNone/>
            </a:pPr>
            <a:r>
              <a:rPr lang="pt-BR" sz="1800" dirty="0"/>
              <a:t>Pesquise os seguintes tipos de conexão de Internet de banda larga disponíveis em sua região geográfica:</a:t>
            </a:r>
          </a:p>
          <a:p>
            <a:pPr marL="0" indent="0" algn="ctr">
              <a:buNone/>
            </a:pPr>
            <a:endParaRPr lang="pt-BR" sz="1800" dirty="0"/>
          </a:p>
          <a:p>
            <a:pPr marL="0" indent="0" algn="ctr">
              <a:buNone/>
            </a:pPr>
            <a:endParaRPr lang="pt-BR" sz="1800" dirty="0"/>
          </a:p>
          <a:p>
            <a:pPr marL="0" indent="0" algn="ctr">
              <a:buNone/>
            </a:pPr>
            <a:endParaRPr lang="pt-BR" sz="1800" dirty="0"/>
          </a:p>
          <a:p>
            <a:pPr marL="0" indent="0" algn="ctr">
              <a:buNone/>
            </a:pPr>
            <a:endParaRPr lang="pt-BR" sz="1800" dirty="0"/>
          </a:p>
          <a:p>
            <a:pPr algn="ctr"/>
            <a:r>
              <a:rPr lang="pt-BR" sz="1800" dirty="0"/>
              <a:t>Considere as vantagens e desvantagens de cada variação de banda larga à medida que você anota sua pesquisa, que podem incluir custo, velocidade, segurança e facilidade de implementação ou de instalação.</a:t>
            </a:r>
            <a:endParaRPr lang="pt-BR" sz="18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VARIEDADES DE BANDA LARGA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F1AFF7-29E0-4C53-BAFB-DF80D006B7A5}"/>
              </a:ext>
            </a:extLst>
          </p:cNvPr>
          <p:cNvSpPr/>
          <p:nvPr/>
        </p:nvSpPr>
        <p:spPr>
          <a:xfrm>
            <a:off x="1484721" y="372147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DSL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Cabo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Fibra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Sem fio</a:t>
            </a:r>
          </a:p>
        </p:txBody>
      </p:sp>
    </p:spTree>
    <p:extLst>
      <p:ext uri="{BB962C8B-B14F-4D97-AF65-F5344CB8AC3E}">
        <p14:creationId xmlns:p14="http://schemas.microsoft.com/office/powerpoint/2010/main" val="82031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Recursos:</a:t>
            </a:r>
          </a:p>
          <a:p>
            <a:r>
              <a:rPr lang="pt-BR" sz="1800" dirty="0"/>
              <a:t>Acesso à Web</a:t>
            </a:r>
          </a:p>
          <a:p>
            <a:r>
              <a:rPr lang="pt-BR" sz="1800" dirty="0"/>
              <a:t>Software de processamento de texto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Etapa 1: </a:t>
            </a:r>
            <a:r>
              <a:rPr lang="pt-BR" sz="1800" dirty="0"/>
              <a:t>Pesquise em grupo de </a:t>
            </a:r>
            <a:r>
              <a:rPr lang="pt-BR" sz="1800" dirty="0">
                <a:solidFill>
                  <a:srgbClr val="FF0000"/>
                </a:solidFill>
              </a:rPr>
              <a:t>6 pessoas</a:t>
            </a:r>
            <a:r>
              <a:rPr lang="pt-BR" sz="1800" dirty="0"/>
              <a:t>, os 3 principais tipos de conexões banda larga com a Internet: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• DSL</a:t>
            </a:r>
          </a:p>
          <a:p>
            <a:pPr marL="0" indent="0">
              <a:buNone/>
            </a:pPr>
            <a:r>
              <a:rPr lang="pt-BR" sz="1800" dirty="0"/>
              <a:t>• Cabo</a:t>
            </a:r>
          </a:p>
          <a:p>
            <a:pPr marL="0" indent="0">
              <a:buNone/>
            </a:pPr>
            <a:r>
              <a:rPr lang="pt-BR" sz="1800" dirty="0"/>
              <a:t>• Fibra</a:t>
            </a:r>
            <a:endParaRPr lang="pt-BR" sz="18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VARIEDADES DE BANDA LARGA</a:t>
            </a:r>
          </a:p>
        </p:txBody>
      </p:sp>
    </p:spTree>
    <p:extLst>
      <p:ext uri="{BB962C8B-B14F-4D97-AF65-F5344CB8AC3E}">
        <p14:creationId xmlns:p14="http://schemas.microsoft.com/office/powerpoint/2010/main" val="415032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Etapa 2: </a:t>
            </a:r>
            <a:r>
              <a:rPr lang="pt-BR" sz="1800" dirty="0"/>
              <a:t>Decida quais opções de banda larga seriam importantes para você como um trabalhador/funcionário remoto em um escritório pequeno ou doméstico:</a:t>
            </a:r>
          </a:p>
          <a:p>
            <a:pPr marL="0" indent="0">
              <a:buNone/>
            </a:pPr>
            <a:r>
              <a:rPr lang="pt-BR" sz="1800" dirty="0"/>
              <a:t>• Custo</a:t>
            </a:r>
          </a:p>
          <a:p>
            <a:pPr marL="0" indent="0">
              <a:buNone/>
            </a:pPr>
            <a:r>
              <a:rPr lang="pt-BR" sz="1800" dirty="0"/>
              <a:t>• Velocidade</a:t>
            </a:r>
          </a:p>
          <a:p>
            <a:pPr marL="0" indent="0">
              <a:buNone/>
            </a:pPr>
            <a:r>
              <a:rPr lang="pt-BR" sz="1800" dirty="0"/>
              <a:t>• Segurança</a:t>
            </a:r>
          </a:p>
          <a:p>
            <a:pPr marL="0" indent="0">
              <a:buNone/>
            </a:pPr>
            <a:r>
              <a:rPr lang="pt-BR" sz="1800" dirty="0"/>
              <a:t>• Facilidade de implementação</a:t>
            </a:r>
          </a:p>
          <a:p>
            <a:pPr marL="0" indent="0">
              <a:buNone/>
            </a:pPr>
            <a:r>
              <a:rPr lang="pt-BR" sz="1800" dirty="0"/>
              <a:t>• Confiabilidade</a:t>
            </a:r>
            <a:endParaRPr lang="pt-BR" sz="18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VARIEDADES DE BANDA LARGA</a:t>
            </a:r>
          </a:p>
        </p:txBody>
      </p:sp>
    </p:spTree>
    <p:extLst>
      <p:ext uri="{BB962C8B-B14F-4D97-AF65-F5344CB8AC3E}">
        <p14:creationId xmlns:p14="http://schemas.microsoft.com/office/powerpoint/2010/main" val="41440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Etapa 3: </a:t>
            </a:r>
            <a:r>
              <a:rPr lang="pt-BR" sz="1800" dirty="0"/>
              <a:t>Usando as opções do Passo 2, crie uma matriz com as vantagens e desvantagens de cada tipo de banda larga.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Etapa 4: </a:t>
            </a:r>
            <a:r>
              <a:rPr lang="pt-BR" sz="1800" dirty="0"/>
              <a:t>Compartilhe sua pesquisa com a turma ou com outro grupo.</a:t>
            </a:r>
            <a:endParaRPr lang="pt-BR" sz="18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VARIEDADES DE BANDA LARGA</a:t>
            </a:r>
          </a:p>
        </p:txBody>
      </p:sp>
    </p:spTree>
    <p:extLst>
      <p:ext uri="{BB962C8B-B14F-4D97-AF65-F5344CB8AC3E}">
        <p14:creationId xmlns:p14="http://schemas.microsoft.com/office/powerpoint/2010/main" val="191865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- </a:t>
            </a:r>
            <a:r>
              <a:rPr lang="pt-BR" b="0" dirty="0" err="1"/>
              <a:t>Wide</a:t>
            </a:r>
            <a:r>
              <a:rPr lang="pt-BR" b="0" dirty="0"/>
              <a:t> Área Network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7051"/>
            <a:ext cx="7886700" cy="503614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 WAN é de propriedade de um provedor de serviços </a:t>
            </a:r>
            <a:r>
              <a:rPr lang="pt-BR" dirty="0" err="1"/>
              <a:t>ISPs</a:t>
            </a:r>
            <a:r>
              <a:rPr lang="pt-BR" dirty="0"/>
              <a:t> (Internet Service </a:t>
            </a:r>
            <a:r>
              <a:rPr lang="pt-BR" dirty="0" err="1"/>
              <a:t>Provider</a:t>
            </a:r>
            <a:r>
              <a:rPr lang="pt-BR" dirty="0"/>
              <a:t>);</a:t>
            </a:r>
          </a:p>
          <a:p>
            <a:r>
              <a:rPr lang="pt-BR" dirty="0"/>
              <a:t>Os provedores de serviços de WAN incluem operadoras, como uma rede de telefone, uma empresa de cabeamento ou um serviço satélite;</a:t>
            </a:r>
          </a:p>
        </p:txBody>
      </p:sp>
    </p:spTree>
    <p:extLst>
      <p:ext uri="{BB962C8B-B14F-4D97-AF65-F5344CB8AC3E}">
        <p14:creationId xmlns:p14="http://schemas.microsoft.com/office/powerpoint/2010/main" val="383965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- </a:t>
            </a:r>
            <a:r>
              <a:rPr lang="pt-BR" b="0" dirty="0" err="1"/>
              <a:t>Wide</a:t>
            </a:r>
            <a:r>
              <a:rPr lang="pt-BR" b="0" dirty="0"/>
              <a:t> Área Network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AE22AFB-811C-40A1-B30A-F93231973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4931" y="1141413"/>
            <a:ext cx="6634137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0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- Discagem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D32328-8FBD-4AEB-8979-E40102E0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1493" y="1159342"/>
            <a:ext cx="6539221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6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- Discagem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CB6014-1726-4C92-8411-158259F2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Conexões discadas, antigas e que usavam uma linha telefônica analógica para a transmissão de dados;</a:t>
            </a:r>
          </a:p>
          <a:p>
            <a:r>
              <a:rPr lang="pt-BR" b="1" dirty="0">
                <a:solidFill>
                  <a:srgbClr val="FF0000"/>
                </a:solidFill>
              </a:rPr>
              <a:t>Observação</a:t>
            </a:r>
            <a:r>
              <a:rPr lang="pt-BR" b="1" dirty="0"/>
              <a:t>: </a:t>
            </a:r>
            <a:r>
              <a:rPr lang="pt-BR" dirty="0"/>
              <a:t>embora poucas empresas suportem acesso discado, ele ainda é uma solução viável para áreas remotas com opções de acesso à </a:t>
            </a:r>
            <a:r>
              <a:rPr lang="pt-BR" dirty="0">
                <a:solidFill>
                  <a:srgbClr val="FF0000"/>
                </a:solidFill>
              </a:rPr>
              <a:t>WAN limitadas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43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E76C46-78BD-404D-9D6C-C271AE7FC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378" y="1075766"/>
            <a:ext cx="5843765" cy="459889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WAN – DSL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978592F-46C1-41C7-8D29-E17959A62CB9}"/>
              </a:ext>
            </a:extLst>
          </p:cNvPr>
          <p:cNvSpPr txBox="1">
            <a:spLocks/>
          </p:cNvSpPr>
          <p:nvPr/>
        </p:nvSpPr>
        <p:spPr>
          <a:xfrm>
            <a:off x="5907740" y="1183341"/>
            <a:ext cx="3146613" cy="4598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É uma tecnologia de conexão sempre ativa que usa </a:t>
            </a:r>
            <a:r>
              <a:rPr lang="pt-BR" dirty="0">
                <a:solidFill>
                  <a:srgbClr val="00B050"/>
                </a:solidFill>
              </a:rPr>
              <a:t>linhas de telefone</a:t>
            </a:r>
            <a:r>
              <a:rPr lang="pt-BR" dirty="0"/>
              <a:t> de par trançado existentes para transportar dados em largura de banda elevada e oferece </a:t>
            </a:r>
            <a:r>
              <a:rPr lang="pt-BR" dirty="0">
                <a:solidFill>
                  <a:srgbClr val="0070C0"/>
                </a:solidFill>
              </a:rPr>
              <a:t>serviços de IP </a:t>
            </a:r>
            <a:r>
              <a:rPr lang="pt-BR" dirty="0"/>
              <a:t>para os assinantes.</a:t>
            </a:r>
          </a:p>
          <a:p>
            <a:r>
              <a:rPr lang="pt-BR" dirty="0"/>
              <a:t>Um modem DSL converte um sinal de Ethernet do dispositivo do usuário ao sinal DSL, que é transmitido ao escritório central.</a:t>
            </a:r>
          </a:p>
          <a:p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0E8E174-C620-4C46-A249-907B3A81811E}"/>
              </a:ext>
            </a:extLst>
          </p:cNvPr>
          <p:cNvSpPr/>
          <p:nvPr/>
        </p:nvSpPr>
        <p:spPr>
          <a:xfrm>
            <a:off x="1990165" y="4634753"/>
            <a:ext cx="1021976" cy="887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9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DSL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089FCC-BD57-41F1-A7FA-D7EFBAEBE84D}"/>
              </a:ext>
            </a:extLst>
          </p:cNvPr>
          <p:cNvSpPr/>
          <p:nvPr/>
        </p:nvSpPr>
        <p:spPr>
          <a:xfrm>
            <a:off x="480767" y="1103610"/>
            <a:ext cx="8257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 </a:t>
            </a:r>
            <a:r>
              <a:rPr lang="pt-BR" sz="2400" dirty="0">
                <a:solidFill>
                  <a:srgbClr val="FF0000"/>
                </a:solidFill>
              </a:rPr>
              <a:t>Digital </a:t>
            </a:r>
            <a:r>
              <a:rPr lang="pt-BR" sz="2400" dirty="0" err="1">
                <a:solidFill>
                  <a:srgbClr val="FF0000"/>
                </a:solidFill>
              </a:rPr>
              <a:t>Subscriber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Line</a:t>
            </a:r>
            <a:r>
              <a:rPr lang="pt-BR" sz="2400" dirty="0">
                <a:solidFill>
                  <a:srgbClr val="FF0000"/>
                </a:solidFill>
              </a:rPr>
              <a:t> (DSL) </a:t>
            </a:r>
            <a:r>
              <a:rPr lang="pt-BR" sz="2400" dirty="0"/>
              <a:t>é um meio de fornecer conexões de alta velocidade por fios de cobre instalados. </a:t>
            </a:r>
          </a:p>
          <a:p>
            <a:r>
              <a:rPr lang="pt-BR" sz="2400" dirty="0"/>
              <a:t>O DSL é uma das principais soluções disponíveis para o funcionário remoto.</a:t>
            </a:r>
          </a:p>
          <a:p>
            <a:endParaRPr lang="pt-BR" sz="2400" dirty="0"/>
          </a:p>
          <a:p>
            <a:r>
              <a:rPr lang="pt-BR" sz="2400" dirty="0"/>
              <a:t>A figura representa A alocação do espaço de largura de banda em um fio de cobre para DSL assimétrica (ADSL).</a:t>
            </a:r>
          </a:p>
        </p:txBody>
      </p:sp>
    </p:spTree>
    <p:extLst>
      <p:ext uri="{BB962C8B-B14F-4D97-AF65-F5344CB8AC3E}">
        <p14:creationId xmlns:p14="http://schemas.microsoft.com/office/powerpoint/2010/main" val="138067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DSL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089FCC-BD57-41F1-A7FA-D7EFBAEBE84D}"/>
              </a:ext>
            </a:extLst>
          </p:cNvPr>
          <p:cNvSpPr/>
          <p:nvPr/>
        </p:nvSpPr>
        <p:spPr>
          <a:xfrm>
            <a:off x="480767" y="1103610"/>
            <a:ext cx="8257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 área identificada como POTS (</a:t>
            </a:r>
            <a:r>
              <a:rPr lang="pt-BR" sz="2400" dirty="0" err="1"/>
              <a:t>Plain</a:t>
            </a:r>
            <a:r>
              <a:rPr lang="pt-BR" sz="2400" dirty="0"/>
              <a:t> </a:t>
            </a:r>
            <a:r>
              <a:rPr lang="pt-BR" sz="2400" dirty="0" err="1"/>
              <a:t>Old</a:t>
            </a:r>
            <a:r>
              <a:rPr lang="pt-BR" sz="2400" dirty="0"/>
              <a:t> </a:t>
            </a:r>
            <a:r>
              <a:rPr lang="pt-BR" sz="2400" dirty="0" err="1"/>
              <a:t>Telephone</a:t>
            </a:r>
            <a:r>
              <a:rPr lang="pt-BR" sz="2400" dirty="0"/>
              <a:t> System) identifica o intervalo de frequência usado pelo serviço telefônico de voz.</a:t>
            </a:r>
          </a:p>
          <a:p>
            <a:r>
              <a:rPr lang="pt-BR" sz="2400" dirty="0"/>
              <a:t>A área denominada </a:t>
            </a:r>
            <a:r>
              <a:rPr lang="pt-BR" sz="2400" dirty="0">
                <a:solidFill>
                  <a:srgbClr val="7030A0"/>
                </a:solidFill>
              </a:rPr>
              <a:t>ADSL</a:t>
            </a:r>
            <a:r>
              <a:rPr lang="pt-BR" sz="2400" dirty="0"/>
              <a:t> representa o espaço de frequência usado pelos sinais de DSL de </a:t>
            </a:r>
            <a:r>
              <a:rPr lang="pt-BR" sz="2400" dirty="0" err="1">
                <a:solidFill>
                  <a:srgbClr val="FF0000"/>
                </a:solidFill>
              </a:rPr>
              <a:t>upstream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e </a:t>
            </a:r>
            <a:r>
              <a:rPr lang="pt-BR" sz="2400" dirty="0" err="1">
                <a:solidFill>
                  <a:srgbClr val="0070C0"/>
                </a:solidFill>
              </a:rPr>
              <a:t>downstream</a:t>
            </a:r>
            <a:r>
              <a:rPr lang="pt-BR" sz="2400" dirty="0"/>
              <a:t>.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1DEDD0F-8361-4CE5-BF1C-C015A8BFB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3897" y="3214395"/>
            <a:ext cx="6868206" cy="335655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0840D92-8227-414B-AE76-3463EABFF28C}"/>
              </a:ext>
            </a:extLst>
          </p:cNvPr>
          <p:cNvSpPr/>
          <p:nvPr/>
        </p:nvSpPr>
        <p:spPr>
          <a:xfrm>
            <a:off x="396254" y="3429000"/>
            <a:ext cx="19038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área que engloba tanto a área POTS quanto a área ADSL representa todo o intervalo de frequência suportado pelo par de fios de cobre.</a:t>
            </a:r>
          </a:p>
        </p:txBody>
      </p:sp>
    </p:spTree>
    <p:extLst>
      <p:ext uri="{BB962C8B-B14F-4D97-AF65-F5344CB8AC3E}">
        <p14:creationId xmlns:p14="http://schemas.microsoft.com/office/powerpoint/2010/main" val="1568590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3090</TotalTime>
  <Words>1423</Words>
  <Application>Microsoft Office PowerPoint</Application>
  <PresentationFormat>Apresentação na tela (4:3)</PresentationFormat>
  <Paragraphs>173</Paragraphs>
  <Slides>27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CiscoSansTTLight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124</cp:revision>
  <dcterms:created xsi:type="dcterms:W3CDTF">2019-02-19T13:22:14Z</dcterms:created>
  <dcterms:modified xsi:type="dcterms:W3CDTF">2021-04-26T19:54:49Z</dcterms:modified>
</cp:coreProperties>
</file>