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7" r:id="rId2"/>
    <p:sldId id="283" r:id="rId3"/>
    <p:sldId id="281" r:id="rId4"/>
    <p:sldId id="352" r:id="rId5"/>
    <p:sldId id="339" r:id="rId6"/>
    <p:sldId id="345" r:id="rId7"/>
    <p:sldId id="351" r:id="rId8"/>
    <p:sldId id="340" r:id="rId9"/>
    <p:sldId id="325" r:id="rId10"/>
    <p:sldId id="327" r:id="rId11"/>
    <p:sldId id="346" r:id="rId12"/>
    <p:sldId id="344" r:id="rId13"/>
    <p:sldId id="330" r:id="rId14"/>
    <p:sldId id="332" r:id="rId15"/>
    <p:sldId id="347" r:id="rId16"/>
    <p:sldId id="353" r:id="rId17"/>
    <p:sldId id="333" r:id="rId18"/>
    <p:sldId id="348" r:id="rId19"/>
    <p:sldId id="349" r:id="rId20"/>
    <p:sldId id="350" r:id="rId21"/>
    <p:sldId id="280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resa123.com.b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" TargetMode="External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risign.com/pt_BR/" TargetMode="External"/><Relationship Id="rId5" Type="http://schemas.openxmlformats.org/officeDocument/2006/relationships/hyperlink" Target="https://www.certisign.com.br/" TargetMode="External"/><Relationship Id="rId4" Type="http://schemas.openxmlformats.org/officeDocument/2006/relationships/hyperlink" Target="https://www.serasa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presa123.com.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presa123.com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APACHE – SERVIDOR WEB SEGURO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CONFIGURANDO E GERANDO CERTIFICADO SSL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02954" cy="5277394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Para gerar o certificado, digite::.</a:t>
            </a:r>
          </a:p>
          <a:p>
            <a:r>
              <a:rPr lang="en-US" sz="2200" b="1" dirty="0"/>
              <a:t># </a:t>
            </a:r>
            <a:r>
              <a:rPr lang="en-US" sz="2200" b="1" dirty="0" err="1">
                <a:solidFill>
                  <a:srgbClr val="FF0000"/>
                </a:solidFill>
              </a:rPr>
              <a:t>openssl</a:t>
            </a:r>
            <a:r>
              <a:rPr lang="en-US" sz="2200" b="1" dirty="0">
                <a:solidFill>
                  <a:srgbClr val="FF0000"/>
                </a:solidFill>
              </a:rPr>
              <a:t>  req  $@  -new  -x509  -days  365  -nodes -out /</a:t>
            </a:r>
            <a:r>
              <a:rPr lang="en-US" sz="2200" b="1" dirty="0" err="1">
                <a:solidFill>
                  <a:srgbClr val="FF0000"/>
                </a:solidFill>
              </a:rPr>
              <a:t>etc</a:t>
            </a:r>
            <a:r>
              <a:rPr lang="en-US" sz="2200" b="1" dirty="0">
                <a:solidFill>
                  <a:srgbClr val="FF0000"/>
                </a:solidFill>
              </a:rPr>
              <a:t>/apache2/</a:t>
            </a:r>
            <a:r>
              <a:rPr lang="en-US" sz="2200" b="1" dirty="0" err="1">
                <a:solidFill>
                  <a:srgbClr val="FF0000"/>
                </a:solidFill>
              </a:rPr>
              <a:t>certificado.pem</a:t>
            </a:r>
            <a:r>
              <a:rPr lang="en-US" sz="2200" b="1" dirty="0">
                <a:solidFill>
                  <a:srgbClr val="FF0000"/>
                </a:solidFill>
              </a:rPr>
              <a:t> -</a:t>
            </a:r>
            <a:r>
              <a:rPr lang="en-US" sz="2200" b="1" dirty="0" err="1">
                <a:solidFill>
                  <a:srgbClr val="FF0000"/>
                </a:solidFill>
              </a:rPr>
              <a:t>keyout</a:t>
            </a:r>
            <a:r>
              <a:rPr lang="en-US" sz="2200" b="1" dirty="0">
                <a:solidFill>
                  <a:srgbClr val="FF0000"/>
                </a:solidFill>
              </a:rPr>
              <a:t> /</a:t>
            </a:r>
            <a:r>
              <a:rPr lang="en-US" sz="2200" b="1" dirty="0" err="1">
                <a:solidFill>
                  <a:srgbClr val="FF0000"/>
                </a:solidFill>
              </a:rPr>
              <a:t>etc</a:t>
            </a:r>
            <a:r>
              <a:rPr lang="en-US" sz="2200" b="1" dirty="0">
                <a:solidFill>
                  <a:srgbClr val="FF0000"/>
                </a:solidFill>
              </a:rPr>
              <a:t>/apache2/</a:t>
            </a:r>
            <a:r>
              <a:rPr lang="en-US" sz="2200" b="1" dirty="0" err="1">
                <a:solidFill>
                  <a:srgbClr val="FF0000"/>
                </a:solidFill>
              </a:rPr>
              <a:t>certificado.pem</a:t>
            </a:r>
            <a:endParaRPr lang="pt-BR" sz="2200" b="1" dirty="0">
              <a:solidFill>
                <a:srgbClr val="FF0000"/>
              </a:solidFill>
            </a:endParaRPr>
          </a:p>
          <a:p>
            <a:endParaRPr lang="pt-BR" sz="2400" b="1" dirty="0"/>
          </a:p>
          <a:p>
            <a:r>
              <a:rPr lang="pt-BR" sz="2400" b="1" dirty="0"/>
              <a:t>Exemplo de Preenchimentos: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/>
              <a:t>Country </a:t>
            </a:r>
            <a:r>
              <a:rPr lang="pt-BR" sz="1400" b="1" dirty="0" err="1"/>
              <a:t>Name</a:t>
            </a:r>
            <a:r>
              <a:rPr lang="pt-BR" sz="1400" b="1" dirty="0"/>
              <a:t> (2 </a:t>
            </a:r>
            <a:r>
              <a:rPr lang="pt-BR" sz="1400" b="1" dirty="0" err="1"/>
              <a:t>letter</a:t>
            </a:r>
            <a:r>
              <a:rPr lang="pt-BR" sz="1400" b="1" dirty="0"/>
              <a:t> </a:t>
            </a:r>
            <a:r>
              <a:rPr lang="pt-BR" sz="1400" b="1" dirty="0" err="1"/>
              <a:t>code</a:t>
            </a:r>
            <a:r>
              <a:rPr lang="pt-BR" sz="1400" b="1" dirty="0"/>
              <a:t>) [AU]:</a:t>
            </a:r>
            <a:r>
              <a:rPr lang="pt-BR" sz="1400" b="1" dirty="0">
                <a:solidFill>
                  <a:srgbClr val="FF0000"/>
                </a:solidFill>
              </a:rPr>
              <a:t>BR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 err="1"/>
              <a:t>State</a:t>
            </a:r>
            <a:r>
              <a:rPr lang="pt-BR" sz="1400" b="1" dirty="0"/>
              <a:t> </a:t>
            </a:r>
            <a:r>
              <a:rPr lang="pt-BR" sz="1400" b="1" dirty="0" err="1"/>
              <a:t>or</a:t>
            </a:r>
            <a:r>
              <a:rPr lang="pt-BR" sz="1400" b="1" dirty="0"/>
              <a:t> </a:t>
            </a:r>
            <a:r>
              <a:rPr lang="pt-BR" sz="1400" b="1" dirty="0" err="1"/>
              <a:t>Province</a:t>
            </a:r>
            <a:r>
              <a:rPr lang="pt-BR" sz="1400" b="1" dirty="0"/>
              <a:t> </a:t>
            </a:r>
            <a:r>
              <a:rPr lang="pt-BR" sz="1400" b="1" dirty="0" err="1"/>
              <a:t>Name</a:t>
            </a:r>
            <a:r>
              <a:rPr lang="pt-BR" sz="1400" b="1" dirty="0"/>
              <a:t> (full </a:t>
            </a:r>
            <a:r>
              <a:rPr lang="pt-BR" sz="1400" b="1" dirty="0" err="1"/>
              <a:t>name</a:t>
            </a:r>
            <a:r>
              <a:rPr lang="pt-BR" sz="1400" b="1" dirty="0"/>
              <a:t>) [Some-</a:t>
            </a:r>
            <a:r>
              <a:rPr lang="pt-BR" sz="1400" b="1" dirty="0" err="1"/>
              <a:t>State</a:t>
            </a:r>
            <a:r>
              <a:rPr lang="pt-BR" sz="1400" b="1" dirty="0"/>
              <a:t>]:</a:t>
            </a:r>
            <a:r>
              <a:rPr lang="pt-BR" sz="1400" b="1" dirty="0">
                <a:solidFill>
                  <a:srgbClr val="FF0000"/>
                </a:solidFill>
              </a:rPr>
              <a:t>São Paulo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 err="1"/>
              <a:t>Locality</a:t>
            </a:r>
            <a:r>
              <a:rPr lang="pt-BR" sz="1400" b="1" dirty="0"/>
              <a:t> </a:t>
            </a:r>
            <a:r>
              <a:rPr lang="pt-BR" sz="1400" b="1" dirty="0" err="1"/>
              <a:t>Name</a:t>
            </a:r>
            <a:r>
              <a:rPr lang="pt-BR" sz="1400" b="1" dirty="0"/>
              <a:t> (</a:t>
            </a:r>
            <a:r>
              <a:rPr lang="pt-BR" sz="1400" b="1" dirty="0" err="1"/>
              <a:t>eg</a:t>
            </a:r>
            <a:r>
              <a:rPr lang="pt-BR" sz="1400" b="1" dirty="0"/>
              <a:t>, </a:t>
            </a:r>
            <a:r>
              <a:rPr lang="pt-BR" sz="1400" b="1" dirty="0" err="1"/>
              <a:t>city</a:t>
            </a:r>
            <a:r>
              <a:rPr lang="pt-BR" sz="1400" b="1" dirty="0"/>
              <a:t>) []:</a:t>
            </a:r>
            <a:r>
              <a:rPr lang="pt-BR" sz="1400" b="1" dirty="0">
                <a:solidFill>
                  <a:srgbClr val="FF0000"/>
                </a:solidFill>
              </a:rPr>
              <a:t>São Paulo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 err="1"/>
              <a:t>Organization</a:t>
            </a:r>
            <a:r>
              <a:rPr lang="pt-BR" sz="1400" b="1" dirty="0"/>
              <a:t> </a:t>
            </a:r>
            <a:r>
              <a:rPr lang="pt-BR" sz="1400" b="1" dirty="0" err="1"/>
              <a:t>Name</a:t>
            </a:r>
            <a:r>
              <a:rPr lang="pt-BR" sz="1400" b="1" dirty="0"/>
              <a:t> (</a:t>
            </a:r>
            <a:r>
              <a:rPr lang="pt-BR" sz="1400" b="1" dirty="0" err="1"/>
              <a:t>eg</a:t>
            </a:r>
            <a:r>
              <a:rPr lang="pt-BR" sz="1400" b="1" dirty="0"/>
              <a:t>, </a:t>
            </a:r>
            <a:r>
              <a:rPr lang="pt-BR" sz="1400" b="1" dirty="0" err="1"/>
              <a:t>company</a:t>
            </a:r>
            <a:r>
              <a:rPr lang="pt-BR" sz="1400" b="1" dirty="0"/>
              <a:t>) [Internet </a:t>
            </a:r>
            <a:r>
              <a:rPr lang="pt-BR" sz="1400" b="1" dirty="0" err="1"/>
              <a:t>Widgits</a:t>
            </a:r>
            <a:r>
              <a:rPr lang="pt-BR" sz="1400" b="1" dirty="0"/>
              <a:t> </a:t>
            </a:r>
            <a:r>
              <a:rPr lang="pt-BR" sz="1400" b="1" dirty="0" err="1"/>
              <a:t>Pty</a:t>
            </a:r>
            <a:r>
              <a:rPr lang="pt-BR" sz="1400" b="1" dirty="0"/>
              <a:t> </a:t>
            </a:r>
            <a:r>
              <a:rPr lang="pt-BR" sz="1400" b="1" dirty="0" err="1"/>
              <a:t>Ltd</a:t>
            </a:r>
            <a:r>
              <a:rPr lang="pt-BR" sz="1400" b="1" dirty="0"/>
              <a:t>]:</a:t>
            </a:r>
            <a:r>
              <a:rPr lang="pt-BR" sz="1400" b="1" dirty="0">
                <a:solidFill>
                  <a:srgbClr val="FF0000"/>
                </a:solidFill>
              </a:rPr>
              <a:t>SENAI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 err="1"/>
              <a:t>Organizational</a:t>
            </a:r>
            <a:r>
              <a:rPr lang="pt-BR" sz="1400" b="1" dirty="0"/>
              <a:t> Unit </a:t>
            </a:r>
            <a:r>
              <a:rPr lang="pt-BR" sz="1400" b="1" dirty="0" err="1"/>
              <a:t>Name</a:t>
            </a:r>
            <a:r>
              <a:rPr lang="pt-BR" sz="1400" b="1" dirty="0"/>
              <a:t> (</a:t>
            </a:r>
            <a:r>
              <a:rPr lang="pt-BR" sz="1400" b="1" dirty="0" err="1"/>
              <a:t>eg</a:t>
            </a:r>
            <a:r>
              <a:rPr lang="pt-BR" sz="1400" b="1" dirty="0"/>
              <a:t>, </a:t>
            </a:r>
            <a:r>
              <a:rPr lang="pt-BR" sz="1400" b="1" dirty="0" err="1"/>
              <a:t>section</a:t>
            </a:r>
            <a:r>
              <a:rPr lang="pt-BR" sz="1400" b="1" dirty="0"/>
              <a:t>) []:</a:t>
            </a:r>
            <a:r>
              <a:rPr lang="pt-BR" sz="1400" b="1" dirty="0">
                <a:solidFill>
                  <a:srgbClr val="FF0000"/>
                </a:solidFill>
              </a:rPr>
              <a:t>Redes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/>
              <a:t>Common </a:t>
            </a:r>
            <a:r>
              <a:rPr lang="pt-BR" sz="1400" b="1" dirty="0" err="1"/>
              <a:t>Name</a:t>
            </a:r>
            <a:r>
              <a:rPr lang="pt-BR" sz="1400" b="1" dirty="0"/>
              <a:t> (</a:t>
            </a:r>
            <a:r>
              <a:rPr lang="pt-BR" sz="1400" b="1" dirty="0" err="1"/>
              <a:t>eg</a:t>
            </a:r>
            <a:r>
              <a:rPr lang="pt-BR" sz="1400" b="1" dirty="0"/>
              <a:t>, YOUR </a:t>
            </a:r>
            <a:r>
              <a:rPr lang="pt-BR" sz="1400" b="1" dirty="0" err="1"/>
              <a:t>name</a:t>
            </a:r>
            <a:r>
              <a:rPr lang="pt-BR" sz="1400" b="1" dirty="0"/>
              <a:t>) []:</a:t>
            </a:r>
            <a:r>
              <a:rPr lang="pt-BR" sz="1400" b="1" dirty="0">
                <a:solidFill>
                  <a:srgbClr val="FF0000"/>
                </a:solidFill>
              </a:rPr>
              <a:t>srvweb.empresa123.com.br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400" b="1" dirty="0" err="1"/>
              <a:t>Email</a:t>
            </a:r>
            <a:r>
              <a:rPr lang="pt-BR" sz="1400" b="1" dirty="0"/>
              <a:t> </a:t>
            </a:r>
            <a:r>
              <a:rPr lang="pt-BR" sz="1400" b="1" dirty="0" err="1"/>
              <a:t>Address</a:t>
            </a:r>
            <a:r>
              <a:rPr lang="pt-BR" sz="1400" b="1" dirty="0"/>
              <a:t> []:</a:t>
            </a:r>
            <a:r>
              <a:rPr lang="pt-BR" sz="1400" b="1" dirty="0">
                <a:solidFill>
                  <a:srgbClr val="FF0000"/>
                </a:solidFill>
              </a:rPr>
              <a:t>fofuxo@empresa123.com.br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– CRIANDO CERTIFICADO</a:t>
            </a:r>
          </a:p>
        </p:txBody>
      </p:sp>
    </p:spTree>
    <p:extLst>
      <p:ext uri="{BB962C8B-B14F-4D97-AF65-F5344CB8AC3E}">
        <p14:creationId xmlns:p14="http://schemas.microsoft.com/office/powerpoint/2010/main" val="53771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02954" cy="5277394"/>
          </a:xfrm>
        </p:spPr>
        <p:txBody>
          <a:bodyPr>
            <a:normAutofit/>
          </a:bodyPr>
          <a:lstStyle/>
          <a:p>
            <a:r>
              <a:rPr lang="pt-BR" sz="2400" dirty="0"/>
              <a:t>Veja se o certificado criado:</a:t>
            </a:r>
          </a:p>
          <a:p>
            <a:pPr marL="0" indent="0">
              <a:buNone/>
            </a:pPr>
            <a:r>
              <a:rPr lang="en-US" sz="2200" b="1" dirty="0"/>
              <a:t># </a:t>
            </a:r>
            <a:r>
              <a:rPr lang="en-US" sz="2200" b="1" dirty="0">
                <a:solidFill>
                  <a:srgbClr val="FF0000"/>
                </a:solidFill>
              </a:rPr>
              <a:t>cat /</a:t>
            </a:r>
            <a:r>
              <a:rPr lang="en-US" sz="2200" b="1" dirty="0" err="1">
                <a:solidFill>
                  <a:srgbClr val="FF0000"/>
                </a:solidFill>
              </a:rPr>
              <a:t>etc</a:t>
            </a:r>
            <a:r>
              <a:rPr lang="en-US" sz="2200" b="1" dirty="0">
                <a:solidFill>
                  <a:srgbClr val="FF0000"/>
                </a:solidFill>
              </a:rPr>
              <a:t>/apache2/</a:t>
            </a:r>
            <a:r>
              <a:rPr lang="en-US" sz="2200" b="1" dirty="0" err="1">
                <a:solidFill>
                  <a:srgbClr val="FF0000"/>
                </a:solidFill>
              </a:rPr>
              <a:t>certificado.pem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r>
              <a:rPr lang="pt-BR" sz="2000" dirty="0"/>
              <a:t>Movimente para o local definido para os dado site</a:t>
            </a:r>
          </a:p>
          <a:p>
            <a:pPr marL="0" indent="0">
              <a:buNone/>
            </a:pPr>
            <a:r>
              <a:rPr lang="en-US" sz="2000" b="1" dirty="0"/>
              <a:t># </a:t>
            </a:r>
            <a:r>
              <a:rPr lang="en-US" sz="2000" b="1" dirty="0">
                <a:solidFill>
                  <a:srgbClr val="FF0000"/>
                </a:solidFill>
              </a:rPr>
              <a:t>mv /</a:t>
            </a:r>
            <a:r>
              <a:rPr lang="en-US" sz="2000" b="1" dirty="0" err="1">
                <a:solidFill>
                  <a:srgbClr val="FF0000"/>
                </a:solidFill>
              </a:rPr>
              <a:t>etc</a:t>
            </a:r>
            <a:r>
              <a:rPr lang="en-US" sz="2000" b="1" dirty="0">
                <a:solidFill>
                  <a:srgbClr val="FF0000"/>
                </a:solidFill>
              </a:rPr>
              <a:t>/apache2/</a:t>
            </a:r>
            <a:r>
              <a:rPr lang="en-US" sz="2000" b="1" dirty="0" err="1">
                <a:solidFill>
                  <a:srgbClr val="FF0000"/>
                </a:solidFill>
              </a:rPr>
              <a:t>certificado.pem</a:t>
            </a:r>
            <a:r>
              <a:rPr lang="en-US" sz="2000" b="1" dirty="0">
                <a:solidFill>
                  <a:srgbClr val="FF0000"/>
                </a:solidFill>
              </a:rPr>
              <a:t>  /var/www/empresa123/</a:t>
            </a:r>
          </a:p>
          <a:p>
            <a:endParaRPr lang="pt-BR" sz="2000" b="1" dirty="0"/>
          </a:p>
          <a:p>
            <a:r>
              <a:rPr lang="pt-BR" sz="2000" dirty="0"/>
              <a:t>Alterar permissão liberando leitura do arquivo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chmod</a:t>
            </a:r>
            <a:r>
              <a:rPr lang="pt-BR" sz="2000" b="1" dirty="0">
                <a:solidFill>
                  <a:srgbClr val="FF0000"/>
                </a:solidFill>
              </a:rPr>
              <a:t> +r 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>
                <a:solidFill>
                  <a:srgbClr val="FF0000"/>
                </a:solidFill>
              </a:rPr>
              <a:t>var</a:t>
            </a:r>
            <a:r>
              <a:rPr lang="en-US" sz="2000" b="1" dirty="0">
                <a:solidFill>
                  <a:srgbClr val="FF0000"/>
                </a:solidFill>
              </a:rPr>
              <a:t>/www/empresa123/</a:t>
            </a:r>
            <a:r>
              <a:rPr lang="pt-BR" sz="2000" b="1" dirty="0" err="1">
                <a:solidFill>
                  <a:srgbClr val="FF0000"/>
                </a:solidFill>
              </a:rPr>
              <a:t>certificado.pem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/>
              <a:t>#</a:t>
            </a:r>
            <a:r>
              <a:rPr lang="pt-BR" sz="2400" b="1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ls -la /var/www/empresa123/certificado.pem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– CRIANDO CERTIFICADO</a:t>
            </a:r>
          </a:p>
        </p:txBody>
      </p:sp>
    </p:spTree>
    <p:extLst>
      <p:ext uri="{BB962C8B-B14F-4D97-AF65-F5344CB8AC3E}">
        <p14:creationId xmlns:p14="http://schemas.microsoft.com/office/powerpoint/2010/main" val="13779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71749"/>
            <a:ext cx="7210252" cy="494646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7030A0"/>
                </a:solidFill>
              </a:rPr>
              <a:t>Criar o apontamento do site no Apache:</a:t>
            </a:r>
          </a:p>
          <a:p>
            <a:pPr marL="0" indent="0">
              <a:buNone/>
            </a:pPr>
            <a:br>
              <a:rPr lang="pt-BR" sz="1600" dirty="0"/>
            </a:br>
            <a:r>
              <a:rPr lang="pt-BR" sz="1600" b="1" dirty="0"/>
              <a:t># </a:t>
            </a:r>
            <a:r>
              <a:rPr lang="pt-BR" sz="1600" b="1" dirty="0">
                <a:solidFill>
                  <a:srgbClr val="FF0000"/>
                </a:solidFill>
              </a:rPr>
              <a:t>vim /</a:t>
            </a:r>
            <a:r>
              <a:rPr lang="pt-BR" sz="1600" b="1" dirty="0" err="1">
                <a:solidFill>
                  <a:srgbClr val="FF0000"/>
                </a:solidFill>
              </a:rPr>
              <a:t>etc</a:t>
            </a:r>
            <a:r>
              <a:rPr lang="pt-BR" sz="1600" b="1" dirty="0">
                <a:solidFill>
                  <a:srgbClr val="FF0000"/>
                </a:solidFill>
              </a:rPr>
              <a:t>/apache2/sites-</a:t>
            </a:r>
            <a:r>
              <a:rPr lang="pt-BR" sz="1600" b="1" dirty="0" err="1">
                <a:solidFill>
                  <a:srgbClr val="FF0000"/>
                </a:solidFill>
              </a:rPr>
              <a:t>available</a:t>
            </a:r>
            <a:r>
              <a:rPr lang="pt-BR" sz="1600" b="1" dirty="0">
                <a:solidFill>
                  <a:srgbClr val="FF0000"/>
                </a:solidFill>
              </a:rPr>
              <a:t>/empresa123-ssl.com.br.conf</a:t>
            </a:r>
            <a:br>
              <a:rPr lang="pt-BR" sz="1600" dirty="0"/>
            </a:br>
            <a:endParaRPr lang="pt-BR" sz="1600" dirty="0"/>
          </a:p>
          <a:p>
            <a:pPr marL="0" indent="0">
              <a:buNone/>
            </a:pPr>
            <a:r>
              <a:rPr lang="en-US" sz="1600" b="1" dirty="0" err="1"/>
              <a:t>NameVirtualHost</a:t>
            </a:r>
            <a:r>
              <a:rPr lang="en-US" sz="1600" b="1" dirty="0"/>
              <a:t>  *:443</a:t>
            </a:r>
            <a:endParaRPr lang="pt-BR" sz="1600" b="1" dirty="0"/>
          </a:p>
          <a:p>
            <a:pPr marL="0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VirtualHost</a:t>
            </a:r>
            <a:r>
              <a:rPr lang="en-US" sz="1600" b="1" dirty="0"/>
              <a:t> *:443&gt;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pt-BR" sz="1600" b="1" dirty="0" err="1"/>
              <a:t>DocumentRoot</a:t>
            </a:r>
            <a:r>
              <a:rPr lang="pt-BR" sz="1600" b="1" dirty="0"/>
              <a:t> /var/</a:t>
            </a:r>
            <a:r>
              <a:rPr lang="pt-BR" sz="1600" b="1" dirty="0" err="1"/>
              <a:t>www</a:t>
            </a:r>
            <a:r>
              <a:rPr lang="pt-BR" sz="1600" b="1" dirty="0"/>
              <a:t>/</a:t>
            </a:r>
            <a:r>
              <a:rPr lang="pt-BR" sz="1600" b="1" dirty="0">
                <a:solidFill>
                  <a:srgbClr val="FF0000"/>
                </a:solidFill>
              </a:rPr>
              <a:t>empresa123</a:t>
            </a:r>
          </a:p>
          <a:p>
            <a:pPr marL="0" indent="0">
              <a:buNone/>
            </a:pPr>
            <a:r>
              <a:rPr lang="pt-BR" sz="1600" b="1" dirty="0"/>
              <a:t>	</a:t>
            </a:r>
            <a:r>
              <a:rPr lang="pt-BR" sz="1600" b="1" dirty="0" err="1"/>
              <a:t>ServerName</a:t>
            </a:r>
            <a:r>
              <a:rPr lang="pt-BR" sz="1600" b="1" dirty="0"/>
              <a:t> </a:t>
            </a:r>
            <a:r>
              <a:rPr lang="pt-BR" sz="1600" b="1" dirty="0">
                <a:solidFill>
                  <a:srgbClr val="FF0000"/>
                </a:solidFill>
              </a:rPr>
              <a:t>www.empresa123.com.br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SSLEngine</a:t>
            </a:r>
            <a:r>
              <a:rPr lang="en-US" sz="1600" b="1" dirty="0"/>
              <a:t> On</a:t>
            </a:r>
            <a:endParaRPr lang="pt-BR" sz="1600" b="1" dirty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SSLCertificateFile</a:t>
            </a:r>
            <a:r>
              <a:rPr lang="en-US" sz="1600" b="1" dirty="0"/>
              <a:t> </a:t>
            </a:r>
            <a:r>
              <a:rPr lang="pt-BR" sz="1600" b="1" dirty="0"/>
              <a:t>/var/</a:t>
            </a:r>
            <a:r>
              <a:rPr lang="pt-BR" sz="1600" b="1" dirty="0" err="1"/>
              <a:t>www</a:t>
            </a:r>
            <a:r>
              <a:rPr lang="pt-BR" sz="1600" b="1" dirty="0"/>
              <a:t>/</a:t>
            </a:r>
            <a:r>
              <a:rPr lang="pt-BR" sz="1600" b="1" dirty="0">
                <a:solidFill>
                  <a:srgbClr val="FF0000"/>
                </a:solidFill>
              </a:rPr>
              <a:t>empresa123</a:t>
            </a:r>
            <a:r>
              <a:rPr lang="en-US" sz="1600" b="1" dirty="0"/>
              <a:t>/</a:t>
            </a:r>
            <a:r>
              <a:rPr lang="en-US" sz="1600" b="1" dirty="0" err="1"/>
              <a:t>certificado.pem</a:t>
            </a:r>
            <a:endParaRPr lang="en-US" sz="1600" b="1" dirty="0"/>
          </a:p>
          <a:p>
            <a:pPr marL="0" indent="0">
              <a:buNone/>
            </a:pPr>
            <a:r>
              <a:rPr lang="pt-BR" sz="1600" b="1" dirty="0"/>
              <a:t>	</a:t>
            </a:r>
            <a:r>
              <a:rPr lang="pt-BR" sz="1600" b="1" dirty="0" err="1">
                <a:solidFill>
                  <a:srgbClr val="7030A0"/>
                </a:solidFill>
              </a:rPr>
              <a:t>ErrorLog</a:t>
            </a:r>
            <a:r>
              <a:rPr lang="pt-BR" sz="1600" b="1" dirty="0">
                <a:solidFill>
                  <a:srgbClr val="7030A0"/>
                </a:solidFill>
              </a:rPr>
              <a:t> /var/</a:t>
            </a:r>
            <a:r>
              <a:rPr lang="pt-BR" sz="1600" b="1" dirty="0" err="1">
                <a:solidFill>
                  <a:srgbClr val="7030A0"/>
                </a:solidFill>
              </a:rPr>
              <a:t>www</a:t>
            </a:r>
            <a:r>
              <a:rPr lang="pt-BR" sz="1600" b="1" dirty="0">
                <a:solidFill>
                  <a:srgbClr val="7030A0"/>
                </a:solidFill>
              </a:rPr>
              <a:t>/</a:t>
            </a:r>
            <a:r>
              <a:rPr lang="pt-BR" sz="1600" b="1" dirty="0">
                <a:solidFill>
                  <a:srgbClr val="FF0000"/>
                </a:solidFill>
              </a:rPr>
              <a:t>empresa123</a:t>
            </a:r>
            <a:r>
              <a:rPr lang="pt-BR" sz="1600" b="1" dirty="0">
                <a:solidFill>
                  <a:srgbClr val="7030A0"/>
                </a:solidFill>
              </a:rPr>
              <a:t>/log/error.log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&lt;/</a:t>
            </a:r>
            <a:r>
              <a:rPr lang="en-US" sz="1600" b="1" dirty="0" err="1"/>
              <a:t>VirtualHost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br>
              <a:rPr lang="pt-BR" sz="1600" dirty="0">
                <a:solidFill>
                  <a:srgbClr val="7030A0"/>
                </a:solidFill>
              </a:rPr>
            </a:br>
            <a:endParaRPr lang="pt-BR" sz="16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836657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– CRIANDO SITE HTTPS REDES.BR</a:t>
            </a:r>
          </a:p>
        </p:txBody>
      </p:sp>
    </p:spTree>
    <p:extLst>
      <p:ext uri="{BB962C8B-B14F-4D97-AF65-F5344CB8AC3E}">
        <p14:creationId xmlns:p14="http://schemas.microsoft.com/office/powerpoint/2010/main" val="169395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7030A0"/>
                </a:solidFill>
              </a:rPr>
              <a:t>Criar o diretório de log do site:</a:t>
            </a:r>
          </a:p>
          <a:p>
            <a:pPr marL="0" indent="0">
              <a:buNone/>
            </a:pPr>
            <a:r>
              <a:rPr lang="pt-BR" sz="2000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mkdir</a:t>
            </a:r>
            <a:r>
              <a:rPr lang="pt-BR" sz="2000" b="1" dirty="0">
                <a:solidFill>
                  <a:srgbClr val="FF0000"/>
                </a:solidFill>
              </a:rPr>
              <a:t> /var/</a:t>
            </a:r>
            <a:r>
              <a:rPr lang="pt-BR" sz="2000" b="1" dirty="0" err="1">
                <a:solidFill>
                  <a:srgbClr val="FF0000"/>
                </a:solidFill>
              </a:rPr>
              <a:t>www</a:t>
            </a:r>
            <a:r>
              <a:rPr lang="pt-BR" sz="2000" b="1" dirty="0">
                <a:solidFill>
                  <a:srgbClr val="FF0000"/>
                </a:solidFill>
              </a:rPr>
              <a:t>/empresa123/log</a:t>
            </a:r>
          </a:p>
          <a:p>
            <a:pPr marL="0" indent="0">
              <a:buNone/>
            </a:pPr>
            <a:endParaRPr lang="pt-BR" sz="2000" b="1" dirty="0">
              <a:solidFill>
                <a:srgbClr val="7030A0"/>
              </a:solidFill>
            </a:endParaRPr>
          </a:p>
          <a:p>
            <a:r>
              <a:rPr lang="pt-BR" sz="2000" b="1" dirty="0">
                <a:solidFill>
                  <a:srgbClr val="7030A0"/>
                </a:solidFill>
              </a:rPr>
              <a:t>Criar o arquivo de log do site:</a:t>
            </a: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2000" dirty="0"/>
              <a:t># </a:t>
            </a:r>
            <a:r>
              <a:rPr lang="pt-BR" sz="2000" b="1" dirty="0" err="1">
                <a:solidFill>
                  <a:srgbClr val="FF0000"/>
                </a:solidFill>
              </a:rPr>
              <a:t>touch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/var/</a:t>
            </a:r>
            <a:r>
              <a:rPr lang="pt-BR" sz="2000" b="1" dirty="0" err="1">
                <a:solidFill>
                  <a:srgbClr val="FF0000"/>
                </a:solidFill>
              </a:rPr>
              <a:t>www</a:t>
            </a:r>
            <a:r>
              <a:rPr lang="pt-BR" sz="2000" b="1" dirty="0">
                <a:solidFill>
                  <a:srgbClr val="FF0000"/>
                </a:solidFill>
              </a:rPr>
              <a:t>/empresa123/log/error.log </a:t>
            </a: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– CRIANDO HTTPS REDES.BR</a:t>
            </a:r>
          </a:p>
        </p:txBody>
      </p:sp>
    </p:spTree>
    <p:extLst>
      <p:ext uri="{BB962C8B-B14F-4D97-AF65-F5344CB8AC3E}">
        <p14:creationId xmlns:p14="http://schemas.microsoft.com/office/powerpoint/2010/main" val="85161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27739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Ativando site HTTPS: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/>
              <a:t>#</a:t>
            </a:r>
            <a:r>
              <a:rPr lang="pt-BR" b="1" dirty="0">
                <a:solidFill>
                  <a:srgbClr val="FF0000"/>
                </a:solidFill>
              </a:rPr>
              <a:t>a2ensite empresa123-ssl.com.br.conf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Recarrega os sites do Apache2 – Assim não paramos os serviços: 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b="1" dirty="0"/>
              <a:t># 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etc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init.d</a:t>
            </a:r>
            <a:r>
              <a:rPr lang="pt-BR" b="1" dirty="0">
                <a:solidFill>
                  <a:srgbClr val="FF0000"/>
                </a:solidFill>
              </a:rPr>
              <a:t>/apache2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– CRIANDO HTTPS REDES.BR</a:t>
            </a:r>
          </a:p>
        </p:txBody>
      </p:sp>
    </p:spTree>
    <p:extLst>
      <p:ext uri="{BB962C8B-B14F-4D97-AF65-F5344CB8AC3E}">
        <p14:creationId xmlns:p14="http://schemas.microsoft.com/office/powerpoint/2010/main" val="190309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4" y="977992"/>
            <a:ext cx="8455378" cy="572906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CLIENTE</a:t>
            </a:r>
            <a:r>
              <a:rPr lang="pt-BR" dirty="0"/>
              <a:t> - TESTE DE ACESSO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14" y="5358651"/>
            <a:ext cx="7886700" cy="12951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Apresenta um erro com o certificado</a:t>
            </a:r>
          </a:p>
          <a:p>
            <a:r>
              <a:rPr lang="pt-BR" sz="2000" dirty="0">
                <a:solidFill>
                  <a:srgbClr val="FF0000"/>
                </a:solidFill>
              </a:rPr>
              <a:t>Clique em Avançado</a:t>
            </a:r>
          </a:p>
          <a:p>
            <a:r>
              <a:rPr lang="pt-BR" sz="2000" dirty="0">
                <a:solidFill>
                  <a:srgbClr val="FF0000"/>
                </a:solidFill>
              </a:rPr>
              <a:t>Clique em Continuar para a pagina da Web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5072B9D-6BB6-4D3D-8644-DE7FDFFC0513}"/>
              </a:ext>
            </a:extLst>
          </p:cNvPr>
          <p:cNvCxnSpPr>
            <a:cxnSpLocks/>
          </p:cNvCxnSpPr>
          <p:nvPr/>
        </p:nvCxnSpPr>
        <p:spPr>
          <a:xfrm flipH="1">
            <a:off x="3238177" y="4408763"/>
            <a:ext cx="348343" cy="200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2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972027"/>
            <a:ext cx="8274229" cy="560632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CLIENTE</a:t>
            </a:r>
            <a:r>
              <a:rPr lang="pt-BR" dirty="0"/>
              <a:t> - TESTE DE ACESSO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03" y="5829167"/>
            <a:ext cx="7886700" cy="58051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Clique em ir para www.empresa123.com.br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5072B9D-6BB6-4D3D-8644-DE7FDFFC0513}"/>
              </a:ext>
            </a:extLst>
          </p:cNvPr>
          <p:cNvCxnSpPr>
            <a:cxnSpLocks/>
          </p:cNvCxnSpPr>
          <p:nvPr/>
        </p:nvCxnSpPr>
        <p:spPr>
          <a:xfrm flipH="1">
            <a:off x="4250232" y="5207753"/>
            <a:ext cx="348343" cy="200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0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09F627F-0C0B-4C7E-9E38-2546F18B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64" y="1341120"/>
            <a:ext cx="6467475" cy="3048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TESTE DE ACESSO – CONEXÃO DO CLIENTE PARA O SERVIDOR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682945"/>
            <a:ext cx="7886700" cy="17652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Acesso Realizado com sucesso</a:t>
            </a:r>
          </a:p>
          <a:p>
            <a:r>
              <a:rPr lang="pt-BR" dirty="0">
                <a:solidFill>
                  <a:srgbClr val="FF0000"/>
                </a:solidFill>
                <a:hlinkClick r:id="rId3"/>
              </a:rPr>
              <a:t>https://www.empresa123.com.br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Observe o “Erro do Certificado”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E60097-22F4-4728-B313-58E2F5AF682F}"/>
              </a:ext>
            </a:extLst>
          </p:cNvPr>
          <p:cNvCxnSpPr>
            <a:cxnSpLocks/>
          </p:cNvCxnSpPr>
          <p:nvPr/>
        </p:nvCxnSpPr>
        <p:spPr>
          <a:xfrm flipH="1">
            <a:off x="2711204" y="1416589"/>
            <a:ext cx="585670" cy="436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1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dirty="0"/>
              <a:t>ERRO DO CERTIFICADO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97" y="4832914"/>
            <a:ext cx="7886700" cy="11669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existe unidade certificadora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F10558-9370-45B7-9815-2782ADDC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7" y="1470589"/>
            <a:ext cx="3179718" cy="287310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49" y="1341120"/>
            <a:ext cx="3181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1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dirty="0"/>
              <a:t>Unidade Certificadora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92E76C-5CCB-470E-8E82-4E054F7736A9}"/>
              </a:ext>
            </a:extLst>
          </p:cNvPr>
          <p:cNvSpPr/>
          <p:nvPr/>
        </p:nvSpPr>
        <p:spPr>
          <a:xfrm>
            <a:off x="628649" y="1097281"/>
            <a:ext cx="74790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ontserrat" panose="00000500000000000000" pitchFamily="2" charset="0"/>
              </a:rPr>
              <a:t>Em criptografia, Autoridade de Certificação é o </a:t>
            </a:r>
            <a:r>
              <a:rPr lang="pt-BR" sz="2400" dirty="0">
                <a:solidFill>
                  <a:srgbClr val="FF0000"/>
                </a:solidFill>
                <a:latin typeface="Montserrat" panose="00000500000000000000" pitchFamily="2" charset="0"/>
              </a:rPr>
              <a:t>terceiro confiável </a:t>
            </a:r>
            <a:r>
              <a:rPr lang="pt-BR" sz="2400" dirty="0">
                <a:latin typeface="Montserrat" panose="00000500000000000000" pitchFamily="2" charset="0"/>
              </a:rPr>
              <a:t>que emite um certificado. </a:t>
            </a:r>
          </a:p>
          <a:p>
            <a:r>
              <a:rPr lang="pt-BR" sz="2400" dirty="0">
                <a:latin typeface="Montserrat" panose="00000500000000000000" pitchFamily="2" charset="0"/>
              </a:rPr>
              <a:t>Existem Autoridades de Certificação de dois tipos: </a:t>
            </a:r>
          </a:p>
          <a:p>
            <a:r>
              <a:rPr lang="pt-BR" sz="2400" dirty="0">
                <a:latin typeface="Montserrat" panose="00000500000000000000" pitchFamily="2" charset="0"/>
              </a:rPr>
              <a:t>	- </a:t>
            </a:r>
            <a:r>
              <a:rPr lang="pt-BR" sz="2400" dirty="0">
                <a:solidFill>
                  <a:srgbClr val="7030A0"/>
                </a:solidFill>
                <a:latin typeface="Montserrat" panose="00000500000000000000" pitchFamily="2" charset="0"/>
              </a:rPr>
              <a:t>Autoridades de Certificação de Raiz</a:t>
            </a:r>
            <a:r>
              <a:rPr lang="pt-BR" sz="2400" dirty="0">
                <a:latin typeface="Montserrat" panose="00000500000000000000" pitchFamily="2" charset="0"/>
              </a:rPr>
              <a:t> (ou Superiores, ou de Maior Nível), que emitem </a:t>
            </a:r>
            <a:r>
              <a:rPr lang="pt-BR" sz="2400" dirty="0">
                <a:solidFill>
                  <a:srgbClr val="FF0000"/>
                </a:solidFill>
                <a:latin typeface="Montserrat" panose="00000500000000000000" pitchFamily="2" charset="0"/>
              </a:rPr>
              <a:t>diretamente</a:t>
            </a:r>
            <a:r>
              <a:rPr lang="pt-BR" sz="2400" dirty="0">
                <a:latin typeface="Montserrat" panose="00000500000000000000" pitchFamily="2" charset="0"/>
              </a:rPr>
              <a:t> os certificados;</a:t>
            </a:r>
          </a:p>
          <a:p>
            <a:r>
              <a:rPr lang="pt-BR" sz="2400" dirty="0">
                <a:latin typeface="Montserrat" panose="00000500000000000000" pitchFamily="2" charset="0"/>
              </a:rPr>
              <a:t>	- </a:t>
            </a:r>
            <a:r>
              <a:rPr lang="pt-BR" sz="2400" dirty="0">
                <a:solidFill>
                  <a:srgbClr val="7030A0"/>
                </a:solidFill>
                <a:latin typeface="Montserrat" panose="00000500000000000000" pitchFamily="2" charset="0"/>
              </a:rPr>
              <a:t>Autoridades de Certificação Intermediárias</a:t>
            </a:r>
            <a:r>
              <a:rPr lang="pt-BR" sz="2400" dirty="0">
                <a:latin typeface="Montserrat" panose="00000500000000000000" pitchFamily="2" charset="0"/>
              </a:rPr>
              <a:t> (ou Inferiores, ou de Menor Nível), cujos certificados são emitidos </a:t>
            </a:r>
            <a:r>
              <a:rPr lang="pt-BR" sz="2400" dirty="0">
                <a:solidFill>
                  <a:srgbClr val="FF0000"/>
                </a:solidFill>
                <a:latin typeface="Montserrat" panose="00000500000000000000" pitchFamily="2" charset="0"/>
              </a:rPr>
              <a:t>indiretamente</a:t>
            </a:r>
            <a:r>
              <a:rPr lang="pt-BR" sz="2400" dirty="0">
                <a:latin typeface="Montserrat" panose="00000500000000000000" pitchFamily="2" charset="0"/>
              </a:rPr>
              <a:t> pelas Autoridades de Certificação de Raiz.</a:t>
            </a:r>
          </a:p>
        </p:txBody>
      </p:sp>
    </p:spTree>
    <p:extLst>
      <p:ext uri="{BB962C8B-B14F-4D97-AF65-F5344CB8AC3E}">
        <p14:creationId xmlns:p14="http://schemas.microsoft.com/office/powerpoint/2010/main" val="401143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servidor de Certificados e WEB Seguro.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WEB no Linux em conjunto certificado SSL.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configurar o serviço WEB no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 e associação com certificado SSL, para um trabalho em conjunto.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dirty="0"/>
              <a:t>Exemplo de Certificadoras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92E76C-5CCB-470E-8E82-4E054F7736A9}"/>
              </a:ext>
            </a:extLst>
          </p:cNvPr>
          <p:cNvSpPr/>
          <p:nvPr/>
        </p:nvSpPr>
        <p:spPr>
          <a:xfrm>
            <a:off x="628649" y="1097281"/>
            <a:ext cx="74790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2400" dirty="0">
              <a:latin typeface="Montserrat" panose="00000500000000000000" pitchFamily="2" charset="0"/>
            </a:endParaRPr>
          </a:p>
          <a:p>
            <a:pPr marL="800100" lvl="1" indent="-342900">
              <a:buFontTx/>
              <a:buChar char="-"/>
            </a:pPr>
            <a:r>
              <a:rPr lang="pt-BR" sz="2400" dirty="0">
                <a:solidFill>
                  <a:srgbClr val="FF0000"/>
                </a:solidFill>
                <a:latin typeface="Montserrat" panose="00000500000000000000" pitchFamily="2" charset="0"/>
              </a:rPr>
              <a:t>Serasa </a:t>
            </a:r>
            <a:r>
              <a:rPr lang="pt-BR" sz="2400" dirty="0" err="1">
                <a:solidFill>
                  <a:srgbClr val="FF0000"/>
                </a:solidFill>
                <a:latin typeface="Montserrat" panose="00000500000000000000" pitchFamily="2" charset="0"/>
              </a:rPr>
              <a:t>Experian</a:t>
            </a:r>
            <a:r>
              <a:rPr lang="pt-BR" sz="2400" dirty="0">
                <a:latin typeface="Montserrat" panose="00000500000000000000" pitchFamily="2" charset="0"/>
              </a:rPr>
              <a:t>, Brasileira;</a:t>
            </a:r>
          </a:p>
          <a:p>
            <a:pPr marL="800100" lvl="1" indent="-342900">
              <a:buFontTx/>
              <a:buChar char="-"/>
            </a:pPr>
            <a:r>
              <a:rPr lang="pt-BR" sz="2400" dirty="0">
                <a:solidFill>
                  <a:srgbClr val="FF0000"/>
                </a:solidFill>
                <a:latin typeface="Montserrat" panose="00000500000000000000" pitchFamily="2" charset="0"/>
              </a:rPr>
              <a:t>Certisign</a:t>
            </a:r>
            <a:r>
              <a:rPr lang="pt-BR" sz="2400" dirty="0">
                <a:latin typeface="Montserrat" panose="00000500000000000000" pitchFamily="2" charset="0"/>
              </a:rPr>
              <a:t>, Brasileira.</a:t>
            </a:r>
          </a:p>
          <a:p>
            <a:pPr marL="800100" lvl="1" indent="-342900">
              <a:buFontTx/>
              <a:buChar char="-"/>
            </a:pPr>
            <a:r>
              <a:rPr lang="pt-BR" sz="2400" dirty="0" err="1">
                <a:solidFill>
                  <a:srgbClr val="FF0000"/>
                </a:solidFill>
                <a:latin typeface="Montserrat" panose="00000500000000000000" pitchFamily="2" charset="0"/>
              </a:rPr>
              <a:t>VeriSign</a:t>
            </a:r>
            <a:r>
              <a:rPr lang="pt-BR" sz="2400" dirty="0">
                <a:latin typeface="Montserrat" panose="00000500000000000000" pitchFamily="2" charset="0"/>
              </a:rPr>
              <a:t>, Americana.</a:t>
            </a:r>
          </a:p>
        </p:txBody>
      </p:sp>
    </p:spTree>
    <p:extLst>
      <p:ext uri="{BB962C8B-B14F-4D97-AF65-F5344CB8AC3E}">
        <p14:creationId xmlns:p14="http://schemas.microsoft.com/office/powerpoint/2010/main" val="416688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Referências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Apache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http://httpd.apache.org/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Open SSL Certificados</a:t>
            </a:r>
            <a:endParaRPr lang="pt-BR" sz="2000" dirty="0"/>
          </a:p>
          <a:p>
            <a:r>
              <a:rPr lang="pt-BR" sz="2000" dirty="0">
                <a:hlinkClick r:id="rId3"/>
              </a:rPr>
              <a:t>https://www.openssl.org/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Certificadora – Serasa</a:t>
            </a:r>
            <a:endParaRPr lang="pt-BR" sz="2000" dirty="0"/>
          </a:p>
          <a:p>
            <a:r>
              <a:rPr lang="pt-BR" sz="2000" dirty="0">
                <a:hlinkClick r:id="rId4"/>
              </a:rPr>
              <a:t>https://www.serasa.com.br/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Certificadora – Certisign</a:t>
            </a:r>
            <a:endParaRPr lang="pt-BR" sz="2000" dirty="0"/>
          </a:p>
          <a:p>
            <a:r>
              <a:rPr lang="pt-BR" sz="2000" dirty="0">
                <a:hlinkClick r:id="rId5"/>
              </a:rPr>
              <a:t>https://www.certisign.com.br/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Certificadora –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Verisign</a:t>
            </a:r>
            <a:endParaRPr lang="pt-BR" sz="2000" dirty="0"/>
          </a:p>
          <a:p>
            <a:r>
              <a:rPr lang="pt-BR" sz="2000" dirty="0">
                <a:hlinkClick r:id="rId6"/>
              </a:rPr>
              <a:t>https://www.verisign.com/pt_BR/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SERVIDOR WEB APACHE2 COM SSL</a:t>
            </a:r>
          </a:p>
        </p:txBody>
      </p:sp>
      <p:pic>
        <p:nvPicPr>
          <p:cNvPr id="4" name="Picture 6" descr="http://www.bestlinux.com.br/images/stories/apache-1.gif">
            <a:extLst>
              <a:ext uri="{FF2B5EF4-FFF2-40B4-BE49-F238E27FC236}">
                <a16:creationId xmlns:a16="http://schemas.microsoft.com/office/drawing/2014/main" id="{5A927D1E-E948-4A3F-8E5E-1EED9340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471" y="2497362"/>
            <a:ext cx="2151046" cy="2899874"/>
          </a:xfrm>
          <a:prstGeom prst="rect">
            <a:avLst/>
          </a:prstGeom>
          <a:noFill/>
        </p:spPr>
      </p:pic>
      <p:pic>
        <p:nvPicPr>
          <p:cNvPr id="3" name="Picture 2" descr="SSL Handshake Failed Error — Ultimate Guide by Experts">
            <a:extLst>
              <a:ext uri="{FF2B5EF4-FFF2-40B4-BE49-F238E27FC236}">
                <a16:creationId xmlns:a16="http://schemas.microsoft.com/office/drawing/2014/main" id="{CDE86BB8-6DBD-4269-A687-CBFC66950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35" y="2497362"/>
            <a:ext cx="3729716" cy="24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1" descr="C:\Courses\Icons Shapes and Graphics\circular shapes\3d Disc shapes\blue disc with glow copy_50p.png">
            <a:extLst>
              <a:ext uri="{FF2B5EF4-FFF2-40B4-BE49-F238E27FC236}">
                <a16:creationId xmlns:a16="http://schemas.microsoft.com/office/drawing/2014/main" id="{8F946D20-DC36-4C82-B8D1-BBC6422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63" y="2361613"/>
            <a:ext cx="8063784" cy="3530767"/>
          </a:xfrm>
          <a:prstGeom prst="rect">
            <a:avLst/>
          </a:prstGeom>
          <a:noFill/>
        </p:spPr>
      </p:pic>
      <p:cxnSp>
        <p:nvCxnSpPr>
          <p:cNvPr id="34" name="Straight Connector 54">
            <a:extLst>
              <a:ext uri="{FF2B5EF4-FFF2-40B4-BE49-F238E27FC236}">
                <a16:creationId xmlns:a16="http://schemas.microsoft.com/office/drawing/2014/main" id="{4F878634-8B5D-4EF4-86B6-B39780B7FC6C}"/>
              </a:ext>
            </a:extLst>
          </p:cNvPr>
          <p:cNvCxnSpPr>
            <a:cxnSpLocks/>
          </p:cNvCxnSpPr>
          <p:nvPr/>
        </p:nvCxnSpPr>
        <p:spPr>
          <a:xfrm flipH="1">
            <a:off x="3733520" y="3007822"/>
            <a:ext cx="500255" cy="382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9">
            <a:extLst>
              <a:ext uri="{FF2B5EF4-FFF2-40B4-BE49-F238E27FC236}">
                <a16:creationId xmlns:a16="http://schemas.microsoft.com/office/drawing/2014/main" id="{AC9F3E27-CE94-4BAC-A08B-58AA170FAC20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4">
            <a:extLst>
              <a:ext uri="{FF2B5EF4-FFF2-40B4-BE49-F238E27FC236}">
                <a16:creationId xmlns:a16="http://schemas.microsoft.com/office/drawing/2014/main" id="{3374B8BD-3672-436A-94FB-10914702D2F8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9">
            <a:extLst>
              <a:ext uri="{FF2B5EF4-FFF2-40B4-BE49-F238E27FC236}">
                <a16:creationId xmlns:a16="http://schemas.microsoft.com/office/drawing/2014/main" id="{94D47DCC-D477-4248-952F-AF11D3FF2325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604CC0-61AC-4CD7-8A12-FB49E5F9AA66}"/>
              </a:ext>
            </a:extLst>
          </p:cNvPr>
          <p:cNvSpPr txBox="1"/>
          <p:nvPr/>
        </p:nvSpPr>
        <p:spPr>
          <a:xfrm>
            <a:off x="1653204" y="3620128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7030A0"/>
                </a:solidFill>
              </a:rPr>
              <a:t>SrvWEB</a:t>
            </a:r>
            <a:endParaRPr lang="pt-BR" b="1" dirty="0">
              <a:solidFill>
                <a:srgbClr val="7030A0"/>
              </a:solidFill>
            </a:endParaRP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Apache2 </a:t>
            </a:r>
            <a:r>
              <a:rPr lang="pt-BR" b="1" dirty="0">
                <a:solidFill>
                  <a:srgbClr val="FF0000"/>
                </a:solidFill>
              </a:rPr>
              <a:t>+ SSL</a:t>
            </a:r>
          </a:p>
        </p:txBody>
      </p:sp>
      <p:pic>
        <p:nvPicPr>
          <p:cNvPr id="20" name="Picture 2" descr="C:\Courses\Icons Windows Vista\Laptop.png">
            <a:extLst>
              <a:ext uri="{FF2B5EF4-FFF2-40B4-BE49-F238E27FC236}">
                <a16:creationId xmlns:a16="http://schemas.microsoft.com/office/drawing/2014/main" id="{1F72A84F-2AD1-4FA5-875A-07F958A4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086" y="3625356"/>
            <a:ext cx="1122416" cy="1122416"/>
          </a:xfrm>
          <a:prstGeom prst="rect">
            <a:avLst/>
          </a:prstGeom>
          <a:noFill/>
        </p:spPr>
      </p:pic>
      <p:pic>
        <p:nvPicPr>
          <p:cNvPr id="21" name="Picture 3" descr="C:\Courses\Icons Windows Vista\Generic User.png">
            <a:extLst>
              <a:ext uri="{FF2B5EF4-FFF2-40B4-BE49-F238E27FC236}">
                <a16:creationId xmlns:a16="http://schemas.microsoft.com/office/drawing/2014/main" id="{AC4C9E36-2562-4EB1-AA71-977B0361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756" y="3940212"/>
            <a:ext cx="768423" cy="935155"/>
          </a:xfrm>
          <a:prstGeom prst="rect">
            <a:avLst/>
          </a:prstGeom>
          <a:noFill/>
        </p:spPr>
      </p:pic>
      <p:pic>
        <p:nvPicPr>
          <p:cNvPr id="22" name="Picture 2" descr="C:\Courses\Icons Windows Vista\Laptop.png">
            <a:extLst>
              <a:ext uri="{FF2B5EF4-FFF2-40B4-BE49-F238E27FC236}">
                <a16:creationId xmlns:a16="http://schemas.microsoft.com/office/drawing/2014/main" id="{83EBA6EB-3612-4F5B-AE1A-22EF7C13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663" y="3809488"/>
            <a:ext cx="1122416" cy="1122416"/>
          </a:xfrm>
          <a:prstGeom prst="rect">
            <a:avLst/>
          </a:prstGeom>
          <a:noFill/>
        </p:spPr>
      </p:pic>
      <p:pic>
        <p:nvPicPr>
          <p:cNvPr id="23" name="Picture 3" descr="C:\Courses\Icons Windows Vista\Generic User.png">
            <a:extLst>
              <a:ext uri="{FF2B5EF4-FFF2-40B4-BE49-F238E27FC236}">
                <a16:creationId xmlns:a16="http://schemas.microsoft.com/office/drawing/2014/main" id="{7A3FDE04-4509-4501-A106-962874D9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5333" y="4124344"/>
            <a:ext cx="768423" cy="935155"/>
          </a:xfrm>
          <a:prstGeom prst="rect">
            <a:avLst/>
          </a:prstGeom>
          <a:noFill/>
        </p:spPr>
      </p:pic>
      <p:pic>
        <p:nvPicPr>
          <p:cNvPr id="24" name="Picture 2" descr="C:\Courses\Icons Windows Vista\Laptop.png">
            <a:extLst>
              <a:ext uri="{FF2B5EF4-FFF2-40B4-BE49-F238E27FC236}">
                <a16:creationId xmlns:a16="http://schemas.microsoft.com/office/drawing/2014/main" id="{E57E5C98-0B7D-4163-8C6E-F7A39866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346" y="3956955"/>
            <a:ext cx="1122416" cy="1122416"/>
          </a:xfrm>
          <a:prstGeom prst="rect">
            <a:avLst/>
          </a:prstGeom>
          <a:noFill/>
        </p:spPr>
      </p:pic>
      <p:pic>
        <p:nvPicPr>
          <p:cNvPr id="25" name="Picture 3" descr="C:\Courses\Icons Windows Vista\Generic User.png">
            <a:extLst>
              <a:ext uri="{FF2B5EF4-FFF2-40B4-BE49-F238E27FC236}">
                <a16:creationId xmlns:a16="http://schemas.microsoft.com/office/drawing/2014/main" id="{48189CBE-D2E7-46F7-AB1F-73421FC7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7016" y="4271811"/>
            <a:ext cx="768423" cy="935155"/>
          </a:xfrm>
          <a:prstGeom prst="rect">
            <a:avLst/>
          </a:prstGeom>
          <a:noFill/>
        </p:spPr>
      </p:pic>
      <p:sp>
        <p:nvSpPr>
          <p:cNvPr id="27" name="Espaço Reservado para Conteúdo 1">
            <a:extLst>
              <a:ext uri="{FF2B5EF4-FFF2-40B4-BE49-F238E27FC236}">
                <a16:creationId xmlns:a16="http://schemas.microsoft.com/office/drawing/2014/main" id="{D014B087-7754-439A-AA05-6B95593AB83A}"/>
              </a:ext>
            </a:extLst>
          </p:cNvPr>
          <p:cNvSpPr txBox="1">
            <a:spLocks/>
          </p:cNvSpPr>
          <p:nvPr/>
        </p:nvSpPr>
        <p:spPr>
          <a:xfrm>
            <a:off x="5108284" y="2987486"/>
            <a:ext cx="2752113" cy="105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FF0000"/>
                </a:solidFill>
              </a:rPr>
              <a:t>Usuários</a:t>
            </a:r>
          </a:p>
          <a:p>
            <a:pPr marL="0" indent="0" algn="ctr">
              <a:buNone/>
            </a:pPr>
            <a:r>
              <a:rPr lang="pt-BR" sz="1600" b="1" dirty="0">
                <a:solidFill>
                  <a:srgbClr val="FF0000"/>
                </a:solidFill>
              </a:rPr>
              <a:t> acessando os sites</a:t>
            </a:r>
            <a:endParaRPr lang="pt-BR" altLang="pt-BR" sz="10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D434FBB-F21B-4E60-AD65-F54C1DD90EC2}"/>
              </a:ext>
            </a:extLst>
          </p:cNvPr>
          <p:cNvSpPr/>
          <p:nvPr/>
        </p:nvSpPr>
        <p:spPr>
          <a:xfrm>
            <a:off x="6215487" y="476828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U3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859B9A-C349-487D-AB0F-5CD37FDAF95E}"/>
              </a:ext>
            </a:extLst>
          </p:cNvPr>
          <p:cNvSpPr/>
          <p:nvPr/>
        </p:nvSpPr>
        <p:spPr>
          <a:xfrm>
            <a:off x="5580907" y="499929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U2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7CBCB2C-81A8-48F6-9BA0-EB6C39959BAF}"/>
              </a:ext>
            </a:extLst>
          </p:cNvPr>
          <p:cNvSpPr/>
          <p:nvPr/>
        </p:nvSpPr>
        <p:spPr>
          <a:xfrm>
            <a:off x="4781227" y="509255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11684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LAYOUT APACHE – HTTP/HTTPS</a:t>
            </a:r>
          </a:p>
          <a:p>
            <a:r>
              <a:rPr lang="pt-BR" dirty="0"/>
              <a:t>BIND9 – DNS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72218" y="5335820"/>
            <a:ext cx="4261175" cy="64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Usuários consumindo esses sites hospedados no servidor de qualquer local</a:t>
            </a:r>
            <a:endParaRPr lang="pt-BR" altLang="pt-BR" sz="1000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D89B4EE6-E2D8-4CAA-85C5-A5A64045AA68}"/>
              </a:ext>
            </a:extLst>
          </p:cNvPr>
          <p:cNvGrpSpPr/>
          <p:nvPr/>
        </p:nvGrpSpPr>
        <p:grpSpPr>
          <a:xfrm>
            <a:off x="1901035" y="1979191"/>
            <a:ext cx="1338741" cy="1627908"/>
            <a:chOff x="-1676400" y="1447800"/>
            <a:chExt cx="2667000" cy="3352800"/>
          </a:xfrm>
        </p:grpSpPr>
        <p:pic>
          <p:nvPicPr>
            <p:cNvPr id="13" name="Picture 6" descr="D:\Microsoft_Art_Brand_1\WindowsVistaBrand\Shortcut_to_Vista_icons\Windows_Vista_Icons_ for_Marketing_use\Server.png">
              <a:extLst>
                <a:ext uri="{FF2B5EF4-FFF2-40B4-BE49-F238E27FC236}">
                  <a16:creationId xmlns:a16="http://schemas.microsoft.com/office/drawing/2014/main" id="{19509533-E810-4734-B3EB-8D8A509D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6400" y="1447800"/>
              <a:ext cx="2413000" cy="3302000"/>
            </a:xfrm>
            <a:prstGeom prst="rect">
              <a:avLst/>
            </a:prstGeom>
            <a:noFill/>
          </p:spPr>
        </p:pic>
        <p:pic>
          <p:nvPicPr>
            <p:cNvPr id="14" name="Picture 4" descr="D:\Microsoft_Art_Brand_1\WindowsVistaBrand\Shortcut_to_Vista_icons\Windows_Vista_Icons_ for_Marketing_use\Internet.png">
              <a:extLst>
                <a:ext uri="{FF2B5EF4-FFF2-40B4-BE49-F238E27FC236}">
                  <a16:creationId xmlns:a16="http://schemas.microsoft.com/office/drawing/2014/main" id="{2A48801C-C109-44AF-ACE9-8FAA21AC8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609600" y="3200400"/>
              <a:ext cx="1600200" cy="1600200"/>
            </a:xfrm>
            <a:prstGeom prst="rect">
              <a:avLst/>
            </a:prstGeom>
            <a:noFill/>
          </p:spPr>
        </p:pic>
      </p:grpSp>
      <p:grpSp>
        <p:nvGrpSpPr>
          <p:cNvPr id="26" name="Group 15">
            <a:extLst>
              <a:ext uri="{FF2B5EF4-FFF2-40B4-BE49-F238E27FC236}">
                <a16:creationId xmlns:a16="http://schemas.microsoft.com/office/drawing/2014/main" id="{F4DE383E-3499-42DD-8004-79FFD385F783}"/>
              </a:ext>
            </a:extLst>
          </p:cNvPr>
          <p:cNvGrpSpPr/>
          <p:nvPr/>
        </p:nvGrpSpPr>
        <p:grpSpPr>
          <a:xfrm>
            <a:off x="3275799" y="1619052"/>
            <a:ext cx="1338741" cy="1627908"/>
            <a:chOff x="-1676400" y="1447800"/>
            <a:chExt cx="2667000" cy="3352800"/>
          </a:xfrm>
        </p:grpSpPr>
        <p:pic>
          <p:nvPicPr>
            <p:cNvPr id="28" name="Picture 6" descr="D:\Microsoft_Art_Brand_1\WindowsVistaBrand\Shortcut_to_Vista_icons\Windows_Vista_Icons_ for_Marketing_use\Server.png">
              <a:extLst>
                <a:ext uri="{FF2B5EF4-FFF2-40B4-BE49-F238E27FC236}">
                  <a16:creationId xmlns:a16="http://schemas.microsoft.com/office/drawing/2014/main" id="{66C50070-86D2-4EDB-998F-BD5701227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6400" y="1447800"/>
              <a:ext cx="2413000" cy="3302000"/>
            </a:xfrm>
            <a:prstGeom prst="rect">
              <a:avLst/>
            </a:prstGeom>
            <a:noFill/>
          </p:spPr>
        </p:pic>
        <p:pic>
          <p:nvPicPr>
            <p:cNvPr id="32" name="Picture 4" descr="D:\Microsoft_Art_Brand_1\WindowsVistaBrand\Shortcut_to_Vista_icons\Windows_Vista_Icons_ for_Marketing_use\Internet.png">
              <a:extLst>
                <a:ext uri="{FF2B5EF4-FFF2-40B4-BE49-F238E27FC236}">
                  <a16:creationId xmlns:a16="http://schemas.microsoft.com/office/drawing/2014/main" id="{ECF213F7-7E39-47F6-A2FA-B702F2E79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609600" y="3200400"/>
              <a:ext cx="1600200" cy="1600200"/>
            </a:xfrm>
            <a:prstGeom prst="rect">
              <a:avLst/>
            </a:prstGeom>
            <a:noFill/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A30C73-150C-46E7-9E8E-99FD284B328E}"/>
              </a:ext>
            </a:extLst>
          </p:cNvPr>
          <p:cNvSpPr txBox="1"/>
          <p:nvPr/>
        </p:nvSpPr>
        <p:spPr>
          <a:xfrm>
            <a:off x="4814057" y="2469309"/>
            <a:ext cx="89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7030A0"/>
                </a:solidFill>
              </a:rPr>
              <a:t>SrvDNS</a:t>
            </a:r>
            <a:endParaRPr lang="pt-BR" b="1" dirty="0">
              <a:solidFill>
                <a:srgbClr val="7030A0"/>
              </a:solidFill>
            </a:endParaRP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BIND9</a:t>
            </a:r>
          </a:p>
        </p:txBody>
      </p:sp>
    </p:spTree>
    <p:extLst>
      <p:ext uri="{BB962C8B-B14F-4D97-AF65-F5344CB8AC3E}">
        <p14:creationId xmlns:p14="http://schemas.microsoft.com/office/powerpoint/2010/main" val="5011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SSL – </a:t>
            </a:r>
            <a:r>
              <a:rPr lang="pt-BR" dirty="0" err="1"/>
              <a:t>Secure</a:t>
            </a:r>
            <a:r>
              <a:rPr lang="pt-BR" dirty="0"/>
              <a:t> Server </a:t>
            </a:r>
            <a:r>
              <a:rPr lang="pt-BR" dirty="0" err="1"/>
              <a:t>Certificate</a:t>
            </a:r>
            <a:endParaRPr lang="pt-BR" dirty="0"/>
          </a:p>
        </p:txBody>
      </p:sp>
      <p:pic>
        <p:nvPicPr>
          <p:cNvPr id="4" name="Picture 2" descr="SSL Handshake Failed Error — Ultimate Guide by Experts">
            <a:extLst>
              <a:ext uri="{FF2B5EF4-FFF2-40B4-BE49-F238E27FC236}">
                <a16:creationId xmlns:a16="http://schemas.microsoft.com/office/drawing/2014/main" id="{492FE627-9B50-4EF4-BBF5-EFA2A7EE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42" y="2462527"/>
            <a:ext cx="3729716" cy="24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63039"/>
            <a:ext cx="7805136" cy="4955177"/>
          </a:xfrm>
        </p:spPr>
        <p:txBody>
          <a:bodyPr>
            <a:noAutofit/>
          </a:bodyPr>
          <a:lstStyle/>
          <a:p>
            <a:r>
              <a:rPr lang="pt-BR" sz="2400" b="1" dirty="0"/>
              <a:t>O apache tem suporte a </a:t>
            </a:r>
            <a:r>
              <a:rPr lang="pt-BR" sz="2400" b="1" dirty="0">
                <a:solidFill>
                  <a:srgbClr val="00B050"/>
                </a:solidFill>
              </a:rPr>
              <a:t>SSL</a:t>
            </a:r>
            <a:r>
              <a:rPr lang="pt-BR" sz="2400" b="1" dirty="0"/>
              <a:t>, ou seja, usar uma conexão segura </a:t>
            </a:r>
            <a:r>
              <a:rPr lang="pt-BR" sz="2400" b="1" dirty="0">
                <a:solidFill>
                  <a:srgbClr val="FF0000"/>
                </a:solidFill>
              </a:rPr>
              <a:t>HTTPS</a:t>
            </a:r>
            <a:r>
              <a:rPr lang="pt-BR" sz="2400" b="1" dirty="0"/>
              <a:t>;</a:t>
            </a:r>
          </a:p>
          <a:p>
            <a:r>
              <a:rPr lang="pt-BR" sz="2400" b="1" dirty="0"/>
              <a:t>Esta conexão segura consiste em </a:t>
            </a:r>
            <a:r>
              <a:rPr lang="pt-BR" sz="2400" b="1" dirty="0">
                <a:solidFill>
                  <a:srgbClr val="FF0000"/>
                </a:solidFill>
              </a:rPr>
              <a:t>“garantir” </a:t>
            </a:r>
            <a:r>
              <a:rPr lang="pt-BR" sz="2400" b="1" dirty="0"/>
              <a:t>que a página que se  quer acessar é realmente </a:t>
            </a:r>
            <a:r>
              <a:rPr lang="pt-BR" sz="2400" b="1" dirty="0">
                <a:solidFill>
                  <a:srgbClr val="7030A0"/>
                </a:solidFill>
              </a:rPr>
              <a:t>verdadeira</a:t>
            </a:r>
            <a:r>
              <a:rPr lang="pt-BR" sz="2400" b="1" dirty="0"/>
              <a:t>, ou seja, </a:t>
            </a:r>
            <a:r>
              <a:rPr lang="pt-BR" sz="2400" b="1" dirty="0">
                <a:solidFill>
                  <a:srgbClr val="00B050"/>
                </a:solidFill>
              </a:rPr>
              <a:t>SSL</a:t>
            </a:r>
            <a:r>
              <a:rPr lang="en-US" sz="2400" b="1" dirty="0"/>
              <a:t>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</a:t>
            </a:r>
            <a:r>
              <a:rPr lang="en-US" sz="2400" b="1" dirty="0"/>
              <a:t> </a:t>
            </a:r>
            <a:r>
              <a:rPr lang="pt-BR" sz="2400" b="1" dirty="0"/>
              <a:t>faz</a:t>
            </a:r>
            <a:r>
              <a:rPr lang="en-US" sz="2400" b="1" dirty="0"/>
              <a:t> </a:t>
            </a:r>
            <a:r>
              <a:rPr lang="pt-BR" sz="2400" b="1" dirty="0"/>
              <a:t>uma transferência de dados seguro com criptografia </a:t>
            </a:r>
            <a:r>
              <a:rPr lang="en-US" sz="2400" b="1" dirty="0"/>
              <a:t>entre o </a:t>
            </a:r>
            <a:r>
              <a:rPr lang="pt-BR" sz="2400" b="1" dirty="0">
                <a:solidFill>
                  <a:srgbClr val="0070C0"/>
                </a:solidFill>
              </a:rPr>
              <a:t>Cliente</a:t>
            </a:r>
            <a:r>
              <a:rPr lang="en-US" sz="2400" b="1" dirty="0"/>
              <a:t> e o </a:t>
            </a:r>
            <a:r>
              <a:rPr lang="pt-BR" sz="2400" b="1" dirty="0">
                <a:solidFill>
                  <a:srgbClr val="7030A0"/>
                </a:solidFill>
              </a:rPr>
              <a:t>Servidor</a:t>
            </a:r>
            <a:r>
              <a:rPr lang="en-US" sz="2400" b="1" dirty="0"/>
              <a:t>.</a:t>
            </a:r>
            <a:r>
              <a:rPr lang="pt-BR" sz="2400" b="1" dirty="0"/>
              <a:t> </a:t>
            </a:r>
          </a:p>
          <a:p>
            <a:endParaRPr lang="pt-BR" sz="2400" b="1" dirty="0"/>
          </a:p>
          <a:p>
            <a:r>
              <a:rPr lang="pt-BR" sz="2400" b="1" dirty="0" err="1"/>
              <a:t>Ex</a:t>
            </a:r>
            <a:r>
              <a:rPr lang="pt-BR" sz="2400" b="1" dirty="0"/>
              <a:t>:  </a:t>
            </a:r>
            <a:r>
              <a:rPr lang="pt-BR" sz="2400" b="1" dirty="0">
                <a:hlinkClick r:id="rId2"/>
              </a:rPr>
              <a:t>https://www.empresa123.com.br</a:t>
            </a:r>
            <a:r>
              <a:rPr lang="pt-BR" sz="2400" b="1" dirty="0"/>
              <a:t>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805137" cy="932451"/>
          </a:xfrm>
        </p:spPr>
        <p:txBody>
          <a:bodyPr>
            <a:noAutofit/>
          </a:bodyPr>
          <a:lstStyle/>
          <a:p>
            <a:r>
              <a:rPr lang="pt-BR" sz="2800" dirty="0"/>
              <a:t>APACHE – SSL – HTTPS (Site Seguro)</a:t>
            </a:r>
          </a:p>
        </p:txBody>
      </p:sp>
    </p:spTree>
    <p:extLst>
      <p:ext uri="{BB962C8B-B14F-4D97-AF65-F5344CB8AC3E}">
        <p14:creationId xmlns:p14="http://schemas.microsoft.com/office/powerpoint/2010/main" val="31621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63039"/>
            <a:ext cx="7210252" cy="4955177"/>
          </a:xfrm>
        </p:spPr>
        <p:txBody>
          <a:bodyPr>
            <a:normAutofit/>
          </a:bodyPr>
          <a:lstStyle/>
          <a:p>
            <a:r>
              <a:rPr lang="pt-BR" dirty="0"/>
              <a:t>Porta padrão </a:t>
            </a:r>
            <a:r>
              <a:rPr lang="pt-BR" dirty="0">
                <a:solidFill>
                  <a:srgbClr val="FF0000"/>
                </a:solidFill>
              </a:rPr>
              <a:t>HTTPS</a:t>
            </a:r>
            <a:r>
              <a:rPr lang="pt-BR" dirty="0"/>
              <a:t>: 443</a:t>
            </a:r>
            <a:r>
              <a:rPr lang="en-US" dirty="0"/>
              <a:t>.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>
                <a:hlinkClick r:id="rId2"/>
              </a:rPr>
              <a:t>https://www.empresa123.com.br:443</a:t>
            </a:r>
            <a:r>
              <a:rPr lang="pt-BR" b="1" dirty="0"/>
              <a:t>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932451"/>
          </a:xfrm>
        </p:spPr>
        <p:txBody>
          <a:bodyPr>
            <a:noAutofit/>
          </a:bodyPr>
          <a:lstStyle/>
          <a:p>
            <a:r>
              <a:rPr lang="pt-BR" sz="2800" dirty="0"/>
              <a:t>APACHE – SSL – HTTPS Site Seguro)</a:t>
            </a:r>
          </a:p>
        </p:txBody>
      </p:sp>
    </p:spTree>
    <p:extLst>
      <p:ext uri="{BB962C8B-B14F-4D97-AF65-F5344CB8AC3E}">
        <p14:creationId xmlns:p14="http://schemas.microsoft.com/office/powerpoint/2010/main" val="15491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SERVIDOR WEB</a:t>
            </a:r>
          </a:p>
        </p:txBody>
      </p:sp>
      <p:pic>
        <p:nvPicPr>
          <p:cNvPr id="4" name="Picture 6" descr="http://www.bestlinux.com.br/images/stories/apache-1.gif">
            <a:extLst>
              <a:ext uri="{FF2B5EF4-FFF2-40B4-BE49-F238E27FC236}">
                <a16:creationId xmlns:a16="http://schemas.microsoft.com/office/drawing/2014/main" id="{5A927D1E-E948-4A3F-8E5E-1EED9340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826" y="2497362"/>
            <a:ext cx="2151046" cy="2899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215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Para esta aula precisamos dos seguintes pacotes instalado:</a:t>
            </a:r>
          </a:p>
          <a:p>
            <a:pPr marL="0" indent="0">
              <a:buNone/>
            </a:pPr>
            <a:r>
              <a:rPr lang="pt-BR" sz="3200" dirty="0"/>
              <a:t># </a:t>
            </a:r>
            <a:r>
              <a:rPr lang="pt-BR" sz="3200" b="1" dirty="0" err="1">
                <a:solidFill>
                  <a:srgbClr val="FF0000"/>
                </a:solidFill>
              </a:rPr>
              <a:t>apt-get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update</a:t>
            </a:r>
            <a:endParaRPr lang="pt-B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Instalar OPENSSL</a:t>
            </a:r>
          </a:p>
          <a:p>
            <a:pPr marL="0" indent="0">
              <a:buNone/>
            </a:pPr>
            <a:r>
              <a:rPr lang="pt-BR" sz="3200" dirty="0"/>
              <a:t>#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apt-get install </a:t>
            </a:r>
            <a:r>
              <a:rPr lang="en-US" sz="3200" b="1" dirty="0" err="1">
                <a:solidFill>
                  <a:srgbClr val="FF0000"/>
                </a:solidFill>
              </a:rPr>
              <a:t>openssl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pt-BR" sz="3200" dirty="0"/>
              <a:t>Ativar modulo SSL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dirty="0"/>
              <a:t>#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>
                <a:solidFill>
                  <a:srgbClr val="FF0000"/>
                </a:solidFill>
              </a:rPr>
              <a:t>a2enmod </a:t>
            </a:r>
            <a:r>
              <a:rPr lang="pt-BR" sz="3200" b="1" dirty="0" err="1">
                <a:solidFill>
                  <a:srgbClr val="FF0000"/>
                </a:solidFill>
              </a:rPr>
              <a:t>auth_basic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ssl</a:t>
            </a: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SRVWEB</a:t>
            </a:r>
            <a:r>
              <a:rPr lang="pt-BR" dirty="0"/>
              <a:t> – PACOTES SSL</a:t>
            </a:r>
          </a:p>
        </p:txBody>
      </p:sp>
    </p:spTree>
    <p:extLst>
      <p:ext uri="{BB962C8B-B14F-4D97-AF65-F5344CB8AC3E}">
        <p14:creationId xmlns:p14="http://schemas.microsoft.com/office/powerpoint/2010/main" val="441838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877</Words>
  <Application>Microsoft Office PowerPoint</Application>
  <PresentationFormat>Apresentação na tela (4:3)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105</cp:revision>
  <dcterms:created xsi:type="dcterms:W3CDTF">2019-02-19T13:22:14Z</dcterms:created>
  <dcterms:modified xsi:type="dcterms:W3CDTF">2021-07-07T11:29:45Z</dcterms:modified>
</cp:coreProperties>
</file>