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57" r:id="rId2"/>
    <p:sldId id="283" r:id="rId3"/>
    <p:sldId id="281" r:id="rId4"/>
    <p:sldId id="373" r:id="rId5"/>
    <p:sldId id="345" r:id="rId6"/>
    <p:sldId id="378" r:id="rId7"/>
    <p:sldId id="374" r:id="rId8"/>
    <p:sldId id="339" r:id="rId9"/>
    <p:sldId id="352" r:id="rId10"/>
    <p:sldId id="375" r:id="rId11"/>
    <p:sldId id="376" r:id="rId12"/>
    <p:sldId id="362" r:id="rId13"/>
    <p:sldId id="380" r:id="rId14"/>
    <p:sldId id="354" r:id="rId15"/>
    <p:sldId id="353" r:id="rId16"/>
    <p:sldId id="355" r:id="rId17"/>
    <p:sldId id="369" r:id="rId18"/>
    <p:sldId id="377" r:id="rId19"/>
    <p:sldId id="379" r:id="rId20"/>
    <p:sldId id="350" r:id="rId21"/>
    <p:sldId id="349" r:id="rId22"/>
    <p:sldId id="340" r:id="rId23"/>
    <p:sldId id="346" r:id="rId24"/>
    <p:sldId id="343" r:id="rId25"/>
    <p:sldId id="351" r:id="rId26"/>
    <p:sldId id="348" r:id="rId27"/>
    <p:sldId id="347" r:id="rId28"/>
    <p:sldId id="280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tp://ftp.empresa123.com.b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tp://ftp.empresa123.com.b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tp://ftp.empresa123.com.b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95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answers.co/configure-sftp-web-server-document-root/" TargetMode="External"/><Relationship Id="rId2" Type="http://schemas.openxmlformats.org/officeDocument/2006/relationships/hyperlink" Target="https://devanswers.co/install-ftp-server-vsftpd-ubuntu-20-0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VSFTP – SERVIDOR FTP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49" y="2923854"/>
            <a:ext cx="6891087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INSTALAÇÃO E CONFIGURAÇÂO DO SERVIÇO FTP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r>
              <a:rPr lang="pt-BR" sz="3600" dirty="0"/>
              <a:t>Criar usuário só para o FTP: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adduser</a:t>
            </a:r>
            <a:r>
              <a:rPr lang="pt-BR" sz="3200" b="1" dirty="0">
                <a:solidFill>
                  <a:srgbClr val="FF0000"/>
                </a:solidFill>
              </a:rPr>
              <a:t> useremp123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Senha:</a:t>
            </a:r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b="1" dirty="0">
                <a:solidFill>
                  <a:srgbClr val="FF0000"/>
                </a:solidFill>
              </a:rPr>
              <a:t>Senai@132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- CRIAR USUÁRIO</a:t>
            </a:r>
          </a:p>
        </p:txBody>
      </p:sp>
    </p:spTree>
    <p:extLst>
      <p:ext uri="{BB962C8B-B14F-4D97-AF65-F5344CB8AC3E}">
        <p14:creationId xmlns:p14="http://schemas.microsoft.com/office/powerpoint/2010/main" val="298075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190498" cy="5059680"/>
          </a:xfrm>
        </p:spPr>
        <p:txBody>
          <a:bodyPr>
            <a:normAutofit/>
          </a:bodyPr>
          <a:lstStyle/>
          <a:p>
            <a:r>
              <a:rPr lang="pt-BR" dirty="0"/>
              <a:t>Ver diretório padrão</a:t>
            </a:r>
          </a:p>
          <a:p>
            <a:r>
              <a:rPr lang="pt-BR" dirty="0"/>
              <a:t># </a:t>
            </a:r>
            <a:r>
              <a:rPr lang="pt-BR" b="1" dirty="0" err="1">
                <a:solidFill>
                  <a:srgbClr val="FF0000"/>
                </a:solidFill>
              </a:rPr>
              <a:t>cat</a:t>
            </a:r>
            <a:r>
              <a:rPr lang="pt-BR" b="1" dirty="0">
                <a:solidFill>
                  <a:srgbClr val="FF0000"/>
                </a:solidFill>
              </a:rPr>
              <a:t> /</a:t>
            </a:r>
            <a:r>
              <a:rPr lang="pt-BR" b="1" dirty="0" err="1">
                <a:solidFill>
                  <a:srgbClr val="FF0000"/>
                </a:solidFill>
              </a:rPr>
              <a:t>etc</a:t>
            </a:r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b="1" dirty="0" err="1">
                <a:solidFill>
                  <a:srgbClr val="FF0000"/>
                </a:solidFill>
              </a:rPr>
              <a:t>passwd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7030A0"/>
                </a:solidFill>
              </a:rPr>
              <a:t>|</a:t>
            </a:r>
            <a:r>
              <a:rPr lang="pt-BR" b="1" dirty="0" err="1">
                <a:solidFill>
                  <a:srgbClr val="7030A0"/>
                </a:solidFill>
              </a:rPr>
              <a:t>grep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useremp123</a:t>
            </a:r>
          </a:p>
          <a:p>
            <a:endParaRPr lang="pt-BR" dirty="0"/>
          </a:p>
          <a:p>
            <a:r>
              <a:rPr lang="pt-BR" dirty="0"/>
              <a:t>Alterar diretório padrão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b="1" dirty="0">
                <a:solidFill>
                  <a:srgbClr val="FF0000"/>
                </a:solidFill>
              </a:rPr>
              <a:t>vim /</a:t>
            </a:r>
            <a:r>
              <a:rPr lang="pt-BR" b="1" dirty="0" err="1">
                <a:solidFill>
                  <a:srgbClr val="FF0000"/>
                </a:solidFill>
              </a:rPr>
              <a:t>etc</a:t>
            </a:r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b="1" dirty="0" err="1">
                <a:solidFill>
                  <a:srgbClr val="FF0000"/>
                </a:solidFill>
              </a:rPr>
              <a:t>passwd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- PERMISSÃO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373313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9315" y="1095826"/>
            <a:ext cx="8360227" cy="5438504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Podemos ver que o diretório padrão do usuário: </a:t>
            </a:r>
            <a:r>
              <a:rPr lang="pt-BR" sz="2400" dirty="0">
                <a:solidFill>
                  <a:srgbClr val="FF0000"/>
                </a:solidFill>
              </a:rPr>
              <a:t>empresa123</a:t>
            </a:r>
            <a:r>
              <a:rPr lang="pt-BR" sz="2400" dirty="0"/>
              <a:t> é </a:t>
            </a:r>
            <a:r>
              <a:rPr lang="pt-BR" sz="2400" dirty="0">
                <a:solidFill>
                  <a:srgbClr val="7030A0"/>
                </a:solidFill>
              </a:rPr>
              <a:t>/home/useremp123</a:t>
            </a:r>
          </a:p>
          <a:p>
            <a:endParaRPr lang="pt-B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sz="2400" b="1" dirty="0">
                <a:solidFill>
                  <a:srgbClr val="7030A0"/>
                </a:solidFill>
              </a:rPr>
              <a:t>Passo 2 – Mudar o diretório do usuário: </a:t>
            </a:r>
            <a:r>
              <a:rPr lang="pt-BR" sz="2400" b="1" dirty="0">
                <a:solidFill>
                  <a:srgbClr val="FF0000"/>
                </a:solidFill>
              </a:rPr>
              <a:t>useremp123</a:t>
            </a:r>
          </a:p>
          <a:p>
            <a:pPr marL="0" indent="0">
              <a:buNone/>
            </a:pPr>
            <a:r>
              <a:rPr lang="pt-BR" sz="2400" b="1" dirty="0"/>
              <a:t>#</a:t>
            </a:r>
            <a:r>
              <a:rPr lang="pt-BR" sz="2400" b="1" dirty="0">
                <a:solidFill>
                  <a:srgbClr val="FF0000"/>
                </a:solidFill>
              </a:rPr>
              <a:t> vim /</a:t>
            </a:r>
            <a:r>
              <a:rPr lang="pt-BR" sz="2400" b="1" dirty="0" err="1">
                <a:solidFill>
                  <a:srgbClr val="FF0000"/>
                </a:solidFill>
              </a:rPr>
              <a:t>etc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passwd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b="1" dirty="0"/>
              <a:t>De:</a:t>
            </a:r>
          </a:p>
          <a:p>
            <a:pPr marL="0" indent="0">
              <a:buNone/>
            </a:pPr>
            <a:r>
              <a:rPr lang="pt-BR" sz="2400" dirty="0"/>
              <a:t>#</a:t>
            </a:r>
            <a:r>
              <a:rPr lang="pt-BR" sz="2400" dirty="0">
                <a:solidFill>
                  <a:srgbClr val="7030A0"/>
                </a:solidFill>
              </a:rPr>
              <a:t> </a:t>
            </a:r>
            <a:r>
              <a:rPr lang="pt-BR" sz="2400" dirty="0">
                <a:solidFill>
                  <a:srgbClr val="FF0000"/>
                </a:solidFill>
              </a:rPr>
              <a:t>/home/useremp123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b="1" dirty="0"/>
              <a:t>Para:</a:t>
            </a:r>
          </a:p>
          <a:p>
            <a:pPr marL="0" indent="0">
              <a:buNone/>
            </a:pPr>
            <a:r>
              <a:rPr lang="pt-BR" sz="2400" dirty="0"/>
              <a:t>#</a:t>
            </a:r>
            <a:r>
              <a:rPr lang="pt-BR" sz="2400" dirty="0">
                <a:solidFill>
                  <a:srgbClr val="7030A0"/>
                </a:solidFill>
              </a:rPr>
              <a:t> </a:t>
            </a:r>
            <a:r>
              <a:rPr lang="pt-BR" sz="2400" dirty="0">
                <a:solidFill>
                  <a:srgbClr val="FF0000"/>
                </a:solidFill>
              </a:rPr>
              <a:t>/var/www/empresa123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- PERMISSÃO DO USUÁRIO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BB2DD4-EB4B-4E66-8D0C-F5A8F905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3846721"/>
            <a:ext cx="8752779" cy="438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46BA1D-4D97-45BD-95DF-D78A89CA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6" y="4342489"/>
            <a:ext cx="7210425" cy="495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B20B20-5978-48CE-83AE-4F8E0C289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56" y="1816972"/>
            <a:ext cx="8883914" cy="9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4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439850" cy="5059680"/>
          </a:xfrm>
        </p:spPr>
        <p:txBody>
          <a:bodyPr>
            <a:normAutofit/>
          </a:bodyPr>
          <a:lstStyle/>
          <a:p>
            <a:r>
              <a:rPr lang="pt-BR" sz="2400" dirty="0"/>
              <a:t>Verificar a permissão da pasta</a:t>
            </a:r>
          </a:p>
          <a:p>
            <a:pPr marL="0" indent="0">
              <a:buNone/>
            </a:pPr>
            <a:r>
              <a:rPr lang="pt-BR" sz="2400" dirty="0"/>
              <a:t># </a:t>
            </a:r>
            <a:r>
              <a:rPr lang="pt-BR" sz="2400" b="1" dirty="0" err="1">
                <a:solidFill>
                  <a:srgbClr val="FF0000"/>
                </a:solidFill>
              </a:rPr>
              <a:t>ls</a:t>
            </a:r>
            <a:r>
              <a:rPr lang="pt-BR" sz="2400" b="1" dirty="0">
                <a:solidFill>
                  <a:srgbClr val="FF0000"/>
                </a:solidFill>
              </a:rPr>
              <a:t> -</a:t>
            </a:r>
            <a:r>
              <a:rPr lang="pt-BR" sz="2400" b="1" dirty="0" err="1">
                <a:solidFill>
                  <a:srgbClr val="FF0000"/>
                </a:solidFill>
              </a:rPr>
              <a:t>la</a:t>
            </a:r>
            <a:r>
              <a:rPr lang="pt-BR" sz="2400" b="1" dirty="0">
                <a:solidFill>
                  <a:srgbClr val="FF0000"/>
                </a:solidFill>
              </a:rPr>
              <a:t> /var/</a:t>
            </a:r>
            <a:r>
              <a:rPr lang="pt-BR" sz="2400" b="1" dirty="0" err="1">
                <a:solidFill>
                  <a:srgbClr val="FF0000"/>
                </a:solidFill>
              </a:rPr>
              <a:t>www</a:t>
            </a:r>
            <a:r>
              <a:rPr lang="pt-BR" sz="2400" b="1" dirty="0">
                <a:solidFill>
                  <a:srgbClr val="FF0000"/>
                </a:solidFill>
              </a:rPr>
              <a:t>/empresa123</a:t>
            </a: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Alterar permissão da pasta</a:t>
            </a:r>
          </a:p>
          <a:p>
            <a:pPr marL="0" indent="0">
              <a:buNone/>
            </a:pPr>
            <a:r>
              <a:rPr lang="pt-BR" sz="2400" dirty="0"/>
              <a:t>#</a:t>
            </a:r>
            <a:r>
              <a:rPr lang="pt-BR" sz="2400" b="1" dirty="0" err="1">
                <a:solidFill>
                  <a:srgbClr val="FF0000"/>
                </a:solidFill>
              </a:rPr>
              <a:t>chown</a:t>
            </a:r>
            <a:r>
              <a:rPr lang="pt-BR" sz="2400" b="1" dirty="0">
                <a:solidFill>
                  <a:srgbClr val="FF0000"/>
                </a:solidFill>
              </a:rPr>
              <a:t> useremp123 -R /var/</a:t>
            </a:r>
            <a:r>
              <a:rPr lang="pt-BR" sz="2400" b="1" dirty="0" err="1">
                <a:solidFill>
                  <a:srgbClr val="FF0000"/>
                </a:solidFill>
              </a:rPr>
              <a:t>www</a:t>
            </a:r>
            <a:r>
              <a:rPr lang="pt-BR" sz="2400" b="1" dirty="0">
                <a:solidFill>
                  <a:srgbClr val="FF0000"/>
                </a:solidFill>
              </a:rPr>
              <a:t>/empresa123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Reiniciar serviços</a:t>
            </a:r>
          </a:p>
          <a:p>
            <a:pPr marL="0" indent="0">
              <a:buNone/>
            </a:pPr>
            <a:r>
              <a:rPr lang="pt-BR" sz="2400" dirty="0"/>
              <a:t># 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etc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init.d</a:t>
            </a:r>
            <a:r>
              <a:rPr lang="pt-BR" sz="2400" b="1" dirty="0">
                <a:solidFill>
                  <a:srgbClr val="FF0000"/>
                </a:solidFill>
              </a:rPr>
              <a:t>/apache2 </a:t>
            </a:r>
            <a:r>
              <a:rPr lang="pt-BR" sz="2400" b="1" dirty="0" err="1">
                <a:solidFill>
                  <a:srgbClr val="FF0000"/>
                </a:solidFill>
              </a:rPr>
              <a:t>restart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/>
              <a:t># 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etc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init.d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vsftpd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restart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- PERMISSÃO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66388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 DE ACESSO POR IP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71EFB5-3328-42CF-A67C-855C3E1615AC}"/>
              </a:ext>
            </a:extLst>
          </p:cNvPr>
          <p:cNvSpPr/>
          <p:nvPr/>
        </p:nvSpPr>
        <p:spPr>
          <a:xfrm>
            <a:off x="1159968" y="1068536"/>
            <a:ext cx="6046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Abra o CMD, digite:</a:t>
            </a:r>
          </a:p>
          <a:p>
            <a:r>
              <a:rPr lang="pt-BR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ftp</a:t>
            </a:r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  ftp.empresa123.com.br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Será solicitado usuário -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User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useremp123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Será solicitado senha -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Pass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Senai@132</a:t>
            </a:r>
            <a:endParaRPr lang="pt-BR" sz="36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8" y="2519863"/>
            <a:ext cx="7294984" cy="37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8" y="425679"/>
            <a:ext cx="747032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 DE ACESSO - FIREWALL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DDA49A-429C-470D-A068-EB193336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1133474"/>
            <a:ext cx="5634641" cy="294753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484D2C-62DC-416B-899B-9F07C4AD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80" y="2249714"/>
            <a:ext cx="5215429" cy="412681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84B06D2-EF7B-47B4-BABD-260F98BC5309}"/>
              </a:ext>
            </a:extLst>
          </p:cNvPr>
          <p:cNvSpPr/>
          <p:nvPr/>
        </p:nvSpPr>
        <p:spPr>
          <a:xfrm>
            <a:off x="383911" y="4524197"/>
            <a:ext cx="30620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Sendo o primeiro acesso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pode ser solicitado 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desativar o firewall do 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53832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173733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Também é possível acessar pelo </a:t>
            </a:r>
            <a:r>
              <a:rPr lang="pt-BR" b="1" dirty="0">
                <a:solidFill>
                  <a:srgbClr val="FF0000"/>
                </a:solidFill>
              </a:rPr>
              <a:t>Windows Explorer ou navegador, </a:t>
            </a:r>
            <a:r>
              <a:rPr lang="pt-BR" b="1" dirty="0"/>
              <a:t>acesse: </a:t>
            </a:r>
            <a:r>
              <a:rPr lang="pt-BR" b="1" dirty="0">
                <a:solidFill>
                  <a:srgbClr val="FF0000"/>
                </a:solidFill>
                <a:hlinkClick r:id="rId2"/>
              </a:rPr>
              <a:t>ftp://ftp.empresa123.com.br</a:t>
            </a:r>
            <a:r>
              <a:rPr lang="pt-BR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IP do Servidor FTP Local ou NAT)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 DE ACESSO POR IP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89" y="2901866"/>
            <a:ext cx="6195599" cy="36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5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Também é possível acessar pelo </a:t>
            </a:r>
            <a:r>
              <a:rPr lang="pt-BR" b="1" dirty="0">
                <a:solidFill>
                  <a:srgbClr val="FF0000"/>
                </a:solidFill>
              </a:rPr>
              <a:t>Windows Explorer, </a:t>
            </a:r>
            <a:r>
              <a:rPr lang="pt-BR" b="1" dirty="0"/>
              <a:t>acesse: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hlinkClick r:id="rId2"/>
              </a:rPr>
              <a:t>ftp://ftp.empresa123.com.br</a:t>
            </a:r>
            <a:r>
              <a:rPr lang="pt-BR" b="1" dirty="0">
                <a:solidFill>
                  <a:srgbClr val="FF0000"/>
                </a:solidFill>
              </a:rPr>
              <a:t> (NOME do Servidor FTP)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615465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 DE ACESSO POR NOME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99" y="2945481"/>
            <a:ext cx="6153251" cy="30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r>
              <a:rPr lang="pt-BR" sz="3200" dirty="0"/>
              <a:t>Por padrão o SSH vem Bloqueado para o usuário com senha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cat</a:t>
            </a:r>
            <a:r>
              <a:rPr lang="pt-BR" sz="3200" b="1" dirty="0">
                <a:solidFill>
                  <a:srgbClr val="FF0000"/>
                </a:solidFill>
              </a:rPr>
              <a:t> /</a:t>
            </a:r>
            <a:r>
              <a:rPr lang="pt-BR" sz="3200" b="1" dirty="0" err="1">
                <a:solidFill>
                  <a:srgbClr val="FF0000"/>
                </a:solidFill>
              </a:rPr>
              <a:t>etc</a:t>
            </a:r>
            <a:r>
              <a:rPr lang="pt-BR" sz="3200" b="1" dirty="0">
                <a:solidFill>
                  <a:srgbClr val="FF0000"/>
                </a:solidFill>
              </a:rPr>
              <a:t>/</a:t>
            </a:r>
            <a:r>
              <a:rPr lang="pt-BR" sz="3200" b="1" dirty="0" err="1">
                <a:solidFill>
                  <a:srgbClr val="FF0000"/>
                </a:solidFill>
              </a:rPr>
              <a:t>ssh</a:t>
            </a:r>
            <a:r>
              <a:rPr lang="pt-BR" sz="3200" b="1" dirty="0">
                <a:solidFill>
                  <a:srgbClr val="FF0000"/>
                </a:solidFill>
              </a:rPr>
              <a:t>/</a:t>
            </a:r>
            <a:r>
              <a:rPr lang="pt-BR" sz="3200" b="1" dirty="0" err="1">
                <a:solidFill>
                  <a:srgbClr val="FF0000"/>
                </a:solidFill>
              </a:rPr>
              <a:t>sshd_config</a:t>
            </a:r>
            <a:r>
              <a:rPr lang="pt-BR" sz="3200" b="1" dirty="0">
                <a:solidFill>
                  <a:srgbClr val="FF0000"/>
                </a:solidFill>
              </a:rPr>
              <a:t> |</a:t>
            </a:r>
            <a:r>
              <a:rPr lang="pt-BR" sz="3200" b="1" dirty="0" err="1">
                <a:solidFill>
                  <a:srgbClr val="FF0000"/>
                </a:solidFill>
              </a:rPr>
              <a:t>grep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PasswordAuthentication</a:t>
            </a:r>
            <a:endParaRPr lang="pt-BR" sz="3200" dirty="0">
              <a:solidFill>
                <a:srgbClr val="FF0000"/>
              </a:solidFill>
            </a:endParaRPr>
          </a:p>
          <a:p>
            <a:endParaRPr lang="pt-BR" sz="3200" dirty="0"/>
          </a:p>
          <a:p>
            <a:r>
              <a:rPr lang="pt-BR" sz="3200" dirty="0"/>
              <a:t>Ele esta desativado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PasswordAuthentication</a:t>
            </a:r>
            <a:r>
              <a:rPr lang="pt-BR" sz="3200" b="1" dirty="0">
                <a:solidFill>
                  <a:srgbClr val="FF0000"/>
                </a:solidFill>
              </a:rPr>
              <a:t> no</a:t>
            </a:r>
            <a:endParaRPr lang="pt-B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- PERMISSÃO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93930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615465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 DE ACESSO SSH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F7FF01-CD4D-4B16-B39A-781D05D119C8}"/>
              </a:ext>
            </a:extLst>
          </p:cNvPr>
          <p:cNvSpPr/>
          <p:nvPr/>
        </p:nvSpPr>
        <p:spPr>
          <a:xfrm>
            <a:off x="1119930" y="1251706"/>
            <a:ext cx="6718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Abra 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Putty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digite:</a:t>
            </a:r>
          </a:p>
          <a:p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Endereço:  </a:t>
            </a:r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  <a:hlinkClick r:id="rId2"/>
              </a:rPr>
              <a:t>ftp.empresa123.com.br</a:t>
            </a:r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 / IP Servidor WEB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Será solicitado usuário -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User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useremp123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49ADF3-A358-4921-B4CA-05268FB18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52" y="2450102"/>
            <a:ext cx="6334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5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sobre serviço FTP e unir conceitos de Hospedagem.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Servidor FTP no Linux </a:t>
            </a:r>
            <a:r>
              <a:rPr lang="pt-BR" altLang="pt-BR" dirty="0" err="1">
                <a:latin typeface="Montserrat" panose="00000500000000000000" pitchFamily="2" charset="0"/>
              </a:rPr>
              <a:t>Ubuntu</a:t>
            </a:r>
            <a:r>
              <a:rPr lang="pt-BR" altLang="pt-BR" dirty="0">
                <a:latin typeface="Montserrat" panose="00000500000000000000" pitchFamily="2" charset="0"/>
              </a:rPr>
              <a:t> 20.04 LTS.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configurar o serviço FTP no </a:t>
            </a:r>
            <a:r>
              <a:rPr lang="pt-BR" altLang="pt-BR" dirty="0" err="1">
                <a:latin typeface="Montserrat" panose="00000500000000000000" pitchFamily="2" charset="0"/>
              </a:rPr>
              <a:t>Ubuntu</a:t>
            </a:r>
            <a:r>
              <a:rPr lang="pt-BR" altLang="pt-BR" dirty="0">
                <a:latin typeface="Montserrat" panose="00000500000000000000" pitchFamily="2" charset="0"/>
              </a:rPr>
              <a:t> 20.04 LTS e realizar transferência de dados entre hospedagem de site.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050893" cy="5277394"/>
          </a:xfrm>
        </p:spPr>
        <p:txBody>
          <a:bodyPr>
            <a:normAutofit fontScale="70000" lnSpcReduction="20000"/>
          </a:bodyPr>
          <a:lstStyle/>
          <a:p>
            <a:r>
              <a:rPr lang="pt-BR" sz="3200" i="1" dirty="0">
                <a:solidFill>
                  <a:srgbClr val="FF0000"/>
                </a:solidFill>
              </a:rPr>
              <a:t>help</a:t>
            </a:r>
            <a:r>
              <a:rPr lang="pt-BR" sz="3200" i="1" dirty="0"/>
              <a:t>:</a:t>
            </a:r>
            <a:r>
              <a:rPr lang="pt-BR" sz="3200" dirty="0"/>
              <a:t> Lista sumariamente todos comandos disponíveis.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dir</a:t>
            </a:r>
            <a:r>
              <a:rPr lang="pt-BR" sz="3200" i="1" dirty="0"/>
              <a:t>:</a:t>
            </a:r>
            <a:r>
              <a:rPr lang="pt-BR" sz="3200" dirty="0"/>
              <a:t> Mostra o conteúdo do diretório servidor atual.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cd</a:t>
            </a:r>
            <a:r>
              <a:rPr lang="pt-BR" sz="3200" i="1" dirty="0"/>
              <a:t>:</a:t>
            </a:r>
            <a:r>
              <a:rPr lang="pt-BR" sz="3200" dirty="0"/>
              <a:t> Seguido de caminho/diretório muda para o diretório informado.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get</a:t>
            </a:r>
            <a:r>
              <a:rPr lang="pt-BR" sz="3200" i="1" dirty="0"/>
              <a:t>:</a:t>
            </a:r>
            <a:r>
              <a:rPr lang="pt-BR" sz="3200" dirty="0"/>
              <a:t> Obtêm um arquivo do servidor.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mget</a:t>
            </a:r>
            <a:r>
              <a:rPr lang="pt-BR" sz="3200" i="1" dirty="0"/>
              <a:t>: p</a:t>
            </a:r>
            <a:r>
              <a:rPr lang="pt-BR" sz="3200" dirty="0"/>
              <a:t>ara mais de um arquivo.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ls</a:t>
            </a:r>
            <a:r>
              <a:rPr lang="pt-BR" sz="3200" i="1" dirty="0"/>
              <a:t>:</a:t>
            </a:r>
            <a:r>
              <a:rPr lang="pt-BR" sz="3200" dirty="0"/>
              <a:t> Mostra uma lista abreviada do conteúdo do diretório </a:t>
            </a:r>
            <a:r>
              <a:rPr lang="pt-BR" sz="3200" dirty="0" err="1"/>
              <a:t>servidor.Para</a:t>
            </a:r>
            <a:r>
              <a:rPr lang="pt-BR" sz="3200" dirty="0"/>
              <a:t> mais de uma pasta usa-se*</a:t>
            </a:r>
            <a:r>
              <a:rPr lang="pt-BR" sz="3200" i="1" dirty="0" err="1"/>
              <a:t>mls</a:t>
            </a:r>
            <a:r>
              <a:rPr lang="pt-BR" sz="3200" dirty="0"/>
              <a:t>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mkdir</a:t>
            </a:r>
            <a:r>
              <a:rPr lang="pt-BR" sz="3200" i="1" dirty="0"/>
              <a:t>:</a:t>
            </a:r>
            <a:r>
              <a:rPr lang="pt-BR" sz="3200" dirty="0"/>
              <a:t> Cria um diretório ou subdiretório no servidor.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put</a:t>
            </a:r>
            <a:r>
              <a:rPr lang="pt-BR" sz="3200" i="1" dirty="0"/>
              <a:t>:</a:t>
            </a:r>
            <a:r>
              <a:rPr lang="pt-BR" sz="3200" dirty="0"/>
              <a:t> Envia um arquivo ao servidor.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mput</a:t>
            </a:r>
            <a:r>
              <a:rPr lang="pt-BR" sz="3200" i="1" dirty="0"/>
              <a:t>: </a:t>
            </a:r>
            <a:r>
              <a:rPr lang="pt-BR" sz="3200" dirty="0"/>
              <a:t>para enviar mais de um arquivo.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pwd</a:t>
            </a:r>
            <a:r>
              <a:rPr lang="pt-BR" sz="3200" i="1" dirty="0"/>
              <a:t>:</a:t>
            </a:r>
            <a:r>
              <a:rPr lang="pt-BR" sz="3200" dirty="0"/>
              <a:t> Mostra o diretório de trabalho.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user</a:t>
            </a:r>
            <a:r>
              <a:rPr lang="pt-BR" sz="3200" i="1" dirty="0"/>
              <a:t>:</a:t>
            </a:r>
            <a:r>
              <a:rPr lang="pt-BR" sz="3200" dirty="0"/>
              <a:t> Iniciar a sessão no servidor.</a:t>
            </a:r>
          </a:p>
          <a:p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LISTA DE COMANDOS</a:t>
            </a:r>
          </a:p>
        </p:txBody>
      </p:sp>
    </p:spTree>
    <p:extLst>
      <p:ext uri="{BB962C8B-B14F-4D97-AF65-F5344CB8AC3E}">
        <p14:creationId xmlns:p14="http://schemas.microsoft.com/office/powerpoint/2010/main" val="401151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050893" cy="5277394"/>
          </a:xfrm>
        </p:spPr>
        <p:txBody>
          <a:bodyPr>
            <a:normAutofit fontScale="70000" lnSpcReduction="20000"/>
          </a:bodyPr>
          <a:lstStyle/>
          <a:p>
            <a:r>
              <a:rPr lang="pt-BR" sz="3200" i="1" dirty="0">
                <a:solidFill>
                  <a:srgbClr val="FF0000"/>
                </a:solidFill>
              </a:rPr>
              <a:t>bye</a:t>
            </a:r>
            <a:r>
              <a:rPr lang="pt-BR" sz="3200" i="1" dirty="0"/>
              <a:t>:</a:t>
            </a:r>
            <a:r>
              <a:rPr lang="pt-BR" sz="3200" dirty="0"/>
              <a:t> Encerra a sessão FTP.</a:t>
            </a:r>
          </a:p>
          <a:p>
            <a:r>
              <a:rPr lang="pt-BR" sz="3200" i="1" dirty="0">
                <a:solidFill>
                  <a:srgbClr val="FF0000"/>
                </a:solidFill>
              </a:rPr>
              <a:t>!</a:t>
            </a:r>
            <a:r>
              <a:rPr lang="pt-BR" sz="3200" i="1" dirty="0"/>
              <a:t>:</a:t>
            </a:r>
            <a:r>
              <a:rPr lang="pt-BR" sz="3200" dirty="0"/>
              <a:t> Executa o comando na máquina local.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append</a:t>
            </a:r>
            <a:r>
              <a:rPr lang="pt-BR" sz="3200" i="1" dirty="0"/>
              <a:t>:</a:t>
            </a:r>
            <a:r>
              <a:rPr lang="pt-BR" sz="3200" dirty="0"/>
              <a:t> Adiciona dados a um arquivo existente.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ascii</a:t>
            </a:r>
            <a:r>
              <a:rPr lang="pt-BR" sz="3200" i="1" dirty="0"/>
              <a:t>:</a:t>
            </a:r>
            <a:r>
              <a:rPr lang="pt-BR" sz="3200" dirty="0"/>
              <a:t> Configura o tipo de transferência de arquivos para ASCII.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bell</a:t>
            </a:r>
            <a:r>
              <a:rPr lang="pt-BR" sz="3200" i="1" dirty="0"/>
              <a:t>:</a:t>
            </a:r>
            <a:r>
              <a:rPr lang="pt-BR" sz="3200" dirty="0"/>
              <a:t> Emite um bip quando um comando é executado.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binary</a:t>
            </a:r>
            <a:r>
              <a:rPr lang="pt-BR" sz="3200" i="1" dirty="0"/>
              <a:t>:</a:t>
            </a:r>
            <a:r>
              <a:rPr lang="pt-BR" sz="3200" dirty="0"/>
              <a:t> Configura o tipo de transferência de arquivos para binário.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hash</a:t>
            </a:r>
            <a:r>
              <a:rPr lang="pt-BR" sz="3200" i="1" dirty="0"/>
              <a:t>:</a:t>
            </a:r>
            <a:r>
              <a:rPr lang="pt-BR" sz="3200" dirty="0"/>
              <a:t> Demonstra cada bloco do arquivo durante a transferência. Cada bloco compõe-se de 1024 bytes.</a:t>
            </a:r>
          </a:p>
          <a:p>
            <a:r>
              <a:rPr lang="pt-BR" sz="3200" i="1" dirty="0">
                <a:solidFill>
                  <a:srgbClr val="FF0000"/>
                </a:solidFill>
              </a:rPr>
              <a:t>delete</a:t>
            </a:r>
            <a:r>
              <a:rPr lang="pt-BR" sz="3200" i="1" dirty="0"/>
              <a:t>:</a:t>
            </a:r>
            <a:r>
              <a:rPr lang="pt-BR" sz="3200" dirty="0"/>
              <a:t> Apaga um arquivo. 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mdelete</a:t>
            </a:r>
            <a:r>
              <a:rPr lang="pt-BR" sz="3200" i="1" dirty="0"/>
              <a:t>: </a:t>
            </a:r>
            <a:r>
              <a:rPr lang="pt-BR" sz="3200" dirty="0"/>
              <a:t>Para mais de um arquivo.</a:t>
            </a:r>
          </a:p>
          <a:p>
            <a:r>
              <a:rPr lang="pt-BR" sz="3200" i="1" dirty="0">
                <a:solidFill>
                  <a:srgbClr val="FF0000"/>
                </a:solidFill>
              </a:rPr>
              <a:t>debug</a:t>
            </a:r>
            <a:r>
              <a:rPr lang="pt-BR" sz="3200" i="1" dirty="0"/>
              <a:t>:</a:t>
            </a:r>
            <a:r>
              <a:rPr lang="pt-BR" sz="3200" dirty="0"/>
              <a:t> Estabelece a modalidade de depuração.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prompt</a:t>
            </a:r>
            <a:r>
              <a:rPr lang="pt-BR" sz="3200" i="1" dirty="0"/>
              <a:t>:</a:t>
            </a:r>
            <a:r>
              <a:rPr lang="pt-BR" sz="3200" dirty="0"/>
              <a:t> Ativa/desativa o modo interativo.</a:t>
            </a:r>
          </a:p>
          <a:p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LISTA DE COMANDOS</a:t>
            </a:r>
          </a:p>
        </p:txBody>
      </p:sp>
    </p:spTree>
    <p:extLst>
      <p:ext uri="{BB962C8B-B14F-4D97-AF65-F5344CB8AC3E}">
        <p14:creationId xmlns:p14="http://schemas.microsoft.com/office/powerpoint/2010/main" val="313701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FTP </a:t>
            </a:r>
            <a:r>
              <a:rPr lang="pt-BR"/>
              <a:t>- DEFINIÇÕES</a:t>
            </a:r>
            <a:endParaRPr lang="pt-BR" dirty="0"/>
          </a:p>
        </p:txBody>
      </p:sp>
      <p:pic>
        <p:nvPicPr>
          <p:cNvPr id="3074" name="Picture 2" descr="File:FTP LOGO.png">
            <a:extLst>
              <a:ext uri="{FF2B5EF4-FFF2-40B4-BE49-F238E27FC236}">
                <a16:creationId xmlns:a16="http://schemas.microsoft.com/office/drawing/2014/main" id="{36E3A61B-0560-4FCA-AFC3-FF90C5AD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57" y="2906668"/>
            <a:ext cx="5217886" cy="191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5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sz="3200" dirty="0"/>
          </a:p>
          <a:p>
            <a:r>
              <a:rPr lang="pt-BR" sz="3200" b="1" dirty="0"/>
              <a:t>FTP</a:t>
            </a:r>
            <a:r>
              <a:rPr lang="pt-BR" sz="3200" dirty="0"/>
              <a:t> significa </a:t>
            </a:r>
            <a:r>
              <a:rPr lang="pt-BR" sz="3200" i="1" dirty="0"/>
              <a:t>File </a:t>
            </a:r>
            <a:r>
              <a:rPr lang="pt-BR" sz="3200" i="1" dirty="0" err="1"/>
              <a:t>Transfer</a:t>
            </a:r>
            <a:r>
              <a:rPr lang="pt-BR" sz="3200" i="1" dirty="0"/>
              <a:t> </a:t>
            </a:r>
            <a:r>
              <a:rPr lang="pt-BR" sz="3200" i="1" dirty="0" err="1"/>
              <a:t>Protocol</a:t>
            </a:r>
            <a:r>
              <a:rPr lang="pt-BR" sz="3200" dirty="0"/>
              <a:t> (Protocolo de Transferência de Arquivos), criada por </a:t>
            </a:r>
            <a:r>
              <a:rPr lang="pt-BR" sz="3200" b="1" dirty="0">
                <a:solidFill>
                  <a:srgbClr val="FF0000"/>
                </a:solidFill>
              </a:rPr>
              <a:t>Davi Augusto M. P e Erick G. </a:t>
            </a:r>
            <a:r>
              <a:rPr lang="pt-BR" sz="3200" b="1" dirty="0" err="1">
                <a:solidFill>
                  <a:srgbClr val="FF0000"/>
                </a:solidFill>
              </a:rPr>
              <a:t>Pazeto</a:t>
            </a:r>
            <a:r>
              <a:rPr lang="pt-BR" sz="3200" b="1" dirty="0"/>
              <a:t> </a:t>
            </a:r>
            <a:r>
              <a:rPr lang="pt-BR" sz="3200" dirty="0"/>
              <a:t>e é uma forma bastante rápida e versátil de transferir arquivos, sendo uma das mais usadas na internet.</a:t>
            </a:r>
          </a:p>
          <a:p>
            <a:endParaRPr lang="pt-BR" sz="3200" dirty="0"/>
          </a:p>
          <a:p>
            <a:r>
              <a:rPr lang="pt-BR" sz="3200" dirty="0"/>
              <a:t>O nome FTP é usado tanto ao protocolo quanto aos programas que implementa este protocolo (</a:t>
            </a:r>
            <a:r>
              <a:rPr lang="pt-BR" sz="3200" b="1" dirty="0"/>
              <a:t>Servidor FTP</a:t>
            </a:r>
            <a:r>
              <a:rPr lang="pt-BR" sz="3200" dirty="0"/>
              <a:t>).</a:t>
            </a:r>
          </a:p>
          <a:p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968775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/>
              <a:t>A transferência de dados em redes de computadores envolve normalmente transferência de arquivos e acesso a sistemas de arquivos remotos. </a:t>
            </a:r>
          </a:p>
          <a:p>
            <a:endParaRPr lang="pt-BR" sz="3200" dirty="0"/>
          </a:p>
          <a:p>
            <a:r>
              <a:rPr lang="pt-BR" sz="3200" dirty="0"/>
              <a:t>O FTP (</a:t>
            </a:r>
            <a:r>
              <a:rPr lang="pt-BR" sz="3200" dirty="0">
                <a:hlinkClick r:id="rId2"/>
              </a:rPr>
              <a:t>RFC 959</a:t>
            </a:r>
            <a:r>
              <a:rPr lang="pt-BR" sz="3200" dirty="0"/>
              <a:t>) é baseado no TCP, mas é anterior à pilha de protocolos TCP/IP, sendo posteriormente adaptado para o TCP/IP. </a:t>
            </a:r>
          </a:p>
          <a:p>
            <a:endParaRPr lang="pt-BR" sz="3200" dirty="0"/>
          </a:p>
          <a:p>
            <a:r>
              <a:rPr lang="pt-BR" sz="3200" dirty="0"/>
              <a:t>É o padrão da pilha TCP/IP para transferir arquivos, é um protocolo genérico </a:t>
            </a:r>
            <a:r>
              <a:rPr lang="pt-BR" sz="3200" dirty="0">
                <a:solidFill>
                  <a:srgbClr val="FF0000"/>
                </a:solidFill>
              </a:rPr>
              <a:t>independente de hardware e do sistema operacional</a:t>
            </a:r>
            <a:r>
              <a:rPr lang="pt-BR" sz="3200" dirty="0"/>
              <a:t> e transfere arquivos por livre arbítrio, tendo em conta restrições de acesso e propriedades dos mesmos.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181796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F0AB56D-E214-455E-90B3-9C5A01E2E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0074"/>
              </p:ext>
            </p:extLst>
          </p:nvPr>
        </p:nvGraphicFramePr>
        <p:xfrm>
          <a:off x="285720" y="1307460"/>
          <a:ext cx="8572560" cy="4738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Alguns clientes FTP -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Alguns Servidores FTP – Linux</a:t>
                      </a:r>
                      <a:r>
                        <a:rPr lang="pt-BR" sz="2400" b="1" baseline="0" dirty="0"/>
                        <a:t> / Unix </a:t>
                      </a:r>
                      <a:r>
                        <a:rPr lang="pt-BR" sz="2400" b="1" dirty="0"/>
                        <a:t> 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286">
                <a:tc>
                  <a:txBody>
                    <a:bodyPr/>
                    <a:lstStyle/>
                    <a:p>
                      <a:r>
                        <a:rPr lang="pt-BR" sz="2400" dirty="0"/>
                        <a:t>SmartFTP</a:t>
                      </a:r>
                    </a:p>
                    <a:p>
                      <a:r>
                        <a:rPr lang="pt-BR" sz="2400" dirty="0"/>
                        <a:t>Cute FTP</a:t>
                      </a:r>
                    </a:p>
                    <a:p>
                      <a:r>
                        <a:rPr lang="pt-BR" sz="2400" dirty="0"/>
                        <a:t>Filezilla</a:t>
                      </a:r>
                    </a:p>
                    <a:p>
                      <a:r>
                        <a:rPr lang="pt-BR" sz="2400" dirty="0"/>
                        <a:t>Core FTP</a:t>
                      </a:r>
                    </a:p>
                    <a:p>
                      <a:r>
                        <a:rPr lang="pt-BR" sz="2400" dirty="0"/>
                        <a:t>WS FTP</a:t>
                      </a:r>
                    </a:p>
                    <a:p>
                      <a:r>
                        <a:rPr lang="pt-BR" sz="2400" dirty="0" err="1"/>
                        <a:t>WinSCP</a:t>
                      </a:r>
                      <a:endParaRPr lang="pt-BR" sz="2400" dirty="0"/>
                    </a:p>
                    <a:p>
                      <a:r>
                        <a:rPr lang="pt-BR" sz="2400" dirty="0"/>
                        <a:t>LeechFTP</a:t>
                      </a:r>
                    </a:p>
                    <a:p>
                      <a:r>
                        <a:rPr lang="pt-BR" sz="2400" dirty="0"/>
                        <a:t>gFTP</a:t>
                      </a:r>
                    </a:p>
                    <a:p>
                      <a:r>
                        <a:rPr lang="pt-BR" sz="2400" dirty="0"/>
                        <a:t>FireFTP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glftpd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ProFTPd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Pure-FTPd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VsFTPd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Wu-ftpd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Wzdftpd</a:t>
                      </a:r>
                      <a:endParaRPr lang="pt-BR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Filezilla</a:t>
                      </a:r>
                      <a:endParaRPr lang="pt-BR" sz="2400" dirty="0"/>
                    </a:p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1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2504021"/>
          </a:xfrm>
        </p:spPr>
        <p:txBody>
          <a:bodyPr>
            <a:normAutofit fontScale="55000" lnSpcReduction="20000"/>
          </a:bodyPr>
          <a:lstStyle/>
          <a:p>
            <a:r>
              <a:rPr lang="pt-BR" sz="3200" b="1" dirty="0"/>
              <a:t>Como ocorre a transferência de arquivos ?</a:t>
            </a:r>
          </a:p>
          <a:p>
            <a:endParaRPr lang="pt-BR" sz="3200" b="1" dirty="0"/>
          </a:p>
          <a:p>
            <a:r>
              <a:rPr lang="pt-BR" sz="3200" dirty="0"/>
              <a:t>A transferência de arquivos dá-se entre um computador chamado “</a:t>
            </a:r>
            <a:r>
              <a:rPr lang="pt-BR" sz="3200" b="1" dirty="0"/>
              <a:t>cliente</a:t>
            </a:r>
            <a:r>
              <a:rPr lang="pt-BR" sz="3200" dirty="0"/>
              <a:t>" (aquele que solicita a conexão para a transferência de dados) e um “</a:t>
            </a:r>
            <a:r>
              <a:rPr lang="pt-BR" sz="3200" b="1" dirty="0"/>
              <a:t>servidor</a:t>
            </a:r>
            <a:r>
              <a:rPr lang="pt-BR" sz="3200" dirty="0"/>
              <a:t>” (aquele que recebe a solicitação de transferência). </a:t>
            </a:r>
          </a:p>
          <a:p>
            <a:endParaRPr lang="pt-BR" sz="3200" dirty="0"/>
          </a:p>
          <a:p>
            <a:r>
              <a:rPr lang="pt-BR" sz="3200" dirty="0"/>
              <a:t>O cliente através de software específico, pode selecionar quais arquivos enviar (</a:t>
            </a:r>
            <a:r>
              <a:rPr lang="pt-BR" sz="3200" dirty="0" err="1">
                <a:solidFill>
                  <a:srgbClr val="FF0000"/>
                </a:solidFill>
              </a:rPr>
              <a:t>put</a:t>
            </a:r>
            <a:r>
              <a:rPr lang="pt-BR" sz="3200" dirty="0"/>
              <a:t>) ou receber (</a:t>
            </a:r>
            <a:r>
              <a:rPr lang="pt-BR" sz="3200" dirty="0" err="1">
                <a:solidFill>
                  <a:srgbClr val="0070C0"/>
                </a:solidFill>
              </a:rPr>
              <a:t>get</a:t>
            </a:r>
            <a:r>
              <a:rPr lang="pt-BR" sz="3200" dirty="0"/>
              <a:t>) do servidor.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  <p:pic>
        <p:nvPicPr>
          <p:cNvPr id="4" name="Picture 2" descr="C:\Courses\Windows Vista Illustration Icons\Server.png">
            <a:extLst>
              <a:ext uri="{FF2B5EF4-FFF2-40B4-BE49-F238E27FC236}">
                <a16:creationId xmlns:a16="http://schemas.microsoft.com/office/drawing/2014/main" id="{52FC2F56-6E4E-44D8-A4C8-278D993A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098" y="4060800"/>
            <a:ext cx="1010182" cy="1382353"/>
          </a:xfrm>
          <a:prstGeom prst="rect">
            <a:avLst/>
          </a:prstGeom>
          <a:noFill/>
        </p:spPr>
      </p:pic>
      <p:cxnSp>
        <p:nvCxnSpPr>
          <p:cNvPr id="6" name="Straight Connector 54">
            <a:extLst>
              <a:ext uri="{FF2B5EF4-FFF2-40B4-BE49-F238E27FC236}">
                <a16:creationId xmlns:a16="http://schemas.microsoft.com/office/drawing/2014/main" id="{7A427EA9-CC4A-47B3-A371-F15443F6B5BD}"/>
              </a:ext>
            </a:extLst>
          </p:cNvPr>
          <p:cNvCxnSpPr>
            <a:cxnSpLocks/>
          </p:cNvCxnSpPr>
          <p:nvPr/>
        </p:nvCxnSpPr>
        <p:spPr>
          <a:xfrm flipV="1">
            <a:off x="1890822" y="5023962"/>
            <a:ext cx="3801724" cy="2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C6707C-2439-4E03-B550-C1686E7D530F}"/>
              </a:ext>
            </a:extLst>
          </p:cNvPr>
          <p:cNvSpPr txBox="1"/>
          <p:nvPr/>
        </p:nvSpPr>
        <p:spPr>
          <a:xfrm>
            <a:off x="945203" y="5571378"/>
            <a:ext cx="13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Servidor FTP</a:t>
            </a:r>
          </a:p>
        </p:txBody>
      </p:sp>
      <p:pic>
        <p:nvPicPr>
          <p:cNvPr id="9" name="Picture 2" descr="C:\Courses\Icons Windows Vista\Laptop.png">
            <a:extLst>
              <a:ext uri="{FF2B5EF4-FFF2-40B4-BE49-F238E27FC236}">
                <a16:creationId xmlns:a16="http://schemas.microsoft.com/office/drawing/2014/main" id="{38EC07B4-01F5-4F02-A78E-450ED7E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7876" y="4360940"/>
            <a:ext cx="1122416" cy="1122416"/>
          </a:xfrm>
          <a:prstGeom prst="rect">
            <a:avLst/>
          </a:prstGeom>
          <a:noFill/>
        </p:spPr>
      </p:pic>
      <p:pic>
        <p:nvPicPr>
          <p:cNvPr id="10" name="Picture 3" descr="C:\Courses\Icons Windows Vista\Generic User.png">
            <a:extLst>
              <a:ext uri="{FF2B5EF4-FFF2-40B4-BE49-F238E27FC236}">
                <a16:creationId xmlns:a16="http://schemas.microsoft.com/office/drawing/2014/main" id="{7BEA27D9-C5A7-427F-81B5-F9A1933D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546" y="4675796"/>
            <a:ext cx="768423" cy="935155"/>
          </a:xfrm>
          <a:prstGeom prst="rect">
            <a:avLst/>
          </a:prstGeom>
          <a:noFill/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70811655-8432-40C4-BF2E-102A90120FA2}"/>
              </a:ext>
            </a:extLst>
          </p:cNvPr>
          <p:cNvSpPr/>
          <p:nvPr/>
        </p:nvSpPr>
        <p:spPr>
          <a:xfrm>
            <a:off x="5146904" y="5605817"/>
            <a:ext cx="134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Cliente FTP</a:t>
            </a:r>
            <a:endParaRPr lang="pt-BR" dirty="0"/>
          </a:p>
        </p:txBody>
      </p:sp>
      <p:pic>
        <p:nvPicPr>
          <p:cNvPr id="19" name="Picture 2" descr="C:\Users\vijaysen.REDMOND\AppData\Local\Microsoft\Windows\Temporary Internet Files\Content.IE5\J4D63OES\MCj04325820000[1].png">
            <a:extLst>
              <a:ext uri="{FF2B5EF4-FFF2-40B4-BE49-F238E27FC236}">
                <a16:creationId xmlns:a16="http://schemas.microsoft.com/office/drawing/2014/main" id="{57A17F46-393F-4C5A-AADD-A29958727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4046" y="4690047"/>
            <a:ext cx="1028987" cy="1028987"/>
          </a:xfrm>
          <a:prstGeom prst="rect">
            <a:avLst/>
          </a:prstGeom>
          <a:noFill/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3A9FDD5-5806-45D3-BE46-B6F48BF41587}"/>
              </a:ext>
            </a:extLst>
          </p:cNvPr>
          <p:cNvCxnSpPr>
            <a:cxnSpLocks/>
          </p:cNvCxnSpPr>
          <p:nvPr/>
        </p:nvCxnSpPr>
        <p:spPr>
          <a:xfrm flipH="1">
            <a:off x="3500073" y="4825075"/>
            <a:ext cx="10719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1817D2C-5B78-45E5-B033-9755432E1EC8}"/>
              </a:ext>
            </a:extLst>
          </p:cNvPr>
          <p:cNvCxnSpPr>
            <a:cxnSpLocks/>
          </p:cNvCxnSpPr>
          <p:nvPr/>
        </p:nvCxnSpPr>
        <p:spPr>
          <a:xfrm flipH="1">
            <a:off x="3500073" y="5225741"/>
            <a:ext cx="107192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EBACB0-4F63-40C5-9521-58E64284B9CF}"/>
              </a:ext>
            </a:extLst>
          </p:cNvPr>
          <p:cNvSpPr/>
          <p:nvPr/>
        </p:nvSpPr>
        <p:spPr>
          <a:xfrm>
            <a:off x="3258984" y="3921131"/>
            <a:ext cx="1710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Comandos a partir do cliente</a:t>
            </a:r>
          </a:p>
        </p:txBody>
      </p:sp>
    </p:spTree>
    <p:extLst>
      <p:ext uri="{BB962C8B-B14F-4D97-AF65-F5344CB8AC3E}">
        <p14:creationId xmlns:p14="http://schemas.microsoft.com/office/powerpoint/2010/main" val="1344811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2937691"/>
          </a:xfrm>
        </p:spPr>
        <p:txBody>
          <a:bodyPr>
            <a:normAutofit fontScale="55000" lnSpcReduction="20000"/>
          </a:bodyPr>
          <a:lstStyle/>
          <a:p>
            <a:r>
              <a:rPr lang="pt-BR" sz="3200" b="1" dirty="0"/>
              <a:t>Como ocorre a transferência de arquivos ?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Para existir uma conexão ao servidor, o cliente informa um nome de </a:t>
            </a:r>
            <a:r>
              <a:rPr lang="pt-BR" sz="3200" dirty="0">
                <a:solidFill>
                  <a:srgbClr val="FF0000"/>
                </a:solidFill>
              </a:rPr>
              <a:t>usuário</a:t>
            </a:r>
            <a:r>
              <a:rPr lang="pt-BR" sz="3200" dirty="0"/>
              <a:t> (</a:t>
            </a:r>
            <a:r>
              <a:rPr lang="pt-BR" sz="3200" dirty="0" err="1">
                <a:solidFill>
                  <a:srgbClr val="FF0000"/>
                </a:solidFill>
              </a:rPr>
              <a:t>username</a:t>
            </a:r>
            <a:r>
              <a:rPr lang="pt-BR" sz="3200" dirty="0"/>
              <a:t>) e uma </a:t>
            </a:r>
            <a:r>
              <a:rPr lang="pt-BR" sz="3200" dirty="0">
                <a:solidFill>
                  <a:srgbClr val="0070C0"/>
                </a:solidFill>
              </a:rPr>
              <a:t>senha</a:t>
            </a:r>
            <a:r>
              <a:rPr lang="pt-BR" sz="3200" dirty="0"/>
              <a:t> (</a:t>
            </a:r>
            <a:r>
              <a:rPr lang="pt-BR" sz="3200" dirty="0" err="1">
                <a:solidFill>
                  <a:srgbClr val="0070C0"/>
                </a:solidFill>
              </a:rPr>
              <a:t>password</a:t>
            </a:r>
            <a:r>
              <a:rPr lang="pt-BR" sz="3200" dirty="0"/>
              <a:t>), bem como o nome ou endereço IP do servidor.  A conexão pode ser estabelecida, utilizando-se dois canais de comunicação, chamados de portas. </a:t>
            </a:r>
          </a:p>
          <a:p>
            <a:endParaRPr lang="pt-BR" sz="3200" dirty="0"/>
          </a:p>
          <a:p>
            <a:r>
              <a:rPr lang="pt-BR" sz="3200" dirty="0"/>
              <a:t>No caso da comunicação FTP, são utilizadas duas portas. Uma de </a:t>
            </a:r>
            <a:r>
              <a:rPr lang="pt-BR" sz="3200" dirty="0">
                <a:solidFill>
                  <a:srgbClr val="FF0000"/>
                </a:solidFill>
              </a:rPr>
              <a:t>controle 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FF0000"/>
                </a:solidFill>
              </a:rPr>
              <a:t>autenticação e permissões</a:t>
            </a:r>
            <a:r>
              <a:rPr lang="pt-BR" sz="3200" dirty="0"/>
              <a:t>) </a:t>
            </a:r>
            <a:r>
              <a:rPr lang="pt-BR" sz="3200" dirty="0">
                <a:solidFill>
                  <a:srgbClr val="FF0000"/>
                </a:solidFill>
              </a:rPr>
              <a:t>Porta 21</a:t>
            </a:r>
            <a:r>
              <a:rPr lang="pt-BR" sz="3200" dirty="0"/>
              <a:t> e outra para </a:t>
            </a:r>
            <a:r>
              <a:rPr lang="pt-BR" sz="3200" dirty="0">
                <a:solidFill>
                  <a:srgbClr val="7030A0"/>
                </a:solidFill>
              </a:rPr>
              <a:t>transferência de arquivos porta 20</a:t>
            </a:r>
            <a:r>
              <a:rPr lang="pt-BR" sz="3200" dirty="0"/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  <p:pic>
        <p:nvPicPr>
          <p:cNvPr id="4" name="Picture 2" descr="C:\Courses\Windows Vista Illustration Icons\Server.png">
            <a:extLst>
              <a:ext uri="{FF2B5EF4-FFF2-40B4-BE49-F238E27FC236}">
                <a16:creationId xmlns:a16="http://schemas.microsoft.com/office/drawing/2014/main" id="{E6B86D4B-3C52-4383-BA76-282A7FA0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098" y="4060800"/>
            <a:ext cx="1010182" cy="1382353"/>
          </a:xfrm>
          <a:prstGeom prst="rect">
            <a:avLst/>
          </a:prstGeom>
          <a:noFill/>
        </p:spPr>
      </p:pic>
      <p:cxnSp>
        <p:nvCxnSpPr>
          <p:cNvPr id="5" name="Straight Connector 54">
            <a:extLst>
              <a:ext uri="{FF2B5EF4-FFF2-40B4-BE49-F238E27FC236}">
                <a16:creationId xmlns:a16="http://schemas.microsoft.com/office/drawing/2014/main" id="{B909BE58-988B-4E90-952F-89B0DFC898F4}"/>
              </a:ext>
            </a:extLst>
          </p:cNvPr>
          <p:cNvCxnSpPr>
            <a:cxnSpLocks/>
          </p:cNvCxnSpPr>
          <p:nvPr/>
        </p:nvCxnSpPr>
        <p:spPr>
          <a:xfrm flipV="1">
            <a:off x="1890822" y="5023962"/>
            <a:ext cx="3801724" cy="2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2C5F8D-D165-436A-B836-EDB671E5DBA2}"/>
              </a:ext>
            </a:extLst>
          </p:cNvPr>
          <p:cNvSpPr txBox="1"/>
          <p:nvPr/>
        </p:nvSpPr>
        <p:spPr>
          <a:xfrm>
            <a:off x="945203" y="5571378"/>
            <a:ext cx="13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Servidor FTP</a:t>
            </a:r>
          </a:p>
        </p:txBody>
      </p:sp>
      <p:pic>
        <p:nvPicPr>
          <p:cNvPr id="7" name="Picture 2" descr="C:\Courses\Icons Windows Vista\Laptop.png">
            <a:extLst>
              <a:ext uri="{FF2B5EF4-FFF2-40B4-BE49-F238E27FC236}">
                <a16:creationId xmlns:a16="http://schemas.microsoft.com/office/drawing/2014/main" id="{EE1B30C2-2B60-40E4-A2C3-AA18A2FD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7876" y="4360940"/>
            <a:ext cx="1122416" cy="1122416"/>
          </a:xfrm>
          <a:prstGeom prst="rect">
            <a:avLst/>
          </a:prstGeom>
          <a:noFill/>
        </p:spPr>
      </p:pic>
      <p:pic>
        <p:nvPicPr>
          <p:cNvPr id="8" name="Picture 3" descr="C:\Courses\Icons Windows Vista\Generic User.png">
            <a:extLst>
              <a:ext uri="{FF2B5EF4-FFF2-40B4-BE49-F238E27FC236}">
                <a16:creationId xmlns:a16="http://schemas.microsoft.com/office/drawing/2014/main" id="{056D5354-3E03-431C-837D-15A16284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546" y="4675796"/>
            <a:ext cx="768423" cy="935155"/>
          </a:xfrm>
          <a:prstGeom prst="rect">
            <a:avLst/>
          </a:prstGeom>
          <a:noFill/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ABD0000-6E88-4098-ADC1-A1165993DBE7}"/>
              </a:ext>
            </a:extLst>
          </p:cNvPr>
          <p:cNvSpPr/>
          <p:nvPr/>
        </p:nvSpPr>
        <p:spPr>
          <a:xfrm>
            <a:off x="5146904" y="5605817"/>
            <a:ext cx="134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Cliente FTP</a:t>
            </a:r>
            <a:endParaRPr lang="pt-BR" dirty="0"/>
          </a:p>
        </p:txBody>
      </p:sp>
      <p:pic>
        <p:nvPicPr>
          <p:cNvPr id="10" name="Picture 2" descr="C:\Users\vijaysen.REDMOND\AppData\Local\Microsoft\Windows\Temporary Internet Files\Content.IE5\J4D63OES\MCj04325820000[1].png">
            <a:extLst>
              <a:ext uri="{FF2B5EF4-FFF2-40B4-BE49-F238E27FC236}">
                <a16:creationId xmlns:a16="http://schemas.microsoft.com/office/drawing/2014/main" id="{03D6130D-57C2-45DB-845B-8093B6EF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4046" y="4690047"/>
            <a:ext cx="1028987" cy="1028987"/>
          </a:xfrm>
          <a:prstGeom prst="rect">
            <a:avLst/>
          </a:prstGeom>
          <a:noFill/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CD1E33C-C79C-44C6-9D80-0405098881B9}"/>
              </a:ext>
            </a:extLst>
          </p:cNvPr>
          <p:cNvCxnSpPr>
            <a:cxnSpLocks/>
          </p:cNvCxnSpPr>
          <p:nvPr/>
        </p:nvCxnSpPr>
        <p:spPr>
          <a:xfrm flipH="1">
            <a:off x="3500073" y="4825075"/>
            <a:ext cx="10719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4AE54D1-8DBD-469C-AEBE-2EE36B85B9C9}"/>
              </a:ext>
            </a:extLst>
          </p:cNvPr>
          <p:cNvCxnSpPr>
            <a:cxnSpLocks/>
          </p:cNvCxnSpPr>
          <p:nvPr/>
        </p:nvCxnSpPr>
        <p:spPr>
          <a:xfrm flipH="1">
            <a:off x="3500073" y="5225741"/>
            <a:ext cx="1071927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0A0B2C0-BC97-42E8-9AFD-FB088C151CDC}"/>
              </a:ext>
            </a:extLst>
          </p:cNvPr>
          <p:cNvSpPr/>
          <p:nvPr/>
        </p:nvSpPr>
        <p:spPr>
          <a:xfrm>
            <a:off x="2139345" y="4348864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ftp://IP:20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6AF6E6C-FC67-405B-BEA6-770F08CC0925}"/>
              </a:ext>
            </a:extLst>
          </p:cNvPr>
          <p:cNvSpPr/>
          <p:nvPr/>
        </p:nvSpPr>
        <p:spPr>
          <a:xfrm>
            <a:off x="2138512" y="4122098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ftp://IP:21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4EA4660-2DC4-447F-8CC8-C7BFACF43F94}"/>
              </a:ext>
            </a:extLst>
          </p:cNvPr>
          <p:cNvSpPr/>
          <p:nvPr/>
        </p:nvSpPr>
        <p:spPr>
          <a:xfrm>
            <a:off x="1305097" y="5804349"/>
            <a:ext cx="5535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/>
          </a:p>
          <a:p>
            <a:r>
              <a:rPr lang="pt-BR" dirty="0"/>
              <a:t>ftp://</a:t>
            </a:r>
            <a:r>
              <a:rPr lang="pt-BR" dirty="0">
                <a:solidFill>
                  <a:srgbClr val="FF0000"/>
                </a:solidFill>
              </a:rPr>
              <a:t>[username]</a:t>
            </a:r>
            <a:r>
              <a:rPr lang="pt-BR" dirty="0"/>
              <a:t>:</a:t>
            </a:r>
            <a:r>
              <a:rPr lang="pt-BR" dirty="0">
                <a:solidFill>
                  <a:srgbClr val="0070C0"/>
                </a:solidFill>
              </a:rPr>
              <a:t>[password]</a:t>
            </a:r>
            <a:r>
              <a:rPr lang="pt-BR" dirty="0"/>
              <a:t>@[IP ou Nome do servidor]</a:t>
            </a:r>
          </a:p>
        </p:txBody>
      </p:sp>
    </p:spTree>
    <p:extLst>
      <p:ext uri="{BB962C8B-B14F-4D97-AF65-F5344CB8AC3E}">
        <p14:creationId xmlns:p14="http://schemas.microsoft.com/office/powerpoint/2010/main" val="105518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Referências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vsFTPD</a:t>
            </a:r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 – Conceitos e Projetos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https://devanswers.co/install-ftp-server-vsftpd-ubuntu-20-04/</a:t>
            </a:r>
            <a:endParaRPr lang="pt-BR" sz="2000" dirty="0"/>
          </a:p>
          <a:p>
            <a:r>
              <a:rPr lang="pt-BR" sz="2000" dirty="0" err="1"/>
              <a:t>vsFTPS</a:t>
            </a:r>
            <a:r>
              <a:rPr lang="pt-BR" sz="2000" dirty="0"/>
              <a:t> - Módulos aprimorados para transferência de arquivos seguros.</a:t>
            </a:r>
          </a:p>
          <a:p>
            <a:r>
              <a:rPr lang="pt-BR" sz="2000" dirty="0">
                <a:hlinkClick r:id="rId3"/>
              </a:rPr>
              <a:t>https://devanswers.co/configure-sftp-web-server-document-root/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SERVIDOR FTP COM VSFTPD</a:t>
            </a:r>
          </a:p>
        </p:txBody>
      </p:sp>
      <p:pic>
        <p:nvPicPr>
          <p:cNvPr id="4" name="Picture 2" descr="Create vsftpd Users the Easy Way | hobo.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17" y="2671011"/>
            <a:ext cx="5205157" cy="221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1" descr="C:\Courses\Icons Shapes and Graphics\circular shapes\3d Disc shapes\blue disc with glow copy_50p.png">
            <a:extLst>
              <a:ext uri="{FF2B5EF4-FFF2-40B4-BE49-F238E27FC236}">
                <a16:creationId xmlns:a16="http://schemas.microsoft.com/office/drawing/2014/main" id="{8F946D20-DC36-4C82-B8D1-BBC64226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63" y="2361613"/>
            <a:ext cx="8063784" cy="3530767"/>
          </a:xfrm>
          <a:prstGeom prst="rect">
            <a:avLst/>
          </a:prstGeom>
          <a:noFill/>
        </p:spPr>
      </p:pic>
      <p:cxnSp>
        <p:nvCxnSpPr>
          <p:cNvPr id="34" name="Straight Connector 54">
            <a:extLst>
              <a:ext uri="{FF2B5EF4-FFF2-40B4-BE49-F238E27FC236}">
                <a16:creationId xmlns:a16="http://schemas.microsoft.com/office/drawing/2014/main" id="{4F878634-8B5D-4EF4-86B6-B39780B7FC6C}"/>
              </a:ext>
            </a:extLst>
          </p:cNvPr>
          <p:cNvCxnSpPr>
            <a:cxnSpLocks/>
          </p:cNvCxnSpPr>
          <p:nvPr/>
        </p:nvCxnSpPr>
        <p:spPr>
          <a:xfrm flipH="1">
            <a:off x="3733520" y="3007822"/>
            <a:ext cx="500255" cy="38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9">
            <a:extLst>
              <a:ext uri="{FF2B5EF4-FFF2-40B4-BE49-F238E27FC236}">
                <a16:creationId xmlns:a16="http://schemas.microsoft.com/office/drawing/2014/main" id="{AC9F3E27-CE94-4BAC-A08B-58AA170FAC20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4">
            <a:extLst>
              <a:ext uri="{FF2B5EF4-FFF2-40B4-BE49-F238E27FC236}">
                <a16:creationId xmlns:a16="http://schemas.microsoft.com/office/drawing/2014/main" id="{3374B8BD-3672-436A-94FB-10914702D2F8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9">
            <a:extLst>
              <a:ext uri="{FF2B5EF4-FFF2-40B4-BE49-F238E27FC236}">
                <a16:creationId xmlns:a16="http://schemas.microsoft.com/office/drawing/2014/main" id="{94D47DCC-D477-4248-952F-AF11D3FF2325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604CC0-61AC-4CD7-8A12-FB49E5F9AA66}"/>
              </a:ext>
            </a:extLst>
          </p:cNvPr>
          <p:cNvSpPr txBox="1"/>
          <p:nvPr/>
        </p:nvSpPr>
        <p:spPr>
          <a:xfrm>
            <a:off x="1749127" y="3620128"/>
            <a:ext cx="135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SrvWEB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>
                <a:solidFill>
                  <a:srgbClr val="0070C0"/>
                </a:solidFill>
              </a:rPr>
              <a:t>Apache2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Servidor FTP</a:t>
            </a:r>
          </a:p>
        </p:txBody>
      </p:sp>
      <p:pic>
        <p:nvPicPr>
          <p:cNvPr id="20" name="Picture 2" descr="C:\Courses\Icons Windows Vista\Laptop.png">
            <a:extLst>
              <a:ext uri="{FF2B5EF4-FFF2-40B4-BE49-F238E27FC236}">
                <a16:creationId xmlns:a16="http://schemas.microsoft.com/office/drawing/2014/main" id="{1F72A84F-2AD1-4FA5-875A-07F958A4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9086" y="3625356"/>
            <a:ext cx="1122416" cy="1122416"/>
          </a:xfrm>
          <a:prstGeom prst="rect">
            <a:avLst/>
          </a:prstGeom>
          <a:noFill/>
        </p:spPr>
      </p:pic>
      <p:pic>
        <p:nvPicPr>
          <p:cNvPr id="21" name="Picture 3" descr="C:\Courses\Icons Windows Vista\Generic User.png">
            <a:extLst>
              <a:ext uri="{FF2B5EF4-FFF2-40B4-BE49-F238E27FC236}">
                <a16:creationId xmlns:a16="http://schemas.microsoft.com/office/drawing/2014/main" id="{AC4C9E36-2562-4EB1-AA71-977B0361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756" y="3940212"/>
            <a:ext cx="768423" cy="935155"/>
          </a:xfrm>
          <a:prstGeom prst="rect">
            <a:avLst/>
          </a:prstGeom>
          <a:noFill/>
        </p:spPr>
      </p:pic>
      <p:pic>
        <p:nvPicPr>
          <p:cNvPr id="22" name="Picture 2" descr="C:\Courses\Icons Windows Vista\Laptop.png">
            <a:extLst>
              <a:ext uri="{FF2B5EF4-FFF2-40B4-BE49-F238E27FC236}">
                <a16:creationId xmlns:a16="http://schemas.microsoft.com/office/drawing/2014/main" id="{83EBA6EB-3612-4F5B-AE1A-22EF7C13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663" y="3809488"/>
            <a:ext cx="1122416" cy="1122416"/>
          </a:xfrm>
          <a:prstGeom prst="rect">
            <a:avLst/>
          </a:prstGeom>
          <a:noFill/>
        </p:spPr>
      </p:pic>
      <p:pic>
        <p:nvPicPr>
          <p:cNvPr id="23" name="Picture 3" descr="C:\Courses\Icons Windows Vista\Generic User.png">
            <a:extLst>
              <a:ext uri="{FF2B5EF4-FFF2-40B4-BE49-F238E27FC236}">
                <a16:creationId xmlns:a16="http://schemas.microsoft.com/office/drawing/2014/main" id="{7A3FDE04-4509-4501-A106-962874D9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5333" y="4124344"/>
            <a:ext cx="768423" cy="935155"/>
          </a:xfrm>
          <a:prstGeom prst="rect">
            <a:avLst/>
          </a:prstGeom>
          <a:noFill/>
        </p:spPr>
      </p:pic>
      <p:pic>
        <p:nvPicPr>
          <p:cNvPr id="24" name="Picture 2" descr="C:\Courses\Icons Windows Vista\Laptop.png">
            <a:extLst>
              <a:ext uri="{FF2B5EF4-FFF2-40B4-BE49-F238E27FC236}">
                <a16:creationId xmlns:a16="http://schemas.microsoft.com/office/drawing/2014/main" id="{E57E5C98-0B7D-4163-8C6E-F7A39866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346" y="3956955"/>
            <a:ext cx="1122416" cy="1122416"/>
          </a:xfrm>
          <a:prstGeom prst="rect">
            <a:avLst/>
          </a:prstGeom>
          <a:noFill/>
        </p:spPr>
      </p:pic>
      <p:pic>
        <p:nvPicPr>
          <p:cNvPr id="25" name="Picture 3" descr="C:\Courses\Icons Windows Vista\Generic User.png">
            <a:extLst>
              <a:ext uri="{FF2B5EF4-FFF2-40B4-BE49-F238E27FC236}">
                <a16:creationId xmlns:a16="http://schemas.microsoft.com/office/drawing/2014/main" id="{48189CBE-D2E7-46F7-AB1F-73421FC7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7016" y="4271811"/>
            <a:ext cx="768423" cy="935155"/>
          </a:xfrm>
          <a:prstGeom prst="rect">
            <a:avLst/>
          </a:prstGeom>
          <a:noFill/>
        </p:spPr>
      </p:pic>
      <p:sp>
        <p:nvSpPr>
          <p:cNvPr id="27" name="Espaço Reservado para Conteúdo 1">
            <a:extLst>
              <a:ext uri="{FF2B5EF4-FFF2-40B4-BE49-F238E27FC236}">
                <a16:creationId xmlns:a16="http://schemas.microsoft.com/office/drawing/2014/main" id="{D014B087-7754-439A-AA05-6B95593AB83A}"/>
              </a:ext>
            </a:extLst>
          </p:cNvPr>
          <p:cNvSpPr txBox="1">
            <a:spLocks/>
          </p:cNvSpPr>
          <p:nvPr/>
        </p:nvSpPr>
        <p:spPr>
          <a:xfrm>
            <a:off x="5108284" y="2987486"/>
            <a:ext cx="2752113" cy="105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rgbClr val="FF0000"/>
                </a:solidFill>
              </a:rPr>
              <a:t>Usuários</a:t>
            </a:r>
          </a:p>
          <a:p>
            <a:pPr marL="0" indent="0" algn="ctr">
              <a:buNone/>
            </a:pPr>
            <a:r>
              <a:rPr lang="pt-BR" sz="1600" b="1" dirty="0">
                <a:solidFill>
                  <a:srgbClr val="FF0000"/>
                </a:solidFill>
              </a:rPr>
              <a:t> acessando os sites</a:t>
            </a:r>
            <a:endParaRPr lang="pt-BR" altLang="pt-BR" sz="10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D434FBB-F21B-4E60-AD65-F54C1DD90EC2}"/>
              </a:ext>
            </a:extLst>
          </p:cNvPr>
          <p:cNvSpPr/>
          <p:nvPr/>
        </p:nvSpPr>
        <p:spPr>
          <a:xfrm>
            <a:off x="6215487" y="476828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U3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C859B9A-C349-487D-AB0F-5CD37FDAF95E}"/>
              </a:ext>
            </a:extLst>
          </p:cNvPr>
          <p:cNvSpPr/>
          <p:nvPr/>
        </p:nvSpPr>
        <p:spPr>
          <a:xfrm>
            <a:off x="5580907" y="499929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U2</a:t>
            </a:r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7CBCB2C-81A8-48F6-9BA0-EB6C39959BAF}"/>
              </a:ext>
            </a:extLst>
          </p:cNvPr>
          <p:cNvSpPr/>
          <p:nvPr/>
        </p:nvSpPr>
        <p:spPr>
          <a:xfrm>
            <a:off x="4781227" y="509255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63784" cy="11684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LAYOUT APACHE – HTTP/HTTPS</a:t>
            </a:r>
          </a:p>
          <a:p>
            <a:r>
              <a:rPr lang="pt-BR" dirty="0"/>
              <a:t>BIND9 – DNS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72218" y="5335820"/>
            <a:ext cx="4261175" cy="648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Usuários consumindo esses sites hospedados no servidor de qualquer local</a:t>
            </a:r>
            <a:endParaRPr lang="pt-BR" altLang="pt-BR" sz="1000" dirty="0"/>
          </a:p>
        </p:txBody>
      </p:sp>
      <p:pic>
        <p:nvPicPr>
          <p:cNvPr id="13" name="Picture 6" descr="D:\Microsoft_Art_Brand_1\WindowsVistaBrand\Shortcut_to_Vista_icons\Windows_Vista_Icons_ for_Marketing_use\Server.png">
            <a:extLst>
              <a:ext uri="{FF2B5EF4-FFF2-40B4-BE49-F238E27FC236}">
                <a16:creationId xmlns:a16="http://schemas.microsoft.com/office/drawing/2014/main" id="{19509533-E810-4734-B3EB-8D8A509D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1035" y="1979191"/>
            <a:ext cx="1211242" cy="1603243"/>
          </a:xfrm>
          <a:prstGeom prst="rect">
            <a:avLst/>
          </a:prstGeom>
          <a:noFill/>
        </p:spPr>
      </p:pic>
      <p:grpSp>
        <p:nvGrpSpPr>
          <p:cNvPr id="26" name="Group 15">
            <a:extLst>
              <a:ext uri="{FF2B5EF4-FFF2-40B4-BE49-F238E27FC236}">
                <a16:creationId xmlns:a16="http://schemas.microsoft.com/office/drawing/2014/main" id="{F4DE383E-3499-42DD-8004-79FFD385F783}"/>
              </a:ext>
            </a:extLst>
          </p:cNvPr>
          <p:cNvGrpSpPr/>
          <p:nvPr/>
        </p:nvGrpSpPr>
        <p:grpSpPr>
          <a:xfrm>
            <a:off x="3275799" y="1619052"/>
            <a:ext cx="1338741" cy="1627908"/>
            <a:chOff x="-1676400" y="1447800"/>
            <a:chExt cx="2667000" cy="3352800"/>
          </a:xfrm>
        </p:grpSpPr>
        <p:pic>
          <p:nvPicPr>
            <p:cNvPr id="28" name="Picture 6" descr="D:\Microsoft_Art_Brand_1\WindowsVistaBrand\Shortcut_to_Vista_icons\Windows_Vista_Icons_ for_Marketing_use\Server.png">
              <a:extLst>
                <a:ext uri="{FF2B5EF4-FFF2-40B4-BE49-F238E27FC236}">
                  <a16:creationId xmlns:a16="http://schemas.microsoft.com/office/drawing/2014/main" id="{66C50070-86D2-4EDB-998F-BD5701227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676400" y="1447800"/>
              <a:ext cx="2413000" cy="3302000"/>
            </a:xfrm>
            <a:prstGeom prst="rect">
              <a:avLst/>
            </a:prstGeom>
            <a:noFill/>
          </p:spPr>
        </p:pic>
        <p:pic>
          <p:nvPicPr>
            <p:cNvPr id="32" name="Picture 4" descr="D:\Microsoft_Art_Brand_1\WindowsVistaBrand\Shortcut_to_Vista_icons\Windows_Vista_Icons_ for_Marketing_use\Internet.png">
              <a:extLst>
                <a:ext uri="{FF2B5EF4-FFF2-40B4-BE49-F238E27FC236}">
                  <a16:creationId xmlns:a16="http://schemas.microsoft.com/office/drawing/2014/main" id="{ECF213F7-7E39-47F6-A2FA-B702F2E79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609600" y="3200400"/>
              <a:ext cx="1600200" cy="1600200"/>
            </a:xfrm>
            <a:prstGeom prst="rect">
              <a:avLst/>
            </a:prstGeom>
            <a:noFill/>
          </p:spPr>
        </p:pic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A30C73-150C-46E7-9E8E-99FD284B328E}"/>
              </a:ext>
            </a:extLst>
          </p:cNvPr>
          <p:cNvSpPr txBox="1"/>
          <p:nvPr/>
        </p:nvSpPr>
        <p:spPr>
          <a:xfrm>
            <a:off x="4823643" y="2469309"/>
            <a:ext cx="8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SrvDNS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>
                <a:solidFill>
                  <a:srgbClr val="0070C0"/>
                </a:solidFill>
              </a:rPr>
              <a:t>BIND9</a:t>
            </a:r>
          </a:p>
        </p:txBody>
      </p:sp>
      <p:pic>
        <p:nvPicPr>
          <p:cNvPr id="37" name="Picture 2" descr="C:\Users\vijaysen.REDMOND\AppData\Local\Microsoft\Windows\Temporary Internet Files\Content.IE5\J4D63OES\MCj04325820000[1].png">
            <a:extLst>
              <a:ext uri="{FF2B5EF4-FFF2-40B4-BE49-F238E27FC236}">
                <a16:creationId xmlns:a16="http://schemas.microsoft.com/office/drawing/2014/main" id="{8CBCB0DD-4A6E-4847-A88C-BD07A8CC0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44517" y="2690671"/>
            <a:ext cx="1028987" cy="1028987"/>
          </a:xfrm>
          <a:prstGeom prst="rect">
            <a:avLst/>
          </a:prstGeom>
          <a:noFill/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8007D8F-A3DC-4D5D-A2FF-52731CEE0F2F}"/>
              </a:ext>
            </a:extLst>
          </p:cNvPr>
          <p:cNvCxnSpPr>
            <a:cxnSpLocks/>
          </p:cNvCxnSpPr>
          <p:nvPr/>
        </p:nvCxnSpPr>
        <p:spPr>
          <a:xfrm>
            <a:off x="4062776" y="3292701"/>
            <a:ext cx="782274" cy="176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1E918858-0BF3-4743-A15D-4D2C677AD6C7}"/>
              </a:ext>
            </a:extLst>
          </p:cNvPr>
          <p:cNvCxnSpPr>
            <a:cxnSpLocks/>
          </p:cNvCxnSpPr>
          <p:nvPr/>
        </p:nvCxnSpPr>
        <p:spPr>
          <a:xfrm flipH="1" flipV="1">
            <a:off x="3896870" y="3561452"/>
            <a:ext cx="799731" cy="186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8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8134350" cy="5352051"/>
          </a:xfrm>
        </p:spPr>
        <p:txBody>
          <a:bodyPr>
            <a:normAutofit/>
          </a:bodyPr>
          <a:lstStyle/>
          <a:p>
            <a:r>
              <a:rPr lang="pt-BR" dirty="0"/>
              <a:t>Criar entrada para o serviço FTP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# </a:t>
            </a:r>
            <a:r>
              <a:rPr lang="pt-BR" sz="2400" dirty="0">
                <a:solidFill>
                  <a:srgbClr val="FF0000"/>
                </a:solidFill>
              </a:rPr>
              <a:t>vim /etc/bind/db.empresa123-com-br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7030A0"/>
                </a:solidFill>
              </a:rPr>
              <a:t>ftp</a:t>
            </a:r>
            <a:r>
              <a:rPr lang="pt-BR" sz="2400" dirty="0">
                <a:solidFill>
                  <a:srgbClr val="7030A0"/>
                </a:solidFill>
              </a:rPr>
              <a:t>	IN	CNAME		</a:t>
            </a:r>
            <a:r>
              <a:rPr lang="pt-BR" sz="2400" dirty="0" err="1">
                <a:solidFill>
                  <a:srgbClr val="7030A0"/>
                </a:solidFill>
              </a:rPr>
              <a:t>www</a:t>
            </a: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AJUSTE DO DNS EMPRESA123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2366B7-71CD-4BD6-9C40-5E776E2C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692680"/>
            <a:ext cx="8134351" cy="19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9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8134350" cy="53520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NÂO ESQUECER DE MUDAR NUMERO DE SERIAL</a:t>
            </a: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/>
              <a:t>Reiniciar serviço de BIND9</a:t>
            </a:r>
          </a:p>
          <a:p>
            <a:pPr marL="0" indent="0">
              <a:buNone/>
            </a:pPr>
            <a:r>
              <a:rPr lang="pt-BR" sz="2400" dirty="0"/>
              <a:t># </a:t>
            </a:r>
            <a:r>
              <a:rPr lang="pt-BR" sz="2400" dirty="0">
                <a:solidFill>
                  <a:srgbClr val="FF0000"/>
                </a:solidFill>
              </a:rPr>
              <a:t>/</a:t>
            </a:r>
            <a:r>
              <a:rPr lang="pt-BR" sz="2400" dirty="0" err="1">
                <a:solidFill>
                  <a:srgbClr val="FF0000"/>
                </a:solidFill>
              </a:rPr>
              <a:t>etc</a:t>
            </a:r>
            <a:r>
              <a:rPr lang="pt-BR" sz="2400" dirty="0">
                <a:solidFill>
                  <a:srgbClr val="FF0000"/>
                </a:solidFill>
              </a:rPr>
              <a:t>/</a:t>
            </a:r>
            <a:r>
              <a:rPr lang="pt-BR" sz="2400" dirty="0" err="1">
                <a:solidFill>
                  <a:srgbClr val="FF0000"/>
                </a:solidFill>
              </a:rPr>
              <a:t>init.d</a:t>
            </a:r>
            <a:r>
              <a:rPr lang="pt-BR" sz="2400" dirty="0">
                <a:solidFill>
                  <a:srgbClr val="FF0000"/>
                </a:solidFill>
              </a:rPr>
              <a:t>/</a:t>
            </a:r>
            <a:r>
              <a:rPr lang="pt-BR" sz="2400" dirty="0" err="1">
                <a:solidFill>
                  <a:srgbClr val="FF0000"/>
                </a:solidFill>
              </a:rPr>
              <a:t>named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restart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AJUSTE DO DNS EMPRESA123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15EC5-968C-404B-B1A3-DFA10378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08683"/>
            <a:ext cx="8595220" cy="17918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A1E68B8-787E-4BE6-962B-DBFBD5ADDBD1}"/>
              </a:ext>
            </a:extLst>
          </p:cNvPr>
          <p:cNvSpPr/>
          <p:nvPr/>
        </p:nvSpPr>
        <p:spPr>
          <a:xfrm>
            <a:off x="1124125" y="1711354"/>
            <a:ext cx="2424418" cy="352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2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8134350" cy="5352051"/>
          </a:xfrm>
        </p:spPr>
        <p:txBody>
          <a:bodyPr>
            <a:normAutofit/>
          </a:bodyPr>
          <a:lstStyle/>
          <a:p>
            <a:r>
              <a:rPr lang="pt-BR" dirty="0"/>
              <a:t>Criar entrada para o serviço FTP no arquivos Hosts do Windows</a:t>
            </a:r>
          </a:p>
          <a:p>
            <a:r>
              <a:rPr lang="nb-NO" dirty="0"/>
              <a:t>C:\Windows\System32\drivers\etc</a:t>
            </a:r>
            <a:endParaRPr lang="pt-BR" dirty="0"/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APONTAR O FTP PARA IP DO SRVWEB</a:t>
            </a: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</a:rPr>
              <a:t>3.91.240.240	www.empresa123.com.br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</a:rPr>
              <a:t>3.91.240.240	ftp.empresa123.com.br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</a:t>
            </a:r>
            <a:r>
              <a:rPr lang="pt-BR" dirty="0"/>
              <a:t>– AJUSTE DO DNS EMPRESA123</a:t>
            </a:r>
          </a:p>
        </p:txBody>
      </p:sp>
    </p:spTree>
    <p:extLst>
      <p:ext uri="{BB962C8B-B14F-4D97-AF65-F5344CB8AC3E}">
        <p14:creationId xmlns:p14="http://schemas.microsoft.com/office/powerpoint/2010/main" val="21264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VSFTPD - INSTALAÇÃO</a:t>
            </a:r>
          </a:p>
        </p:txBody>
      </p:sp>
      <p:pic>
        <p:nvPicPr>
          <p:cNvPr id="5" name="Picture 2" descr="Create vsftpd Users the Easy Way | hobo.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17" y="2671011"/>
            <a:ext cx="5205157" cy="221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0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 fontScale="62500" lnSpcReduction="20000"/>
          </a:bodyPr>
          <a:lstStyle/>
          <a:p>
            <a:r>
              <a:rPr lang="pt-BR" sz="3600" dirty="0"/>
              <a:t>Atualizar lista: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apt-get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update</a:t>
            </a:r>
            <a:endParaRPr lang="pt-BR" sz="3200" b="1" dirty="0">
              <a:solidFill>
                <a:srgbClr val="FF0000"/>
              </a:solidFill>
            </a:endParaRPr>
          </a:p>
          <a:p>
            <a:endParaRPr lang="pt-BR" sz="3600" dirty="0"/>
          </a:p>
          <a:p>
            <a:r>
              <a:rPr lang="pt-BR" sz="3600" dirty="0"/>
              <a:t>Para instalar o </a:t>
            </a:r>
            <a:r>
              <a:rPr lang="pt-BR" sz="3600" dirty="0" err="1"/>
              <a:t>vsftpd</a:t>
            </a:r>
            <a:r>
              <a:rPr lang="pt-BR" sz="3600" dirty="0"/>
              <a:t> segue a linha de comando: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apt-get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install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vsftpd</a:t>
            </a:r>
            <a:endParaRPr lang="pt-BR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Verificar se está em execução:</a:t>
            </a:r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b="1" dirty="0" err="1">
                <a:solidFill>
                  <a:srgbClr val="FF0000"/>
                </a:solidFill>
              </a:rPr>
              <a:t>service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vsftpd</a:t>
            </a:r>
            <a:r>
              <a:rPr lang="pt-BR" b="1" dirty="0">
                <a:solidFill>
                  <a:srgbClr val="FF0000"/>
                </a:solidFill>
              </a:rPr>
              <a:t> status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Acessando o diretório do arquivo de configuração: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cd</a:t>
            </a:r>
            <a:r>
              <a:rPr lang="pt-BR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 /</a:t>
            </a:r>
            <a:r>
              <a:rPr lang="pt-BR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etc</a:t>
            </a:r>
            <a:r>
              <a:rPr lang="pt-BR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vsftpd</a:t>
            </a:r>
            <a:r>
              <a:rPr lang="pt-BR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Reiniciar Serviço: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etc</a:t>
            </a:r>
            <a:r>
              <a:rPr lang="pt-BR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init.d</a:t>
            </a:r>
            <a:r>
              <a:rPr lang="pt-BR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vsftpd</a:t>
            </a:r>
            <a:r>
              <a:rPr lang="pt-BR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restart</a:t>
            </a:r>
            <a:endParaRPr lang="pt-BR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+ VSFTPD – PACOTES</a:t>
            </a:r>
          </a:p>
        </p:txBody>
      </p:sp>
    </p:spTree>
    <p:extLst>
      <p:ext uri="{BB962C8B-B14F-4D97-AF65-F5344CB8AC3E}">
        <p14:creationId xmlns:p14="http://schemas.microsoft.com/office/powerpoint/2010/main" val="4000453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2239</TotalTime>
  <Words>1273</Words>
  <Application>Microsoft Office PowerPoint</Application>
  <PresentationFormat>Apresentação na tela (4:3)</PresentationFormat>
  <Paragraphs>212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126</cp:revision>
  <dcterms:created xsi:type="dcterms:W3CDTF">2019-02-19T13:22:14Z</dcterms:created>
  <dcterms:modified xsi:type="dcterms:W3CDTF">2020-12-16T17:33:17Z</dcterms:modified>
</cp:coreProperties>
</file>