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56" d="100"/>
          <a:sy n="56" d="100"/>
        </p:scale>
        <p:origin x="22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033458"/>
            <a:ext cx="6428422" cy="2054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479796"/>
            <a:ext cx="5293995" cy="2446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250630"/>
            <a:ext cx="3289839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250630"/>
            <a:ext cx="3289839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44614" y="10405109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280034"/>
                </a:moveTo>
                <a:lnTo>
                  <a:pt x="0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0934" y="9968229"/>
            <a:ext cx="436880" cy="436880"/>
          </a:xfrm>
          <a:custGeom>
            <a:avLst/>
            <a:gdLst/>
            <a:ahLst/>
            <a:cxnLst/>
            <a:rect l="l" t="t" r="r" b="b"/>
            <a:pathLst>
              <a:path w="436879" h="436879">
                <a:moveTo>
                  <a:pt x="0" y="436879"/>
                </a:moveTo>
                <a:lnTo>
                  <a:pt x="436880" y="436879"/>
                </a:lnTo>
                <a:lnTo>
                  <a:pt x="436880" y="0"/>
                </a:lnTo>
                <a:lnTo>
                  <a:pt x="0" y="0"/>
                </a:lnTo>
                <a:lnTo>
                  <a:pt x="0" y="436879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6764" y="420115"/>
            <a:ext cx="236156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250630"/>
            <a:ext cx="6806565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100376"/>
            <a:ext cx="2420112" cy="489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100376"/>
            <a:ext cx="1739455" cy="489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41109" y="10133406"/>
            <a:ext cx="19304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75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97" Type="http://schemas.openxmlformats.org/officeDocument/2006/relationships/image" Target="../media/image96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803" y="4278142"/>
            <a:ext cx="3880348" cy="20414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6559" y="1076367"/>
            <a:ext cx="3067050" cy="1017269"/>
            <a:chOff x="396559" y="1076367"/>
            <a:chExt cx="3067050" cy="101726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765" y="1076367"/>
              <a:ext cx="724554" cy="82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6559" y="1852214"/>
              <a:ext cx="3067050" cy="241300"/>
            </a:xfrm>
            <a:custGeom>
              <a:avLst/>
              <a:gdLst/>
              <a:ahLst/>
              <a:cxnLst/>
              <a:rect l="l" t="t" r="r" b="b"/>
              <a:pathLst>
                <a:path w="3067050" h="241300">
                  <a:moveTo>
                    <a:pt x="3026696" y="0"/>
                  </a:moveTo>
                  <a:lnTo>
                    <a:pt x="40150" y="0"/>
                  </a:lnTo>
                  <a:lnTo>
                    <a:pt x="24521" y="3163"/>
                  </a:lnTo>
                  <a:lnTo>
                    <a:pt x="11759" y="11782"/>
                  </a:lnTo>
                  <a:lnTo>
                    <a:pt x="3155" y="24547"/>
                  </a:lnTo>
                  <a:lnTo>
                    <a:pt x="0" y="40150"/>
                  </a:lnTo>
                  <a:lnTo>
                    <a:pt x="0" y="200750"/>
                  </a:lnTo>
                  <a:lnTo>
                    <a:pt x="3155" y="216404"/>
                  </a:lnTo>
                  <a:lnTo>
                    <a:pt x="11759" y="229164"/>
                  </a:lnTo>
                  <a:lnTo>
                    <a:pt x="24521" y="237753"/>
                  </a:lnTo>
                  <a:lnTo>
                    <a:pt x="40150" y="240900"/>
                  </a:lnTo>
                  <a:lnTo>
                    <a:pt x="3026696" y="240900"/>
                  </a:lnTo>
                  <a:lnTo>
                    <a:pt x="3042298" y="237753"/>
                  </a:lnTo>
                  <a:lnTo>
                    <a:pt x="3055064" y="229164"/>
                  </a:lnTo>
                  <a:lnTo>
                    <a:pt x="3063682" y="216404"/>
                  </a:lnTo>
                  <a:lnTo>
                    <a:pt x="3066846" y="200750"/>
                  </a:lnTo>
                  <a:lnTo>
                    <a:pt x="3066846" y="40150"/>
                  </a:lnTo>
                  <a:lnTo>
                    <a:pt x="3063682" y="24547"/>
                  </a:lnTo>
                  <a:lnTo>
                    <a:pt x="3055064" y="11782"/>
                  </a:lnTo>
                  <a:lnTo>
                    <a:pt x="3042298" y="3163"/>
                  </a:lnTo>
                  <a:lnTo>
                    <a:pt x="3026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1896" y="1879170"/>
            <a:ext cx="817244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dirty="0">
                <a:latin typeface="Times New Roman"/>
                <a:cs typeface="Times New Roman"/>
              </a:rPr>
              <a:t>GROUPE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spc="-25" dirty="0">
                <a:latin typeface="Times New Roman"/>
                <a:cs typeface="Times New Roman"/>
              </a:rPr>
              <a:t>VII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1236" y="877185"/>
            <a:ext cx="1442720" cy="860425"/>
            <a:chOff x="4941236" y="877185"/>
            <a:chExt cx="1442720" cy="860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0241" y="912715"/>
              <a:ext cx="940746" cy="8243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48957" y="884907"/>
              <a:ext cx="1427480" cy="635"/>
            </a:xfrm>
            <a:custGeom>
              <a:avLst/>
              <a:gdLst/>
              <a:ahLst/>
              <a:cxnLst/>
              <a:rect l="l" t="t" r="r" b="b"/>
              <a:pathLst>
                <a:path w="1427479" h="634">
                  <a:moveTo>
                    <a:pt x="0" y="0"/>
                  </a:moveTo>
                  <a:lnTo>
                    <a:pt x="1426871" y="617"/>
                  </a:lnTo>
                </a:path>
              </a:pathLst>
            </a:custGeom>
            <a:ln w="1544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1161" y="577320"/>
            <a:ext cx="218059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Times New Roman"/>
                <a:cs typeface="Times New Roman"/>
              </a:rPr>
              <a:t>REPUBLIQUE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DE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COTE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D’IVOIRE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0573" y="7072833"/>
            <a:ext cx="2673350" cy="1431925"/>
            <a:chOff x="4220573" y="7072833"/>
            <a:chExt cx="2673350" cy="14319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0573" y="7072833"/>
              <a:ext cx="2600241" cy="13579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1434" y="7296685"/>
              <a:ext cx="2323020" cy="9102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2109" y="7154368"/>
              <a:ext cx="2585045" cy="13434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2109" y="7154368"/>
              <a:ext cx="2585085" cy="1343660"/>
            </a:xfrm>
            <a:custGeom>
              <a:avLst/>
              <a:gdLst/>
              <a:ahLst/>
              <a:cxnLst/>
              <a:rect l="l" t="t" r="r" b="b"/>
              <a:pathLst>
                <a:path w="2585084" h="1343659">
                  <a:moveTo>
                    <a:pt x="0" y="251895"/>
                  </a:moveTo>
                  <a:lnTo>
                    <a:pt x="6593" y="219225"/>
                  </a:lnTo>
                  <a:lnTo>
                    <a:pt x="24584" y="192519"/>
                  </a:lnTo>
                  <a:lnTo>
                    <a:pt x="51283" y="174500"/>
                  </a:lnTo>
                  <a:lnTo>
                    <a:pt x="84006" y="167888"/>
                  </a:lnTo>
                  <a:lnTo>
                    <a:pt x="2417156" y="167888"/>
                  </a:lnTo>
                  <a:lnTo>
                    <a:pt x="2417156" y="84006"/>
                  </a:lnTo>
                  <a:lnTo>
                    <a:pt x="2423748" y="51283"/>
                  </a:lnTo>
                  <a:lnTo>
                    <a:pt x="2441725" y="24584"/>
                  </a:lnTo>
                  <a:lnTo>
                    <a:pt x="2468388" y="6593"/>
                  </a:lnTo>
                  <a:lnTo>
                    <a:pt x="2501039" y="0"/>
                  </a:lnTo>
                  <a:lnTo>
                    <a:pt x="2533761" y="6593"/>
                  </a:lnTo>
                  <a:lnTo>
                    <a:pt x="2560461" y="24584"/>
                  </a:lnTo>
                  <a:lnTo>
                    <a:pt x="2578451" y="51283"/>
                  </a:lnTo>
                  <a:lnTo>
                    <a:pt x="2585045" y="84006"/>
                  </a:lnTo>
                  <a:lnTo>
                    <a:pt x="2585045" y="1091587"/>
                  </a:lnTo>
                  <a:lnTo>
                    <a:pt x="2578451" y="1124257"/>
                  </a:lnTo>
                  <a:lnTo>
                    <a:pt x="2560461" y="1150963"/>
                  </a:lnTo>
                  <a:lnTo>
                    <a:pt x="2533761" y="1168982"/>
                  </a:lnTo>
                  <a:lnTo>
                    <a:pt x="2501039" y="1175593"/>
                  </a:lnTo>
                  <a:lnTo>
                    <a:pt x="167888" y="1175593"/>
                  </a:lnTo>
                  <a:lnTo>
                    <a:pt x="167888" y="1259476"/>
                  </a:lnTo>
                  <a:lnTo>
                    <a:pt x="161297" y="1292198"/>
                  </a:lnTo>
                  <a:lnTo>
                    <a:pt x="143320" y="1318898"/>
                  </a:lnTo>
                  <a:lnTo>
                    <a:pt x="116657" y="1336888"/>
                  </a:lnTo>
                  <a:lnTo>
                    <a:pt x="84006" y="1343482"/>
                  </a:lnTo>
                  <a:lnTo>
                    <a:pt x="51283" y="1336888"/>
                  </a:lnTo>
                  <a:lnTo>
                    <a:pt x="24584" y="1318898"/>
                  </a:lnTo>
                  <a:lnTo>
                    <a:pt x="6593" y="1292198"/>
                  </a:lnTo>
                  <a:lnTo>
                    <a:pt x="0" y="1259476"/>
                  </a:lnTo>
                  <a:lnTo>
                    <a:pt x="0" y="251895"/>
                  </a:lnTo>
                  <a:close/>
                </a:path>
              </a:pathLst>
            </a:custGeom>
            <a:ln w="1235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3089" y="7232198"/>
              <a:ext cx="180242" cy="962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5932" y="7358084"/>
              <a:ext cx="180242" cy="1383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69998" y="7406264"/>
              <a:ext cx="0" cy="923925"/>
            </a:xfrm>
            <a:custGeom>
              <a:avLst/>
              <a:gdLst/>
              <a:ahLst/>
              <a:cxnLst/>
              <a:rect l="l" t="t" r="r" b="b"/>
              <a:pathLst>
                <a:path h="923925">
                  <a:moveTo>
                    <a:pt x="0" y="0"/>
                  </a:moveTo>
                  <a:lnTo>
                    <a:pt x="0" y="923698"/>
                  </a:lnTo>
                </a:path>
              </a:pathLst>
            </a:custGeom>
            <a:ln w="1235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51320" y="7347484"/>
            <a:ext cx="17729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NOM</a:t>
            </a:r>
            <a:r>
              <a:rPr sz="1150" u="sng" spc="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50" u="sng" spc="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DU</a:t>
            </a:r>
            <a:r>
              <a:rPr sz="1150" u="sng" spc="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PROFESSEUR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7627" y="7646942"/>
            <a:ext cx="173990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225">
              <a:lnSpc>
                <a:spcPct val="109500"/>
              </a:lnSpc>
              <a:spcBef>
                <a:spcPts val="100"/>
              </a:spcBef>
            </a:pPr>
            <a:r>
              <a:rPr sz="1750" b="1" spc="-60" dirty="0">
                <a:latin typeface="Times New Roman"/>
                <a:cs typeface="Times New Roman"/>
              </a:rPr>
              <a:t>Monsieur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35" dirty="0">
                <a:latin typeface="Times New Roman"/>
                <a:cs typeface="Times New Roman"/>
              </a:rPr>
              <a:t>BAMBA </a:t>
            </a:r>
            <a:r>
              <a:rPr sz="1750" b="1" spc="-10" dirty="0">
                <a:latin typeface="Times New Roman"/>
                <a:cs typeface="Times New Roman"/>
              </a:rPr>
              <a:t>BRAHIM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4662" y="1788740"/>
            <a:ext cx="191770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UNION-DISCIPLINE-</a:t>
            </a:r>
            <a:r>
              <a:rPr sz="1050" spc="-10" dirty="0">
                <a:latin typeface="Times New Roman"/>
                <a:cs typeface="Times New Roman"/>
              </a:rPr>
              <a:t>TRAVAIL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4805" y="536157"/>
            <a:ext cx="4279265" cy="1791335"/>
            <a:chOff x="544805" y="536157"/>
            <a:chExt cx="4279265" cy="179133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933" y="2100650"/>
              <a:ext cx="2409003" cy="2268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1028" y="2064886"/>
              <a:ext cx="2406408" cy="2234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4805" y="536157"/>
              <a:ext cx="2894330" cy="570865"/>
            </a:xfrm>
            <a:custGeom>
              <a:avLst/>
              <a:gdLst/>
              <a:ahLst/>
              <a:cxnLst/>
              <a:rect l="l" t="t" r="r" b="b"/>
              <a:pathLst>
                <a:path w="2894329" h="570865">
                  <a:moveTo>
                    <a:pt x="2798767" y="0"/>
                  </a:moveTo>
                  <a:lnTo>
                    <a:pt x="95124" y="0"/>
                  </a:lnTo>
                  <a:lnTo>
                    <a:pt x="58100" y="7479"/>
                  </a:lnTo>
                  <a:lnTo>
                    <a:pt x="27864" y="27873"/>
                  </a:lnTo>
                  <a:lnTo>
                    <a:pt x="7476" y="58111"/>
                  </a:lnTo>
                  <a:lnTo>
                    <a:pt x="0" y="95124"/>
                  </a:lnTo>
                  <a:lnTo>
                    <a:pt x="0" y="475623"/>
                  </a:lnTo>
                  <a:lnTo>
                    <a:pt x="7476" y="512637"/>
                  </a:lnTo>
                  <a:lnTo>
                    <a:pt x="27864" y="542875"/>
                  </a:lnTo>
                  <a:lnTo>
                    <a:pt x="58100" y="563268"/>
                  </a:lnTo>
                  <a:lnTo>
                    <a:pt x="95124" y="570748"/>
                  </a:lnTo>
                  <a:lnTo>
                    <a:pt x="2798767" y="570748"/>
                  </a:lnTo>
                  <a:lnTo>
                    <a:pt x="2835781" y="563268"/>
                  </a:lnTo>
                  <a:lnTo>
                    <a:pt x="2866019" y="542875"/>
                  </a:lnTo>
                  <a:lnTo>
                    <a:pt x="2886412" y="512637"/>
                  </a:lnTo>
                  <a:lnTo>
                    <a:pt x="2893892" y="475623"/>
                  </a:lnTo>
                  <a:lnTo>
                    <a:pt x="2893892" y="95124"/>
                  </a:lnTo>
                  <a:lnTo>
                    <a:pt x="2886412" y="58111"/>
                  </a:lnTo>
                  <a:lnTo>
                    <a:pt x="2866019" y="27873"/>
                  </a:lnTo>
                  <a:lnTo>
                    <a:pt x="2835781" y="7479"/>
                  </a:lnTo>
                  <a:lnTo>
                    <a:pt x="2798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22091" y="2401405"/>
            <a:ext cx="5211445" cy="1804670"/>
            <a:chOff x="922091" y="2401405"/>
            <a:chExt cx="5211445" cy="180467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05363" y="2437170"/>
              <a:ext cx="2228142" cy="1793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81458" y="2401405"/>
              <a:ext cx="2225548" cy="1767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2091" y="2622478"/>
              <a:ext cx="5210861" cy="1583271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792063" y="8466596"/>
            <a:ext cx="1808480" cy="650875"/>
          </a:xfrm>
          <a:custGeom>
            <a:avLst/>
            <a:gdLst/>
            <a:ahLst/>
            <a:cxnLst/>
            <a:rect l="l" t="t" r="r" b="b"/>
            <a:pathLst>
              <a:path w="1808479" h="650875">
                <a:moveTo>
                  <a:pt x="1699520" y="0"/>
                </a:moveTo>
                <a:lnTo>
                  <a:pt x="108466" y="0"/>
                </a:lnTo>
                <a:lnTo>
                  <a:pt x="66241" y="8521"/>
                </a:lnTo>
                <a:lnTo>
                  <a:pt x="31764" y="31760"/>
                </a:lnTo>
                <a:lnTo>
                  <a:pt x="8522" y="66226"/>
                </a:lnTo>
                <a:lnTo>
                  <a:pt x="0" y="108429"/>
                </a:lnTo>
                <a:lnTo>
                  <a:pt x="0" y="542038"/>
                </a:lnTo>
                <a:lnTo>
                  <a:pt x="8522" y="584239"/>
                </a:lnTo>
                <a:lnTo>
                  <a:pt x="31764" y="618701"/>
                </a:lnTo>
                <a:lnTo>
                  <a:pt x="66241" y="641935"/>
                </a:lnTo>
                <a:lnTo>
                  <a:pt x="108466" y="650455"/>
                </a:lnTo>
                <a:lnTo>
                  <a:pt x="1699520" y="650455"/>
                </a:lnTo>
                <a:lnTo>
                  <a:pt x="1741746" y="641935"/>
                </a:lnTo>
                <a:lnTo>
                  <a:pt x="1776222" y="618701"/>
                </a:lnTo>
                <a:lnTo>
                  <a:pt x="1799465" y="584239"/>
                </a:lnTo>
                <a:lnTo>
                  <a:pt x="1807987" y="542038"/>
                </a:lnTo>
                <a:lnTo>
                  <a:pt x="1807987" y="108429"/>
                </a:lnTo>
                <a:lnTo>
                  <a:pt x="1799465" y="66226"/>
                </a:lnTo>
                <a:lnTo>
                  <a:pt x="1776222" y="31760"/>
                </a:lnTo>
                <a:lnTo>
                  <a:pt x="1741746" y="8521"/>
                </a:lnTo>
                <a:lnTo>
                  <a:pt x="1699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01048" y="8486856"/>
            <a:ext cx="158940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5080" indent="-369570">
              <a:lnSpc>
                <a:spcPct val="109200"/>
              </a:lnSpc>
              <a:spcBef>
                <a:spcPts val="100"/>
              </a:spcBef>
            </a:pPr>
            <a:r>
              <a:rPr sz="1550" b="1" spc="-20" dirty="0">
                <a:latin typeface="Times New Roman"/>
                <a:cs typeface="Times New Roman"/>
              </a:rPr>
              <a:t>Année</a:t>
            </a:r>
            <a:r>
              <a:rPr sz="1550" b="1" spc="-55" dirty="0">
                <a:latin typeface="Times New Roman"/>
                <a:cs typeface="Times New Roman"/>
              </a:rPr>
              <a:t> </a:t>
            </a:r>
            <a:r>
              <a:rPr sz="1550" b="1" spc="-50" dirty="0">
                <a:latin typeface="Times New Roman"/>
                <a:cs typeface="Times New Roman"/>
              </a:rPr>
              <a:t>Académique </a:t>
            </a:r>
            <a:r>
              <a:rPr sz="1550" spc="-45" dirty="0">
                <a:latin typeface="Times New Roman"/>
                <a:cs typeface="Times New Roman"/>
              </a:rPr>
              <a:t>2023-</a:t>
            </a:r>
            <a:r>
              <a:rPr sz="1550" spc="-20" dirty="0">
                <a:latin typeface="Times New Roman"/>
                <a:cs typeface="Times New Roman"/>
              </a:rPr>
              <a:t>2024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478" y="555677"/>
            <a:ext cx="2685415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685">
              <a:lnSpc>
                <a:spcPct val="1102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Ministère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r>
              <a:rPr sz="1350" spc="-10" dirty="0">
                <a:latin typeface="Times New Roman"/>
                <a:cs typeface="Times New Roman"/>
              </a:rPr>
              <a:t> l'Enseignement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Supérieur </a:t>
            </a:r>
            <a:r>
              <a:rPr sz="1350" dirty="0">
                <a:latin typeface="Times New Roman"/>
                <a:cs typeface="Times New Roman"/>
              </a:rPr>
              <a:t>et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la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Recherche</a:t>
            </a:r>
            <a:r>
              <a:rPr sz="1350" spc="-10" dirty="0">
                <a:latin typeface="Times New Roman"/>
                <a:cs typeface="Times New Roman"/>
              </a:rPr>
              <a:t> Scientifique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9878" y="2866861"/>
            <a:ext cx="4672330" cy="1135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450"/>
              </a:lnSpc>
              <a:spcBef>
                <a:spcPts val="135"/>
              </a:spcBef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THÈME</a:t>
            </a:r>
            <a:r>
              <a:rPr sz="21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ts val="2930"/>
              </a:lnSpc>
            </a:pPr>
            <a:r>
              <a:rPr sz="2500" b="1" spc="-20" dirty="0">
                <a:latin typeface="Times New Roman"/>
                <a:cs typeface="Times New Roman"/>
              </a:rPr>
              <a:t>L’IDENTITE</a:t>
            </a:r>
            <a:r>
              <a:rPr sz="2500" b="1" spc="-6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DES</a:t>
            </a:r>
            <a:r>
              <a:rPr sz="2500" b="1" spc="-60" dirty="0">
                <a:latin typeface="Times New Roman"/>
                <a:cs typeface="Times New Roman"/>
              </a:rPr>
              <a:t> </a:t>
            </a:r>
            <a:r>
              <a:rPr sz="2500" b="1" spc="-45" dirty="0">
                <a:latin typeface="Times New Roman"/>
                <a:cs typeface="Times New Roman"/>
              </a:rPr>
              <a:t>RESSOURCES</a:t>
            </a: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500" b="1" dirty="0">
                <a:latin typeface="Times New Roman"/>
                <a:cs typeface="Times New Roman"/>
              </a:rPr>
              <a:t>HUMAINES</a:t>
            </a:r>
            <a:r>
              <a:rPr sz="2500" b="1" spc="-7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EN</a:t>
            </a:r>
            <a:r>
              <a:rPr sz="2500" b="1" spc="-8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T.I.C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7078" y="9190162"/>
            <a:ext cx="1320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550" b="1" spc="-135" dirty="0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44598" y="9128169"/>
            <a:ext cx="12763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50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0363" y="9190162"/>
            <a:ext cx="2571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550" b="1" spc="-100" dirty="0">
                <a:latin typeface="Times New Roman"/>
                <a:cs typeface="Times New Roman"/>
              </a:rPr>
              <a:t>LA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9242" y="9190162"/>
            <a:ext cx="2247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550" b="1" spc="-90" dirty="0">
                <a:latin typeface="Times New Roman"/>
                <a:cs typeface="Times New Roman"/>
              </a:rPr>
              <a:t>SE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34994" y="9190162"/>
            <a:ext cx="482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550" spc="-95" dirty="0"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8160" y="6226347"/>
            <a:ext cx="2560955" cy="2882265"/>
            <a:chOff x="578160" y="6226347"/>
            <a:chExt cx="2560955" cy="288226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8160" y="6226347"/>
              <a:ext cx="2487573" cy="28092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9855" y="6591033"/>
              <a:ext cx="1999843" cy="207693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9696" y="6307882"/>
              <a:ext cx="2472625" cy="27938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9696" y="6307882"/>
              <a:ext cx="2472690" cy="2794000"/>
            </a:xfrm>
            <a:custGeom>
              <a:avLst/>
              <a:gdLst/>
              <a:ahLst/>
              <a:cxnLst/>
              <a:rect l="l" t="t" r="r" b="b"/>
              <a:pathLst>
                <a:path w="2472690" h="2794000">
                  <a:moveTo>
                    <a:pt x="0" y="463640"/>
                  </a:moveTo>
                  <a:lnTo>
                    <a:pt x="7878" y="414787"/>
                  </a:lnTo>
                  <a:lnTo>
                    <a:pt x="29818" y="372362"/>
                  </a:lnTo>
                  <a:lnTo>
                    <a:pt x="63271" y="338908"/>
                  </a:lnTo>
                  <a:lnTo>
                    <a:pt x="105692" y="316971"/>
                  </a:lnTo>
                  <a:lnTo>
                    <a:pt x="154534" y="309093"/>
                  </a:lnTo>
                  <a:lnTo>
                    <a:pt x="2163532" y="309093"/>
                  </a:lnTo>
                  <a:lnTo>
                    <a:pt x="2163532" y="154546"/>
                  </a:lnTo>
                  <a:lnTo>
                    <a:pt x="2171409" y="105693"/>
                  </a:lnTo>
                  <a:lnTo>
                    <a:pt x="2193347" y="63268"/>
                  </a:lnTo>
                  <a:lnTo>
                    <a:pt x="2226800" y="29815"/>
                  </a:lnTo>
                  <a:lnTo>
                    <a:pt x="2269225" y="7877"/>
                  </a:lnTo>
                  <a:lnTo>
                    <a:pt x="2318078" y="0"/>
                  </a:lnTo>
                  <a:lnTo>
                    <a:pt x="2366931" y="7877"/>
                  </a:lnTo>
                  <a:lnTo>
                    <a:pt x="2409357" y="29815"/>
                  </a:lnTo>
                  <a:lnTo>
                    <a:pt x="2442810" y="63268"/>
                  </a:lnTo>
                  <a:lnTo>
                    <a:pt x="2464747" y="105693"/>
                  </a:lnTo>
                  <a:lnTo>
                    <a:pt x="2472625" y="154546"/>
                  </a:lnTo>
                  <a:lnTo>
                    <a:pt x="2472625" y="2330210"/>
                  </a:lnTo>
                  <a:lnTo>
                    <a:pt x="2464747" y="2379057"/>
                  </a:lnTo>
                  <a:lnTo>
                    <a:pt x="2442810" y="2421478"/>
                  </a:lnTo>
                  <a:lnTo>
                    <a:pt x="2409357" y="2454930"/>
                  </a:lnTo>
                  <a:lnTo>
                    <a:pt x="2366931" y="2476867"/>
                  </a:lnTo>
                  <a:lnTo>
                    <a:pt x="2318078" y="2484744"/>
                  </a:lnTo>
                  <a:lnTo>
                    <a:pt x="309081" y="2484744"/>
                  </a:lnTo>
                  <a:lnTo>
                    <a:pt x="309081" y="2639279"/>
                  </a:lnTo>
                  <a:lnTo>
                    <a:pt x="301202" y="2688127"/>
                  </a:lnTo>
                  <a:lnTo>
                    <a:pt x="279262" y="2730552"/>
                  </a:lnTo>
                  <a:lnTo>
                    <a:pt x="245807" y="2764007"/>
                  </a:lnTo>
                  <a:lnTo>
                    <a:pt x="203382" y="2785947"/>
                  </a:lnTo>
                  <a:lnTo>
                    <a:pt x="154534" y="2793826"/>
                  </a:lnTo>
                  <a:lnTo>
                    <a:pt x="105687" y="2785947"/>
                  </a:lnTo>
                  <a:lnTo>
                    <a:pt x="63265" y="2764007"/>
                  </a:lnTo>
                  <a:lnTo>
                    <a:pt x="29814" y="2730552"/>
                  </a:lnTo>
                  <a:lnTo>
                    <a:pt x="7877" y="2688127"/>
                  </a:lnTo>
                  <a:lnTo>
                    <a:pt x="0" y="2639279"/>
                  </a:lnTo>
                  <a:lnTo>
                    <a:pt x="0" y="463640"/>
                  </a:lnTo>
                  <a:close/>
                </a:path>
                <a:path w="2472690" h="2794000">
                  <a:moveTo>
                    <a:pt x="2163532" y="309093"/>
                  </a:moveTo>
                  <a:lnTo>
                    <a:pt x="2318078" y="309093"/>
                  </a:lnTo>
                  <a:lnTo>
                    <a:pt x="2366931" y="301215"/>
                  </a:lnTo>
                  <a:lnTo>
                    <a:pt x="2409357" y="279278"/>
                  </a:lnTo>
                  <a:lnTo>
                    <a:pt x="2442810" y="245825"/>
                  </a:lnTo>
                  <a:lnTo>
                    <a:pt x="2464747" y="203399"/>
                  </a:lnTo>
                  <a:lnTo>
                    <a:pt x="2472625" y="154546"/>
                  </a:lnTo>
                </a:path>
              </a:pathLst>
            </a:custGeom>
            <a:ln w="1235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7051" y="6456252"/>
              <a:ext cx="166900" cy="1669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9696" y="6694187"/>
              <a:ext cx="309245" cy="2098675"/>
            </a:xfrm>
            <a:custGeom>
              <a:avLst/>
              <a:gdLst/>
              <a:ahLst/>
              <a:cxnLst/>
              <a:rect l="l" t="t" r="r" b="b"/>
              <a:pathLst>
                <a:path w="309244" h="2098675">
                  <a:moveTo>
                    <a:pt x="154534" y="231882"/>
                  </a:moveTo>
                  <a:lnTo>
                    <a:pt x="154534" y="77335"/>
                  </a:lnTo>
                  <a:lnTo>
                    <a:pt x="177169" y="22638"/>
                  </a:lnTo>
                  <a:lnTo>
                    <a:pt x="231807" y="0"/>
                  </a:lnTo>
                  <a:lnTo>
                    <a:pt x="261888" y="6072"/>
                  </a:lnTo>
                  <a:lnTo>
                    <a:pt x="286450" y="22638"/>
                  </a:lnTo>
                  <a:lnTo>
                    <a:pt x="303009" y="47218"/>
                  </a:lnTo>
                  <a:lnTo>
                    <a:pt x="309081" y="77335"/>
                  </a:lnTo>
                  <a:lnTo>
                    <a:pt x="301202" y="126188"/>
                  </a:lnTo>
                  <a:lnTo>
                    <a:pt x="279262" y="168613"/>
                  </a:lnTo>
                  <a:lnTo>
                    <a:pt x="245807" y="202066"/>
                  </a:lnTo>
                  <a:lnTo>
                    <a:pt x="203382" y="224004"/>
                  </a:lnTo>
                  <a:lnTo>
                    <a:pt x="154534" y="231882"/>
                  </a:lnTo>
                  <a:lnTo>
                    <a:pt x="105692" y="224004"/>
                  </a:lnTo>
                  <a:lnTo>
                    <a:pt x="63271" y="202066"/>
                  </a:lnTo>
                  <a:lnTo>
                    <a:pt x="29818" y="168613"/>
                  </a:lnTo>
                  <a:lnTo>
                    <a:pt x="7878" y="126188"/>
                  </a:lnTo>
                  <a:lnTo>
                    <a:pt x="0" y="77335"/>
                  </a:lnTo>
                </a:path>
                <a:path w="309244" h="2098675">
                  <a:moveTo>
                    <a:pt x="309081" y="77335"/>
                  </a:moveTo>
                  <a:lnTo>
                    <a:pt x="309081" y="2098439"/>
                  </a:lnTo>
                </a:path>
              </a:pathLst>
            </a:custGeom>
            <a:ln w="1235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52005" y="6638496"/>
            <a:ext cx="1430655" cy="59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u="sng" spc="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Exposants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150" dirty="0">
                <a:latin typeface="Times New Roman"/>
                <a:cs typeface="Times New Roman"/>
              </a:rPr>
              <a:t>TA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BI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BOLY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ENOCK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2005" y="7371203"/>
            <a:ext cx="166560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latin typeface="Times New Roman"/>
                <a:cs typeface="Times New Roman"/>
              </a:rPr>
              <a:t>KONAN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YAO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JEAN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LUC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2005" y="7709205"/>
            <a:ext cx="1470660" cy="3727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200"/>
              </a:spcBef>
            </a:pPr>
            <a:r>
              <a:rPr sz="1150" spc="10" dirty="0">
                <a:latin typeface="Times New Roman"/>
                <a:cs typeface="Times New Roman"/>
              </a:rPr>
              <a:t>OUATTARA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CHEICK </a:t>
            </a:r>
            <a:r>
              <a:rPr sz="1150" spc="35" dirty="0">
                <a:latin typeface="Times New Roman"/>
                <a:cs typeface="Times New Roman"/>
              </a:rPr>
              <a:t>MOHAMED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2005" y="8216207"/>
            <a:ext cx="12915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latin typeface="Times New Roman"/>
                <a:cs typeface="Times New Roman"/>
              </a:rPr>
              <a:t>TRAORE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MOUSSA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2005" y="8554160"/>
            <a:ext cx="118364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latin typeface="Times New Roman"/>
                <a:cs typeface="Times New Roman"/>
              </a:rPr>
              <a:t>MADOU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ELYSEE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96492" y="5796555"/>
            <a:ext cx="2995295" cy="3605529"/>
            <a:chOff x="296492" y="5796555"/>
            <a:chExt cx="2995295" cy="3605529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2244" y="9142229"/>
              <a:ext cx="231807" cy="2292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9626" y="9142229"/>
              <a:ext cx="236255" cy="22928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2049" y="9142229"/>
              <a:ext cx="236255" cy="2292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98127" y="9106477"/>
              <a:ext cx="300990" cy="295275"/>
            </a:xfrm>
            <a:custGeom>
              <a:avLst/>
              <a:gdLst/>
              <a:ahLst/>
              <a:cxnLst/>
              <a:rect l="l" t="t" r="r" b="b"/>
              <a:pathLst>
                <a:path w="300990" h="295275">
                  <a:moveTo>
                    <a:pt x="300940" y="0"/>
                  </a:moveTo>
                  <a:lnTo>
                    <a:pt x="0" y="0"/>
                  </a:lnTo>
                  <a:lnTo>
                    <a:pt x="0" y="295010"/>
                  </a:lnTo>
                  <a:lnTo>
                    <a:pt x="300940" y="295010"/>
                  </a:lnTo>
                  <a:lnTo>
                    <a:pt x="300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34472" y="9142229"/>
              <a:ext cx="236255" cy="229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00500" y="9106477"/>
              <a:ext cx="300990" cy="295275"/>
            </a:xfrm>
            <a:custGeom>
              <a:avLst/>
              <a:gdLst/>
              <a:ahLst/>
              <a:cxnLst/>
              <a:rect l="l" t="t" r="r" b="b"/>
              <a:pathLst>
                <a:path w="300989" h="295275">
                  <a:moveTo>
                    <a:pt x="300940" y="0"/>
                  </a:moveTo>
                  <a:lnTo>
                    <a:pt x="0" y="0"/>
                  </a:lnTo>
                  <a:lnTo>
                    <a:pt x="0" y="295010"/>
                  </a:lnTo>
                  <a:lnTo>
                    <a:pt x="300940" y="295010"/>
                  </a:lnTo>
                  <a:lnTo>
                    <a:pt x="300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36944" y="9142229"/>
              <a:ext cx="236452" cy="2292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802922" y="9106477"/>
              <a:ext cx="301625" cy="295275"/>
            </a:xfrm>
            <a:custGeom>
              <a:avLst/>
              <a:gdLst/>
              <a:ahLst/>
              <a:cxnLst/>
              <a:rect l="l" t="t" r="r" b="b"/>
              <a:pathLst>
                <a:path w="301625" h="295275">
                  <a:moveTo>
                    <a:pt x="301236" y="0"/>
                  </a:moveTo>
                  <a:lnTo>
                    <a:pt x="0" y="0"/>
                  </a:lnTo>
                  <a:lnTo>
                    <a:pt x="0" y="295010"/>
                  </a:lnTo>
                  <a:lnTo>
                    <a:pt x="301236" y="295010"/>
                  </a:lnTo>
                  <a:lnTo>
                    <a:pt x="301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39366" y="9142229"/>
              <a:ext cx="236452" cy="2292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05345" y="9106477"/>
              <a:ext cx="302895" cy="295275"/>
            </a:xfrm>
            <a:custGeom>
              <a:avLst/>
              <a:gdLst/>
              <a:ahLst/>
              <a:cxnLst/>
              <a:rect l="l" t="t" r="r" b="b"/>
              <a:pathLst>
                <a:path w="302894" h="295275">
                  <a:moveTo>
                    <a:pt x="302719" y="0"/>
                  </a:moveTo>
                  <a:lnTo>
                    <a:pt x="0" y="0"/>
                  </a:lnTo>
                  <a:lnTo>
                    <a:pt x="0" y="295010"/>
                  </a:lnTo>
                  <a:lnTo>
                    <a:pt x="302719" y="295010"/>
                  </a:lnTo>
                  <a:lnTo>
                    <a:pt x="302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42036" y="9142229"/>
              <a:ext cx="237441" cy="22928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45941" y="9142229"/>
              <a:ext cx="237688" cy="22928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49846" y="9142229"/>
              <a:ext cx="237688" cy="22928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53998" y="9142229"/>
              <a:ext cx="237441" cy="22928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2244" y="5796555"/>
              <a:ext cx="231807" cy="23521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96492" y="6064189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60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2244" y="6100831"/>
              <a:ext cx="231807" cy="23484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96492" y="6368094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2244" y="6404736"/>
              <a:ext cx="231807" cy="23484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96492" y="6672000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2244" y="6708641"/>
              <a:ext cx="231807" cy="23484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96492" y="6975855"/>
              <a:ext cx="295910" cy="302895"/>
            </a:xfrm>
            <a:custGeom>
              <a:avLst/>
              <a:gdLst/>
              <a:ahLst/>
              <a:cxnLst/>
              <a:rect l="l" t="t" r="r" b="b"/>
              <a:pathLst>
                <a:path w="295909" h="302895">
                  <a:moveTo>
                    <a:pt x="295306" y="0"/>
                  </a:moveTo>
                  <a:lnTo>
                    <a:pt x="0" y="0"/>
                  </a:lnTo>
                  <a:lnTo>
                    <a:pt x="0" y="302422"/>
                  </a:lnTo>
                  <a:lnTo>
                    <a:pt x="295306" y="302422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2244" y="7012546"/>
              <a:ext cx="231807" cy="23521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96492" y="7280057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2244" y="7316451"/>
              <a:ext cx="231807" cy="23521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96492" y="7583962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2244" y="7620356"/>
              <a:ext cx="231807" cy="23521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96492" y="7887867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2244" y="7924508"/>
              <a:ext cx="231807" cy="23497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96492" y="8191772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59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2244" y="8228413"/>
              <a:ext cx="231807" cy="23497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96492" y="8495701"/>
              <a:ext cx="295910" cy="304165"/>
            </a:xfrm>
            <a:custGeom>
              <a:avLst/>
              <a:gdLst/>
              <a:ahLst/>
              <a:cxnLst/>
              <a:rect l="l" t="t" r="r" b="b"/>
              <a:pathLst>
                <a:path w="295909" h="304165">
                  <a:moveTo>
                    <a:pt x="295306" y="0"/>
                  </a:moveTo>
                  <a:lnTo>
                    <a:pt x="0" y="0"/>
                  </a:lnTo>
                  <a:lnTo>
                    <a:pt x="0" y="303608"/>
                  </a:lnTo>
                  <a:lnTo>
                    <a:pt x="295306" y="303608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2244" y="8532318"/>
              <a:ext cx="231807" cy="23642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96492" y="8801089"/>
              <a:ext cx="295910" cy="304165"/>
            </a:xfrm>
            <a:custGeom>
              <a:avLst/>
              <a:gdLst/>
              <a:ahLst/>
              <a:cxnLst/>
              <a:rect l="l" t="t" r="r" b="b"/>
              <a:pathLst>
                <a:path w="295909" h="304165">
                  <a:moveTo>
                    <a:pt x="295306" y="0"/>
                  </a:moveTo>
                  <a:lnTo>
                    <a:pt x="0" y="0"/>
                  </a:lnTo>
                  <a:lnTo>
                    <a:pt x="0" y="303608"/>
                  </a:lnTo>
                  <a:lnTo>
                    <a:pt x="295306" y="303608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2244" y="8838027"/>
              <a:ext cx="231807" cy="236107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357903" y="9142228"/>
            <a:ext cx="237441" cy="22928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661808" y="9142228"/>
            <a:ext cx="237441" cy="229287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3965713" y="9142228"/>
            <a:ext cx="2973705" cy="229870"/>
            <a:chOff x="3965713" y="9142228"/>
            <a:chExt cx="2973705" cy="229870"/>
          </a:xfrm>
        </p:grpSpPr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965713" y="9142228"/>
              <a:ext cx="237811" cy="22928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69618" y="9142228"/>
              <a:ext cx="237811" cy="22928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73894" y="9142228"/>
              <a:ext cx="237441" cy="22928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877799" y="9142228"/>
              <a:ext cx="237441" cy="22928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81704" y="9142228"/>
              <a:ext cx="237441" cy="22928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85609" y="9142228"/>
              <a:ext cx="237688" cy="22928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789514" y="9142228"/>
              <a:ext cx="237688" cy="22928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093666" y="9142228"/>
              <a:ext cx="237441" cy="22928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97571" y="9142228"/>
              <a:ext cx="237441" cy="22928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701476" y="9142228"/>
              <a:ext cx="237441" cy="229287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296492" y="296443"/>
            <a:ext cx="4514850" cy="2088514"/>
            <a:chOff x="296492" y="296443"/>
            <a:chExt cx="4514850" cy="2088514"/>
          </a:xfrm>
        </p:grpSpPr>
        <p:pic>
          <p:nvPicPr>
            <p:cNvPr id="101" name="object 10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65713" y="332195"/>
              <a:ext cx="237811" cy="22965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96492" y="296443"/>
              <a:ext cx="3602757" cy="11762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269618" y="332195"/>
              <a:ext cx="237811" cy="22965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573894" y="332195"/>
              <a:ext cx="237441" cy="22965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32244" y="1541391"/>
              <a:ext cx="231807" cy="23521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296492" y="1808901"/>
              <a:ext cx="295910" cy="302260"/>
            </a:xfrm>
            <a:custGeom>
              <a:avLst/>
              <a:gdLst/>
              <a:ahLst/>
              <a:cxnLst/>
              <a:rect l="l" t="t" r="r" b="b"/>
              <a:pathLst>
                <a:path w="295909" h="302260">
                  <a:moveTo>
                    <a:pt x="295306" y="0"/>
                  </a:moveTo>
                  <a:lnTo>
                    <a:pt x="0" y="0"/>
                  </a:lnTo>
                  <a:lnTo>
                    <a:pt x="0" y="302126"/>
                  </a:lnTo>
                  <a:lnTo>
                    <a:pt x="295306" y="302126"/>
                  </a:lnTo>
                  <a:lnTo>
                    <a:pt x="295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2244" y="1845543"/>
              <a:ext cx="231807" cy="23497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32244" y="2149448"/>
              <a:ext cx="231807" cy="234970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877799" y="332195"/>
            <a:ext cx="237441" cy="229658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181704" y="332195"/>
            <a:ext cx="237441" cy="229658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485609" y="332195"/>
            <a:ext cx="237688" cy="229658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789514" y="332195"/>
            <a:ext cx="237688" cy="229658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093666" y="332195"/>
            <a:ext cx="237441" cy="229658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397571" y="332195"/>
            <a:ext cx="237441" cy="229658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701476" y="332195"/>
            <a:ext cx="237441" cy="229658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7004516" y="9142228"/>
            <a:ext cx="231758" cy="229287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7004516" y="332195"/>
            <a:ext cx="231758" cy="229658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7004516" y="629676"/>
            <a:ext cx="231758" cy="23521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004516" y="933581"/>
            <a:ext cx="231758" cy="235217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7004516" y="1237486"/>
            <a:ext cx="231758" cy="235217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004516" y="1541391"/>
            <a:ext cx="231758" cy="235217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7004516" y="1845543"/>
            <a:ext cx="231758" cy="23497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7004516" y="2149448"/>
            <a:ext cx="231758" cy="234970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7004516" y="2453353"/>
            <a:ext cx="231758" cy="23497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7004516" y="2757258"/>
            <a:ext cx="231758" cy="235217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004516" y="3061163"/>
            <a:ext cx="231758" cy="235217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004516" y="3365068"/>
            <a:ext cx="231758" cy="235217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004516" y="3668973"/>
            <a:ext cx="231758" cy="235217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7004516" y="3973125"/>
            <a:ext cx="231758" cy="234970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004516" y="4277030"/>
            <a:ext cx="231758" cy="234970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7004516" y="4580935"/>
            <a:ext cx="231758" cy="234970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7004516" y="4884840"/>
            <a:ext cx="231758" cy="235217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7004516" y="5188746"/>
            <a:ext cx="231758" cy="235217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7004516" y="5492650"/>
            <a:ext cx="231758" cy="23521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004516" y="5796555"/>
            <a:ext cx="231758" cy="23521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7004516" y="6100831"/>
            <a:ext cx="231758" cy="234846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7004516" y="6404736"/>
            <a:ext cx="231758" cy="234846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7004516" y="6708641"/>
            <a:ext cx="231758" cy="234846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7004516" y="7012546"/>
            <a:ext cx="231758" cy="235217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7004516" y="7316451"/>
            <a:ext cx="231758" cy="235217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004516" y="7620356"/>
            <a:ext cx="231758" cy="235217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7004516" y="7924508"/>
            <a:ext cx="231758" cy="234970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7004516" y="8228414"/>
            <a:ext cx="231758" cy="234970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7004516" y="8532318"/>
            <a:ext cx="231758" cy="236428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7004516" y="8838027"/>
            <a:ext cx="231758" cy="236107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332244" y="2453353"/>
            <a:ext cx="231807" cy="234970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332244" y="2757258"/>
            <a:ext cx="231807" cy="235217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332244" y="3061163"/>
            <a:ext cx="231807" cy="235217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332244" y="3365068"/>
            <a:ext cx="231807" cy="235217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32244" y="3668973"/>
            <a:ext cx="231807" cy="235217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32244" y="3973125"/>
            <a:ext cx="231807" cy="234970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332244" y="4277030"/>
            <a:ext cx="231807" cy="234970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332244" y="4580935"/>
            <a:ext cx="231807" cy="234970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332244" y="4884840"/>
            <a:ext cx="231807" cy="235217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332244" y="5188746"/>
            <a:ext cx="231807" cy="23521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332244" y="5492650"/>
            <a:ext cx="231807" cy="2352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9" grpId="0"/>
      <p:bldP spid="20" grpId="0"/>
      <p:bldP spid="21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47" grpId="0"/>
      <p:bldP spid="48" grpId="0"/>
      <p:bldP spid="4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1769"/>
            <a:ext cx="5777865" cy="938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3210">
              <a:lnSpc>
                <a:spcPct val="1172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essentielle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professionnels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afin</a:t>
            </a:r>
            <a:r>
              <a:rPr sz="1400" spc="-25" dirty="0">
                <a:latin typeface="Calibri"/>
                <a:cs typeface="Calibri"/>
              </a:rPr>
              <a:t> de </a:t>
            </a:r>
            <a:r>
              <a:rPr sz="1400" dirty="0">
                <a:latin typeface="Calibri"/>
                <a:cs typeface="Calibri"/>
              </a:rPr>
              <a:t>rester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compétitifs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constante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évolution.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initiatives</a:t>
            </a:r>
            <a:r>
              <a:rPr sz="1400" spc="-25" dirty="0">
                <a:latin typeface="Calibri"/>
                <a:cs typeface="Calibri"/>
              </a:rPr>
              <a:t> et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opportunités précieuses </a:t>
            </a:r>
            <a:r>
              <a:rPr sz="1400" dirty="0">
                <a:latin typeface="Calibri"/>
                <a:cs typeface="Calibri"/>
              </a:rPr>
              <a:t>d'acquérir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nouvelles compétences,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spécialiser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dernières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tendances technologiques.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149860">
              <a:lnSpc>
                <a:spcPct val="112500"/>
              </a:lnSpc>
              <a:spcBef>
                <a:spcPts val="5"/>
              </a:spcBef>
            </a:pP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IV-</a:t>
            </a:r>
            <a:r>
              <a:rPr sz="2000" b="1" spc="38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GESTION</a:t>
            </a:r>
            <a:r>
              <a:rPr sz="2000" b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DES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RESSOURCES</a:t>
            </a:r>
            <a:r>
              <a:rPr sz="20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HUMAINES</a:t>
            </a:r>
            <a:r>
              <a:rPr sz="2000" b="1" spc="-20" dirty="0">
                <a:solidFill>
                  <a:srgbClr val="365F91"/>
                </a:solidFill>
                <a:latin typeface="Cambria"/>
                <a:cs typeface="Cambria"/>
              </a:rPr>
              <a:t> DANS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LE</a:t>
            </a:r>
            <a:r>
              <a:rPr sz="20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SECTEUR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DES</a:t>
            </a:r>
            <a:r>
              <a:rPr sz="20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TIC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41275">
              <a:lnSpc>
                <a:spcPct val="117200"/>
              </a:lnSpc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gestion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humaines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l’un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connu actuellement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évolution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considérable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développement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nouvelles technologies</a:t>
            </a:r>
            <a:r>
              <a:rPr sz="1400" dirty="0">
                <a:latin typeface="Calibri"/>
                <a:cs typeface="Calibri"/>
              </a:rPr>
              <a:t> 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l’information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0" dirty="0">
                <a:latin typeface="Calibri"/>
                <a:cs typeface="Calibri"/>
              </a:rPr>
              <a:t> particulièrement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l’informatique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(Internet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;</a:t>
            </a:r>
            <a:r>
              <a:rPr sz="1400" spc="-10" dirty="0">
                <a:latin typeface="Calibri"/>
                <a:cs typeface="Calibri"/>
              </a:rPr>
              <a:t> Intranet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Logiciel)</a:t>
            </a:r>
            <a:endParaRPr sz="1400" dirty="0">
              <a:latin typeface="Calibri"/>
              <a:cs typeface="Calibri"/>
            </a:endParaRPr>
          </a:p>
          <a:p>
            <a:pPr marL="469265" marR="767715" indent="-228600">
              <a:lnSpc>
                <a:spcPct val="112500"/>
              </a:lnSpc>
              <a:spcBef>
                <a:spcPts val="985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A.</a:t>
            </a:r>
            <a:r>
              <a:rPr sz="1800" b="1" spc="-19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Recrutement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et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sélection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talents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en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TIC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(Technologie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l’information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et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la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communication)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Ils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peuvent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indiquer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plusieurs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étapes,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notamment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7359" marR="276225" indent="-226695">
              <a:lnSpc>
                <a:spcPct val="117100"/>
              </a:lnSpc>
              <a:spcBef>
                <a:spcPts val="990"/>
              </a:spcBef>
              <a:buAutoNum type="arabicPlain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Analyse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données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Identifier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qualifications 	</a:t>
            </a:r>
            <a:r>
              <a:rPr sz="1400" dirty="0">
                <a:latin typeface="Calibri"/>
                <a:cs typeface="Calibri"/>
              </a:rPr>
              <a:t>nécessaires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vacant,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tenant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besoins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l’entreprise.</a:t>
            </a:r>
            <a:endParaRPr sz="1400" dirty="0">
              <a:latin typeface="Calibri"/>
              <a:cs typeface="Calibri"/>
            </a:endParaRPr>
          </a:p>
          <a:p>
            <a:pPr marL="467359" marR="243204" indent="-226695">
              <a:lnSpc>
                <a:spcPct val="117100"/>
              </a:lnSpc>
              <a:buAutoNum type="arabicPlain" startAt="2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Diffusion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offres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d’emploi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Diffuser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d’emploi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	</a:t>
            </a:r>
            <a:r>
              <a:rPr sz="1400" dirty="0">
                <a:latin typeface="Calibri"/>
                <a:cs typeface="Calibri"/>
              </a:rPr>
              <a:t>plateformes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spécialisées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réseaux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sociaux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5" dirty="0">
                <a:latin typeface="Calibri"/>
                <a:cs typeface="Calibri"/>
              </a:rPr>
              <a:t> et 	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sites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d’emploi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généralistes.</a:t>
            </a:r>
            <a:endParaRPr sz="1400" dirty="0">
              <a:latin typeface="Calibri"/>
              <a:cs typeface="Calibri"/>
            </a:endParaRPr>
          </a:p>
          <a:p>
            <a:pPr marL="467359" marR="182245" indent="-226695">
              <a:lnSpc>
                <a:spcPct val="116399"/>
              </a:lnSpc>
              <a:spcBef>
                <a:spcPts val="10"/>
              </a:spcBef>
              <a:buAutoNum type="arabicPlain" startAt="2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Tri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candidatures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Examiner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candidatures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reçues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identifier 	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correspondants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critères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requis.</a:t>
            </a:r>
            <a:endParaRPr sz="1400" dirty="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290"/>
              </a:spcBef>
              <a:buAutoNum type="arabicPlain" startAt="2"/>
              <a:tabLst>
                <a:tab pos="46799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Entretiens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Réaliser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entretiens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évaluer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latin typeface="Calibri"/>
                <a:cs typeface="Calibri"/>
              </a:rPr>
              <a:t>techniques,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interpersonnels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culture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d’entreprise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candidats.</a:t>
            </a:r>
            <a:endParaRPr sz="1400" dirty="0">
              <a:latin typeface="Calibri"/>
              <a:cs typeface="Calibri"/>
            </a:endParaRPr>
          </a:p>
          <a:p>
            <a:pPr marL="467359" marR="5080" indent="-226695">
              <a:lnSpc>
                <a:spcPct val="116799"/>
              </a:lnSpc>
              <a:spcBef>
                <a:spcPts val="5"/>
              </a:spcBef>
              <a:buAutoNum type="arabicPlain" startAt="5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Tests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techniques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Administrer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évaluer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	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TIC,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codage,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études 	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évaluations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compétences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logicielles.</a:t>
            </a:r>
            <a:endParaRPr sz="1400" dirty="0">
              <a:latin typeface="Calibri"/>
              <a:cs typeface="Calibri"/>
            </a:endParaRPr>
          </a:p>
          <a:p>
            <a:pPr marL="467359" marR="952500" indent="-226695">
              <a:lnSpc>
                <a:spcPct val="117100"/>
              </a:lnSpc>
              <a:buAutoNum type="arabicPlain" startAt="5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Évaluation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compétences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Évaluer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 	comportementales,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résolution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problèmes,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1769"/>
            <a:ext cx="5755005" cy="898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>
              <a:lnSpc>
                <a:spcPct val="1171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collaboration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communication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10" dirty="0">
                <a:latin typeface="Calibri"/>
                <a:cs typeface="Calibri"/>
              </a:rPr>
              <a:t> essentielles</a:t>
            </a:r>
            <a:r>
              <a:rPr sz="1400" dirty="0">
                <a:latin typeface="Calibri"/>
                <a:cs typeface="Calibri"/>
              </a:rPr>
              <a:t> pour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réussir </a:t>
            </a:r>
            <a:r>
              <a:rPr sz="1400" spc="-20" dirty="0">
                <a:latin typeface="Calibri"/>
                <a:cs typeface="Calibri"/>
              </a:rPr>
              <a:t>dans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environnement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TIC.</a:t>
            </a:r>
            <a:endParaRPr sz="1400" dirty="0">
              <a:latin typeface="Calibri"/>
              <a:cs typeface="Calibri"/>
            </a:endParaRPr>
          </a:p>
          <a:p>
            <a:pPr marL="467359" marR="188595" indent="-226695">
              <a:lnSpc>
                <a:spcPct val="117200"/>
              </a:lnSpc>
              <a:buAutoNum type="arabicPlain" startAt="7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Vérification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références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Contacter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références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professionnelles 	</a:t>
            </a:r>
            <a:r>
              <a:rPr sz="1400" dirty="0">
                <a:latin typeface="Calibri"/>
                <a:cs typeface="Calibri"/>
              </a:rPr>
              <a:t>fournies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candidats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confirmer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qualifications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leur 	</a:t>
            </a:r>
            <a:r>
              <a:rPr sz="1400" spc="-10" dirty="0">
                <a:latin typeface="Calibri"/>
                <a:cs typeface="Calibri"/>
              </a:rPr>
              <a:t>expérience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antérieur.</a:t>
            </a:r>
            <a:endParaRPr sz="1400" dirty="0">
              <a:latin typeface="Calibri"/>
              <a:cs typeface="Calibri"/>
            </a:endParaRPr>
          </a:p>
          <a:p>
            <a:pPr marL="467359" marR="83820" indent="-226695">
              <a:lnSpc>
                <a:spcPts val="1970"/>
              </a:lnSpc>
              <a:spcBef>
                <a:spcPts val="95"/>
              </a:spcBef>
              <a:buAutoNum type="arabicPlain" startAt="7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Prise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décision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finale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Sélectionner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candidat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qualifié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 	</a:t>
            </a:r>
            <a:r>
              <a:rPr sz="1400" dirty="0">
                <a:latin typeface="Calibri"/>
                <a:cs typeface="Calibri"/>
              </a:rPr>
              <a:t>fonction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l’ensemble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recueillies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processus</a:t>
            </a:r>
            <a:r>
              <a:rPr sz="1400" spc="-25" dirty="0">
                <a:latin typeface="Calibri"/>
                <a:cs typeface="Calibri"/>
              </a:rPr>
              <a:t> de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400" spc="-10" dirty="0">
                <a:latin typeface="Calibri"/>
                <a:cs typeface="Calibri"/>
              </a:rPr>
              <a:t>recrutement.</a:t>
            </a:r>
            <a:endParaRPr sz="1400" dirty="0">
              <a:latin typeface="Calibri"/>
              <a:cs typeface="Calibri"/>
            </a:endParaRPr>
          </a:p>
          <a:p>
            <a:pPr marL="469265" marR="386080" indent="-228600">
              <a:lnSpc>
                <a:spcPct val="112200"/>
              </a:lnSpc>
              <a:spcBef>
                <a:spcPts val="994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B.</a:t>
            </a:r>
            <a:r>
              <a:rPr sz="1800" b="1" spc="-19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Rétention</a:t>
            </a:r>
            <a:r>
              <a:rPr sz="18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et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fidélisation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employés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dans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un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secteur</a:t>
            </a:r>
            <a:r>
              <a:rPr sz="18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concurrentiel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350520">
              <a:lnSpc>
                <a:spcPct val="117100"/>
              </a:lnSpc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rétention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fidélisation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employés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concurrentiel peuvent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être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renforcées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offrant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avantages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compétitifs,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opportunités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rémunération concurrentielle,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environnement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encourageant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ouverte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0" dirty="0">
                <a:latin typeface="Calibri"/>
                <a:cs typeface="Calibri"/>
              </a:rPr>
              <a:t> reconnaissance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400" dirty="0">
              <a:latin typeface="Calibri"/>
              <a:cs typeface="Calibri"/>
            </a:endParaRPr>
          </a:p>
          <a:p>
            <a:pPr marL="314960" indent="-302260">
              <a:lnSpc>
                <a:spcPct val="100000"/>
              </a:lnSpc>
              <a:buClr>
                <a:srgbClr val="365F91"/>
              </a:buClr>
              <a:buFont typeface="Cambria"/>
              <a:buAutoNum type="romanUcPeriod" startAt="5"/>
              <a:tabLst>
                <a:tab pos="314960" algn="l"/>
              </a:tabLst>
            </a:pP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GESTION</a:t>
            </a:r>
            <a:r>
              <a:rPr sz="20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</a:t>
            </a:r>
            <a:r>
              <a:rPr sz="20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LA</a:t>
            </a:r>
            <a:r>
              <a:rPr sz="20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DIVERSITÉ</a:t>
            </a:r>
            <a:r>
              <a:rPr sz="20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ET</a:t>
            </a:r>
            <a:r>
              <a:rPr sz="20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</a:t>
            </a:r>
            <a:r>
              <a:rPr sz="20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65F91"/>
                </a:solidFill>
                <a:latin typeface="Cambria"/>
                <a:cs typeface="Cambria"/>
              </a:rPr>
              <a:t>L’INCLUSION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Clr>
                <a:srgbClr val="365F91"/>
              </a:buClr>
              <a:buFont typeface="Cambria"/>
              <a:buAutoNum type="romanUcPeriod" startAt="5"/>
            </a:pPr>
            <a:endParaRPr sz="2000" dirty="0">
              <a:latin typeface="Cambria"/>
              <a:cs typeface="Cambria"/>
            </a:endParaRPr>
          </a:p>
          <a:p>
            <a:pPr marL="12700" marR="601980">
              <a:lnSpc>
                <a:spcPct val="117200"/>
              </a:lnSpc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gestion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l’inclusion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essentielle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dirty="0">
                <a:latin typeface="Calibri"/>
                <a:cs typeface="Calibri"/>
              </a:rPr>
              <a:t>domaines,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compris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l’information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la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(TIC)</a:t>
            </a:r>
            <a:r>
              <a:rPr sz="1400" dirty="0">
                <a:latin typeface="Calibri"/>
                <a:cs typeface="Calibri"/>
              </a:rPr>
              <a:t>. Voici</a:t>
            </a:r>
            <a:r>
              <a:rPr sz="1400" spc="-10" dirty="0">
                <a:latin typeface="Calibri"/>
                <a:cs typeface="Calibri"/>
              </a:rPr>
              <a:t> quelques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clés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promouvoir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l’inclusion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7359" marR="116839" lvl="1" indent="-226695">
              <a:lnSpc>
                <a:spcPct val="116799"/>
              </a:lnSpc>
              <a:spcBef>
                <a:spcPts val="1000"/>
              </a:spcBef>
              <a:buAutoNum type="arabicPlain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Sensibilisation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formation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Sensibiliser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employés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enjeux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 	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l’inclusion,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fournir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manière</a:t>
            </a:r>
            <a:r>
              <a:rPr sz="1400" spc="-25" dirty="0">
                <a:latin typeface="Calibri"/>
                <a:cs typeface="Calibri"/>
              </a:rPr>
              <a:t> de 	</a:t>
            </a:r>
            <a:r>
              <a:rPr sz="1400" dirty="0">
                <a:latin typeface="Calibri"/>
                <a:cs typeface="Calibri"/>
              </a:rPr>
              <a:t>reconnaître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surmonter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préjugés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inconscients.</a:t>
            </a:r>
            <a:endParaRPr sz="1400" dirty="0">
              <a:latin typeface="Calibri"/>
              <a:cs typeface="Calibri"/>
            </a:endParaRPr>
          </a:p>
          <a:p>
            <a:pPr marL="467359" marR="96520" lvl="1" indent="-226695" algn="just">
              <a:lnSpc>
                <a:spcPct val="117000"/>
              </a:lnSpc>
              <a:spcBef>
                <a:spcPts val="5"/>
              </a:spcBef>
              <a:buAutoNum type="arabicPlain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Recrutement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inclusif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Adopter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recrutement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attire 	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candidats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l’utilisation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langage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inclusif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dans 	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d’emploi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participation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évènements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recrutement 	</a:t>
            </a:r>
            <a:r>
              <a:rPr sz="1400" dirty="0">
                <a:latin typeface="Calibri"/>
                <a:cs typeface="Calibri"/>
              </a:rPr>
              <a:t>ciblant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groupes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représentés.</a:t>
            </a:r>
            <a:endParaRPr sz="1400" dirty="0">
              <a:latin typeface="Calibri"/>
              <a:cs typeface="Calibri"/>
            </a:endParaRPr>
          </a:p>
          <a:p>
            <a:pPr marL="467995" lvl="1" indent="-226695" algn="just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46799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Création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d’un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environnement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inclusif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Promouvoir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culture</a:t>
            </a:r>
            <a:endParaRPr sz="1400" dirty="0">
              <a:latin typeface="Calibri"/>
              <a:cs typeface="Calibri"/>
            </a:endParaRPr>
          </a:p>
          <a:p>
            <a:pPr marL="469265" marR="280035" algn="just">
              <a:lnSpc>
                <a:spcPct val="117100"/>
              </a:lnSpc>
            </a:pPr>
            <a:r>
              <a:rPr sz="1400" spc="-10" dirty="0">
                <a:latin typeface="Calibri"/>
                <a:cs typeface="Calibri"/>
              </a:rPr>
              <a:t>d’entreprise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inclusive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encourageant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respect </a:t>
            </a:r>
            <a:r>
              <a:rPr sz="1400" dirty="0">
                <a:latin typeface="Calibri"/>
                <a:cs typeface="Calibri"/>
              </a:rPr>
              <a:t>mutuel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membres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l’équipe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indépendamment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leur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1769"/>
            <a:ext cx="5769610" cy="414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10895">
              <a:lnSpc>
                <a:spcPct val="1171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origine,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leur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genre,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leur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orientation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sexuelle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d’autres caractéristiques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personnelles.</a:t>
            </a:r>
            <a:endParaRPr sz="1400" dirty="0">
              <a:latin typeface="Calibri"/>
              <a:cs typeface="Calibri"/>
            </a:endParaRPr>
          </a:p>
          <a:p>
            <a:pPr marL="467359" marR="5080" indent="-226695">
              <a:lnSpc>
                <a:spcPct val="116900"/>
              </a:lnSpc>
              <a:buAutoNum type="arabicPlain" startAt="4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Politiques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processus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équitables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Veiller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politiques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	</a:t>
            </a:r>
            <a:r>
              <a:rPr sz="1400" dirty="0">
                <a:latin typeface="Calibri"/>
                <a:cs typeface="Calibri"/>
              </a:rPr>
              <a:t>processus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l’entreprise,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l’évaluation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performances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	</a:t>
            </a:r>
            <a:r>
              <a:rPr sz="1400" dirty="0">
                <a:latin typeface="Calibri"/>
                <a:cs typeface="Calibri"/>
              </a:rPr>
              <a:t>possibilités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promotion,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soient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équitables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transparents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tous</a:t>
            </a:r>
            <a:r>
              <a:rPr sz="1400" spc="-25" dirty="0">
                <a:latin typeface="Calibri"/>
                <a:cs typeface="Calibri"/>
              </a:rPr>
              <a:t> les 	</a:t>
            </a:r>
            <a:r>
              <a:rPr sz="1400" spc="-10" dirty="0">
                <a:latin typeface="Calibri"/>
                <a:cs typeface="Calibri"/>
              </a:rPr>
              <a:t>employés.</a:t>
            </a:r>
            <a:endParaRPr sz="1400" dirty="0">
              <a:latin typeface="Calibri"/>
              <a:cs typeface="Calibri"/>
            </a:endParaRPr>
          </a:p>
          <a:p>
            <a:pPr marL="467359" marR="91440" indent="-226695">
              <a:lnSpc>
                <a:spcPct val="116900"/>
              </a:lnSpc>
              <a:spcBef>
                <a:spcPts val="5"/>
              </a:spcBef>
              <a:buAutoNum type="arabicPlain" startAt="4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Engagement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parties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prenantes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Impliquer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activement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parties 	prenantes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internes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externes,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compris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employés,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clients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	</a:t>
            </a:r>
            <a:r>
              <a:rPr sz="1400" spc="-10" dirty="0">
                <a:latin typeface="Calibri"/>
                <a:cs typeface="Calibri"/>
              </a:rPr>
              <a:t>partenaires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commerciaux,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initiatives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visant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promouvoir</a:t>
            </a:r>
            <a:r>
              <a:rPr sz="1400" spc="-25" dirty="0">
                <a:latin typeface="Calibri"/>
                <a:cs typeface="Calibri"/>
              </a:rPr>
              <a:t> la 	</a:t>
            </a:r>
            <a:r>
              <a:rPr sz="1400" spc="-10" dirty="0">
                <a:latin typeface="Calibri"/>
                <a:cs typeface="Calibri"/>
              </a:rPr>
              <a:t>diversité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0" dirty="0">
                <a:latin typeface="Calibri"/>
                <a:cs typeface="Calibri"/>
              </a:rPr>
              <a:t> l’inclusion.</a:t>
            </a:r>
            <a:endParaRPr sz="1400" dirty="0">
              <a:latin typeface="Calibri"/>
              <a:cs typeface="Calibri"/>
            </a:endParaRPr>
          </a:p>
          <a:p>
            <a:pPr marL="467359" marR="13335" indent="-226695">
              <a:lnSpc>
                <a:spcPct val="117100"/>
              </a:lnSpc>
              <a:buAutoNum type="arabicPlain" startAt="4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Mesure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suivi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Suivre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progrès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réalisés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matière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et 	</a:t>
            </a:r>
            <a:r>
              <a:rPr sz="1400" spc="-10" dirty="0">
                <a:latin typeface="Calibri"/>
                <a:cs typeface="Calibri"/>
              </a:rPr>
              <a:t>d’inclusion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l’aide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mesures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quantitatives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qualitatives,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ajuster</a:t>
            </a:r>
            <a:r>
              <a:rPr sz="1400" spc="-25" dirty="0">
                <a:latin typeface="Calibri"/>
                <a:cs typeface="Calibri"/>
              </a:rPr>
              <a:t> les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latin typeface="Calibri"/>
                <a:cs typeface="Calibri"/>
              </a:rPr>
              <a:t>stratégies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fonction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résultats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obtenues.</a:t>
            </a:r>
            <a:endParaRPr sz="1400" dirty="0">
              <a:latin typeface="Calibri"/>
              <a:cs typeface="Calibri"/>
            </a:endParaRPr>
          </a:p>
          <a:p>
            <a:pPr marL="12700" marR="162560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intégrant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gestion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humaines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la </a:t>
            </a:r>
            <a:r>
              <a:rPr sz="1400" dirty="0">
                <a:latin typeface="Calibri"/>
                <a:cs typeface="Calibri"/>
              </a:rPr>
              <a:t>culture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d’entreprises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peuvent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créer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environnement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inclusif.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881176" y="888491"/>
            <a:ext cx="5798185" cy="12700"/>
          </a:xfrm>
          <a:custGeom>
            <a:avLst/>
            <a:gdLst/>
            <a:ahLst/>
            <a:cxnLst/>
            <a:rect l="l" t="t" r="r" b="b"/>
            <a:pathLst>
              <a:path w="5798184" h="12700">
                <a:moveTo>
                  <a:pt x="5798184" y="0"/>
                </a:moveTo>
                <a:lnTo>
                  <a:pt x="0" y="0"/>
                </a:lnTo>
                <a:lnTo>
                  <a:pt x="0" y="12192"/>
                </a:lnTo>
                <a:lnTo>
                  <a:pt x="5798184" y="12192"/>
                </a:lnTo>
                <a:lnTo>
                  <a:pt x="57981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764" y="1033627"/>
            <a:ext cx="578675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Au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terme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notre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analyse,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retenons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l’identité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humaines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48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4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</a:t>
            </a:r>
            <a:r>
              <a:rPr sz="1400" spc="48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48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élément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fondamental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révolution </a:t>
            </a:r>
            <a:r>
              <a:rPr sz="1400" dirty="0">
                <a:latin typeface="Calibri"/>
                <a:cs typeface="Calibri"/>
              </a:rPr>
              <a:t>numérique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individus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composent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 travail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dirty="0">
                <a:latin typeface="Calibri"/>
                <a:cs typeface="Calibri"/>
              </a:rPr>
              <a:t>moteurs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l’innovation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progrès</a:t>
            </a:r>
            <a:r>
              <a:rPr sz="1400" spc="-10" dirty="0">
                <a:latin typeface="Calibri"/>
                <a:cs typeface="Calibri"/>
              </a:rPr>
              <a:t> technologique. Cependant,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identité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1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également</a:t>
            </a:r>
            <a:r>
              <a:rPr sz="1400" spc="15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confrontée</a:t>
            </a:r>
            <a:r>
              <a:rPr sz="1400" spc="1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1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défis</a:t>
            </a:r>
            <a:r>
              <a:rPr sz="1400" spc="1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15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1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pénurie</a:t>
            </a:r>
            <a:r>
              <a:rPr sz="1400" spc="15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4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talents, </a:t>
            </a:r>
            <a:r>
              <a:rPr sz="1400" dirty="0">
                <a:latin typeface="Calibri"/>
                <a:cs typeface="Calibri"/>
              </a:rPr>
              <a:t>l’obsolescence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compétences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préoccupations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éthiques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liées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l’usage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technologies.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valoriser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pleinement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l’identité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humaines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TIC,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il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essentiel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promouvoir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culture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d’apprentissage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continu,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favoriser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diversité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l’inclusion,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mettre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politiques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qui </a:t>
            </a:r>
            <a:r>
              <a:rPr sz="1400" dirty="0">
                <a:latin typeface="Calibri"/>
                <a:cs typeface="Calibri"/>
              </a:rPr>
              <a:t>soutiennent</a:t>
            </a:r>
            <a:r>
              <a:rPr sz="1400" spc="37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38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bien-</a:t>
            </a:r>
            <a:r>
              <a:rPr sz="1400" dirty="0">
                <a:latin typeface="Calibri"/>
                <a:cs typeface="Calibri"/>
              </a:rPr>
              <a:t>être</a:t>
            </a:r>
            <a:r>
              <a:rPr sz="1400" spc="38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38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travailleurs.</a:t>
            </a:r>
            <a:r>
              <a:rPr sz="1400" spc="38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37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investissant</a:t>
            </a:r>
            <a:r>
              <a:rPr sz="1400" spc="38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380" dirty="0">
                <a:latin typeface="Calibri"/>
                <a:cs typeface="Calibri"/>
              </a:rPr>
              <a:t>  </a:t>
            </a:r>
            <a:r>
              <a:rPr sz="1400" spc="-25" dirty="0">
                <a:latin typeface="Calibri"/>
                <a:cs typeface="Calibri"/>
              </a:rPr>
              <a:t>le </a:t>
            </a:r>
            <a:r>
              <a:rPr sz="1400" dirty="0">
                <a:latin typeface="Calibri"/>
                <a:cs typeface="Calibri"/>
              </a:rPr>
              <a:t>développement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professionnel,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encourageant</a:t>
            </a:r>
            <a:r>
              <a:rPr sz="1400" spc="-10" dirty="0">
                <a:latin typeface="Calibri"/>
                <a:cs typeface="Calibri"/>
              </a:rPr>
              <a:t> l’innovation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favorisant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la </a:t>
            </a:r>
            <a:r>
              <a:rPr sz="1400" dirty="0">
                <a:latin typeface="Calibri"/>
                <a:cs typeface="Calibri"/>
              </a:rPr>
              <a:t>collaboration,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entreprises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3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organisations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peuvent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tirer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pleinement </a:t>
            </a:r>
            <a:r>
              <a:rPr sz="1400" dirty="0">
                <a:latin typeface="Calibri"/>
                <a:cs typeface="Calibri"/>
              </a:rPr>
              <a:t>parti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potentiel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humaines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contribuant </a:t>
            </a:r>
            <a:r>
              <a:rPr sz="1400" dirty="0">
                <a:latin typeface="Calibri"/>
                <a:cs typeface="Calibri"/>
              </a:rPr>
              <a:t>ainsi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façonner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avenir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numérique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promoteur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inclusif.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SOMMAIRE</a:t>
            </a:r>
          </a:p>
        </p:txBody>
      </p:sp>
      <p:sp>
        <p:nvSpPr>
          <p:cNvPr id="3" name="object 3"/>
          <p:cNvSpPr/>
          <p:nvPr/>
        </p:nvSpPr>
        <p:spPr>
          <a:xfrm>
            <a:off x="881176" y="888491"/>
            <a:ext cx="5798185" cy="12700"/>
          </a:xfrm>
          <a:custGeom>
            <a:avLst/>
            <a:gdLst/>
            <a:ahLst/>
            <a:cxnLst/>
            <a:rect l="l" t="t" r="r" b="b"/>
            <a:pathLst>
              <a:path w="5798184" h="12700">
                <a:moveTo>
                  <a:pt x="5798184" y="0"/>
                </a:moveTo>
                <a:lnTo>
                  <a:pt x="0" y="0"/>
                </a:lnTo>
                <a:lnTo>
                  <a:pt x="0" y="12192"/>
                </a:lnTo>
                <a:lnTo>
                  <a:pt x="5798184" y="12192"/>
                </a:lnTo>
                <a:lnTo>
                  <a:pt x="57981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764" y="966571"/>
            <a:ext cx="5782945" cy="57778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1F487C"/>
                </a:solidFill>
                <a:latin typeface="Times New Roman"/>
                <a:cs typeface="Times New Roman"/>
                <a:hlinkClick r:id="rId2" action="ppaction://hlinksldjump"/>
              </a:rPr>
              <a:t>SOMMAIRE................................................................</a:t>
            </a:r>
            <a:r>
              <a:rPr sz="2000" b="1" spc="35" dirty="0">
                <a:solidFill>
                  <a:srgbClr val="1F487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2000" b="1" spc="-50" dirty="0">
                <a:solidFill>
                  <a:srgbClr val="1F487C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dirty="0">
                <a:solidFill>
                  <a:srgbClr val="1F487C"/>
                </a:solidFill>
                <a:latin typeface="Times New Roman"/>
                <a:cs typeface="Times New Roman"/>
                <a:hlinkClick r:id="rId3" action="ppaction://hlinksldjump"/>
              </a:rPr>
              <a:t>INTRODUCTION.......................................................</a:t>
            </a:r>
            <a:r>
              <a:rPr sz="2000" b="1" spc="15" dirty="0">
                <a:solidFill>
                  <a:srgbClr val="1F487C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2000" b="1" spc="-50" dirty="0">
                <a:solidFill>
                  <a:srgbClr val="1F487C"/>
                </a:solidFill>
                <a:latin typeface="Times New Roman"/>
                <a:cs typeface="Times New Roman"/>
                <a:hlinkClick r:id="rId3" action="ppaction://hlinksldjump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47980" indent="-195580">
              <a:lnSpc>
                <a:spcPct val="100000"/>
              </a:lnSpc>
              <a:spcBef>
                <a:spcPts val="760"/>
              </a:spcBef>
              <a:buAutoNum type="romanUcPeriod"/>
              <a:tabLst>
                <a:tab pos="347980" algn="l"/>
              </a:tabLst>
            </a:pP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Évolution</a:t>
            </a:r>
            <a:r>
              <a:rPr sz="1600" b="1" spc="-4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des</a:t>
            </a:r>
            <a:r>
              <a:rPr sz="1600" b="1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TIC</a:t>
            </a:r>
            <a:r>
              <a:rPr sz="1600" b="1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1600" b="1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besoins</a:t>
            </a:r>
            <a:r>
              <a:rPr sz="1600" b="1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en</a:t>
            </a:r>
            <a:r>
              <a:rPr sz="1600" b="1" spc="-2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4" action="ppaction://hlinksldjump"/>
              </a:rPr>
              <a:t>ressources</a:t>
            </a:r>
            <a:r>
              <a:rPr sz="1600" b="1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4" action="ppaction://hlinksldjump"/>
              </a:rPr>
              <a:t>humaines</a:t>
            </a:r>
            <a:r>
              <a:rPr sz="1600" b="1" spc="-2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4" action="ppaction://hlinksldjump"/>
              </a:rPr>
              <a:t>..............3</a:t>
            </a:r>
            <a:endParaRPr sz="1600">
              <a:latin typeface="Times New Roman"/>
              <a:cs typeface="Times New Roman"/>
            </a:endParaRPr>
          </a:p>
          <a:p>
            <a:pPr marL="506730" lvl="1" indent="-215265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506730" algn="l"/>
              </a:tabLst>
            </a:pP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Historique</a:t>
            </a:r>
            <a:r>
              <a:rPr sz="1400" spc="-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des</a:t>
            </a:r>
            <a:r>
              <a:rPr sz="1400" spc="-1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TIC</a:t>
            </a:r>
            <a:r>
              <a:rPr sz="14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:</a:t>
            </a:r>
            <a:r>
              <a:rPr sz="14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1400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l'émergence</a:t>
            </a:r>
            <a:r>
              <a:rPr sz="1400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à</a:t>
            </a:r>
            <a:r>
              <a:rPr sz="14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14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révolution</a:t>
            </a:r>
            <a:r>
              <a:rPr sz="1400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4" action="ppaction://hlinksldjump"/>
              </a:rPr>
              <a:t>numérique</a:t>
            </a:r>
            <a:r>
              <a:rPr sz="1400" spc="-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4" action="ppaction://hlinksldjump"/>
              </a:rPr>
              <a:t>...............</a:t>
            </a:r>
            <a:r>
              <a:rPr sz="1400" spc="-16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4" action="ppaction://hlinksldjump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497840" lvl="1" indent="-206375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497840" algn="l"/>
              </a:tabLst>
            </a:pP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Impact</a:t>
            </a:r>
            <a:r>
              <a:rPr sz="1400" spc="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sur les</a:t>
            </a:r>
            <a:r>
              <a:rPr sz="1400" spc="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besoins</a:t>
            </a:r>
            <a:r>
              <a:rPr sz="1400" spc="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en</a:t>
            </a:r>
            <a:r>
              <a:rPr sz="1400" spc="1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ressources</a:t>
            </a:r>
            <a:r>
              <a:rPr sz="1400" spc="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5" action="ppaction://hlinksldjump"/>
              </a:rPr>
              <a:t>humaines..........................................</a:t>
            </a:r>
            <a:r>
              <a:rPr sz="1400" spc="-15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5" action="ppaction://hlinksldjump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497840" lvl="1" indent="-206375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497840" algn="l"/>
              </a:tabLst>
            </a:pP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Compétences</a:t>
            </a:r>
            <a:r>
              <a:rPr sz="1400" spc="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requises</a:t>
            </a:r>
            <a:r>
              <a:rPr sz="1400" spc="2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dans</a:t>
            </a:r>
            <a:r>
              <a:rPr sz="1400" spc="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le</a:t>
            </a:r>
            <a:r>
              <a:rPr sz="1400" spc="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5" action="ppaction://hlinksldjump"/>
              </a:rPr>
              <a:t>secteur des</a:t>
            </a:r>
            <a:r>
              <a:rPr sz="1400" spc="2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5" action="ppaction://hlinksldjump"/>
              </a:rPr>
              <a:t>TIC..........................................</a:t>
            </a:r>
            <a:r>
              <a:rPr sz="1400" spc="-15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5" action="ppaction://hlinksldjump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426720" indent="-274320">
              <a:lnSpc>
                <a:spcPct val="100000"/>
              </a:lnSpc>
              <a:spcBef>
                <a:spcPts val="690"/>
              </a:spcBef>
              <a:buAutoNum type="romanUcPeriod"/>
              <a:tabLst>
                <a:tab pos="426720" algn="l"/>
              </a:tabLst>
            </a:pPr>
            <a:r>
              <a:rPr sz="1600" b="1" dirty="0">
                <a:latin typeface="Times New Roman"/>
                <a:cs typeface="Times New Roman"/>
                <a:hlinkClick r:id="rId6" action="ppaction://hlinksldjump"/>
              </a:rPr>
              <a:t>PROFIL</a:t>
            </a:r>
            <a:r>
              <a:rPr sz="1600" b="1" spc="-2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6" action="ppaction://hlinksldjump"/>
              </a:rPr>
              <a:t>DES</a:t>
            </a:r>
            <a:r>
              <a:rPr sz="1600" b="1" spc="-1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6" action="ppaction://hlinksldjump"/>
              </a:rPr>
              <a:t>RESSOURCES</a:t>
            </a:r>
            <a:r>
              <a:rPr sz="1600" b="1" spc="-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6" action="ppaction://hlinksldjump"/>
              </a:rPr>
              <a:t>HUMAINES</a:t>
            </a:r>
            <a:r>
              <a:rPr sz="1600" b="1" spc="-1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6" action="ppaction://hlinksldjump"/>
              </a:rPr>
              <a:t>EN</a:t>
            </a:r>
            <a:r>
              <a:rPr sz="1600" b="1" spc="-1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6" action="ppaction://hlinksldjump"/>
              </a:rPr>
              <a:t>TIC</a:t>
            </a:r>
            <a:r>
              <a:rPr sz="1600" b="1" spc="-12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6" action="ppaction://hlinksldjump"/>
              </a:rPr>
              <a:t>.............5</a:t>
            </a:r>
            <a:endParaRPr sz="1600">
              <a:latin typeface="Times New Roman"/>
              <a:cs typeface="Times New Roman"/>
            </a:endParaRPr>
          </a:p>
          <a:p>
            <a:pPr marL="710565" lvl="1" indent="-419100">
              <a:lnSpc>
                <a:spcPct val="100000"/>
              </a:lnSpc>
              <a:spcBef>
                <a:spcPts val="680"/>
              </a:spcBef>
              <a:buAutoNum type="alphaUcPeriod"/>
              <a:tabLst>
                <a:tab pos="710565" algn="l"/>
              </a:tabLst>
            </a:pPr>
            <a:r>
              <a:rPr sz="1400" dirty="0">
                <a:latin typeface="Times New Roman"/>
                <a:cs typeface="Times New Roman"/>
                <a:hlinkClick r:id="rId6" action="ppaction://hlinksldjump"/>
              </a:rPr>
              <a:t>Professions</a:t>
            </a:r>
            <a:r>
              <a:rPr sz="1400" spc="2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6" action="ppaction://hlinksldjump"/>
              </a:rPr>
              <a:t>et</a:t>
            </a:r>
            <a:r>
              <a:rPr sz="1400" spc="2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6" action="ppaction://hlinksldjump"/>
              </a:rPr>
              <a:t>métiers</a:t>
            </a:r>
            <a:r>
              <a:rPr sz="1400" spc="2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6" action="ppaction://hlinksldjump"/>
              </a:rPr>
              <a:t>liés</a:t>
            </a:r>
            <a:r>
              <a:rPr sz="1400" spc="2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6" action="ppaction://hlinksldjump"/>
              </a:rPr>
              <a:t>aux</a:t>
            </a:r>
            <a:r>
              <a:rPr sz="1400" spc="2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6" action="ppaction://hlinksldjump"/>
              </a:rPr>
              <a:t>T.I.C</a:t>
            </a:r>
            <a:r>
              <a:rPr sz="1400" spc="-11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</a:t>
            </a:r>
            <a:r>
              <a:rPr sz="1400" spc="-15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6" action="ppaction://hlinksldjump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710565" lvl="1" indent="-4191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710565" algn="l"/>
              </a:tabLst>
            </a:pP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Caractéristiques</a:t>
            </a:r>
            <a:r>
              <a:rPr sz="1400" spc="3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des</a:t>
            </a:r>
            <a:r>
              <a:rPr sz="1400" spc="3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professionnels</a:t>
            </a:r>
            <a:r>
              <a:rPr sz="1400" spc="5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en</a:t>
            </a:r>
            <a:r>
              <a:rPr sz="1400" spc="5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TIC...........................................</a:t>
            </a:r>
            <a:r>
              <a:rPr sz="1400" spc="-14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7" action="ppaction://hlinksldjump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710565" lvl="1" indent="-4191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710565" algn="l"/>
              </a:tabLst>
            </a:pP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Evolution</a:t>
            </a:r>
            <a:r>
              <a:rPr sz="1400" spc="1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des</a:t>
            </a: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profils</a:t>
            </a:r>
            <a:r>
              <a:rPr sz="1400" spc="-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recherchés</a:t>
            </a:r>
            <a:r>
              <a:rPr sz="1400" spc="-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par</a:t>
            </a: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7" action="ppaction://hlinksldjump"/>
              </a:rPr>
              <a:t>les</a:t>
            </a:r>
            <a:r>
              <a:rPr sz="1400" spc="1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entreprises</a:t>
            </a:r>
            <a:r>
              <a:rPr sz="1400" spc="-2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7" action="ppaction://hlinksldjump"/>
              </a:rPr>
              <a:t>.............................</a:t>
            </a:r>
            <a:r>
              <a:rPr sz="1400" spc="-15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7" action="ppaction://hlinksldjump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latin typeface="Times New Roman"/>
                <a:cs typeface="Times New Roman"/>
                <a:hlinkClick r:id="rId8" action="ppaction://hlinksldjump"/>
              </a:rPr>
              <a:t>III.</a:t>
            </a:r>
            <a:r>
              <a:rPr sz="1600" b="1" spc="-6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8" action="ppaction://hlinksldjump"/>
              </a:rPr>
              <a:t>Formation</a:t>
            </a:r>
            <a:r>
              <a:rPr sz="1600" b="1" spc="-4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8" action="ppaction://hlinksldjump"/>
              </a:rPr>
              <a:t>et</a:t>
            </a:r>
            <a:r>
              <a:rPr sz="1600" b="1" spc="-4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8" action="ppaction://hlinksldjump"/>
              </a:rPr>
              <a:t>développement</a:t>
            </a:r>
            <a:r>
              <a:rPr sz="1600" b="1" spc="-3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8" action="ppaction://hlinksldjump"/>
              </a:rPr>
              <a:t>des</a:t>
            </a:r>
            <a:r>
              <a:rPr sz="1600" b="1" spc="-4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8" action="ppaction://hlinksldjump"/>
              </a:rPr>
              <a:t>compétences</a:t>
            </a:r>
            <a:r>
              <a:rPr sz="1600" b="1" spc="-13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8" action="ppaction://hlinksldjump"/>
              </a:rPr>
              <a:t>.......................7</a:t>
            </a:r>
            <a:endParaRPr sz="1600">
              <a:latin typeface="Times New Roman"/>
              <a:cs typeface="Times New Roman"/>
            </a:endParaRPr>
          </a:p>
          <a:p>
            <a:pPr marL="152400" marR="6985" indent="393700">
              <a:lnSpc>
                <a:spcPct val="109400"/>
              </a:lnSpc>
              <a:spcBef>
                <a:spcPts val="525"/>
              </a:spcBef>
              <a:buAutoNum type="romanUcPeriod" startAt="4"/>
              <a:tabLst>
                <a:tab pos="546100" algn="l"/>
              </a:tabLst>
            </a:pP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GESTION</a:t>
            </a:r>
            <a:r>
              <a:rPr sz="1600" b="1" spc="-1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DES</a:t>
            </a:r>
            <a:r>
              <a:rPr sz="1600" b="1" spc="-1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RESSOURCES</a:t>
            </a:r>
            <a:r>
              <a:rPr sz="1600" b="1" spc="-1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HUMAINES</a:t>
            </a:r>
            <a:r>
              <a:rPr sz="1600" b="1" spc="-1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DANS</a:t>
            </a:r>
            <a:r>
              <a:rPr sz="1600" b="1" spc="-1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spc="-25" dirty="0">
                <a:latin typeface="Times New Roman"/>
                <a:cs typeface="Times New Roman"/>
                <a:hlinkClick r:id="rId9" action="ppaction://hlinksldjump"/>
              </a:rPr>
              <a:t>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9" action="ppaction://hlinksldjump"/>
              </a:rPr>
              <a:t>SECTEUR DES</a:t>
            </a:r>
            <a:r>
              <a:rPr sz="1600" b="1" spc="1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600" b="1" spc="-10" dirty="0">
                <a:latin typeface="Times New Roman"/>
                <a:cs typeface="Times New Roman"/>
                <a:hlinkClick r:id="rId9" action="ppaction://hlinksldjump"/>
              </a:rPr>
              <a:t>TIC.........................................................................9</a:t>
            </a:r>
            <a:endParaRPr sz="1600">
              <a:latin typeface="Times New Roman"/>
              <a:cs typeface="Times New Roman"/>
            </a:endParaRPr>
          </a:p>
          <a:p>
            <a:pPr marL="710565" lvl="1" indent="-419100">
              <a:lnSpc>
                <a:spcPct val="100000"/>
              </a:lnSpc>
              <a:spcBef>
                <a:spcPts val="690"/>
              </a:spcBef>
              <a:buAutoNum type="alphaUcPeriod"/>
              <a:tabLst>
                <a:tab pos="710565" algn="l"/>
              </a:tabLst>
            </a:pP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Recrutement</a:t>
            </a:r>
            <a:r>
              <a:rPr sz="14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et</a:t>
            </a:r>
            <a:r>
              <a:rPr sz="14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sélection</a:t>
            </a:r>
            <a:r>
              <a:rPr sz="14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des</a:t>
            </a:r>
            <a:r>
              <a:rPr sz="1400" spc="-4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talents</a:t>
            </a:r>
            <a:r>
              <a:rPr sz="1400" spc="-4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en</a:t>
            </a:r>
            <a:r>
              <a:rPr sz="14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TIC</a:t>
            </a:r>
            <a:r>
              <a:rPr sz="1400" spc="-3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(Technologie</a:t>
            </a:r>
            <a:r>
              <a:rPr sz="1400" spc="-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spc="-25" dirty="0">
                <a:latin typeface="Times New Roman"/>
                <a:cs typeface="Times New Roman"/>
                <a:hlinkClick r:id="rId9" action="ppaction://hlinksldjump"/>
              </a:rPr>
              <a:t>de</a:t>
            </a:r>
            <a:endParaRPr sz="14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l’information</a:t>
            </a:r>
            <a:r>
              <a:rPr sz="1400" spc="4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et</a:t>
            </a:r>
            <a:r>
              <a:rPr sz="1400" spc="6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de</a:t>
            </a:r>
            <a:r>
              <a:rPr sz="1400" spc="4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9" action="ppaction://hlinksldjump"/>
              </a:rPr>
              <a:t>la</a:t>
            </a:r>
            <a:r>
              <a:rPr sz="1400" spc="3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9" action="ppaction://hlinksldjump"/>
              </a:rPr>
              <a:t>communication)</a:t>
            </a:r>
            <a:r>
              <a:rPr sz="1400" spc="2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</a:t>
            </a:r>
            <a:r>
              <a:rPr sz="1400" spc="-1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400" spc="-50" dirty="0">
                <a:latin typeface="Times New Roman"/>
                <a:cs typeface="Times New Roman"/>
                <a:hlinkClick r:id="rId9" action="ppaction://hlinksldjump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710565" lvl="1" indent="-419100">
              <a:lnSpc>
                <a:spcPct val="100000"/>
              </a:lnSpc>
              <a:spcBef>
                <a:spcPts val="670"/>
              </a:spcBef>
              <a:buAutoNum type="alphaUcPeriod" startAt="2"/>
              <a:tabLst>
                <a:tab pos="710565" algn="l"/>
              </a:tabLst>
            </a:pP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Rétention</a:t>
            </a:r>
            <a:r>
              <a:rPr sz="1400" spc="-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et</a:t>
            </a:r>
            <a:r>
              <a:rPr sz="1400" spc="-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spc="-10" dirty="0">
                <a:latin typeface="Times New Roman"/>
                <a:cs typeface="Times New Roman"/>
                <a:hlinkClick r:id="rId10" action="ppaction://hlinksldjump"/>
              </a:rPr>
              <a:t>fidélisation</a:t>
            </a:r>
            <a:r>
              <a:rPr sz="1400" spc="-4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des</a:t>
            </a:r>
            <a:r>
              <a:rPr sz="1400" spc="-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employés</a:t>
            </a:r>
            <a:r>
              <a:rPr sz="1400" spc="-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dans</a:t>
            </a:r>
            <a:r>
              <a:rPr sz="1400" spc="-3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un</a:t>
            </a:r>
            <a:r>
              <a:rPr sz="1400" spc="-4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secteur</a:t>
            </a:r>
            <a:r>
              <a:rPr sz="1400" spc="-3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400" dirty="0">
                <a:latin typeface="Times New Roman"/>
                <a:cs typeface="Times New Roman"/>
                <a:hlinkClick r:id="rId10" action="ppaction://hlinksldjump"/>
              </a:rPr>
              <a:t>concurrentiel</a:t>
            </a:r>
            <a:r>
              <a:rPr sz="1400" spc="-25" dirty="0">
                <a:latin typeface="Times New Roman"/>
                <a:cs typeface="Times New Roman"/>
                <a:hlinkClick r:id="rId10" action="ppaction://hlinksldjump"/>
              </a:rPr>
              <a:t> 10</a:t>
            </a:r>
            <a:endParaRPr sz="1400">
              <a:latin typeface="Times New Roman"/>
              <a:cs typeface="Times New Roman"/>
            </a:endParaRPr>
          </a:p>
          <a:p>
            <a:pPr marL="415925" indent="-263525">
              <a:lnSpc>
                <a:spcPct val="100000"/>
              </a:lnSpc>
              <a:spcBef>
                <a:spcPts val="690"/>
              </a:spcBef>
              <a:buAutoNum type="romanUcPeriod" startAt="4"/>
              <a:tabLst>
                <a:tab pos="415925" algn="l"/>
              </a:tabLst>
            </a:pPr>
            <a:r>
              <a:rPr sz="1600" b="1" dirty="0">
                <a:latin typeface="Times New Roman"/>
                <a:cs typeface="Times New Roman"/>
                <a:hlinkClick r:id="rId10" action="ppaction://hlinksldjump"/>
              </a:rPr>
              <a:t>GESTION</a:t>
            </a:r>
            <a:r>
              <a:rPr sz="1600" b="1" spc="-1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10" action="ppaction://hlinksldjump"/>
              </a:rPr>
              <a:t>DE LA DIVERSITÉ</a:t>
            </a:r>
            <a:r>
              <a:rPr sz="1600" b="1" spc="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600" b="1" dirty="0">
                <a:latin typeface="Times New Roman"/>
                <a:cs typeface="Times New Roman"/>
                <a:hlinkClick r:id="rId10" action="ppaction://hlinksldjump"/>
              </a:rPr>
              <a:t>ET DE</a:t>
            </a:r>
            <a:r>
              <a:rPr sz="1600" b="1" spc="-10" dirty="0">
                <a:latin typeface="Times New Roman"/>
                <a:cs typeface="Times New Roman"/>
                <a:hlinkClick r:id="rId10" action="ppaction://hlinksldjump"/>
              </a:rPr>
              <a:t> L’INCLUSION......10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b="1" dirty="0">
                <a:solidFill>
                  <a:srgbClr val="1F487C"/>
                </a:solidFill>
                <a:latin typeface="Times New Roman"/>
                <a:cs typeface="Times New Roman"/>
                <a:hlinkClick r:id="rId11" action="ppaction://hlinksldjump"/>
              </a:rPr>
              <a:t>CONCLUSION..........................................................</a:t>
            </a:r>
            <a:r>
              <a:rPr sz="2000" b="1" spc="-125" dirty="0">
                <a:solidFill>
                  <a:srgbClr val="1F487C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2000" b="1" spc="-25" dirty="0">
                <a:solidFill>
                  <a:srgbClr val="1F487C"/>
                </a:solidFill>
                <a:latin typeface="Times New Roman"/>
                <a:cs typeface="Times New Roman"/>
                <a:hlinkClick r:id="rId11" action="ppaction://hlinksldjump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1176" y="9558223"/>
            <a:ext cx="5798185" cy="12700"/>
          </a:xfrm>
          <a:custGeom>
            <a:avLst/>
            <a:gdLst/>
            <a:ahLst/>
            <a:cxnLst/>
            <a:rect l="l" t="t" r="r" b="b"/>
            <a:pathLst>
              <a:path w="5798184" h="12700">
                <a:moveTo>
                  <a:pt x="5798184" y="0"/>
                </a:moveTo>
                <a:lnTo>
                  <a:pt x="0" y="0"/>
                </a:lnTo>
                <a:lnTo>
                  <a:pt x="0" y="12191"/>
                </a:lnTo>
                <a:lnTo>
                  <a:pt x="5798184" y="12191"/>
                </a:lnTo>
                <a:lnTo>
                  <a:pt x="57981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1176" y="888491"/>
            <a:ext cx="5798185" cy="12700"/>
          </a:xfrm>
          <a:custGeom>
            <a:avLst/>
            <a:gdLst/>
            <a:ahLst/>
            <a:cxnLst/>
            <a:rect l="l" t="t" r="r" b="b"/>
            <a:pathLst>
              <a:path w="5798184" h="12700">
                <a:moveTo>
                  <a:pt x="5798184" y="0"/>
                </a:moveTo>
                <a:lnTo>
                  <a:pt x="0" y="0"/>
                </a:lnTo>
                <a:lnTo>
                  <a:pt x="0" y="12192"/>
                </a:lnTo>
                <a:lnTo>
                  <a:pt x="5798184" y="12192"/>
                </a:lnTo>
                <a:lnTo>
                  <a:pt x="57981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764" y="1033627"/>
            <a:ext cx="578802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L’identité</a:t>
            </a:r>
            <a:r>
              <a:rPr sz="1400" b="1" spc="1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ressources</a:t>
            </a:r>
            <a:r>
              <a:rPr sz="1400" b="1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humaines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technologies</a:t>
            </a:r>
            <a:r>
              <a:rPr sz="1400" b="1" spc="1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de </a:t>
            </a:r>
            <a:r>
              <a:rPr sz="1400" b="1" dirty="0">
                <a:latin typeface="Calibri"/>
                <a:cs typeface="Calibri"/>
              </a:rPr>
              <a:t>l’information</a:t>
            </a:r>
            <a:r>
              <a:rPr sz="1400" b="1" spc="2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2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229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2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communication</a:t>
            </a:r>
            <a:r>
              <a:rPr sz="1400" b="1" spc="2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(T.I.C)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revêt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importance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capitale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où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digitalisation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omniprésente.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révolutionné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manière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dont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nous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travaillons,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communiquons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interagissons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entoure.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cœur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révolution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trouvent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dirty="0">
                <a:latin typeface="Calibri"/>
                <a:cs typeface="Calibri"/>
              </a:rPr>
              <a:t>individus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façonnent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exploitent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technologies.</a:t>
            </a:r>
            <a:r>
              <a:rPr sz="1400" spc="1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Ainsi,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comprendre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valoriser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l’identité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humaines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devient </a:t>
            </a:r>
            <a:r>
              <a:rPr sz="1400" dirty="0">
                <a:latin typeface="Calibri"/>
                <a:cs typeface="Calibri"/>
              </a:rPr>
              <a:t>essentiel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saisir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pleinement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défis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opportunités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qu’offre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cette </a:t>
            </a:r>
            <a:r>
              <a:rPr sz="1400" dirty="0">
                <a:latin typeface="Calibri"/>
                <a:cs typeface="Calibri"/>
              </a:rPr>
              <a:t>industrie.</a:t>
            </a:r>
            <a:r>
              <a:rPr sz="1400" spc="4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4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identité</a:t>
            </a:r>
            <a:r>
              <a:rPr sz="1400" spc="40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4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façonnée</a:t>
            </a:r>
            <a:r>
              <a:rPr sz="1400" spc="4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4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4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combinaison</a:t>
            </a:r>
            <a:r>
              <a:rPr sz="1400" spc="4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complexe</a:t>
            </a:r>
            <a:r>
              <a:rPr sz="1400" spc="4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compétences techniques,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créativité,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d’innovation 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d’adaptabilité</a:t>
            </a:r>
            <a:r>
              <a:rPr sz="1400" dirty="0">
                <a:latin typeface="Calibri"/>
                <a:cs typeface="Calibri"/>
              </a:rPr>
              <a:t> face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2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environnement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constante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évolution.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présente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penchera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dirty="0">
                <a:latin typeface="Calibri"/>
                <a:cs typeface="Calibri"/>
              </a:rPr>
              <a:t>divers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aspects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l’identité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humaines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explorant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requises,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défis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rencontrés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stratégies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valoriser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cette </a:t>
            </a:r>
            <a:r>
              <a:rPr sz="1400" dirty="0">
                <a:latin typeface="Calibri"/>
                <a:cs typeface="Calibri"/>
              </a:rPr>
              <a:t>identité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numérique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perpétuelle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mutation.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88721"/>
            <a:ext cx="5749925" cy="815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12000"/>
              </a:lnSpc>
              <a:spcBef>
                <a:spcPts val="100"/>
              </a:spcBef>
            </a:pP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I-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Évolution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des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TIC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et</a:t>
            </a:r>
            <a:r>
              <a:rPr sz="20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besoins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65F91"/>
                </a:solidFill>
                <a:latin typeface="Cambria"/>
                <a:cs typeface="Cambria"/>
              </a:rPr>
              <a:t>ressources humaines</a:t>
            </a:r>
            <a:endParaRPr sz="2000">
              <a:latin typeface="Cambria"/>
              <a:cs typeface="Cambria"/>
            </a:endParaRPr>
          </a:p>
          <a:p>
            <a:pPr marL="12700" marR="198120">
              <a:lnSpc>
                <a:spcPct val="112200"/>
              </a:lnSpc>
              <a:spcBef>
                <a:spcPts val="105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A.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Historique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TIC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: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l'émergence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à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la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révolution numérique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Cambria"/>
              <a:cs typeface="Cambria"/>
            </a:endParaRPr>
          </a:p>
          <a:p>
            <a:pPr marL="12700" marR="137160">
              <a:lnSpc>
                <a:spcPct val="117100"/>
              </a:lnSpc>
            </a:pPr>
            <a:r>
              <a:rPr sz="1400" dirty="0">
                <a:latin typeface="Calibri"/>
                <a:cs typeface="Calibri"/>
              </a:rPr>
              <a:t>L'histoire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l'Information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Communication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(TIC) </a:t>
            </a:r>
            <a:r>
              <a:rPr sz="1400" dirty="0">
                <a:latin typeface="Calibri"/>
                <a:cs typeface="Calibri"/>
              </a:rPr>
              <a:t>remonte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calculs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mécaniques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17ème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siècle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c'est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au </a:t>
            </a:r>
            <a:r>
              <a:rPr sz="1400" b="1" dirty="0">
                <a:latin typeface="Calibri"/>
                <a:cs typeface="Calibri"/>
              </a:rPr>
              <a:t>20ème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siècle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progrès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majeurs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commencé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transformer </a:t>
            </a:r>
            <a:r>
              <a:rPr sz="1400" dirty="0">
                <a:latin typeface="Calibri"/>
                <a:cs typeface="Calibri"/>
              </a:rPr>
              <a:t>radicalement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communiquons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traitons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l'information.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Les </a:t>
            </a:r>
            <a:r>
              <a:rPr sz="1400" b="1" dirty="0">
                <a:latin typeface="Calibri"/>
                <a:cs typeface="Calibri"/>
              </a:rPr>
              <a:t>années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1940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1950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l'avènement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ordinateurs,</a:t>
            </a:r>
            <a:r>
              <a:rPr sz="1400" spc="-25" dirty="0">
                <a:latin typeface="Calibri"/>
                <a:cs typeface="Calibri"/>
              </a:rPr>
              <a:t> des </a:t>
            </a:r>
            <a:r>
              <a:rPr sz="1400" dirty="0">
                <a:latin typeface="Calibri"/>
                <a:cs typeface="Calibri"/>
              </a:rPr>
              <a:t>machines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massives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occupant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pièces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entières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utilisant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cartes </a:t>
            </a:r>
            <a:r>
              <a:rPr sz="1400" dirty="0">
                <a:latin typeface="Calibri"/>
                <a:cs typeface="Calibri"/>
              </a:rPr>
              <a:t>perforées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opérations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traitement.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n'est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qu'au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décennies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ordinateurs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commencé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devenir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petits,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puissants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accessibles.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985"/>
              </a:spcBef>
            </a:pPr>
            <a:r>
              <a:rPr sz="1400" b="1" dirty="0">
                <a:latin typeface="Calibri"/>
                <a:cs typeface="Calibri"/>
              </a:rPr>
              <a:t>Dans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années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1970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1980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l'émergence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premiers réseaux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informatiques,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permettant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ordinateurs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communiquer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partager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eux.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C'est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également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époque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 </a:t>
            </a:r>
            <a:r>
              <a:rPr sz="1400" dirty="0">
                <a:latin typeface="Calibri"/>
                <a:cs typeface="Calibri"/>
              </a:rPr>
              <a:t>concept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d'Internet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commencé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prendre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protocoles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allaient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devenir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 </a:t>
            </a:r>
            <a:r>
              <a:rPr sz="1400" b="1" dirty="0">
                <a:latin typeface="Calibri"/>
                <a:cs typeface="Calibri"/>
              </a:rPr>
              <a:t>World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Wide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Web.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985"/>
              </a:spcBef>
            </a:pP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années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1990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marqué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début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révolution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numérique,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l'essor </a:t>
            </a:r>
            <a:r>
              <a:rPr sz="1400" dirty="0">
                <a:latin typeface="Calibri"/>
                <a:cs typeface="Calibri"/>
              </a:rPr>
              <a:t>d'Internet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l'avènement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popularité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croissante </a:t>
            </a:r>
            <a:r>
              <a:rPr sz="1400" dirty="0">
                <a:latin typeface="Calibri"/>
                <a:cs typeface="Calibri"/>
              </a:rPr>
              <a:t>d'Internet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ouvert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nouvelles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possibilités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communication,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commerce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divertissement,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transformant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entreprises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individus interagissent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numérique.</a:t>
            </a:r>
            <a:endParaRPr sz="1400">
              <a:latin typeface="Calibri"/>
              <a:cs typeface="Calibri"/>
            </a:endParaRPr>
          </a:p>
          <a:p>
            <a:pPr marL="12700" marR="37465">
              <a:lnSpc>
                <a:spcPct val="117400"/>
              </a:lnSpc>
              <a:spcBef>
                <a:spcPts val="980"/>
              </a:spcBef>
            </a:pPr>
            <a:r>
              <a:rPr sz="1400" dirty="0">
                <a:latin typeface="Calibri"/>
                <a:cs typeface="Calibri"/>
              </a:rPr>
              <a:t>Depuis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lors,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assisté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série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d'innovations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technologiques </a:t>
            </a:r>
            <a:r>
              <a:rPr sz="1400" dirty="0">
                <a:latin typeface="Calibri"/>
                <a:cs typeface="Calibri"/>
              </a:rPr>
              <a:t>majeures,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mobilité,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cloud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computing,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l'internet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objets </a:t>
            </a:r>
            <a:r>
              <a:rPr sz="1400" b="1" dirty="0">
                <a:latin typeface="Calibri"/>
                <a:cs typeface="Calibri"/>
              </a:rPr>
              <a:t>(IoT),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l'intelligence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artificielle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(IA)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blockchain.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avancées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continué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façonner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paysage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offrant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nouvelles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possibilités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également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nouveaux </a:t>
            </a:r>
            <a:r>
              <a:rPr sz="1400" dirty="0">
                <a:latin typeface="Calibri"/>
                <a:cs typeface="Calibri"/>
              </a:rPr>
              <a:t>défis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professionnels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secteur.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426211"/>
            <a:ext cx="5782945" cy="918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B.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Impact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sur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les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besoins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en</a:t>
            </a:r>
            <a:r>
              <a:rPr sz="1800" b="1" spc="-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ressources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humaines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Cambria"/>
              <a:cs typeface="Cambria"/>
            </a:endParaRPr>
          </a:p>
          <a:p>
            <a:pPr marL="12700" marR="36830">
              <a:lnSpc>
                <a:spcPct val="117100"/>
              </a:lnSpc>
            </a:pPr>
            <a:r>
              <a:rPr sz="1400" spc="-10" dirty="0">
                <a:latin typeface="Calibri"/>
                <a:cs typeface="Calibri"/>
              </a:rPr>
              <a:t>L'évolution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rapide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eu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impact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profond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besoins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ressources humaines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Autrefois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dominé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techniques traditionnels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programmeurs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ingénieurs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informatiques,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 </a:t>
            </a:r>
            <a:r>
              <a:rPr sz="1400" dirty="0">
                <a:latin typeface="Calibri"/>
                <a:cs typeface="Calibri"/>
              </a:rPr>
              <a:t>paysage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comprend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désormais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multitude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métiers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spécialités,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reflétant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diversité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complexité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croissantes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 numériques.</a:t>
            </a:r>
            <a:endParaRPr sz="1400">
              <a:latin typeface="Calibri"/>
              <a:cs typeface="Calibri"/>
            </a:endParaRPr>
          </a:p>
          <a:p>
            <a:pPr marL="12700" marR="36830">
              <a:lnSpc>
                <a:spcPct val="1172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entreprises recherchent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désormais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professionnels qualifiés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montée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puissance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l'interconnectivité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la </a:t>
            </a:r>
            <a:r>
              <a:rPr sz="1400" b="1" spc="-10" dirty="0">
                <a:latin typeface="Calibri"/>
                <a:cs typeface="Calibri"/>
              </a:rPr>
              <a:t>collaboration,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communication,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collaboration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en </a:t>
            </a:r>
            <a:r>
              <a:rPr sz="1400" b="1" dirty="0">
                <a:latin typeface="Calibri"/>
                <a:cs typeface="Calibri"/>
              </a:rPr>
              <a:t>résolution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problèmes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devenues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aussi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importantes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pures.</a:t>
            </a:r>
            <a:endParaRPr sz="1400">
              <a:latin typeface="Calibri"/>
              <a:cs typeface="Calibri"/>
            </a:endParaRPr>
          </a:p>
          <a:p>
            <a:pPr marL="12700" marR="200025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L'émergence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nouveaux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technologiques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également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créé</a:t>
            </a:r>
            <a:r>
              <a:rPr sz="1400" spc="-25" dirty="0">
                <a:latin typeface="Calibri"/>
                <a:cs typeface="Calibri"/>
              </a:rPr>
              <a:t> de </a:t>
            </a:r>
            <a:r>
              <a:rPr sz="1400" spc="-10" dirty="0">
                <a:latin typeface="Calibri"/>
                <a:cs typeface="Calibri"/>
              </a:rPr>
              <a:t>nouveaux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besoins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termes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-25" dirty="0">
                <a:latin typeface="Calibri"/>
                <a:cs typeface="Calibri"/>
              </a:rPr>
              <a:t> des </a:t>
            </a:r>
            <a:r>
              <a:rPr sz="1400" spc="-10" dirty="0">
                <a:latin typeface="Calibri"/>
                <a:cs typeface="Calibri"/>
              </a:rPr>
              <a:t>compétences.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doivent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constamment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mettre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jour </a:t>
            </a:r>
            <a:r>
              <a:rPr sz="1400" dirty="0">
                <a:latin typeface="Calibri"/>
                <a:cs typeface="Calibri"/>
              </a:rPr>
              <a:t>leurs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connaissances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acquérir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nouvelles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rester pertinents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marché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constante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C.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Compétences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requises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dans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secteur</a:t>
            </a:r>
            <a:r>
              <a:rPr sz="18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TIC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7500"/>
              </a:lnSpc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requises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évolutives,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10" dirty="0">
                <a:latin typeface="Calibri"/>
                <a:cs typeface="Calibri"/>
              </a:rPr>
              <a:t> certaines compétences fondamentales restent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essentielles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spécifique.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Parmi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demandées,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trouve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69265" marR="33020" indent="-228600" algn="just">
              <a:lnSpc>
                <a:spcPct val="117100"/>
              </a:lnSpc>
              <a:spcBef>
                <a:spcPts val="98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techniques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maîtrise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langages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programmation,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frameworks,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outils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systèmes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d'exploitation pertinents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spécifique.</a:t>
            </a:r>
            <a:endParaRPr sz="1400">
              <a:latin typeface="Calibri"/>
              <a:cs typeface="Calibri"/>
            </a:endParaRPr>
          </a:p>
          <a:p>
            <a:pPr marL="469265" marR="625475" indent="-228600">
              <a:lnSpc>
                <a:spcPts val="197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résolution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problèmes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capacité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identifier, </a:t>
            </a:r>
            <a:r>
              <a:rPr sz="1400" dirty="0">
                <a:latin typeface="Calibri"/>
                <a:cs typeface="Calibri"/>
              </a:rPr>
              <a:t>analyser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résoudre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efficacement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problèmes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communication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aptitude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communiquer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clairement</a:t>
            </a:r>
            <a:endParaRPr sz="1400">
              <a:latin typeface="Calibri"/>
              <a:cs typeface="Calibri"/>
            </a:endParaRPr>
          </a:p>
          <a:p>
            <a:pPr marL="469265" marR="281940">
              <a:lnSpc>
                <a:spcPct val="116399"/>
              </a:lnSpc>
              <a:spcBef>
                <a:spcPts val="10"/>
              </a:spcBef>
            </a:pP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efficacement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membres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l'équipe,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clients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autres </a:t>
            </a:r>
            <a:r>
              <a:rPr sz="1400" dirty="0">
                <a:latin typeface="Calibri"/>
                <a:cs typeface="Calibri"/>
              </a:rPr>
              <a:t>parties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prenantes.</a:t>
            </a:r>
            <a:endParaRPr sz="1400">
              <a:latin typeface="Calibri"/>
              <a:cs typeface="Calibri"/>
            </a:endParaRPr>
          </a:p>
          <a:p>
            <a:pPr marL="469265" marR="305435" indent="-228600">
              <a:lnSpc>
                <a:spcPct val="1171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collaboration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capacité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travailler</a:t>
            </a:r>
            <a:r>
              <a:rPr sz="1400" spc="-10" dirty="0">
                <a:latin typeface="Calibri"/>
                <a:cs typeface="Calibri"/>
              </a:rPr>
              <a:t> efficacement</a:t>
            </a:r>
            <a:r>
              <a:rPr sz="1400" spc="-25" dirty="0">
                <a:latin typeface="Calibri"/>
                <a:cs typeface="Calibri"/>
              </a:rPr>
              <a:t> en </a:t>
            </a:r>
            <a:r>
              <a:rPr sz="1400" dirty="0">
                <a:latin typeface="Calibri"/>
                <a:cs typeface="Calibri"/>
              </a:rPr>
              <a:t>équipe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contribuer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environnement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collaboratif.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416" y="3419728"/>
            <a:ext cx="3790001" cy="33457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6764" y="391769"/>
            <a:ext cx="578040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620" indent="-228600">
              <a:lnSpc>
                <a:spcPct val="1171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pensée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critique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capacité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évaluer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manière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critique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prendre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décisions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éclairées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fonction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données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disponibles.</a:t>
            </a:r>
            <a:endParaRPr sz="1400">
              <a:latin typeface="Calibri"/>
              <a:cs typeface="Calibri"/>
            </a:endParaRPr>
          </a:p>
          <a:p>
            <a:pPr marL="469265" marR="321310" indent="-228600">
              <a:lnSpc>
                <a:spcPct val="1171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gestion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projet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aptitude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planifier,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organiser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et </a:t>
            </a:r>
            <a:r>
              <a:rPr sz="1400" spc="-10" dirty="0">
                <a:latin typeface="Calibri"/>
                <a:cs typeface="Calibri"/>
              </a:rPr>
              <a:t>superviser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logiciels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ou </a:t>
            </a:r>
            <a:r>
              <a:rPr sz="1400" spc="-10" dirty="0">
                <a:latin typeface="Calibri"/>
                <a:cs typeface="Calibri"/>
              </a:rPr>
              <a:t>d'implémentation</a:t>
            </a:r>
            <a:r>
              <a:rPr sz="1400" dirty="0">
                <a:latin typeface="Calibri"/>
                <a:cs typeface="Calibri"/>
              </a:rPr>
              <a:t> 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systèmes.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3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résumé,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besoins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ressources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humaines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dans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secteur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ont </a:t>
            </a:r>
            <a:r>
              <a:rPr sz="1400" dirty="0">
                <a:latin typeface="Calibri"/>
                <a:cs typeface="Calibri"/>
              </a:rPr>
              <a:t>évolué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refléter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avancées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technologiques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exigences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changeantes </a:t>
            </a:r>
            <a:r>
              <a:rPr sz="1400" b="1" dirty="0">
                <a:latin typeface="Calibri"/>
                <a:cs typeface="Calibri"/>
              </a:rPr>
              <a:t>du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marché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professionnels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doivent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posséder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ensemble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diversifié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réussir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un </a:t>
            </a:r>
            <a:r>
              <a:rPr sz="1400" spc="-10" dirty="0">
                <a:latin typeface="Calibri"/>
                <a:cs typeface="Calibri"/>
              </a:rPr>
              <a:t>environnement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constante évolution.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764" y="6992492"/>
            <a:ext cx="5725795" cy="2344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II-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PROFIL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DES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RESSOURCES</a:t>
            </a:r>
            <a:r>
              <a:rPr sz="2000" b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HUMAINES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20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TIC</a:t>
            </a:r>
            <a:endParaRPr sz="20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A.</a:t>
            </a:r>
            <a:r>
              <a:rPr sz="1800" b="1" spc="-19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Professions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et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métiers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liés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aux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T.I.C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172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ressources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humaines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b="1" dirty="0">
                <a:latin typeface="Calibri"/>
                <a:cs typeface="Calibri"/>
              </a:rPr>
              <a:t>Technologies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l'Information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la </a:t>
            </a:r>
            <a:r>
              <a:rPr sz="1400" b="1" dirty="0">
                <a:latin typeface="Calibri"/>
                <a:cs typeface="Calibri"/>
              </a:rPr>
              <a:t>Communication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(TIC)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fonction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besoins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l’industrie.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Il </a:t>
            </a:r>
            <a:r>
              <a:rPr sz="1400" dirty="0">
                <a:latin typeface="Calibri"/>
                <a:cs typeface="Calibri"/>
              </a:rPr>
              <a:t>peut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développement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logiciel,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la </a:t>
            </a:r>
            <a:r>
              <a:rPr sz="1400" b="1" dirty="0">
                <a:latin typeface="Calibri"/>
                <a:cs typeface="Calibri"/>
              </a:rPr>
              <a:t>programmation,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gestion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projet,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l'analyse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données,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cyber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sécurité,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cloud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computing,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l'IA,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l'IoT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gestion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réseaux.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1769"/>
            <a:ext cx="5722620" cy="909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415">
              <a:lnSpc>
                <a:spcPct val="1174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professions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liées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peuvent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métiers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développeur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logiciels,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ingénieur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réseau,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analyste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données,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concepteur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sites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web, </a:t>
            </a:r>
            <a:r>
              <a:rPr sz="1400" b="1" spc="-10" dirty="0">
                <a:latin typeface="Calibri"/>
                <a:cs typeface="Calibri"/>
              </a:rPr>
              <a:t>administrateur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systèmes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informatiques, </a:t>
            </a:r>
            <a:r>
              <a:rPr sz="1400" b="1" dirty="0">
                <a:latin typeface="Calibri"/>
                <a:cs typeface="Calibri"/>
              </a:rPr>
              <a:t>expert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cyber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sécurité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bien </a:t>
            </a:r>
            <a:r>
              <a:rPr sz="1400" spc="-10" dirty="0">
                <a:latin typeface="Calibri"/>
                <a:cs typeface="Calibri"/>
              </a:rPr>
              <a:t>d’autres.</a:t>
            </a:r>
            <a:endParaRPr sz="1400">
              <a:latin typeface="Calibri"/>
              <a:cs typeface="Calibri"/>
            </a:endParaRPr>
          </a:p>
          <a:p>
            <a:pPr marL="12700" marR="33020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Ces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évoluent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rapidement,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offrant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nombreuses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opportunités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dans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TIC.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courants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les </a:t>
            </a:r>
            <a:r>
              <a:rPr sz="1400" b="1" spc="-10" dirty="0">
                <a:latin typeface="Calibri"/>
                <a:cs typeface="Calibri"/>
              </a:rPr>
              <a:t>administrateurs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base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données,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développeurs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WEB,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les </a:t>
            </a:r>
            <a:r>
              <a:rPr sz="1400" b="1" dirty="0">
                <a:latin typeface="Calibri"/>
                <a:cs typeface="Calibri"/>
              </a:rPr>
              <a:t>programmeurs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informatiques,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architectes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réseaux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chercheurs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en </a:t>
            </a:r>
            <a:r>
              <a:rPr sz="1400" b="1" spc="-10" dirty="0">
                <a:latin typeface="Calibri"/>
                <a:cs typeface="Calibri"/>
              </a:rPr>
              <a:t>informatique.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B.</a:t>
            </a:r>
            <a:r>
              <a:rPr sz="1800" b="1" spc="-19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Caractéristiques</a:t>
            </a:r>
            <a:r>
              <a:rPr sz="18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professionnels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en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TIC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7100"/>
              </a:lnSpc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dotés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variées,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doivent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avoir </a:t>
            </a:r>
            <a:r>
              <a:rPr sz="1400" b="1" dirty="0">
                <a:latin typeface="Calibri"/>
                <a:cs typeface="Calibri"/>
              </a:rPr>
              <a:t>une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aptitude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à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résoudre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problèmes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manière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efficace,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rester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informés </a:t>
            </a:r>
            <a:r>
              <a:rPr sz="1400" b="1" dirty="0">
                <a:latin typeface="Calibri"/>
                <a:cs typeface="Calibri"/>
              </a:rPr>
              <a:t>sur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dernières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avancées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technologiques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posséder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d’excellentes </a:t>
            </a: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analytiques.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collaboration,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flexibilité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capacité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12700" marR="46355">
              <a:lnSpc>
                <a:spcPts val="197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s’adapter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rapidement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aux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changements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technologiques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également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caractéristiques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clés.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outre,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compréhension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besoins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commerciaux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bonne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communication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essentielles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traduire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exigences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spc="-10" dirty="0">
                <a:latin typeface="Calibri"/>
                <a:cs typeface="Calibri"/>
              </a:rPr>
              <a:t>techniques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solutions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fonctionnels.</a:t>
            </a:r>
            <a:endParaRPr sz="1400">
              <a:latin typeface="Calibri"/>
              <a:cs typeface="Calibri"/>
            </a:endParaRPr>
          </a:p>
          <a:p>
            <a:pPr marL="469265" marR="1093470" indent="-228600">
              <a:lnSpc>
                <a:spcPct val="112300"/>
              </a:lnSpc>
              <a:spcBef>
                <a:spcPts val="99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C.</a:t>
            </a:r>
            <a:r>
              <a:rPr sz="1800" b="1" spc="-7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Evolution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profils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recherchés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par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les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entreprises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800">
              <a:latin typeface="Cambria"/>
              <a:cs typeface="Cambria"/>
            </a:endParaRPr>
          </a:p>
          <a:p>
            <a:pPr marL="12700" marR="334010">
              <a:lnSpc>
                <a:spcPct val="117500"/>
              </a:lnSpc>
            </a:pPr>
            <a:r>
              <a:rPr sz="1400" spc="-10" dirty="0">
                <a:latin typeface="Calibri"/>
                <a:cs typeface="Calibri"/>
              </a:rPr>
              <a:t>L’évolution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recherchés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entreprises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reflète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souvent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changements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paysage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commercial.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dernières </a:t>
            </a:r>
            <a:r>
              <a:rPr sz="1400" dirty="0">
                <a:latin typeface="Calibri"/>
                <a:cs typeface="Calibri"/>
              </a:rPr>
              <a:t>années,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certaines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tendances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émergé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69265" marR="184150" indent="-228600">
              <a:lnSpc>
                <a:spcPct val="117100"/>
              </a:lnSpc>
              <a:spcBef>
                <a:spcPts val="98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numériques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polyvalentes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entreprises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recherchent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naviguer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divers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outils technologiques.</a:t>
            </a:r>
            <a:endParaRPr sz="1400">
              <a:latin typeface="Calibri"/>
              <a:cs typeface="Calibri"/>
            </a:endParaRPr>
          </a:p>
          <a:p>
            <a:pPr marL="469265" marR="474345" indent="-228600">
              <a:lnSpc>
                <a:spcPts val="197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Cyber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sécurité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sécurité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devenue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priorité entrainant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demande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croissante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0" dirty="0">
                <a:latin typeface="Calibri"/>
                <a:cs typeface="Calibri"/>
              </a:rPr>
              <a:t> cyber </a:t>
            </a:r>
            <a:r>
              <a:rPr sz="1400" dirty="0">
                <a:latin typeface="Calibri"/>
                <a:cs typeface="Calibri"/>
              </a:rPr>
              <a:t>sécurité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protéger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données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systèmes.</a:t>
            </a:r>
            <a:endParaRPr sz="1400">
              <a:latin typeface="Calibri"/>
              <a:cs typeface="Calibri"/>
            </a:endParaRPr>
          </a:p>
          <a:p>
            <a:pPr marL="469265" marR="139700" indent="-228600">
              <a:lnSpc>
                <a:spcPts val="196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Compétences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gestion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projet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agile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entreprises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adoptent </a:t>
            </a:r>
            <a:r>
              <a:rPr sz="1400" dirty="0">
                <a:latin typeface="Calibri"/>
                <a:cs typeface="Calibri"/>
              </a:rPr>
              <a:t>souvent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méthodes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agiles,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recherchant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0245"/>
            <a:ext cx="5768975" cy="907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827405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gérer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efficacement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manière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et </a:t>
            </a:r>
            <a:r>
              <a:rPr sz="1400" spc="-10" dirty="0">
                <a:latin typeface="Calibri"/>
                <a:cs typeface="Calibri"/>
              </a:rPr>
              <a:t>interactive.</a:t>
            </a:r>
            <a:endParaRPr sz="1400">
              <a:latin typeface="Calibri"/>
              <a:cs typeface="Calibri"/>
            </a:endParaRPr>
          </a:p>
          <a:p>
            <a:pPr marL="12700" marR="153035">
              <a:lnSpc>
                <a:spcPct val="117500"/>
              </a:lnSpc>
              <a:spcBef>
                <a:spcPts val="980"/>
              </a:spcBef>
            </a:pPr>
            <a:r>
              <a:rPr sz="1400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résumé,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entreprises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s’orientent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profils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flexibles,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polyvalents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axés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l’innovation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répondre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défis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complexes</a:t>
            </a:r>
            <a:r>
              <a:rPr sz="1400" spc="-25" dirty="0">
                <a:latin typeface="Calibri"/>
                <a:cs typeface="Calibri"/>
              </a:rPr>
              <a:t> du </a:t>
            </a:r>
            <a:r>
              <a:rPr sz="1400" dirty="0">
                <a:latin typeface="Calibri"/>
                <a:cs typeface="Calibri"/>
              </a:rPr>
              <a:t>monde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numérique.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>
              <a:latin typeface="Calibri"/>
              <a:cs typeface="Calibri"/>
            </a:endParaRPr>
          </a:p>
          <a:p>
            <a:pPr marL="12700" marR="1508760">
              <a:lnSpc>
                <a:spcPct val="112000"/>
              </a:lnSpc>
            </a:pP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III.</a:t>
            </a:r>
            <a:r>
              <a:rPr sz="20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Formation</a:t>
            </a:r>
            <a:r>
              <a:rPr sz="20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et</a:t>
            </a:r>
            <a:r>
              <a:rPr sz="2000" b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65F91"/>
                </a:solidFill>
                <a:latin typeface="Cambria"/>
                <a:cs typeface="Cambria"/>
              </a:rPr>
              <a:t>développement</a:t>
            </a:r>
            <a:r>
              <a:rPr sz="20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65F91"/>
                </a:solidFill>
                <a:latin typeface="Cambria"/>
                <a:cs typeface="Cambria"/>
              </a:rPr>
              <a:t>des </a:t>
            </a:r>
            <a:r>
              <a:rPr sz="2000" b="1" spc="-10" dirty="0">
                <a:solidFill>
                  <a:srgbClr val="365F91"/>
                </a:solidFill>
                <a:latin typeface="Cambria"/>
                <a:cs typeface="Cambria"/>
              </a:rPr>
              <a:t>compétences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000">
              <a:latin typeface="Cambria"/>
              <a:cs typeface="Cambria"/>
            </a:endParaRPr>
          </a:p>
          <a:p>
            <a:pPr marL="264795" indent="-252095">
              <a:lnSpc>
                <a:spcPct val="100000"/>
              </a:lnSpc>
              <a:buAutoNum type="alphaUcPeriod"/>
              <a:tabLst>
                <a:tab pos="264795" algn="l"/>
              </a:tabLst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Importance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la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formation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continue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dans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les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TIC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7100"/>
              </a:lnSpc>
              <a:spcBef>
                <a:spcPts val="1005"/>
              </a:spcBef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rôle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crucial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secteur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TIC,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où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technologies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rapidement</a:t>
            </a:r>
            <a:r>
              <a:rPr sz="1400" dirty="0">
                <a:latin typeface="Calibri"/>
                <a:cs typeface="Calibri"/>
              </a:rPr>
              <a:t> 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nouvelles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sont </a:t>
            </a:r>
            <a:r>
              <a:rPr sz="1400" dirty="0">
                <a:latin typeface="Calibri"/>
                <a:cs typeface="Calibri"/>
              </a:rPr>
              <a:t>constamment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demandées.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doivent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avec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dernières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tendances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technologiques,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meilleures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pratiques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de</a:t>
            </a:r>
            <a:r>
              <a:rPr sz="1400" b="1" spc="5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l'industrie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avancées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matière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sécurité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informatique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maintenir </a:t>
            </a:r>
            <a:r>
              <a:rPr sz="1400" dirty="0">
                <a:latin typeface="Calibri"/>
                <a:cs typeface="Calibri"/>
              </a:rPr>
              <a:t>leur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pertinence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marché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travail.</a:t>
            </a:r>
            <a:endParaRPr sz="1400">
              <a:latin typeface="Calibri"/>
              <a:cs typeface="Calibri"/>
            </a:endParaRPr>
          </a:p>
          <a:p>
            <a:pPr marL="12700" marR="133985">
              <a:lnSpc>
                <a:spcPct val="117200"/>
              </a:lnSpc>
              <a:spcBef>
                <a:spcPts val="980"/>
              </a:spcBef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opportunités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d'acquérir 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nouvelles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compétences,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d'approfondir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leurs connaissances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existantes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familiariser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 </a:t>
            </a:r>
            <a:r>
              <a:rPr sz="1400" dirty="0">
                <a:latin typeface="Calibri"/>
                <a:cs typeface="Calibri"/>
              </a:rPr>
              <a:t>émergentes.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peuvent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prendre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différentes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formes,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que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cours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ligne,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ateliers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pratiques,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conférences,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certifications </a:t>
            </a:r>
            <a:r>
              <a:rPr sz="1400" b="1" dirty="0">
                <a:latin typeface="Calibri"/>
                <a:cs typeface="Calibri"/>
              </a:rPr>
              <a:t>professionnelles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programmes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universitaires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spécialisés.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Calibri"/>
              <a:cs typeface="Calibri"/>
            </a:endParaRPr>
          </a:p>
          <a:p>
            <a:pPr marL="12700" marR="554355" indent="252729">
              <a:lnSpc>
                <a:spcPct val="112200"/>
              </a:lnSpc>
              <a:buAutoNum type="alphaUcPeriod" startAt="2"/>
              <a:tabLst>
                <a:tab pos="265430" algn="l"/>
              </a:tabLst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Initiatives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et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programmes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formation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dans</a:t>
            </a:r>
            <a:r>
              <a:rPr sz="18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le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secteur</a:t>
            </a:r>
            <a:endParaRPr sz="1800">
              <a:latin typeface="Cambria"/>
              <a:cs typeface="Cambria"/>
            </a:endParaRPr>
          </a:p>
          <a:p>
            <a:pPr marL="12700" marR="38100">
              <a:lnSpc>
                <a:spcPct val="117200"/>
              </a:lnSpc>
              <a:spcBef>
                <a:spcPts val="1000"/>
              </a:spcBef>
            </a:pP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nombreuses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initiatives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disponibles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pour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professionnels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qu'ils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soient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débutants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cherchant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acquérir</a:t>
            </a:r>
            <a:r>
              <a:rPr sz="1400" spc="-25" dirty="0">
                <a:latin typeface="Calibri"/>
                <a:cs typeface="Calibri"/>
              </a:rPr>
              <a:t> des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experts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cherchant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spécialiser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particulier.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grandes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entreprises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Google, </a:t>
            </a:r>
            <a:r>
              <a:rPr sz="1400" b="1" dirty="0">
                <a:latin typeface="Calibri"/>
                <a:cs typeface="Calibri"/>
              </a:rPr>
              <a:t>Microsoft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Amazon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proposent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souvent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certifications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cadre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leurs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plateformes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produits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91769"/>
            <a:ext cx="5722620" cy="8277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Parallèlement,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nombreuses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universités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établissements d'enseignement </a:t>
            </a:r>
            <a:r>
              <a:rPr sz="1400" dirty="0">
                <a:latin typeface="Calibri"/>
                <a:cs typeface="Calibri"/>
              </a:rPr>
              <a:t>proposent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que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développement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logiciel,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l'analyse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données,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cybersécurité, </a:t>
            </a:r>
            <a:r>
              <a:rPr sz="1400" b="1" dirty="0">
                <a:latin typeface="Calibri"/>
                <a:cs typeface="Calibri"/>
              </a:rPr>
              <a:t>l'intelligence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artificielle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bien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d'autres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programmes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conçus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pour </a:t>
            </a:r>
            <a:r>
              <a:rPr sz="1400" dirty="0">
                <a:latin typeface="Calibri"/>
                <a:cs typeface="Calibri"/>
              </a:rPr>
              <a:t>répondre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besoins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marché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travail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souvent dispensés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professionnels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l'industrie.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727710">
              <a:lnSpc>
                <a:spcPct val="112200"/>
              </a:lnSpc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C.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Tendances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en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matière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de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développement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des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compétences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102870">
              <a:lnSpc>
                <a:spcPct val="117500"/>
              </a:lnSpc>
            </a:pPr>
            <a:r>
              <a:rPr sz="1400" spc="-10" dirty="0">
                <a:latin typeface="Calibri"/>
                <a:cs typeface="Calibri"/>
              </a:rPr>
              <a:t>Plusieurs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tendances </a:t>
            </a:r>
            <a:r>
              <a:rPr sz="1400" dirty="0">
                <a:latin typeface="Calibri"/>
                <a:cs typeface="Calibri"/>
              </a:rPr>
              <a:t>émergent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-25" dirty="0">
                <a:latin typeface="Calibri"/>
                <a:cs typeface="Calibri"/>
              </a:rPr>
              <a:t> des </a:t>
            </a:r>
            <a:r>
              <a:rPr sz="1400" spc="-10" dirty="0">
                <a:latin typeface="Calibri"/>
                <a:cs typeface="Calibri"/>
              </a:rPr>
              <a:t>compétences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TIC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reflétant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évolutions technologiques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besoins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du </a:t>
            </a:r>
            <a:r>
              <a:rPr sz="1400" dirty="0">
                <a:latin typeface="Calibri"/>
                <a:cs typeface="Calibri"/>
              </a:rPr>
              <a:t>marché.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Parmi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tendances,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peut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265" marR="40640" indent="-228600">
              <a:lnSpc>
                <a:spcPct val="117100"/>
              </a:lnSpc>
              <a:spcBef>
                <a:spcPts val="98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L'essor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l'apprentissage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ligne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plateformes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d'apprentissage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ligne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Coursera,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Udemy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LinkedIn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Learning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connaissent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une </a:t>
            </a:r>
            <a:r>
              <a:rPr sz="1400" dirty="0">
                <a:latin typeface="Calibri"/>
                <a:cs typeface="Calibri"/>
              </a:rPr>
              <a:t>popularité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croissante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offrant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accès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facile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certifications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variété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TIC.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Wingdings"/>
              <a:buChar char=""/>
            </a:pPr>
            <a:endParaRPr sz="1400" dirty="0">
              <a:latin typeface="Calibri"/>
              <a:cs typeface="Calibri"/>
            </a:endParaRPr>
          </a:p>
          <a:p>
            <a:pPr marL="469265" marR="77470" indent="-228600">
              <a:lnSpc>
                <a:spcPct val="1171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montée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puissance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formation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pratique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bootcamps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programmes </a:t>
            </a:r>
            <a:r>
              <a:rPr sz="1400" b="1" dirty="0">
                <a:latin typeface="Calibri"/>
                <a:cs typeface="Calibri"/>
              </a:rPr>
              <a:t>d'apprentissage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gagnent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popularité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offrant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une </a:t>
            </a:r>
            <a:r>
              <a:rPr sz="1400" spc="-10" dirty="0">
                <a:latin typeface="Calibri"/>
                <a:cs typeface="Calibri"/>
              </a:rPr>
              <a:t>expérience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TIC.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Wingdings"/>
              <a:buChar char=""/>
            </a:pPr>
            <a:endParaRPr sz="1400" dirty="0">
              <a:latin typeface="Calibri"/>
              <a:cs typeface="Calibri"/>
            </a:endParaRPr>
          </a:p>
          <a:p>
            <a:pPr marL="469265" marR="67310" indent="-228600">
              <a:lnSpc>
                <a:spcPct val="1172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L'importance de la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spécialisation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diversification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croissante </a:t>
            </a:r>
            <a:r>
              <a:rPr sz="1400" spc="-2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technologies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d'expertise,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nombreux</a:t>
            </a:r>
            <a:r>
              <a:rPr sz="1400" spc="-10" dirty="0">
                <a:latin typeface="Calibri"/>
                <a:cs typeface="Calibri"/>
              </a:rPr>
              <a:t> professionnels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TIC</a:t>
            </a:r>
            <a:r>
              <a:rPr sz="1400" spc="-10" dirty="0">
                <a:latin typeface="Calibri"/>
                <a:cs typeface="Calibri"/>
              </a:rPr>
              <a:t> choisissent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spécialiser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spécifiques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tels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cybersécurité,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l'analyse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données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développement d'applications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démarquer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marché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2275</Words>
  <Application>Microsoft Office PowerPoint</Application>
  <PresentationFormat>Personnalisé</PresentationFormat>
  <Paragraphs>157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Georgia</vt:lpstr>
      <vt:lpstr>Times New Roman</vt:lpstr>
      <vt:lpstr>Wingdings</vt:lpstr>
      <vt:lpstr>Office Theme</vt:lpstr>
      <vt:lpstr>Présentation PowerPoint</vt:lpstr>
      <vt:lpstr>SOMMAIRE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PC2-PC</cp:lastModifiedBy>
  <cp:revision>1</cp:revision>
  <dcterms:created xsi:type="dcterms:W3CDTF">2024-04-17T08:06:59Z</dcterms:created>
  <dcterms:modified xsi:type="dcterms:W3CDTF">2024-04-17T08:12:57Z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2024-04-17T00:00:00Z</vt:filetime>
  </property>
  <property fmtid="{D5CDD505-2E9C-101B-9397-08002B2CF9AE}" pid="3" name="Producer">
    <vt:lpwstr>iLovePDF</vt:lpwstr>
  </property>
</Properties>
</file>