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4" r:id="rId20"/>
    <p:sldId id="276" r:id="rId21"/>
    <p:sldId id="277"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87" d="100"/>
          <a:sy n="87" d="100"/>
        </p:scale>
        <p:origin x="131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96302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bs/datasets/Programming_Languages.html" TargetMode="External"/><Relationship Id="rId2" Type="http://schemas.openxmlformats.org/officeDocument/2006/relationships/hyperlink" Target="http://api.open-notify.org/astros.json"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520043"/>
            <a:ext cx="5527010" cy="2151240"/>
          </a:xfrm>
        </p:spPr>
        <p:txBody>
          <a:bodyPr anchor="ctr">
            <a:normAutofit fontScale="90000"/>
          </a:bodyPr>
          <a:lstStyle/>
          <a:p>
            <a:r>
              <a:rPr lang="en-US" dirty="0">
                <a:solidFill>
                  <a:srgbClr val="0E659B"/>
                </a:solidFill>
              </a:rPr>
              <a:t>Emerging Programming Skills Analysis for Future Skill Requirements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Lucas Silva</a:t>
            </a:r>
          </a:p>
          <a:p>
            <a:pPr marL="0" indent="0">
              <a:buNone/>
            </a:pPr>
            <a:r>
              <a:rPr lang="en-US" dirty="0"/>
              <a:t>02/06/2023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25425"/>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err="1"/>
              <a:t>PostgresSQL</a:t>
            </a:r>
            <a:r>
              <a:rPr lang="en-US" dirty="0"/>
              <a:t> took the first place</a:t>
            </a:r>
          </a:p>
          <a:p>
            <a:r>
              <a:rPr lang="en-US" dirty="0"/>
              <a:t>MongoDB’s usage will be increased greatly</a:t>
            </a:r>
          </a:p>
          <a:p>
            <a:r>
              <a:rPr lang="en-US" dirty="0"/>
              <a:t>MySQL has been not used compared to nowadays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It’s recommended to learn </a:t>
            </a:r>
            <a:r>
              <a:rPr lang="en-US" dirty="0" err="1"/>
              <a:t>PostgresSQL</a:t>
            </a:r>
            <a:r>
              <a:rPr lang="en-US" dirty="0"/>
              <a:t> for future learners</a:t>
            </a:r>
          </a:p>
          <a:p>
            <a:r>
              <a:rPr lang="en-US" dirty="0"/>
              <a:t>As </a:t>
            </a:r>
            <a:r>
              <a:rPr lang="en-US" dirty="0" err="1"/>
              <a:t>PostgresSQL</a:t>
            </a:r>
            <a:r>
              <a:rPr lang="en-US" dirty="0"/>
              <a:t> will be mora valuable</a:t>
            </a:r>
          </a:p>
          <a:p>
            <a:r>
              <a:rPr lang="en-US" dirty="0"/>
              <a:t>Otherwise, MySQL lost value, so to speak</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https://eu-de.dataplatform.cloud.ibm.com/dashboards/bf6736d0-9ac0-4eec-9a34-3625267acd5b/view/441ad529129b0bdc64dcbde407cd2e0279667158e3bbd55082877b490f612097f03b15c3c87e4c088b150532a1bf44089a</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9E0E5C09-AEDC-819E-9F9E-C4276F941B81}"/>
              </a:ext>
            </a:extLst>
          </p:cNvPr>
          <p:cNvPicPr>
            <a:picLocks noChangeAspect="1"/>
          </p:cNvPicPr>
          <p:nvPr/>
        </p:nvPicPr>
        <p:blipFill>
          <a:blip r:embed="rId2"/>
          <a:stretch>
            <a:fillRect/>
          </a:stretch>
        </p:blipFill>
        <p:spPr>
          <a:xfrm>
            <a:off x="2631281" y="1364605"/>
            <a:ext cx="6929438" cy="2064395"/>
          </a:xfrm>
          <a:prstGeom prst="rect">
            <a:avLst/>
          </a:prstGeom>
        </p:spPr>
      </p:pic>
      <p:pic>
        <p:nvPicPr>
          <p:cNvPr id="9" name="Picture 8">
            <a:extLst>
              <a:ext uri="{FF2B5EF4-FFF2-40B4-BE49-F238E27FC236}">
                <a16:creationId xmlns:a16="http://schemas.microsoft.com/office/drawing/2014/main" id="{65A016BC-B24E-4D2D-5A89-CBBDEBF7DB67}"/>
              </a:ext>
            </a:extLst>
          </p:cNvPr>
          <p:cNvPicPr>
            <a:picLocks noChangeAspect="1"/>
          </p:cNvPicPr>
          <p:nvPr/>
        </p:nvPicPr>
        <p:blipFill>
          <a:blip r:embed="rId3"/>
          <a:stretch>
            <a:fillRect/>
          </a:stretch>
        </p:blipFill>
        <p:spPr>
          <a:xfrm>
            <a:off x="2631280" y="3429000"/>
            <a:ext cx="6929439" cy="2064395"/>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6" name="Picture 5">
            <a:extLst>
              <a:ext uri="{FF2B5EF4-FFF2-40B4-BE49-F238E27FC236}">
                <a16:creationId xmlns:a16="http://schemas.microsoft.com/office/drawing/2014/main" id="{2938DBD0-CF5A-BF3B-912A-33F3782CE452}"/>
              </a:ext>
            </a:extLst>
          </p:cNvPr>
          <p:cNvPicPr>
            <a:picLocks noChangeAspect="1"/>
          </p:cNvPicPr>
          <p:nvPr/>
        </p:nvPicPr>
        <p:blipFill>
          <a:blip r:embed="rId3"/>
          <a:stretch>
            <a:fillRect/>
          </a:stretch>
        </p:blipFill>
        <p:spPr>
          <a:xfrm>
            <a:off x="2400300" y="1437047"/>
            <a:ext cx="7391400" cy="1991953"/>
          </a:xfrm>
          <a:prstGeom prst="rect">
            <a:avLst/>
          </a:prstGeom>
        </p:spPr>
      </p:pic>
      <p:pic>
        <p:nvPicPr>
          <p:cNvPr id="9" name="Picture 8">
            <a:extLst>
              <a:ext uri="{FF2B5EF4-FFF2-40B4-BE49-F238E27FC236}">
                <a16:creationId xmlns:a16="http://schemas.microsoft.com/office/drawing/2014/main" id="{9DA51DF4-7A16-9B28-7F48-9B17E369F7A1}"/>
              </a:ext>
            </a:extLst>
          </p:cNvPr>
          <p:cNvPicPr>
            <a:picLocks noChangeAspect="1"/>
          </p:cNvPicPr>
          <p:nvPr/>
        </p:nvPicPr>
        <p:blipFill>
          <a:blip r:embed="rId4"/>
          <a:stretch>
            <a:fillRect/>
          </a:stretch>
        </p:blipFill>
        <p:spPr>
          <a:xfrm>
            <a:off x="2400300" y="3504945"/>
            <a:ext cx="7391399" cy="199195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9DB03573-2165-A58A-E4FB-23639977F39C}"/>
              </a:ext>
            </a:extLst>
          </p:cNvPr>
          <p:cNvPicPr>
            <a:picLocks noChangeAspect="1"/>
          </p:cNvPicPr>
          <p:nvPr/>
        </p:nvPicPr>
        <p:blipFill>
          <a:blip r:embed="rId2"/>
          <a:stretch>
            <a:fillRect/>
          </a:stretch>
        </p:blipFill>
        <p:spPr>
          <a:xfrm>
            <a:off x="2403908" y="1519584"/>
            <a:ext cx="7315043" cy="2025942"/>
          </a:xfrm>
          <a:prstGeom prst="rect">
            <a:avLst/>
          </a:prstGeom>
        </p:spPr>
      </p:pic>
      <p:pic>
        <p:nvPicPr>
          <p:cNvPr id="9" name="Picture 8">
            <a:extLst>
              <a:ext uri="{FF2B5EF4-FFF2-40B4-BE49-F238E27FC236}">
                <a16:creationId xmlns:a16="http://schemas.microsoft.com/office/drawing/2014/main" id="{A8B2F1C0-635A-D89C-7CDA-2382F47524EB}"/>
              </a:ext>
            </a:extLst>
          </p:cNvPr>
          <p:cNvPicPr>
            <a:picLocks noChangeAspect="1"/>
          </p:cNvPicPr>
          <p:nvPr/>
        </p:nvPicPr>
        <p:blipFill>
          <a:blip r:embed="rId3"/>
          <a:stretch>
            <a:fillRect/>
          </a:stretch>
        </p:blipFill>
        <p:spPr>
          <a:xfrm>
            <a:off x="2438478" y="3545526"/>
            <a:ext cx="7315043" cy="202594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10000"/>
          </a:bodyPr>
          <a:lstStyle/>
          <a:p>
            <a:r>
              <a:rPr lang="en-GB" dirty="0"/>
              <a:t>Python's projected growth indicates increasing demand; prioritize learning it for better career prospects.</a:t>
            </a:r>
          </a:p>
          <a:p>
            <a:r>
              <a:rPr lang="en-GB" dirty="0"/>
              <a:t>JavaScript's continued dominance reinforces its importance; essential for web development and offers abundant job opportunities.</a:t>
            </a:r>
          </a:p>
          <a:p>
            <a:r>
              <a:rPr lang="en-GB" dirty="0"/>
              <a:t>Emerging languages like Go and Kotlin show potential; consider exploring their unique features for specific domains.</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marL="0" indent="0">
              <a:buNone/>
            </a:pPr>
            <a:r>
              <a:rPr lang="en-GB" dirty="0"/>
              <a:t>Through comprehensive data analysis, we have identified the top programming languages, in-demand database skills, and popular IDEs. These insights enable informed decision-making for future skill requirements. Embrace these trends to stay ahead in the rapidly evolving IT landscape.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Picture 4">
            <a:extLst>
              <a:ext uri="{FF2B5EF4-FFF2-40B4-BE49-F238E27FC236}">
                <a16:creationId xmlns:a16="http://schemas.microsoft.com/office/drawing/2014/main" id="{6E2B1487-FF51-B87B-7A45-C32AF64C8680}"/>
              </a:ext>
            </a:extLst>
          </p:cNvPr>
          <p:cNvPicPr>
            <a:picLocks noChangeAspect="1"/>
          </p:cNvPicPr>
          <p:nvPr/>
        </p:nvPicPr>
        <p:blipFill>
          <a:blip r:embed="rId2"/>
          <a:stretch>
            <a:fillRect/>
          </a:stretch>
        </p:blipFill>
        <p:spPr>
          <a:xfrm>
            <a:off x="2313821" y="1579270"/>
            <a:ext cx="8306959" cy="418205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GB" sz="2200" dirty="0"/>
              <a:t>This project </a:t>
            </a:r>
            <a:r>
              <a:rPr lang="en-GB" sz="2200" dirty="0" err="1"/>
              <a:t>analyzed</a:t>
            </a:r>
            <a:r>
              <a:rPr lang="en-GB" sz="2200" dirty="0"/>
              <a:t> emerging programming skills to identify future skill requirements within the IT industry. By collecting data from various sources and applying statistical techniques, we uncovered the top programming languages, in-demand database skills, and popular IDEs. The insights gained empower informed decision-making and enable organizations to stay competitive in the ever-changing IT landscape.</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This project aims to analyze the top programming skills in demand for future skill requirements within a global IT and business consulting services firm. As a Data Analyst, I collected data from various sources, including job postings, training portals, and surveys, to identify trends and insights. By leveraging web scraping, APIs, and data wrangling techniques, I gathered and prepared the data for analysis. Statistical techniques were applied to uncover the top programming languages, database skills, and popular IDEs. The findings were visualized using IBM Cognos Analytics to create an informative dashboard.</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41222" y="1457489"/>
            <a:ext cx="7068725" cy="4883933"/>
          </a:xfrm>
        </p:spPr>
        <p:txBody>
          <a:bodyPr>
            <a:noAutofit/>
          </a:bodyPr>
          <a:lstStyle/>
          <a:p>
            <a:r>
              <a:rPr lang="en-US" sz="1600" dirty="0"/>
              <a:t>Data Collection</a:t>
            </a:r>
          </a:p>
          <a:p>
            <a:pPr lvl="1"/>
            <a:r>
              <a:rPr lang="pt-PT" sz="1600" b="0" i="0" dirty="0">
                <a:effectLst/>
                <a:latin typeface="Roboto" panose="020B0604020202020204" pitchFamily="2" charset="0"/>
                <a:hlinkClick r:id="rId2"/>
              </a:rPr>
              <a:t>API </a:t>
            </a:r>
            <a:r>
              <a:rPr lang="pt-PT" sz="1600" b="0" i="0" dirty="0" err="1">
                <a:effectLst/>
                <a:latin typeface="Roboto" panose="020B0604020202020204" pitchFamily="2" charset="0"/>
                <a:hlinkClick r:id="rId2"/>
              </a:rPr>
              <a:t>used</a:t>
            </a:r>
            <a:r>
              <a:rPr lang="pt-PT" sz="1600" b="0" i="0" dirty="0">
                <a:effectLst/>
                <a:latin typeface="Roboto" panose="020B0604020202020204" pitchFamily="2" charset="0"/>
                <a:hlinkClick r:id="rId2"/>
              </a:rPr>
              <a:t>: http://api.open-notify.org/astros.json</a:t>
            </a:r>
            <a:endParaRPr lang="pt-PT" sz="1600" b="0" i="0" dirty="0">
              <a:effectLst/>
              <a:latin typeface="Roboto" panose="020B0604020202020204" pitchFamily="2" charset="0"/>
            </a:endParaRPr>
          </a:p>
          <a:p>
            <a:pPr lvl="1"/>
            <a:r>
              <a:rPr lang="pt-PT" sz="1600" dirty="0">
                <a:latin typeface="Roboto" panose="020B0604020202020204" pitchFamily="2" charset="0"/>
              </a:rPr>
              <a:t>For </a:t>
            </a:r>
            <a:r>
              <a:rPr lang="pt-PT" sz="1600" dirty="0" err="1">
                <a:latin typeface="Roboto" panose="020B0604020202020204" pitchFamily="2" charset="0"/>
              </a:rPr>
              <a:t>Webscraping</a:t>
            </a:r>
            <a:r>
              <a:rPr lang="pt-PT" sz="1600" dirty="0">
                <a:latin typeface="Roboto" panose="020B0604020202020204" pitchFamily="2" charset="0"/>
              </a:rPr>
              <a:t>: </a:t>
            </a:r>
            <a:r>
              <a:rPr lang="pt-PT" sz="1600" dirty="0">
                <a:latin typeface="Roboto" panose="020B0604020202020204" pitchFamily="2" charset="0"/>
                <a:hlinkClick r:id="rId3"/>
              </a:rPr>
              <a:t>https://cf-courses-data.s3.us.cloud-object-storage.appdomain.cloud/IBM-DA0321EN-SkillsNetwork/labs/datasets/Programming_Languages.html</a:t>
            </a:r>
            <a:endParaRPr lang="pt-PT" sz="1600" dirty="0">
              <a:latin typeface="Roboto" panose="020B0604020202020204" pitchFamily="2" charset="0"/>
            </a:endParaRPr>
          </a:p>
          <a:p>
            <a:r>
              <a:rPr lang="en-US" sz="1600" dirty="0"/>
              <a:t>Data Wrangling</a:t>
            </a:r>
          </a:p>
          <a:p>
            <a:pPr lvl="1"/>
            <a:r>
              <a:rPr lang="en-US" sz="1600" dirty="0"/>
              <a:t>In this process we gathered all the data in order to prepare it, we find null values, duplicated values, normalized some data, this processes were mainly done by pandas </a:t>
            </a:r>
            <a:r>
              <a:rPr lang="en-US" sz="1600" dirty="0" err="1"/>
              <a:t>dataframe</a:t>
            </a:r>
            <a:r>
              <a:rPr lang="en-US" sz="1600" dirty="0"/>
              <a:t> methods to be more practical. </a:t>
            </a:r>
          </a:p>
          <a:p>
            <a:r>
              <a:rPr lang="en-US" sz="1600" dirty="0"/>
              <a:t>Data Analysis</a:t>
            </a:r>
          </a:p>
          <a:p>
            <a:pPr lvl="1"/>
            <a:r>
              <a:rPr lang="en-US" sz="1600" dirty="0"/>
              <a:t>For data analysis step, we focused on visualizing the data through different charts and with different variables, this step allowed me to check for relationships in the data, along with the visualizations I run some statistical analyses too to see for discrepancies in the data and even to spot outliers. </a:t>
            </a:r>
          </a:p>
          <a:p>
            <a:r>
              <a:rPr lang="en-US" sz="1600" dirty="0"/>
              <a:t>IBM Cognos Analytics</a:t>
            </a:r>
          </a:p>
          <a:p>
            <a:pPr lvl="1"/>
            <a:r>
              <a:rPr lang="en-US" sz="1600" dirty="0"/>
              <a:t>In this final step many different charts/graphs were used to highlight the insights of the data, and were mainly in this step that was possible to communicate in a way the everyone could understand and set foundations about the data.</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4"/>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r>
              <a:rPr lang="en-US" sz="1800" dirty="0"/>
              <a:t>After the final step mentioned in the previous slide we can list some of the results of the project:</a:t>
            </a:r>
          </a:p>
          <a:p>
            <a:r>
              <a:rPr lang="en-US" sz="1800" dirty="0"/>
              <a:t>We could spot the most used programming languages, databases, platforms and </a:t>
            </a:r>
            <a:r>
              <a:rPr lang="en-US" sz="1800" dirty="0" err="1"/>
              <a:t>webframes</a:t>
            </a:r>
            <a:r>
              <a:rPr lang="en-US" sz="1800" dirty="0"/>
              <a:t> nowadays and the most desired ones for the next year according to the respondents of the study.</a:t>
            </a:r>
          </a:p>
          <a:p>
            <a:r>
              <a:rPr lang="en-US" sz="1800" dirty="0"/>
              <a:t>Besides of the technical review we had also some a demographics one, so to speak, where we understood how the respondents were grouped according to their country, age, gender, and even education level.</a:t>
            </a:r>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descr="A picture containing screenshot, text, colorfulness, line&#10;&#10;Description automatically generated">
            <a:extLst>
              <a:ext uri="{FF2B5EF4-FFF2-40B4-BE49-F238E27FC236}">
                <a16:creationId xmlns:a16="http://schemas.microsoft.com/office/drawing/2014/main" id="{BC0C5135-2673-1D1E-9B98-4705B37BF16C}"/>
              </a:ext>
            </a:extLst>
          </p:cNvPr>
          <p:cNvPicPr>
            <a:picLocks noChangeAspect="1"/>
          </p:cNvPicPr>
          <p:nvPr/>
        </p:nvPicPr>
        <p:blipFill>
          <a:blip r:embed="rId3"/>
          <a:stretch>
            <a:fillRect/>
          </a:stretch>
        </p:blipFill>
        <p:spPr>
          <a:xfrm>
            <a:off x="312880" y="2506661"/>
            <a:ext cx="5459156" cy="3236914"/>
          </a:xfrm>
          <a:prstGeom prst="rect">
            <a:avLst/>
          </a:prstGeom>
        </p:spPr>
      </p:pic>
      <p:pic>
        <p:nvPicPr>
          <p:cNvPr id="9" name="Picture 8">
            <a:extLst>
              <a:ext uri="{FF2B5EF4-FFF2-40B4-BE49-F238E27FC236}">
                <a16:creationId xmlns:a16="http://schemas.microsoft.com/office/drawing/2014/main" id="{6808CAA4-C1CA-4276-C5EE-08CED6B1A290}"/>
              </a:ext>
            </a:extLst>
          </p:cNvPr>
          <p:cNvPicPr>
            <a:picLocks noChangeAspect="1"/>
          </p:cNvPicPr>
          <p:nvPr/>
        </p:nvPicPr>
        <p:blipFill>
          <a:blip r:embed="rId4"/>
          <a:stretch>
            <a:fillRect/>
          </a:stretch>
        </p:blipFill>
        <p:spPr>
          <a:xfrm>
            <a:off x="6110089" y="2506661"/>
            <a:ext cx="5459156" cy="323691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buNone/>
            </a:pPr>
            <a:r>
              <a:rPr lang="en-US" dirty="0"/>
              <a:t>Findings</a:t>
            </a:r>
          </a:p>
          <a:p>
            <a:pPr marL="0" indent="0">
              <a:buNone/>
            </a:pPr>
            <a:endParaRPr lang="en-US" dirty="0"/>
          </a:p>
          <a:p>
            <a:r>
              <a:rPr lang="en-US" dirty="0"/>
              <a:t>Python will have significantly more users</a:t>
            </a:r>
          </a:p>
          <a:p>
            <a:r>
              <a:rPr lang="en-US" dirty="0" err="1"/>
              <a:t>Javascript</a:t>
            </a:r>
            <a:r>
              <a:rPr lang="en-US" dirty="0"/>
              <a:t> stills leading</a:t>
            </a:r>
          </a:p>
          <a:p>
            <a:r>
              <a:rPr lang="en-US" dirty="0"/>
              <a:t>Languages like “Go” and “</a:t>
            </a:r>
            <a:r>
              <a:rPr lang="en-US" dirty="0" err="1"/>
              <a:t>kotlin</a:t>
            </a:r>
            <a:r>
              <a:rPr lang="en-US" dirty="0"/>
              <a:t>” appeared in trends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buNone/>
            </a:pPr>
            <a:r>
              <a:rPr lang="en-US" dirty="0"/>
              <a:t>Implications</a:t>
            </a:r>
          </a:p>
          <a:p>
            <a:pPr marL="0" indent="0">
              <a:buNone/>
            </a:pPr>
            <a:endParaRPr lang="en-US" dirty="0"/>
          </a:p>
          <a:p>
            <a:r>
              <a:rPr lang="en-US" dirty="0"/>
              <a:t>Individuals who would like to embrace the field should really consider learning python due to its rapidly growth</a:t>
            </a:r>
          </a:p>
          <a:p>
            <a:r>
              <a:rPr lang="en-US" dirty="0"/>
              <a:t>Still having </a:t>
            </a:r>
            <a:r>
              <a:rPr lang="en-US" dirty="0" err="1"/>
              <a:t>Javasctipt</a:t>
            </a:r>
            <a:r>
              <a:rPr lang="en-US" dirty="0"/>
              <a:t> assigned to the curriculum still a good idea</a:t>
            </a:r>
          </a:p>
          <a:p>
            <a:r>
              <a:rPr lang="en-US" dirty="0"/>
              <a:t>Emerging languages must be taken into account too, to be updated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ACDCA0B8-C1F1-BC94-E2DA-6305CB18C251}"/>
              </a:ext>
            </a:extLst>
          </p:cNvPr>
          <p:cNvPicPr>
            <a:picLocks noChangeAspect="1"/>
          </p:cNvPicPr>
          <p:nvPr/>
        </p:nvPicPr>
        <p:blipFill>
          <a:blip r:embed="rId2"/>
          <a:stretch>
            <a:fillRect/>
          </a:stretch>
        </p:blipFill>
        <p:spPr>
          <a:xfrm>
            <a:off x="426216" y="2327564"/>
            <a:ext cx="5593585" cy="3110252"/>
          </a:xfrm>
          <a:prstGeom prst="rect">
            <a:avLst/>
          </a:prstGeom>
        </p:spPr>
      </p:pic>
      <p:pic>
        <p:nvPicPr>
          <p:cNvPr id="9" name="Picture 8">
            <a:extLst>
              <a:ext uri="{FF2B5EF4-FFF2-40B4-BE49-F238E27FC236}">
                <a16:creationId xmlns:a16="http://schemas.microsoft.com/office/drawing/2014/main" id="{9037046E-E367-466A-BB40-01B320097E2A}"/>
              </a:ext>
            </a:extLst>
          </p:cNvPr>
          <p:cNvPicPr>
            <a:picLocks noChangeAspect="1"/>
          </p:cNvPicPr>
          <p:nvPr/>
        </p:nvPicPr>
        <p:blipFill>
          <a:blip r:embed="rId3"/>
          <a:stretch>
            <a:fillRect/>
          </a:stretch>
        </p:blipFill>
        <p:spPr>
          <a:xfrm>
            <a:off x="6340577" y="2327564"/>
            <a:ext cx="5617931" cy="311025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679</TotalTime>
  <Words>788</Words>
  <Application>Microsoft Office PowerPoint</Application>
  <PresentationFormat>Widescreen</PresentationFormat>
  <Paragraphs>80</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vt:lpstr>
      <vt:lpstr>IBM Plex Mono SemiBold</vt:lpstr>
      <vt:lpstr>IBM Plex Mono Text</vt:lpstr>
      <vt:lpstr>Roboto</vt:lpstr>
      <vt:lpstr>SLIDE_TEMPLATE_skill_network</vt:lpstr>
      <vt:lpstr>Emerging Programming Skills Analysis for Future Skill Requirements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Lucas Silva</cp:lastModifiedBy>
  <cp:revision>22</cp:revision>
  <dcterms:created xsi:type="dcterms:W3CDTF">2020-10-28T18:29:43Z</dcterms:created>
  <dcterms:modified xsi:type="dcterms:W3CDTF">2023-06-06T09:40:16Z</dcterms:modified>
</cp:coreProperties>
</file>