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53"/>
  </p:notesMasterIdLst>
  <p:sldIdLst>
    <p:sldId id="258" r:id="rId2"/>
    <p:sldId id="257" r:id="rId3"/>
    <p:sldId id="261" r:id="rId4"/>
    <p:sldId id="259" r:id="rId5"/>
    <p:sldId id="329" r:id="rId6"/>
    <p:sldId id="262" r:id="rId7"/>
    <p:sldId id="263" r:id="rId8"/>
    <p:sldId id="265" r:id="rId9"/>
    <p:sldId id="266" r:id="rId10"/>
    <p:sldId id="267" r:id="rId11"/>
    <p:sldId id="264" r:id="rId12"/>
    <p:sldId id="284" r:id="rId13"/>
    <p:sldId id="283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331" r:id="rId22"/>
    <p:sldId id="270" r:id="rId23"/>
    <p:sldId id="271" r:id="rId24"/>
    <p:sldId id="272" r:id="rId25"/>
    <p:sldId id="274" r:id="rId26"/>
    <p:sldId id="275" r:id="rId27"/>
    <p:sldId id="298" r:id="rId28"/>
    <p:sldId id="293" r:id="rId29"/>
    <p:sldId id="299" r:id="rId30"/>
    <p:sldId id="294" r:id="rId31"/>
    <p:sldId id="300" r:id="rId32"/>
    <p:sldId id="295" r:id="rId33"/>
    <p:sldId id="278" r:id="rId34"/>
    <p:sldId id="296" r:id="rId35"/>
    <p:sldId id="330" r:id="rId36"/>
    <p:sldId id="301" r:id="rId37"/>
    <p:sldId id="315" r:id="rId38"/>
    <p:sldId id="316" r:id="rId39"/>
    <p:sldId id="317" r:id="rId40"/>
    <p:sldId id="318" r:id="rId41"/>
    <p:sldId id="319" r:id="rId42"/>
    <p:sldId id="314" r:id="rId43"/>
    <p:sldId id="279" r:id="rId44"/>
    <p:sldId id="280" r:id="rId45"/>
    <p:sldId id="321" r:id="rId46"/>
    <p:sldId id="320" r:id="rId47"/>
    <p:sldId id="322" r:id="rId48"/>
    <p:sldId id="323" r:id="rId49"/>
    <p:sldId id="324" r:id="rId50"/>
    <p:sldId id="327" r:id="rId51"/>
    <p:sldId id="328" r:id="rId5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18E"/>
    <a:srgbClr val="ED7F0D"/>
    <a:srgbClr val="004282"/>
    <a:srgbClr val="33689B"/>
    <a:srgbClr val="006DB7"/>
    <a:srgbClr val="006DC9"/>
    <a:srgbClr val="001A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178"/>
    <p:restoredTop sz="94658"/>
  </p:normalViewPr>
  <p:slideViewPr>
    <p:cSldViewPr snapToGrid="0" snapToObjects="1">
      <p:cViewPr varScale="1">
        <p:scale>
          <a:sx n="130" d="100"/>
          <a:sy n="130" d="100"/>
        </p:scale>
        <p:origin x="208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32D44-6CEC-8F4F-B384-47847D3A5A3F}" type="datetimeFigureOut">
              <a:rPr lang="en-US" smtClean="0"/>
              <a:t>4/3/25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497081-6A94-AA44-8A88-093820964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80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97081-6A94-AA44-8A88-09382096437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114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788" y="-32870"/>
            <a:ext cx="9307943" cy="5235718"/>
          </a:xfrm>
          <a:prstGeom prst="rect">
            <a:avLst/>
          </a:prstGeom>
        </p:spPr>
      </p:pic>
      <p:sp>
        <p:nvSpPr>
          <p:cNvPr id="8" name="Trapezoid 15"/>
          <p:cNvSpPr/>
          <p:nvPr userDrawn="1"/>
        </p:nvSpPr>
        <p:spPr>
          <a:xfrm>
            <a:off x="-53789" y="1311970"/>
            <a:ext cx="5514846" cy="2641003"/>
          </a:xfrm>
          <a:custGeom>
            <a:avLst/>
            <a:gdLst>
              <a:gd name="connsiteX0" fmla="*/ 0 w 5424854"/>
              <a:gd name="connsiteY0" fmla="*/ 1018237 h 1018237"/>
              <a:gd name="connsiteX1" fmla="*/ 79127 w 5424854"/>
              <a:gd name="connsiteY1" fmla="*/ 0 h 1018237"/>
              <a:gd name="connsiteX2" fmla="*/ 5345727 w 5424854"/>
              <a:gd name="connsiteY2" fmla="*/ 0 h 1018237"/>
              <a:gd name="connsiteX3" fmla="*/ 5424854 w 5424854"/>
              <a:gd name="connsiteY3" fmla="*/ 1018237 h 1018237"/>
              <a:gd name="connsiteX4" fmla="*/ 0 w 5424854"/>
              <a:gd name="connsiteY4" fmla="*/ 1018237 h 1018237"/>
              <a:gd name="connsiteX0" fmla="*/ 4 w 5424858"/>
              <a:gd name="connsiteY0" fmla="*/ 1018237 h 1018237"/>
              <a:gd name="connsiteX1" fmla="*/ 0 w 5424858"/>
              <a:gd name="connsiteY1" fmla="*/ 8793 h 1018237"/>
              <a:gd name="connsiteX2" fmla="*/ 5345731 w 5424858"/>
              <a:gd name="connsiteY2" fmla="*/ 0 h 1018237"/>
              <a:gd name="connsiteX3" fmla="*/ 5424858 w 5424858"/>
              <a:gd name="connsiteY3" fmla="*/ 1018237 h 1018237"/>
              <a:gd name="connsiteX4" fmla="*/ 4 w 5424858"/>
              <a:gd name="connsiteY4" fmla="*/ 1018237 h 1018237"/>
              <a:gd name="connsiteX0" fmla="*/ 4 w 5433654"/>
              <a:gd name="connsiteY0" fmla="*/ 1009444 h 1009444"/>
              <a:gd name="connsiteX1" fmla="*/ 0 w 5433654"/>
              <a:gd name="connsiteY1" fmla="*/ 0 h 1009444"/>
              <a:gd name="connsiteX2" fmla="*/ 5433654 w 5433654"/>
              <a:gd name="connsiteY2" fmla="*/ 0 h 1009444"/>
              <a:gd name="connsiteX3" fmla="*/ 5424858 w 5433654"/>
              <a:gd name="connsiteY3" fmla="*/ 1009444 h 1009444"/>
              <a:gd name="connsiteX4" fmla="*/ 4 w 5433654"/>
              <a:gd name="connsiteY4" fmla="*/ 1009444 h 1009444"/>
              <a:gd name="connsiteX0" fmla="*/ 4 w 5433654"/>
              <a:gd name="connsiteY0" fmla="*/ 1009444 h 1018237"/>
              <a:gd name="connsiteX1" fmla="*/ 0 w 5433654"/>
              <a:gd name="connsiteY1" fmla="*/ 0 h 1018237"/>
              <a:gd name="connsiteX2" fmla="*/ 5433654 w 5433654"/>
              <a:gd name="connsiteY2" fmla="*/ 0 h 1018237"/>
              <a:gd name="connsiteX3" fmla="*/ 5363312 w 5433654"/>
              <a:gd name="connsiteY3" fmla="*/ 1018237 h 1018237"/>
              <a:gd name="connsiteX4" fmla="*/ 4 w 5433654"/>
              <a:gd name="connsiteY4" fmla="*/ 1009444 h 1018237"/>
              <a:gd name="connsiteX0" fmla="*/ 4 w 5540546"/>
              <a:gd name="connsiteY0" fmla="*/ 1009444 h 1018237"/>
              <a:gd name="connsiteX1" fmla="*/ 0 w 5540546"/>
              <a:gd name="connsiteY1" fmla="*/ 0 h 1018237"/>
              <a:gd name="connsiteX2" fmla="*/ 5540546 w 5540546"/>
              <a:gd name="connsiteY2" fmla="*/ 0 h 1018237"/>
              <a:gd name="connsiteX3" fmla="*/ 5363312 w 5540546"/>
              <a:gd name="connsiteY3" fmla="*/ 1018237 h 1018237"/>
              <a:gd name="connsiteX4" fmla="*/ 4 w 5540546"/>
              <a:gd name="connsiteY4" fmla="*/ 1009444 h 1018237"/>
              <a:gd name="connsiteX0" fmla="*/ 4 w 5540546"/>
              <a:gd name="connsiteY0" fmla="*/ 1009444 h 1269783"/>
              <a:gd name="connsiteX1" fmla="*/ 0 w 5540546"/>
              <a:gd name="connsiteY1" fmla="*/ 0 h 1269783"/>
              <a:gd name="connsiteX2" fmla="*/ 5540546 w 5540546"/>
              <a:gd name="connsiteY2" fmla="*/ 0 h 1269783"/>
              <a:gd name="connsiteX3" fmla="*/ 5318774 w 5540546"/>
              <a:gd name="connsiteY3" fmla="*/ 1269783 h 1269783"/>
              <a:gd name="connsiteX4" fmla="*/ 4 w 5540546"/>
              <a:gd name="connsiteY4" fmla="*/ 1009444 h 1269783"/>
              <a:gd name="connsiteX0" fmla="*/ 4 w 5540546"/>
              <a:gd name="connsiteY0" fmla="*/ 1260990 h 1269783"/>
              <a:gd name="connsiteX1" fmla="*/ 0 w 5540546"/>
              <a:gd name="connsiteY1" fmla="*/ 0 h 1269783"/>
              <a:gd name="connsiteX2" fmla="*/ 5540546 w 5540546"/>
              <a:gd name="connsiteY2" fmla="*/ 0 h 1269783"/>
              <a:gd name="connsiteX3" fmla="*/ 5318774 w 5540546"/>
              <a:gd name="connsiteY3" fmla="*/ 1269783 h 1269783"/>
              <a:gd name="connsiteX4" fmla="*/ 4 w 5540546"/>
              <a:gd name="connsiteY4" fmla="*/ 1260990 h 1269783"/>
              <a:gd name="connsiteX0" fmla="*/ 4 w 5540546"/>
              <a:gd name="connsiteY0" fmla="*/ 1260990 h 1269783"/>
              <a:gd name="connsiteX1" fmla="*/ 0 w 5540546"/>
              <a:gd name="connsiteY1" fmla="*/ 0 h 1269783"/>
              <a:gd name="connsiteX2" fmla="*/ 5540546 w 5540546"/>
              <a:gd name="connsiteY2" fmla="*/ 0 h 1269783"/>
              <a:gd name="connsiteX3" fmla="*/ 5380167 w 5540546"/>
              <a:gd name="connsiteY3" fmla="*/ 1269783 h 1269783"/>
              <a:gd name="connsiteX4" fmla="*/ 4 w 5540546"/>
              <a:gd name="connsiteY4" fmla="*/ 1260990 h 1269783"/>
              <a:gd name="connsiteX0" fmla="*/ 0 w 5595114"/>
              <a:gd name="connsiteY0" fmla="*/ 1260990 h 1269783"/>
              <a:gd name="connsiteX1" fmla="*/ 54568 w 5595114"/>
              <a:gd name="connsiteY1" fmla="*/ 0 h 1269783"/>
              <a:gd name="connsiteX2" fmla="*/ 5595114 w 5595114"/>
              <a:gd name="connsiteY2" fmla="*/ 0 h 1269783"/>
              <a:gd name="connsiteX3" fmla="*/ 5434735 w 5595114"/>
              <a:gd name="connsiteY3" fmla="*/ 1269783 h 1269783"/>
              <a:gd name="connsiteX4" fmla="*/ 0 w 5595114"/>
              <a:gd name="connsiteY4" fmla="*/ 1260990 h 1269783"/>
              <a:gd name="connsiteX0" fmla="*/ 3 w 5595117"/>
              <a:gd name="connsiteY0" fmla="*/ 1260990 h 1269783"/>
              <a:gd name="connsiteX1" fmla="*/ 0 w 5595117"/>
              <a:gd name="connsiteY1" fmla="*/ 3233 h 1269783"/>
              <a:gd name="connsiteX2" fmla="*/ 5595117 w 5595117"/>
              <a:gd name="connsiteY2" fmla="*/ 0 h 1269783"/>
              <a:gd name="connsiteX3" fmla="*/ 5434738 w 5595117"/>
              <a:gd name="connsiteY3" fmla="*/ 1269783 h 1269783"/>
              <a:gd name="connsiteX4" fmla="*/ 3 w 5595117"/>
              <a:gd name="connsiteY4" fmla="*/ 1260990 h 1269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95117" h="1269783">
                <a:moveTo>
                  <a:pt x="3" y="1260990"/>
                </a:moveTo>
                <a:cubicBezTo>
                  <a:pt x="2" y="924509"/>
                  <a:pt x="1" y="339714"/>
                  <a:pt x="0" y="3233"/>
                </a:cubicBezTo>
                <a:lnTo>
                  <a:pt x="5595117" y="0"/>
                </a:lnTo>
                <a:lnTo>
                  <a:pt x="5434738" y="1269783"/>
                </a:lnTo>
                <a:lnTo>
                  <a:pt x="3" y="1260990"/>
                </a:lnTo>
                <a:close/>
              </a:path>
            </a:pathLst>
          </a:custGeom>
          <a:solidFill>
            <a:schemeClr val="bg2">
              <a:lumMod val="1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1627852"/>
            <a:ext cx="4832407" cy="1286772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>
            <a:lvl1pPr algn="l">
              <a:defRPr sz="4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2914624"/>
            <a:ext cx="4622426" cy="897617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>
                    <a:lumMod val="9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68938" y="4767263"/>
            <a:ext cx="2057400" cy="273844"/>
          </a:xfrm>
        </p:spPr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212772" y="4939290"/>
            <a:ext cx="2175596" cy="173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525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Copyright National University of Singapore.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320912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171450" indent="-171450">
              <a:buFontTx/>
              <a:buBlip>
                <a:blip r:embed="rId2"/>
              </a:buBlip>
              <a:defRPr/>
            </a:lvl1pPr>
            <a:lvl2pPr marL="514350" indent="-171450">
              <a:buFontTx/>
              <a:buBlip>
                <a:blip r:embed="rId2"/>
              </a:buBlip>
              <a:defRPr/>
            </a:lvl2pPr>
            <a:lvl3pPr marL="857250" indent="-171450">
              <a:buFontTx/>
              <a:buBlip>
                <a:blip r:embed="rId2"/>
              </a:buBlip>
              <a:defRPr/>
            </a:lvl3pPr>
            <a:lvl4pPr marL="1200150" indent="-171450">
              <a:buFontTx/>
              <a:buBlip>
                <a:blip r:embed="rId2"/>
              </a:buBlip>
              <a:defRPr/>
            </a:lvl4pPr>
            <a:lvl5pPr marL="1543050" indent="-17145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923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396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93431" y="1268017"/>
            <a:ext cx="8778476" cy="35525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214338" cy="1268017"/>
          </a:xfrm>
          <a:prstGeom prst="rect">
            <a:avLst/>
          </a:prstGeom>
          <a:solidFill>
            <a:srgbClr val="336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14507" y="4820594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2976380"/>
          </a:xfrm>
        </p:spPr>
        <p:txBody>
          <a:bodyPr/>
          <a:lstStyle>
            <a:lvl1pPr marL="171450" indent="-171450">
              <a:buFontTx/>
              <a:buBlip>
                <a:blip r:embed="rId2"/>
              </a:buBlip>
              <a:defRPr/>
            </a:lvl1pPr>
            <a:lvl2pPr marL="514350" indent="-171450">
              <a:buFontTx/>
              <a:buBlip>
                <a:blip r:embed="rId2"/>
              </a:buBlip>
              <a:defRPr/>
            </a:lvl2pPr>
            <a:lvl3pPr marL="857250" indent="-171450">
              <a:buFontTx/>
              <a:buBlip>
                <a:blip r:embed="rId2"/>
              </a:buBlip>
              <a:defRPr/>
            </a:lvl3pPr>
            <a:lvl4pPr marL="1200150" indent="-171450">
              <a:buFontTx/>
              <a:buBlip>
                <a:blip r:embed="rId2"/>
              </a:buBlip>
              <a:defRPr/>
            </a:lvl4pPr>
            <a:lvl5pPr marL="1543050" indent="-17145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08199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 b="1">
                <a:solidFill>
                  <a:srgbClr val="00428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14507" y="4820594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2976380"/>
          </a:xfrm>
        </p:spPr>
        <p:txBody>
          <a:bodyPr/>
          <a:lstStyle>
            <a:lvl1pPr marL="171450" indent="-171450">
              <a:buFontTx/>
              <a:buBlip>
                <a:blip r:embed="rId2"/>
              </a:buBlip>
              <a:defRPr/>
            </a:lvl1pPr>
            <a:lvl2pPr marL="514350" indent="-171450">
              <a:buFontTx/>
              <a:buBlip>
                <a:blip r:embed="rId2"/>
              </a:buBlip>
              <a:defRPr/>
            </a:lvl2pPr>
            <a:lvl3pPr marL="857250" indent="-171450">
              <a:buFontTx/>
              <a:buBlip>
                <a:blip r:embed="rId2"/>
              </a:buBlip>
              <a:defRPr/>
            </a:lvl3pPr>
            <a:lvl4pPr marL="1200150" indent="-171450">
              <a:buFontTx/>
              <a:buBlip>
                <a:blip r:embed="rId2"/>
              </a:buBlip>
              <a:defRPr/>
            </a:lvl4pPr>
            <a:lvl5pPr marL="1543050" indent="-17145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buFontTx/>
              <a:buBlip>
                <a:blip r:embed="rId2"/>
              </a:buBlip>
              <a:defRPr/>
            </a:lvl1pPr>
            <a:lvl2pPr marL="514350" indent="-171450">
              <a:buFontTx/>
              <a:buBlip>
                <a:blip r:embed="rId2"/>
              </a:buBlip>
              <a:defRPr/>
            </a:lvl2pPr>
            <a:lvl3pPr marL="857250" indent="-171450">
              <a:buFontTx/>
              <a:buBlip>
                <a:blip r:embed="rId2"/>
              </a:buBlip>
              <a:defRPr/>
            </a:lvl3pPr>
            <a:lvl4pPr marL="1200150" indent="-171450">
              <a:buFontTx/>
              <a:buBlip>
                <a:blip r:embed="rId2"/>
              </a:buBlip>
              <a:defRPr/>
            </a:lvl4pPr>
            <a:lvl5pPr marL="1543050" indent="-17145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8651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93431" y="138479"/>
            <a:ext cx="8778476" cy="46821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8491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93431" y="1268017"/>
            <a:ext cx="8778476" cy="35525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>
            <a:lvl1pPr marL="171450" indent="-171450">
              <a:buFontTx/>
              <a:buBlip>
                <a:blip r:embed="rId2"/>
              </a:buBlip>
              <a:defRPr/>
            </a:lvl1pPr>
            <a:lvl2pPr marL="514350" indent="-171450">
              <a:buFontTx/>
              <a:buBlip>
                <a:blip r:embed="rId2"/>
              </a:buBlip>
              <a:defRPr/>
            </a:lvl2pPr>
            <a:lvl3pPr marL="857250" indent="-171450">
              <a:buFontTx/>
              <a:buBlip>
                <a:blip r:embed="rId2"/>
              </a:buBlip>
              <a:defRPr/>
            </a:lvl3pPr>
            <a:lvl4pPr marL="1200150" indent="-171450">
              <a:buFontTx/>
              <a:buBlip>
                <a:blip r:embed="rId2"/>
              </a:buBlip>
              <a:defRPr/>
            </a:lvl4pPr>
            <a:lvl5pPr marL="1543050" indent="-17145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>
            <a:lvl1pPr marL="171450" indent="-171450">
              <a:buFontTx/>
              <a:buBlip>
                <a:blip r:embed="rId2"/>
              </a:buBlip>
              <a:defRPr/>
            </a:lvl1pPr>
            <a:lvl2pPr marL="514350" indent="-171450">
              <a:buFontTx/>
              <a:buBlip>
                <a:blip r:embed="rId2"/>
              </a:buBlip>
              <a:defRPr/>
            </a:lvl2pPr>
            <a:lvl3pPr marL="857250" indent="-171450">
              <a:buFontTx/>
              <a:buBlip>
                <a:blip r:embed="rId2"/>
              </a:buBlip>
              <a:defRPr/>
            </a:lvl3pPr>
            <a:lvl4pPr marL="1200150" indent="-171450">
              <a:buFontTx/>
              <a:buBlip>
                <a:blip r:embed="rId2"/>
              </a:buBlip>
              <a:defRPr/>
            </a:lvl4pPr>
            <a:lvl5pPr marL="1543050" indent="-17145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5074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93431" y="1268017"/>
            <a:ext cx="8778476" cy="35525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1" name="Rectangle 10"/>
          <p:cNvSpPr/>
          <p:nvPr userDrawn="1"/>
        </p:nvSpPr>
        <p:spPr>
          <a:xfrm>
            <a:off x="193432" y="1275161"/>
            <a:ext cx="4369777" cy="3552578"/>
          </a:xfrm>
          <a:prstGeom prst="rect">
            <a:avLst/>
          </a:prstGeom>
          <a:solidFill>
            <a:srgbClr val="336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>
            <a:lvl1pPr marL="171450" indent="-17145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1pPr>
            <a:lvl2pPr marL="514350" indent="-17145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2pPr>
            <a:lvl3pPr marL="857250" indent="-17145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3pPr>
            <a:lvl4pPr marL="1200150" indent="-17145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4pPr>
            <a:lvl5pPr marL="1543050" indent="-17145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>
            <a:lvl1pPr marL="171450" indent="-171450">
              <a:buFontTx/>
              <a:buBlip>
                <a:blip r:embed="rId2"/>
              </a:buBlip>
              <a:defRPr/>
            </a:lvl1pPr>
            <a:lvl2pPr marL="514350" indent="-171450">
              <a:buFontTx/>
              <a:buBlip>
                <a:blip r:embed="rId2"/>
              </a:buBlip>
              <a:defRPr/>
            </a:lvl2pPr>
            <a:lvl3pPr marL="857250" indent="-171450">
              <a:buFontTx/>
              <a:buBlip>
                <a:blip r:embed="rId2"/>
              </a:buBlip>
              <a:defRPr/>
            </a:lvl3pPr>
            <a:lvl4pPr marL="1200150" indent="-171450">
              <a:buFontTx/>
              <a:buBlip>
                <a:blip r:embed="rId2"/>
              </a:buBlip>
              <a:defRPr/>
            </a:lvl4pPr>
            <a:lvl5pPr marL="1543050" indent="-17145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253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2965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3999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763108" y="164857"/>
            <a:ext cx="5208799" cy="4655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9" name="Rectangle 8"/>
          <p:cNvSpPr/>
          <p:nvPr userDrawn="1"/>
        </p:nvSpPr>
        <p:spPr>
          <a:xfrm>
            <a:off x="193432" y="164856"/>
            <a:ext cx="3569677" cy="4662883"/>
          </a:xfrm>
          <a:prstGeom prst="rect">
            <a:avLst/>
          </a:prstGeom>
          <a:solidFill>
            <a:srgbClr val="336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171450" indent="-171450">
              <a:buFontTx/>
              <a:buBlip>
                <a:blip r:embed="rId2"/>
              </a:buBlip>
              <a:defRPr sz="2400"/>
            </a:lvl1pPr>
            <a:lvl2pPr marL="514350" indent="-171450">
              <a:buFontTx/>
              <a:buBlip>
                <a:blip r:embed="rId2"/>
              </a:buBlip>
              <a:defRPr sz="2100"/>
            </a:lvl2pPr>
            <a:lvl3pPr marL="857250" indent="-171450">
              <a:buFontTx/>
              <a:buBlip>
                <a:blip r:embed="rId2"/>
              </a:buBlip>
              <a:defRPr sz="1800"/>
            </a:lvl3pPr>
            <a:lvl4pPr marL="1200150" indent="-171450">
              <a:buFontTx/>
              <a:buBlip>
                <a:blip r:embed="rId2"/>
              </a:buBlip>
              <a:defRPr sz="1500"/>
            </a:lvl4pPr>
            <a:lvl5pPr marL="1543050" indent="-171450">
              <a:buFontTx/>
              <a:buBlip>
                <a:blip r:embed="rId2"/>
              </a:buBlip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0815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763108" y="164857"/>
            <a:ext cx="5208799" cy="4655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9" name="Rectangle 8"/>
          <p:cNvSpPr/>
          <p:nvPr userDrawn="1"/>
        </p:nvSpPr>
        <p:spPr>
          <a:xfrm>
            <a:off x="193432" y="164856"/>
            <a:ext cx="3569677" cy="4662883"/>
          </a:xfrm>
          <a:prstGeom prst="rect">
            <a:avLst/>
          </a:prstGeom>
          <a:solidFill>
            <a:srgbClr val="336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845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Box 20"/>
          <p:cNvSpPr txBox="1">
            <a:spLocks noChangeArrowheads="1"/>
          </p:cNvSpPr>
          <p:nvPr userDrawn="1"/>
        </p:nvSpPr>
        <p:spPr bwMode="auto">
          <a:xfrm>
            <a:off x="555672" y="4877388"/>
            <a:ext cx="2175596" cy="173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525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</a:rPr>
              <a:t>© Copyright National University of Singapore.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623564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62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rgbClr val="004282"/>
          </a:solidFill>
          <a:latin typeface="Arial" charset="0"/>
          <a:ea typeface="Arial" charset="0"/>
          <a:cs typeface="Arial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192" y="1407595"/>
            <a:ext cx="5915025" cy="2139553"/>
          </a:xfrm>
        </p:spPr>
        <p:txBody>
          <a:bodyPr anchor="ctr">
            <a:normAutofit/>
          </a:bodyPr>
          <a:lstStyle/>
          <a:p>
            <a:r>
              <a:rPr lang="en-US" sz="3300" dirty="0">
                <a:ea typeface="ＭＳ Ｐゴシック" charset="0"/>
              </a:rPr>
              <a:t>EE2211 Tutorial 10</a:t>
            </a:r>
            <a:br>
              <a:rPr lang="en-US" sz="3300" dirty="0">
                <a:ea typeface="ＭＳ Ｐゴシック" charset="0"/>
              </a:rPr>
            </a:br>
            <a:br>
              <a:rPr lang="en-US" sz="3300" dirty="0">
                <a:ea typeface="ＭＳ Ｐゴシック" charset="0"/>
              </a:rPr>
            </a:br>
            <a:r>
              <a:rPr lang="en-US" sz="1900" dirty="0">
                <a:ea typeface="ＭＳ Ｐゴシック" charset="0"/>
              </a:rPr>
              <a:t>Thao Nguyen</a:t>
            </a:r>
            <a:endParaRPr lang="en-GB" sz="1900" dirty="0"/>
          </a:p>
        </p:txBody>
      </p:sp>
    </p:spTree>
    <p:extLst>
      <p:ext uri="{BB962C8B-B14F-4D97-AF65-F5344CB8AC3E}">
        <p14:creationId xmlns:p14="http://schemas.microsoft.com/office/powerpoint/2010/main" val="607984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E1D02-55B0-7F32-BE09-61A37B040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k-Fold Cross-validation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A938B7-416C-4AB6-3D4B-DEE35A4106AF}"/>
              </a:ext>
            </a:extLst>
          </p:cNvPr>
          <p:cNvSpPr/>
          <p:nvPr/>
        </p:nvSpPr>
        <p:spPr>
          <a:xfrm>
            <a:off x="594360" y="565190"/>
            <a:ext cx="36576" cy="41148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EC7F09-E0CE-7171-83E3-126A09EF8D42}"/>
              </a:ext>
            </a:extLst>
          </p:cNvPr>
          <p:cNvSpPr/>
          <p:nvPr/>
        </p:nvSpPr>
        <p:spPr>
          <a:xfrm>
            <a:off x="535369" y="1393345"/>
            <a:ext cx="983225" cy="2588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B42934-9A23-F432-4B81-735816D6CE59}"/>
              </a:ext>
            </a:extLst>
          </p:cNvPr>
          <p:cNvSpPr/>
          <p:nvPr/>
        </p:nvSpPr>
        <p:spPr>
          <a:xfrm>
            <a:off x="5710145" y="1404795"/>
            <a:ext cx="983226" cy="2351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4DADC3-DA7D-1A20-36A0-57E95F30671A}"/>
              </a:ext>
            </a:extLst>
          </p:cNvPr>
          <p:cNvSpPr txBox="1"/>
          <p:nvPr/>
        </p:nvSpPr>
        <p:spPr>
          <a:xfrm>
            <a:off x="6776062" y="1321418"/>
            <a:ext cx="1956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Hidden when selecting and training model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88A4701-144F-1D07-3CDD-83A728C7009B}"/>
              </a:ext>
            </a:extLst>
          </p:cNvPr>
          <p:cNvSpPr/>
          <p:nvPr/>
        </p:nvSpPr>
        <p:spPr>
          <a:xfrm>
            <a:off x="4468272" y="1393734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Validation</a:t>
            </a:r>
          </a:p>
        </p:txBody>
      </p:sp>
      <p:pic>
        <p:nvPicPr>
          <p:cNvPr id="26" name="Picture 2" descr="Hidden - Free interface icons">
            <a:extLst>
              <a:ext uri="{FF2B5EF4-FFF2-40B4-BE49-F238E27FC236}">
                <a16:creationId xmlns:a16="http://schemas.microsoft.com/office/drawing/2014/main" id="{0FC1D35E-87D7-9220-0FF2-74141F11B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745311" y="1427980"/>
            <a:ext cx="188816" cy="18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A919DC0-3C92-0979-A100-D7B173B6DD20}"/>
              </a:ext>
            </a:extLst>
          </p:cNvPr>
          <p:cNvSpPr/>
          <p:nvPr/>
        </p:nvSpPr>
        <p:spPr>
          <a:xfrm>
            <a:off x="3485046" y="1392956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B9C774-1AC0-A3AD-34FA-947E88517181}"/>
              </a:ext>
            </a:extLst>
          </p:cNvPr>
          <p:cNvSpPr/>
          <p:nvPr/>
        </p:nvSpPr>
        <p:spPr>
          <a:xfrm>
            <a:off x="2501820" y="1392956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B77746-09CF-C893-E1A1-308A14099F02}"/>
              </a:ext>
            </a:extLst>
          </p:cNvPr>
          <p:cNvSpPr/>
          <p:nvPr/>
        </p:nvSpPr>
        <p:spPr>
          <a:xfrm>
            <a:off x="1518594" y="1392956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5487495-B5BA-9655-09FF-D6E25C380D2C}"/>
              </a:ext>
            </a:extLst>
          </p:cNvPr>
          <p:cNvSpPr/>
          <p:nvPr/>
        </p:nvSpPr>
        <p:spPr>
          <a:xfrm>
            <a:off x="535369" y="1718332"/>
            <a:ext cx="983225" cy="2588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CB9EC12-E4AA-AD37-CBA6-3E72FC741373}"/>
              </a:ext>
            </a:extLst>
          </p:cNvPr>
          <p:cNvSpPr/>
          <p:nvPr/>
        </p:nvSpPr>
        <p:spPr>
          <a:xfrm>
            <a:off x="4468272" y="1718721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1E16837-EA84-04BC-448C-E78070C47EF0}"/>
              </a:ext>
            </a:extLst>
          </p:cNvPr>
          <p:cNvSpPr/>
          <p:nvPr/>
        </p:nvSpPr>
        <p:spPr>
          <a:xfrm>
            <a:off x="3485046" y="1717943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Validation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48D0AD1-1059-8ABC-9ED2-C57DF3C6738B}"/>
              </a:ext>
            </a:extLst>
          </p:cNvPr>
          <p:cNvSpPr/>
          <p:nvPr/>
        </p:nvSpPr>
        <p:spPr>
          <a:xfrm>
            <a:off x="2501820" y="1717943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4D5AFF3-C9CA-F705-BF5C-5CE11B544706}"/>
              </a:ext>
            </a:extLst>
          </p:cNvPr>
          <p:cNvSpPr/>
          <p:nvPr/>
        </p:nvSpPr>
        <p:spPr>
          <a:xfrm>
            <a:off x="1518594" y="1717943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C7D73FB-C359-3094-8C45-889C873B9E1F}"/>
              </a:ext>
            </a:extLst>
          </p:cNvPr>
          <p:cNvSpPr/>
          <p:nvPr/>
        </p:nvSpPr>
        <p:spPr>
          <a:xfrm>
            <a:off x="534753" y="2041842"/>
            <a:ext cx="983225" cy="2588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B81DFD8-A203-67D8-8EA4-42394D12FF2A}"/>
              </a:ext>
            </a:extLst>
          </p:cNvPr>
          <p:cNvSpPr/>
          <p:nvPr/>
        </p:nvSpPr>
        <p:spPr>
          <a:xfrm>
            <a:off x="4467656" y="2042231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FDE1472-1593-3153-1E9C-5E6FDCD5237E}"/>
              </a:ext>
            </a:extLst>
          </p:cNvPr>
          <p:cNvSpPr/>
          <p:nvPr/>
        </p:nvSpPr>
        <p:spPr>
          <a:xfrm>
            <a:off x="3484430" y="2041453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CA71658-C9D5-7865-C5DD-E173E56ACF93}"/>
              </a:ext>
            </a:extLst>
          </p:cNvPr>
          <p:cNvSpPr/>
          <p:nvPr/>
        </p:nvSpPr>
        <p:spPr>
          <a:xfrm>
            <a:off x="2501204" y="2041453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Validation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DAB54B2-36EF-AF7F-36B3-5BC80EFD6174}"/>
              </a:ext>
            </a:extLst>
          </p:cNvPr>
          <p:cNvSpPr/>
          <p:nvPr/>
        </p:nvSpPr>
        <p:spPr>
          <a:xfrm>
            <a:off x="1517978" y="2041453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27860D0-C9A7-20D9-78A8-31D1739222E1}"/>
              </a:ext>
            </a:extLst>
          </p:cNvPr>
          <p:cNvSpPr/>
          <p:nvPr/>
        </p:nvSpPr>
        <p:spPr>
          <a:xfrm>
            <a:off x="534753" y="2370542"/>
            <a:ext cx="983225" cy="2588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A411AED-90C3-F1B6-A110-A37DD72914CA}"/>
              </a:ext>
            </a:extLst>
          </p:cNvPr>
          <p:cNvSpPr/>
          <p:nvPr/>
        </p:nvSpPr>
        <p:spPr>
          <a:xfrm>
            <a:off x="4467656" y="2370931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1FDAF21-69A9-669A-C5D2-227554D0DE4D}"/>
              </a:ext>
            </a:extLst>
          </p:cNvPr>
          <p:cNvSpPr/>
          <p:nvPr/>
        </p:nvSpPr>
        <p:spPr>
          <a:xfrm>
            <a:off x="3484430" y="2370153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080448A-B8C0-A210-D01B-03D5A0FF64A7}"/>
              </a:ext>
            </a:extLst>
          </p:cNvPr>
          <p:cNvSpPr/>
          <p:nvPr/>
        </p:nvSpPr>
        <p:spPr>
          <a:xfrm>
            <a:off x="2501204" y="2370153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C6319EB-2BC8-CB0D-22B9-A651E7963413}"/>
              </a:ext>
            </a:extLst>
          </p:cNvPr>
          <p:cNvSpPr/>
          <p:nvPr/>
        </p:nvSpPr>
        <p:spPr>
          <a:xfrm>
            <a:off x="1517978" y="2370153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Validation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6DFEB1C-21CC-66E1-90FF-B420C67964DC}"/>
              </a:ext>
            </a:extLst>
          </p:cNvPr>
          <p:cNvSpPr/>
          <p:nvPr/>
        </p:nvSpPr>
        <p:spPr>
          <a:xfrm>
            <a:off x="534753" y="2705901"/>
            <a:ext cx="983225" cy="2588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Validation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BC39E89-ACBE-A78F-991E-D1583C75E302}"/>
              </a:ext>
            </a:extLst>
          </p:cNvPr>
          <p:cNvSpPr/>
          <p:nvPr/>
        </p:nvSpPr>
        <p:spPr>
          <a:xfrm>
            <a:off x="4467656" y="2706290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FE6AF48-0307-BCA6-C803-C585865BB6E2}"/>
              </a:ext>
            </a:extLst>
          </p:cNvPr>
          <p:cNvSpPr/>
          <p:nvPr/>
        </p:nvSpPr>
        <p:spPr>
          <a:xfrm>
            <a:off x="3484430" y="2705512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8F2A408-EBEF-BD94-1A53-882ED9D88620}"/>
              </a:ext>
            </a:extLst>
          </p:cNvPr>
          <p:cNvSpPr/>
          <p:nvPr/>
        </p:nvSpPr>
        <p:spPr>
          <a:xfrm>
            <a:off x="2501204" y="2705512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A1DA4D-5022-CE66-A25D-9C90A98C6FBF}"/>
              </a:ext>
            </a:extLst>
          </p:cNvPr>
          <p:cNvSpPr/>
          <p:nvPr/>
        </p:nvSpPr>
        <p:spPr>
          <a:xfrm>
            <a:off x="1517978" y="2705512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A6794650-43A0-ADE9-5E17-49CFAE4EEBA7}"/>
              </a:ext>
            </a:extLst>
          </p:cNvPr>
          <p:cNvSpPr txBox="1">
            <a:spLocks/>
          </p:cNvSpPr>
          <p:nvPr/>
        </p:nvSpPr>
        <p:spPr>
          <a:xfrm>
            <a:off x="534753" y="3195412"/>
            <a:ext cx="7886700" cy="1452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Blip>
                <a:blip r:embed="rId3"/>
              </a:buBlip>
              <a:defRPr sz="21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Blip>
                <a:blip r:embed="rId3"/>
              </a:buBlip>
              <a:defRPr sz="18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Blip>
                <a:blip r:embed="rId3"/>
              </a:buBlip>
              <a:defRPr sz="15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Blip>
                <a:blip r:embed="rId3"/>
              </a:buBlip>
              <a:defRPr sz="135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Blip>
                <a:blip r:embed="rId3"/>
              </a:buBlip>
              <a:defRPr sz="135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SG" sz="1800" dirty="0">
                <a:latin typeface="TimesNewRomanPSMT"/>
              </a:rPr>
              <a:t>3 candidates:</a:t>
            </a:r>
          </a:p>
          <a:p>
            <a:pPr marL="0" indent="0" algn="just">
              <a:buFontTx/>
              <a:buNone/>
            </a:pPr>
            <a:r>
              <a:rPr lang="en-SG" sz="1800" dirty="0">
                <a:latin typeface="TimesNewRomanPSMT"/>
              </a:rPr>
              <a:t>Example: C1: linear regression model</a:t>
            </a:r>
          </a:p>
          <a:p>
            <a:pPr marL="936625" indent="0" algn="just">
              <a:buFontTx/>
              <a:buNone/>
            </a:pPr>
            <a:r>
              <a:rPr lang="en-SG" sz="1800" dirty="0">
                <a:latin typeface="TimesNewRomanPSMT"/>
              </a:rPr>
              <a:t>C2: 2</a:t>
            </a:r>
            <a:r>
              <a:rPr lang="en-SG" sz="1800" baseline="30000" dirty="0">
                <a:latin typeface="TimesNewRomanPSMT"/>
              </a:rPr>
              <a:t>nd</a:t>
            </a:r>
            <a:r>
              <a:rPr lang="en-SG" sz="1800" dirty="0">
                <a:latin typeface="TimesNewRomanPSMT"/>
              </a:rPr>
              <a:t> order polynomial</a:t>
            </a:r>
          </a:p>
          <a:p>
            <a:pPr marL="936625" indent="0" algn="just">
              <a:buFontTx/>
              <a:buNone/>
            </a:pPr>
            <a:r>
              <a:rPr lang="en-SG" sz="1800" dirty="0">
                <a:latin typeface="TimesNewRomanPSMT"/>
              </a:rPr>
              <a:t>C3: 3</a:t>
            </a:r>
            <a:r>
              <a:rPr lang="en-SG" sz="1800" baseline="30000" dirty="0">
                <a:latin typeface="TimesNewRomanPSMT"/>
              </a:rPr>
              <a:t>rd</a:t>
            </a:r>
            <a:r>
              <a:rPr lang="en-SG" sz="1800" dirty="0">
                <a:latin typeface="TimesNewRomanPSMT"/>
              </a:rPr>
              <a:t> order polynomial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E0D1DB5-1F29-89CB-2279-B64329E78B85}"/>
              </a:ext>
            </a:extLst>
          </p:cNvPr>
          <p:cNvSpPr txBox="1"/>
          <p:nvPr/>
        </p:nvSpPr>
        <p:spPr>
          <a:xfrm>
            <a:off x="4652578" y="3006475"/>
            <a:ext cx="21151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accuracy on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 set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E41BA37-4BDF-D87A-8AD3-D054DFA2E3E8}"/>
              </a:ext>
            </a:extLst>
          </p:cNvPr>
          <p:cNvSpPr/>
          <p:nvPr/>
        </p:nvSpPr>
        <p:spPr>
          <a:xfrm>
            <a:off x="5355470" y="4245754"/>
            <a:ext cx="578657" cy="33859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BBB19E4-646A-D051-BD96-EB1C58F43136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5644799" y="2705373"/>
            <a:ext cx="820035" cy="1540381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ight Brace 7">
            <a:extLst>
              <a:ext uri="{FF2B5EF4-FFF2-40B4-BE49-F238E27FC236}">
                <a16:creationId xmlns:a16="http://schemas.microsoft.com/office/drawing/2014/main" id="{D00E7B27-8859-D9DD-C4E8-4A3DF50D9048}"/>
              </a:ext>
            </a:extLst>
          </p:cNvPr>
          <p:cNvSpPr/>
          <p:nvPr/>
        </p:nvSpPr>
        <p:spPr>
          <a:xfrm>
            <a:off x="5474336" y="1392956"/>
            <a:ext cx="211738" cy="1569014"/>
          </a:xfrm>
          <a:prstGeom prst="rightBrace">
            <a:avLst>
              <a:gd name="adj1" fmla="val 58425"/>
              <a:gd name="adj2" fmla="val 50000"/>
            </a:avLst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74CB2A-6C87-CF0E-5B4F-F54CBA05684E}"/>
              </a:ext>
            </a:extLst>
          </p:cNvPr>
          <p:cNvSpPr txBox="1"/>
          <p:nvPr/>
        </p:nvSpPr>
        <p:spPr>
          <a:xfrm>
            <a:off x="5708912" y="1933201"/>
            <a:ext cx="29132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Train 5 classifiers and compute the average validation accuracy for model </a:t>
            </a:r>
            <a:r>
              <a:rPr lang="en-US" sz="1600" dirty="0">
                <a:solidFill>
                  <a:srgbClr val="ED7F0D"/>
                </a:solidFill>
              </a:rPr>
              <a:t>C3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A951EBC-45DB-55B3-79D8-215B0C074FDF}"/>
              </a:ext>
            </a:extLst>
          </p:cNvPr>
          <p:cNvSpPr txBox="1"/>
          <p:nvPr/>
        </p:nvSpPr>
        <p:spPr>
          <a:xfrm>
            <a:off x="4502378" y="3566116"/>
            <a:ext cx="1898240" cy="1045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SG" sz="1800" dirty="0">
                <a:solidFill>
                  <a:schemeClr val="accent5">
                    <a:lumMod val="75000"/>
                  </a:schemeClr>
                </a:solidFill>
                <a:latin typeface="TimesNewRomanPSMT"/>
              </a:rPr>
              <a:t>→	86%</a:t>
            </a:r>
          </a:p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SG" sz="1800" dirty="0">
                <a:solidFill>
                  <a:schemeClr val="accent5">
                    <a:lumMod val="75000"/>
                  </a:schemeClr>
                </a:solidFill>
                <a:latin typeface="TimesNewRomanPSMT"/>
              </a:rPr>
              <a:t>→	88%</a:t>
            </a:r>
          </a:p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SG" sz="1800" dirty="0">
                <a:solidFill>
                  <a:schemeClr val="accent5">
                    <a:lumMod val="75000"/>
                  </a:schemeClr>
                </a:solidFill>
                <a:latin typeface="TimesNewRomanPSMT"/>
              </a:rPr>
              <a:t>→	82%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55CD863-1D42-1EEF-7AA5-05A6A28FA0D2}"/>
              </a:ext>
            </a:extLst>
          </p:cNvPr>
          <p:cNvSpPr txBox="1"/>
          <p:nvPr/>
        </p:nvSpPr>
        <p:spPr>
          <a:xfrm>
            <a:off x="6786510" y="3570832"/>
            <a:ext cx="2141571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many classifiers do we need to train to choose a model among C1, C2, C3?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35B160-E9F3-0CDA-1746-770BEA97EC28}"/>
              </a:ext>
            </a:extLst>
          </p:cNvPr>
          <p:cNvSpPr txBox="1"/>
          <p:nvPr/>
        </p:nvSpPr>
        <p:spPr>
          <a:xfrm>
            <a:off x="7863977" y="430949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4030830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0D20C-91D1-7B28-6A8E-38F2902BA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76C83-6CAF-8455-FE7D-DBE88706C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SG" sz="1800" dirty="0">
                <a:effectLst/>
                <a:latin typeface="TimesNewRomanPSMT"/>
              </a:rPr>
              <a:t>We have </a:t>
            </a:r>
            <a:r>
              <a:rPr lang="en-SG" sz="1800" u="sng" dirty="0">
                <a:effectLst/>
                <a:latin typeface="TimesNewRomanPSMT"/>
              </a:rPr>
              <a:t>3 parameter candidates</a:t>
            </a:r>
            <a:r>
              <a:rPr lang="en-SG" sz="1800" dirty="0">
                <a:effectLst/>
                <a:latin typeface="TimesNewRomanPSMT"/>
              </a:rPr>
              <a:t> for a classification model, and we would like to choose the optimal one for deployment. As such, we run 5-fold cross-validation. </a:t>
            </a:r>
            <a:endParaRPr lang="en-SG" dirty="0">
              <a:effectLst/>
            </a:endParaRPr>
          </a:p>
          <a:p>
            <a:pPr algn="just"/>
            <a:r>
              <a:rPr lang="en-SG" sz="1800" dirty="0">
                <a:effectLst/>
                <a:latin typeface="TimesNewRomanPSMT"/>
              </a:rPr>
              <a:t>Once we have completed the </a:t>
            </a:r>
            <a:r>
              <a:rPr lang="en-SG" sz="1800" u="sng" dirty="0">
                <a:effectLst/>
                <a:latin typeface="TimesNewRomanPSMT"/>
              </a:rPr>
              <a:t>5-fold cross-validation</a:t>
            </a:r>
            <a:r>
              <a:rPr lang="en-SG" sz="1800" dirty="0">
                <a:effectLst/>
                <a:latin typeface="TimesNewRomanPSMT"/>
              </a:rPr>
              <a:t>, in total, we have trained _______ classifiers. Note that, we treat models with different parameters as different classifiers. </a:t>
            </a:r>
          </a:p>
          <a:p>
            <a:pPr marL="342900" indent="-342900" algn="just">
              <a:buAutoNum type="alphaLcParenBoth"/>
            </a:pPr>
            <a:r>
              <a:rPr lang="en-SG" sz="1800" dirty="0">
                <a:latin typeface="TimesNewRomanPSMT"/>
              </a:rPr>
              <a:t>10</a:t>
            </a:r>
          </a:p>
          <a:p>
            <a:pPr marL="342900" indent="-342900" algn="just">
              <a:buAutoNum type="alphaLcParenBoth"/>
            </a:pPr>
            <a:r>
              <a:rPr lang="en-SG" sz="1800" dirty="0">
                <a:latin typeface="TimesNewRomanPSMT"/>
              </a:rPr>
              <a:t>20</a:t>
            </a:r>
          </a:p>
          <a:p>
            <a:pPr marL="342900" indent="-342900" algn="just">
              <a:buAutoNum type="alphaLcParenBoth"/>
            </a:pPr>
            <a:r>
              <a:rPr lang="en-SG" sz="1800" dirty="0">
                <a:latin typeface="TimesNewRomanPSMT"/>
              </a:rPr>
              <a:t>25</a:t>
            </a:r>
          </a:p>
          <a:p>
            <a:pPr marL="342900" indent="-342900" algn="just">
              <a:buAutoNum type="alphaLcParenBoth"/>
            </a:pPr>
            <a:r>
              <a:rPr lang="en-SG" sz="1800" dirty="0">
                <a:latin typeface="TimesNewRomanPSMT"/>
              </a:rPr>
              <a:t>15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04B488-A895-020A-2E63-3C5C53884CD8}"/>
              </a:ext>
            </a:extLst>
          </p:cNvPr>
          <p:cNvSpPr/>
          <p:nvPr/>
        </p:nvSpPr>
        <p:spPr>
          <a:xfrm>
            <a:off x="594360" y="565190"/>
            <a:ext cx="36576" cy="41148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DD8A5CB-F608-02AD-27DB-CBA57C2A1EF4}"/>
              </a:ext>
            </a:extLst>
          </p:cNvPr>
          <p:cNvSpPr/>
          <p:nvPr/>
        </p:nvSpPr>
        <p:spPr>
          <a:xfrm>
            <a:off x="658146" y="3869608"/>
            <a:ext cx="349635" cy="33859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718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5BD81-72D2-DA5F-014F-909A9CAE9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4DC7B-E7D7-A028-53D9-BB13054AE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945" y="1388883"/>
            <a:ext cx="8300109" cy="2976380"/>
          </a:xfrm>
        </p:spPr>
        <p:txBody>
          <a:bodyPr>
            <a:normAutofit/>
          </a:bodyPr>
          <a:lstStyle/>
          <a:p>
            <a:pPr algn="just"/>
            <a:r>
              <a:rPr lang="en-SG" sz="1600" dirty="0">
                <a:effectLst/>
                <a:latin typeface="TimesNewRomanPSMT"/>
              </a:rPr>
              <a:t>Suppose the binary classification problem, which you are dealing with, has </a:t>
            </a:r>
            <a:r>
              <a:rPr lang="en-SG" sz="1600" u="sng" dirty="0">
                <a:effectLst/>
                <a:latin typeface="TimesNewRomanPSMT"/>
              </a:rPr>
              <a:t>highly imbalanced classes</a:t>
            </a:r>
            <a:r>
              <a:rPr lang="en-SG" sz="1600" dirty="0">
                <a:effectLst/>
                <a:latin typeface="TimesNewRomanPSMT"/>
              </a:rPr>
              <a:t>. The majority class has 9.9k samples and the minority class has 100 samples. Which of the following metric(s) would you choose for assessing the classification performance? Select all relevant metric(s).</a:t>
            </a:r>
          </a:p>
          <a:p>
            <a:pPr marL="342900" indent="-342900">
              <a:buAutoNum type="alphaLcParenR"/>
            </a:pPr>
            <a:r>
              <a:rPr lang="en-SG" sz="1600" dirty="0">
                <a:effectLst/>
                <a:latin typeface="TimesNewRomanPSMT"/>
              </a:rPr>
              <a:t>Classification Accuracy</a:t>
            </a:r>
          </a:p>
          <a:p>
            <a:pPr marL="342900" indent="-342900">
              <a:buAutoNum type="alphaLcParenR"/>
            </a:pPr>
            <a:r>
              <a:rPr lang="en-SG" sz="1600" dirty="0">
                <a:effectLst/>
                <a:latin typeface="TimesNewRomanPSMT"/>
              </a:rPr>
              <a:t>Cost sensitive accuracy</a:t>
            </a:r>
          </a:p>
          <a:p>
            <a:pPr marL="342900" indent="-342900">
              <a:buAutoNum type="alphaLcParenR"/>
            </a:pPr>
            <a:r>
              <a:rPr lang="en-SG" sz="1600" dirty="0">
                <a:effectLst/>
                <a:latin typeface="TimesNewRomanPSMT"/>
              </a:rPr>
              <a:t>Precision and recall</a:t>
            </a:r>
            <a:endParaRPr lang="en-SG" sz="1600" dirty="0">
              <a:latin typeface="TimesNewRomanPSMT"/>
            </a:endParaRPr>
          </a:p>
          <a:p>
            <a:pPr marL="342900" indent="-342900">
              <a:buAutoNum type="alphaLcParenR"/>
            </a:pPr>
            <a:r>
              <a:rPr lang="en-SG" sz="1600" dirty="0">
                <a:effectLst/>
                <a:latin typeface="TimesNewRomanPSMT"/>
              </a:rPr>
              <a:t>None of these </a:t>
            </a:r>
            <a:endParaRPr lang="en-SG" sz="1600" dirty="0">
              <a:effectLst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473117-376E-3861-626B-7D5930347E4F}"/>
              </a:ext>
            </a:extLst>
          </p:cNvPr>
          <p:cNvSpPr/>
          <p:nvPr/>
        </p:nvSpPr>
        <p:spPr>
          <a:xfrm>
            <a:off x="594360" y="565190"/>
            <a:ext cx="36576" cy="41148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81693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5BD81-72D2-DA5F-014F-909A9CAE9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4DC7B-E7D7-A028-53D9-BB13054AE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945" y="1388883"/>
            <a:ext cx="8300109" cy="2976380"/>
          </a:xfrm>
        </p:spPr>
        <p:txBody>
          <a:bodyPr>
            <a:normAutofit/>
          </a:bodyPr>
          <a:lstStyle/>
          <a:p>
            <a:pPr algn="just"/>
            <a:r>
              <a:rPr lang="en-SG" sz="1600" dirty="0">
                <a:effectLst/>
                <a:latin typeface="TimesNewRomanPSMT"/>
              </a:rPr>
              <a:t>Suppose the binary classification problem, which you are dealing with, has </a:t>
            </a:r>
            <a:r>
              <a:rPr lang="en-SG" sz="1600" u="sng" dirty="0">
                <a:effectLst/>
                <a:latin typeface="TimesNewRomanPSMT"/>
              </a:rPr>
              <a:t>highly imbalanced classes</a:t>
            </a:r>
            <a:r>
              <a:rPr lang="en-SG" sz="1600" dirty="0">
                <a:effectLst/>
                <a:latin typeface="TimesNewRomanPSMT"/>
              </a:rPr>
              <a:t>. The majority class has 9.9k samples and the minority class has 100 samples. Which of the following metric(s) would you choose for assessing the classification performance? Select all relevant metric(s).</a:t>
            </a:r>
          </a:p>
          <a:p>
            <a:pPr marL="342900" indent="-342900">
              <a:buAutoNum type="alphaLcParenR"/>
            </a:pPr>
            <a:r>
              <a:rPr lang="en-SG" sz="1600" dirty="0">
                <a:effectLst/>
                <a:latin typeface="TimesNewRomanPSMT"/>
              </a:rPr>
              <a:t>Classification Accuracy</a:t>
            </a:r>
          </a:p>
          <a:p>
            <a:pPr marL="342900" indent="-342900">
              <a:buAutoNum type="alphaLcParenR"/>
            </a:pPr>
            <a:r>
              <a:rPr lang="en-SG" sz="1600" dirty="0">
                <a:effectLst/>
                <a:latin typeface="TimesNewRomanPSMT"/>
              </a:rPr>
              <a:t>Cost sensitive accuracy</a:t>
            </a:r>
          </a:p>
          <a:p>
            <a:pPr marL="342900" indent="-342900">
              <a:buAutoNum type="alphaLcParenR"/>
            </a:pPr>
            <a:r>
              <a:rPr lang="en-SG" sz="1600" dirty="0">
                <a:effectLst/>
                <a:latin typeface="TimesNewRomanPSMT"/>
              </a:rPr>
              <a:t>Precision and recall</a:t>
            </a:r>
            <a:endParaRPr lang="en-SG" sz="1600" dirty="0">
              <a:latin typeface="TimesNewRomanPSMT"/>
            </a:endParaRPr>
          </a:p>
          <a:p>
            <a:pPr marL="342900" indent="-342900">
              <a:buAutoNum type="alphaLcParenR"/>
            </a:pPr>
            <a:r>
              <a:rPr lang="en-SG" sz="1600" dirty="0">
                <a:effectLst/>
                <a:latin typeface="TimesNewRomanPSMT"/>
              </a:rPr>
              <a:t>None of these </a:t>
            </a:r>
            <a:endParaRPr lang="en-SG" sz="1600" dirty="0">
              <a:effectLst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473117-376E-3861-626B-7D5930347E4F}"/>
              </a:ext>
            </a:extLst>
          </p:cNvPr>
          <p:cNvSpPr/>
          <p:nvPr/>
        </p:nvSpPr>
        <p:spPr>
          <a:xfrm>
            <a:off x="594360" y="565190"/>
            <a:ext cx="36576" cy="41148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93BDCC1-6761-471F-08FD-DAA9802D73E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019322" y="2270375"/>
            <a:ext cx="3105352" cy="2329014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9CF8144-C270-4CFE-102E-5564D46FCE3F}"/>
              </a:ext>
            </a:extLst>
          </p:cNvPr>
          <p:cNvCxnSpPr>
            <a:cxnSpLocks/>
          </p:cNvCxnSpPr>
          <p:nvPr/>
        </p:nvCxnSpPr>
        <p:spPr>
          <a:xfrm>
            <a:off x="5113595" y="2476623"/>
            <a:ext cx="0" cy="174031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9DEA14B-6883-DF80-22AC-8E6F52CDC773}"/>
              </a:ext>
            </a:extLst>
          </p:cNvPr>
          <p:cNvSpPr txBox="1"/>
          <p:nvPr/>
        </p:nvSpPr>
        <p:spPr>
          <a:xfrm>
            <a:off x="3725660" y="2397091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Class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F31E40-817A-66DB-DB12-97FB0888FC84}"/>
              </a:ext>
            </a:extLst>
          </p:cNvPr>
          <p:cNvSpPr txBox="1"/>
          <p:nvPr/>
        </p:nvSpPr>
        <p:spPr>
          <a:xfrm>
            <a:off x="5278337" y="2402073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Class 2</a:t>
            </a:r>
          </a:p>
        </p:txBody>
      </p:sp>
    </p:spTree>
    <p:extLst>
      <p:ext uri="{BB962C8B-B14F-4D97-AF65-F5344CB8AC3E}">
        <p14:creationId xmlns:p14="http://schemas.microsoft.com/office/powerpoint/2010/main" val="4069814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5BD81-72D2-DA5F-014F-909A9CAE9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4DC7B-E7D7-A028-53D9-BB13054AE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945" y="1388883"/>
            <a:ext cx="8300109" cy="2976380"/>
          </a:xfrm>
        </p:spPr>
        <p:txBody>
          <a:bodyPr>
            <a:normAutofit/>
          </a:bodyPr>
          <a:lstStyle/>
          <a:p>
            <a:pPr algn="just"/>
            <a:r>
              <a:rPr lang="en-SG" sz="1600" dirty="0">
                <a:effectLst/>
                <a:latin typeface="TimesNewRomanPSMT"/>
              </a:rPr>
              <a:t>Suppose the binary classification problem, which you are dealing with, has </a:t>
            </a:r>
            <a:r>
              <a:rPr lang="en-SG" sz="1600" u="sng" dirty="0">
                <a:effectLst/>
                <a:latin typeface="TimesNewRomanPSMT"/>
              </a:rPr>
              <a:t>highly imbalanced classes</a:t>
            </a:r>
            <a:r>
              <a:rPr lang="en-SG" sz="1600" dirty="0">
                <a:effectLst/>
                <a:latin typeface="TimesNewRomanPSMT"/>
              </a:rPr>
              <a:t>. The majority class has 9.9k samples and the minority class has 100 samples. Which of the following metric(s) would you choose for assessing the classification performance? Select all relevant metric(s).</a:t>
            </a:r>
          </a:p>
          <a:p>
            <a:pPr marL="342900" indent="-342900">
              <a:buAutoNum type="alphaLcParenR"/>
            </a:pPr>
            <a:r>
              <a:rPr lang="en-SG" sz="1600" dirty="0">
                <a:effectLst/>
                <a:latin typeface="TimesNewRomanPSMT"/>
              </a:rPr>
              <a:t>Classification Accuracy</a:t>
            </a:r>
          </a:p>
          <a:p>
            <a:pPr marL="342900" indent="-342900">
              <a:buAutoNum type="alphaLcParenR"/>
            </a:pPr>
            <a:r>
              <a:rPr lang="en-SG" sz="1600" dirty="0">
                <a:effectLst/>
                <a:latin typeface="TimesNewRomanPSMT"/>
              </a:rPr>
              <a:t>Cost sensitive accuracy</a:t>
            </a:r>
          </a:p>
          <a:p>
            <a:pPr marL="342900" indent="-342900">
              <a:buAutoNum type="alphaLcParenR"/>
            </a:pPr>
            <a:r>
              <a:rPr lang="en-SG" sz="1600" dirty="0">
                <a:effectLst/>
                <a:latin typeface="TimesNewRomanPSMT"/>
              </a:rPr>
              <a:t>Precision and recall</a:t>
            </a:r>
            <a:endParaRPr lang="en-SG" sz="1600" dirty="0">
              <a:latin typeface="TimesNewRomanPSMT"/>
            </a:endParaRPr>
          </a:p>
          <a:p>
            <a:pPr marL="342900" indent="-342900">
              <a:buAutoNum type="alphaLcParenR"/>
            </a:pPr>
            <a:r>
              <a:rPr lang="en-SG" sz="1600" dirty="0">
                <a:effectLst/>
                <a:latin typeface="TimesNewRomanPSMT"/>
              </a:rPr>
              <a:t>None of these </a:t>
            </a:r>
            <a:endParaRPr lang="en-SG" sz="1600" dirty="0">
              <a:effectLst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473117-376E-3861-626B-7D5930347E4F}"/>
              </a:ext>
            </a:extLst>
          </p:cNvPr>
          <p:cNvSpPr/>
          <p:nvPr/>
        </p:nvSpPr>
        <p:spPr>
          <a:xfrm>
            <a:off x="594360" y="565190"/>
            <a:ext cx="36576" cy="41148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811B51-8B56-A993-688D-E5AF3A90BFFB}"/>
              </a:ext>
            </a:extLst>
          </p:cNvPr>
          <p:cNvSpPr txBox="1"/>
          <p:nvPr/>
        </p:nvSpPr>
        <p:spPr>
          <a:xfrm>
            <a:off x="141859" y="2387084"/>
            <a:ext cx="370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→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C8C7DC-E4E3-B7D3-58B5-B25F896550C6}"/>
              </a:ext>
            </a:extLst>
          </p:cNvPr>
          <p:cNvSpPr txBox="1"/>
          <p:nvPr/>
        </p:nvSpPr>
        <p:spPr>
          <a:xfrm>
            <a:off x="6656439" y="3177985"/>
            <a:ext cx="22122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Misclassifications in minority class have minimal impact on overall accuracy.</a:t>
            </a:r>
            <a:endParaRPr lang="en-US" sz="16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5504CC4-193F-2D77-574D-E540872A596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019322" y="2270375"/>
            <a:ext cx="3105352" cy="2329014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62BF75D-26DE-FBD7-3C62-39D69DC84ABB}"/>
              </a:ext>
            </a:extLst>
          </p:cNvPr>
          <p:cNvCxnSpPr>
            <a:cxnSpLocks/>
          </p:cNvCxnSpPr>
          <p:nvPr/>
        </p:nvCxnSpPr>
        <p:spPr>
          <a:xfrm>
            <a:off x="5113595" y="2476623"/>
            <a:ext cx="0" cy="174031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DB561EB-1F9B-DF81-F953-4A9DBF0D84D9}"/>
              </a:ext>
            </a:extLst>
          </p:cNvPr>
          <p:cNvSpPr txBox="1"/>
          <p:nvPr/>
        </p:nvSpPr>
        <p:spPr>
          <a:xfrm>
            <a:off x="3725660" y="2397091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Class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859FCE-BFD3-8A72-6409-0149481BE465}"/>
              </a:ext>
            </a:extLst>
          </p:cNvPr>
          <p:cNvSpPr txBox="1"/>
          <p:nvPr/>
        </p:nvSpPr>
        <p:spPr>
          <a:xfrm>
            <a:off x="5278337" y="2402073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Class 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8476256-9E25-EA0F-84B9-C64721AE2F6C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787813" y="3716594"/>
            <a:ext cx="86862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36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5BD81-72D2-DA5F-014F-909A9CAE9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4DC7B-E7D7-A028-53D9-BB13054AE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945" y="1388883"/>
            <a:ext cx="8300109" cy="2976380"/>
          </a:xfrm>
        </p:spPr>
        <p:txBody>
          <a:bodyPr>
            <a:normAutofit/>
          </a:bodyPr>
          <a:lstStyle/>
          <a:p>
            <a:pPr algn="just"/>
            <a:r>
              <a:rPr lang="en-SG" sz="1600" dirty="0">
                <a:effectLst/>
                <a:latin typeface="TimesNewRomanPSMT"/>
              </a:rPr>
              <a:t>Suppose the binary classification problem, which you are dealing with, has </a:t>
            </a:r>
            <a:r>
              <a:rPr lang="en-SG" sz="1600" u="sng" dirty="0">
                <a:effectLst/>
                <a:latin typeface="TimesNewRomanPSMT"/>
              </a:rPr>
              <a:t>highly imbalanced classes</a:t>
            </a:r>
            <a:r>
              <a:rPr lang="en-SG" sz="1600" dirty="0">
                <a:effectLst/>
                <a:latin typeface="TimesNewRomanPSMT"/>
              </a:rPr>
              <a:t>. The majority class has 9.9k samples and the minority class has 100 samples. Which of the following metric(s) would you choose for assessing the classification performance? Select all relevant metric(s).</a:t>
            </a:r>
          </a:p>
          <a:p>
            <a:pPr marL="342900" indent="-342900">
              <a:buAutoNum type="alphaLcParenR"/>
            </a:pPr>
            <a:r>
              <a:rPr lang="en-SG" sz="1600" dirty="0">
                <a:effectLst/>
                <a:latin typeface="TimesNewRomanPSMT"/>
              </a:rPr>
              <a:t>Classification Accuracy</a:t>
            </a:r>
          </a:p>
          <a:p>
            <a:pPr marL="342900" indent="-342900">
              <a:buAutoNum type="alphaLcParenR"/>
            </a:pPr>
            <a:r>
              <a:rPr lang="en-SG" sz="1600" dirty="0">
                <a:effectLst/>
                <a:latin typeface="TimesNewRomanPSMT"/>
              </a:rPr>
              <a:t>Cost sensitive accuracy</a:t>
            </a:r>
          </a:p>
          <a:p>
            <a:pPr marL="342900" indent="-342900">
              <a:buAutoNum type="alphaLcParenR"/>
            </a:pPr>
            <a:r>
              <a:rPr lang="en-SG" sz="1600" dirty="0">
                <a:effectLst/>
                <a:latin typeface="TimesNewRomanPSMT"/>
              </a:rPr>
              <a:t>Precision and recall</a:t>
            </a:r>
            <a:endParaRPr lang="en-SG" sz="1600" dirty="0">
              <a:latin typeface="TimesNewRomanPSMT"/>
            </a:endParaRPr>
          </a:p>
          <a:p>
            <a:pPr marL="342900" indent="-342900">
              <a:buAutoNum type="alphaLcParenR"/>
            </a:pPr>
            <a:r>
              <a:rPr lang="en-SG" sz="1600" dirty="0">
                <a:effectLst/>
                <a:latin typeface="TimesNewRomanPSMT"/>
              </a:rPr>
              <a:t>None of these </a:t>
            </a:r>
            <a:endParaRPr lang="en-SG" sz="1600" dirty="0">
              <a:effectLst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473117-376E-3861-626B-7D5930347E4F}"/>
              </a:ext>
            </a:extLst>
          </p:cNvPr>
          <p:cNvSpPr/>
          <p:nvPr/>
        </p:nvSpPr>
        <p:spPr>
          <a:xfrm>
            <a:off x="594360" y="565190"/>
            <a:ext cx="36576" cy="41148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CAAA3F0-2393-8853-C618-7AAA2A9499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203427"/>
              </p:ext>
            </p:extLst>
          </p:nvPr>
        </p:nvGraphicFramePr>
        <p:xfrm>
          <a:off x="6318463" y="2270375"/>
          <a:ext cx="2485962" cy="1371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86118">
                  <a:extLst>
                    <a:ext uri="{9D8B030D-6E8A-4147-A177-3AD203B41FA5}">
                      <a16:colId xmlns:a16="http://schemas.microsoft.com/office/drawing/2014/main" val="352611881"/>
                    </a:ext>
                  </a:extLst>
                </a:gridCol>
                <a:gridCol w="899922">
                  <a:extLst>
                    <a:ext uri="{9D8B030D-6E8A-4147-A177-3AD203B41FA5}">
                      <a16:colId xmlns:a16="http://schemas.microsoft.com/office/drawing/2014/main" val="1141321584"/>
                    </a:ext>
                  </a:extLst>
                </a:gridCol>
                <a:gridCol w="899922">
                  <a:extLst>
                    <a:ext uri="{9D8B030D-6E8A-4147-A177-3AD203B41FA5}">
                      <a16:colId xmlns:a16="http://schemas.microsoft.com/office/drawing/2014/main" val="1628742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Class 1</a:t>
                      </a:r>
                    </a:p>
                    <a:p>
                      <a:pPr algn="ctr"/>
                      <a:r>
                        <a:rPr lang="en-US" sz="1200" dirty="0"/>
                        <a:t>(predicted)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Class 2</a:t>
                      </a:r>
                    </a:p>
                    <a:p>
                      <a:pPr algn="ctr"/>
                      <a:r>
                        <a:rPr lang="en-US" sz="1200" dirty="0"/>
                        <a:t>(predicted)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665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Class 1</a:t>
                      </a:r>
                    </a:p>
                    <a:p>
                      <a:pPr algn="ctr"/>
                      <a:r>
                        <a:rPr lang="en-US" sz="1200" dirty="0"/>
                        <a:t>(actual)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8232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Class 2</a:t>
                      </a:r>
                    </a:p>
                    <a:p>
                      <a:pPr algn="ctr"/>
                      <a:r>
                        <a:rPr lang="en-US" sz="1200" dirty="0"/>
                        <a:t>(actual)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982798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9C67C808-CBEF-16BD-B5D9-6C62B503F05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019322" y="2270375"/>
            <a:ext cx="3105352" cy="2329014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8A2BA7C-82C6-368F-55F4-87731ED93A41}"/>
              </a:ext>
            </a:extLst>
          </p:cNvPr>
          <p:cNvCxnSpPr>
            <a:cxnSpLocks/>
          </p:cNvCxnSpPr>
          <p:nvPr/>
        </p:nvCxnSpPr>
        <p:spPr>
          <a:xfrm>
            <a:off x="5113595" y="2476623"/>
            <a:ext cx="0" cy="174031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D1FCD0A-50B8-CB44-90B0-78A5A09C985A}"/>
              </a:ext>
            </a:extLst>
          </p:cNvPr>
          <p:cNvSpPr txBox="1"/>
          <p:nvPr/>
        </p:nvSpPr>
        <p:spPr>
          <a:xfrm>
            <a:off x="3725660" y="2397091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Class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E961AA-E24D-B48A-337E-7656F08B13F6}"/>
              </a:ext>
            </a:extLst>
          </p:cNvPr>
          <p:cNvSpPr txBox="1"/>
          <p:nvPr/>
        </p:nvSpPr>
        <p:spPr>
          <a:xfrm>
            <a:off x="5278337" y="2402073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Class 2</a:t>
            </a:r>
          </a:p>
        </p:txBody>
      </p:sp>
    </p:spTree>
    <p:extLst>
      <p:ext uri="{BB962C8B-B14F-4D97-AF65-F5344CB8AC3E}">
        <p14:creationId xmlns:p14="http://schemas.microsoft.com/office/powerpoint/2010/main" val="663646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5BD81-72D2-DA5F-014F-909A9CAE9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4DC7B-E7D7-A028-53D9-BB13054AE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945" y="1388883"/>
            <a:ext cx="8300109" cy="2976380"/>
          </a:xfrm>
        </p:spPr>
        <p:txBody>
          <a:bodyPr>
            <a:normAutofit/>
          </a:bodyPr>
          <a:lstStyle/>
          <a:p>
            <a:pPr algn="just"/>
            <a:r>
              <a:rPr lang="en-SG" sz="1600" dirty="0">
                <a:effectLst/>
                <a:latin typeface="TimesNewRomanPSMT"/>
              </a:rPr>
              <a:t>Suppose the binary classification problem, which you are dealing with, has </a:t>
            </a:r>
            <a:r>
              <a:rPr lang="en-SG" sz="1600" u="sng" dirty="0">
                <a:effectLst/>
                <a:latin typeface="TimesNewRomanPSMT"/>
              </a:rPr>
              <a:t>highly imbalanced classes</a:t>
            </a:r>
            <a:r>
              <a:rPr lang="en-SG" sz="1600" dirty="0">
                <a:effectLst/>
                <a:latin typeface="TimesNewRomanPSMT"/>
              </a:rPr>
              <a:t>. The majority class has 9.9k samples and the minority class has 100 samples. Which of the following metric(s) would you choose for assessing the classification performance? Select all relevant metric(s).</a:t>
            </a:r>
          </a:p>
          <a:p>
            <a:pPr marL="342900" indent="-342900">
              <a:buAutoNum type="alphaLcParenR"/>
            </a:pPr>
            <a:r>
              <a:rPr lang="en-SG" sz="1600" dirty="0">
                <a:effectLst/>
                <a:latin typeface="TimesNewRomanPSMT"/>
              </a:rPr>
              <a:t>Classification Accuracy</a:t>
            </a:r>
          </a:p>
          <a:p>
            <a:pPr marL="342900" indent="-342900">
              <a:buAutoNum type="alphaLcParenR"/>
            </a:pPr>
            <a:r>
              <a:rPr lang="en-SG" sz="1600" dirty="0">
                <a:effectLst/>
                <a:latin typeface="TimesNewRomanPSMT"/>
              </a:rPr>
              <a:t>Cost sensitive accuracy</a:t>
            </a:r>
          </a:p>
          <a:p>
            <a:pPr marL="342900" indent="-342900">
              <a:buAutoNum type="alphaLcParenR"/>
            </a:pPr>
            <a:r>
              <a:rPr lang="en-SG" sz="1600" dirty="0">
                <a:effectLst/>
                <a:latin typeface="TimesNewRomanPSMT"/>
              </a:rPr>
              <a:t>Precision and recall</a:t>
            </a:r>
            <a:endParaRPr lang="en-SG" sz="1600" dirty="0">
              <a:latin typeface="TimesNewRomanPSMT"/>
            </a:endParaRPr>
          </a:p>
          <a:p>
            <a:pPr marL="342900" indent="-342900">
              <a:buAutoNum type="alphaLcParenR"/>
            </a:pPr>
            <a:r>
              <a:rPr lang="en-SG" sz="1600" dirty="0">
                <a:effectLst/>
                <a:latin typeface="TimesNewRomanPSMT"/>
              </a:rPr>
              <a:t>None of these </a:t>
            </a:r>
            <a:endParaRPr lang="en-SG" sz="1600" dirty="0">
              <a:effectLst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473117-376E-3861-626B-7D5930347E4F}"/>
              </a:ext>
            </a:extLst>
          </p:cNvPr>
          <p:cNvSpPr/>
          <p:nvPr/>
        </p:nvSpPr>
        <p:spPr>
          <a:xfrm>
            <a:off x="594360" y="565190"/>
            <a:ext cx="36576" cy="41148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CAAA3F0-2393-8853-C618-7AAA2A9499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806542"/>
              </p:ext>
            </p:extLst>
          </p:nvPr>
        </p:nvGraphicFramePr>
        <p:xfrm>
          <a:off x="6318463" y="2270375"/>
          <a:ext cx="2485962" cy="1371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86118">
                  <a:extLst>
                    <a:ext uri="{9D8B030D-6E8A-4147-A177-3AD203B41FA5}">
                      <a16:colId xmlns:a16="http://schemas.microsoft.com/office/drawing/2014/main" val="352611881"/>
                    </a:ext>
                  </a:extLst>
                </a:gridCol>
                <a:gridCol w="899922">
                  <a:extLst>
                    <a:ext uri="{9D8B030D-6E8A-4147-A177-3AD203B41FA5}">
                      <a16:colId xmlns:a16="http://schemas.microsoft.com/office/drawing/2014/main" val="1141321584"/>
                    </a:ext>
                  </a:extLst>
                </a:gridCol>
                <a:gridCol w="899922">
                  <a:extLst>
                    <a:ext uri="{9D8B030D-6E8A-4147-A177-3AD203B41FA5}">
                      <a16:colId xmlns:a16="http://schemas.microsoft.com/office/drawing/2014/main" val="1628742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Class 1</a:t>
                      </a:r>
                    </a:p>
                    <a:p>
                      <a:pPr algn="ctr"/>
                      <a:r>
                        <a:rPr lang="en-US" sz="1200" dirty="0"/>
                        <a:t>(predicted)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Class 2</a:t>
                      </a:r>
                    </a:p>
                    <a:p>
                      <a:pPr algn="ctr"/>
                      <a:r>
                        <a:rPr lang="en-US" sz="1200" dirty="0"/>
                        <a:t>(predicted)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665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Class 1</a:t>
                      </a:r>
                    </a:p>
                    <a:p>
                      <a:pPr algn="ctr"/>
                      <a:r>
                        <a:rPr lang="en-US" sz="1200" dirty="0"/>
                        <a:t>(actual)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5"/>
                          </a:solidFill>
                        </a:rPr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2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8232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Class 2</a:t>
                      </a:r>
                    </a:p>
                    <a:p>
                      <a:pPr algn="ctr"/>
                      <a:r>
                        <a:rPr lang="en-US" sz="1200" dirty="0"/>
                        <a:t>(actual)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982798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9C67C808-CBEF-16BD-B5D9-6C62B503F05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019322" y="2270375"/>
            <a:ext cx="3105352" cy="2329014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8A2BA7C-82C6-368F-55F4-87731ED93A41}"/>
              </a:ext>
            </a:extLst>
          </p:cNvPr>
          <p:cNvCxnSpPr>
            <a:cxnSpLocks/>
          </p:cNvCxnSpPr>
          <p:nvPr/>
        </p:nvCxnSpPr>
        <p:spPr>
          <a:xfrm>
            <a:off x="5113595" y="2476623"/>
            <a:ext cx="0" cy="174031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D1FCD0A-50B8-CB44-90B0-78A5A09C985A}"/>
              </a:ext>
            </a:extLst>
          </p:cNvPr>
          <p:cNvSpPr txBox="1"/>
          <p:nvPr/>
        </p:nvSpPr>
        <p:spPr>
          <a:xfrm>
            <a:off x="3725660" y="2397091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Class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E961AA-E24D-B48A-337E-7656F08B13F6}"/>
              </a:ext>
            </a:extLst>
          </p:cNvPr>
          <p:cNvSpPr txBox="1"/>
          <p:nvPr/>
        </p:nvSpPr>
        <p:spPr>
          <a:xfrm>
            <a:off x="5278337" y="2402073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Class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F56BEB5-AAE1-BAB6-6DFA-0B399EBC788B}"/>
                  </a:ext>
                </a:extLst>
              </p:cNvPr>
              <p:cNvSpPr txBox="1"/>
              <p:nvPr/>
            </p:nvSpPr>
            <p:spPr>
              <a:xfrm>
                <a:off x="6318463" y="3787824"/>
                <a:ext cx="273704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Cost sensitive accuracy: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4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F56BEB5-AAE1-BAB6-6DFA-0B399EBC7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463" y="3787824"/>
                <a:ext cx="2737047" cy="523220"/>
              </a:xfrm>
              <a:prstGeom prst="rect">
                <a:avLst/>
              </a:prstGeom>
              <a:blipFill>
                <a:blip r:embed="rId3"/>
                <a:stretch>
                  <a:fillRect l="-926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169232E1-1744-CA56-0AA1-E28B3DBF1568}"/>
              </a:ext>
            </a:extLst>
          </p:cNvPr>
          <p:cNvSpPr txBox="1"/>
          <p:nvPr/>
        </p:nvSpPr>
        <p:spPr>
          <a:xfrm>
            <a:off x="154267" y="2704868"/>
            <a:ext cx="370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→</a:t>
            </a:r>
          </a:p>
        </p:txBody>
      </p:sp>
    </p:spTree>
    <p:extLst>
      <p:ext uri="{BB962C8B-B14F-4D97-AF65-F5344CB8AC3E}">
        <p14:creationId xmlns:p14="http://schemas.microsoft.com/office/powerpoint/2010/main" val="2319354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5BD81-72D2-DA5F-014F-909A9CAE9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4DC7B-E7D7-A028-53D9-BB13054AE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945" y="1388883"/>
            <a:ext cx="8300109" cy="2976380"/>
          </a:xfrm>
        </p:spPr>
        <p:txBody>
          <a:bodyPr>
            <a:normAutofit/>
          </a:bodyPr>
          <a:lstStyle/>
          <a:p>
            <a:pPr algn="just"/>
            <a:r>
              <a:rPr lang="en-SG" sz="1600" dirty="0">
                <a:effectLst/>
                <a:latin typeface="TimesNewRomanPSMT"/>
              </a:rPr>
              <a:t>Suppose the binary classification problem, which you are dealing with, has </a:t>
            </a:r>
            <a:r>
              <a:rPr lang="en-SG" sz="1600" u="sng" dirty="0">
                <a:effectLst/>
                <a:latin typeface="TimesNewRomanPSMT"/>
              </a:rPr>
              <a:t>highly imbalanced classes</a:t>
            </a:r>
            <a:r>
              <a:rPr lang="en-SG" sz="1600" dirty="0">
                <a:effectLst/>
                <a:latin typeface="TimesNewRomanPSMT"/>
              </a:rPr>
              <a:t>. The majority class has 9.9k samples and the minority class has 100 samples. Which of the following metric(s) would you choose for assessing the classification performance? Select all relevant metric(s).</a:t>
            </a:r>
          </a:p>
          <a:p>
            <a:pPr marL="342900" indent="-342900">
              <a:buAutoNum type="alphaLcParenR"/>
            </a:pPr>
            <a:r>
              <a:rPr lang="en-SG" sz="1600" dirty="0">
                <a:effectLst/>
                <a:latin typeface="TimesNewRomanPSMT"/>
              </a:rPr>
              <a:t>Classification Accuracy</a:t>
            </a:r>
          </a:p>
          <a:p>
            <a:pPr marL="342900" indent="-342900">
              <a:buAutoNum type="alphaLcParenR"/>
            </a:pPr>
            <a:r>
              <a:rPr lang="en-SG" sz="1600" dirty="0">
                <a:effectLst/>
                <a:latin typeface="TimesNewRomanPSMT"/>
              </a:rPr>
              <a:t>Cost sensitive accuracy</a:t>
            </a:r>
          </a:p>
          <a:p>
            <a:pPr marL="342900" indent="-342900">
              <a:buAutoNum type="alphaLcParenR"/>
            </a:pPr>
            <a:r>
              <a:rPr lang="en-SG" sz="1600" dirty="0">
                <a:effectLst/>
                <a:latin typeface="TimesNewRomanPSMT"/>
              </a:rPr>
              <a:t>Precision and recall</a:t>
            </a:r>
            <a:endParaRPr lang="en-SG" sz="1600" dirty="0">
              <a:latin typeface="TimesNewRomanPSMT"/>
            </a:endParaRPr>
          </a:p>
          <a:p>
            <a:pPr marL="342900" indent="-342900">
              <a:buAutoNum type="alphaLcParenR"/>
            </a:pPr>
            <a:r>
              <a:rPr lang="en-SG" sz="1600" dirty="0">
                <a:effectLst/>
                <a:latin typeface="TimesNewRomanPSMT"/>
              </a:rPr>
              <a:t>None of these </a:t>
            </a:r>
            <a:endParaRPr lang="en-SG" sz="1600" dirty="0">
              <a:effectLst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473117-376E-3861-626B-7D5930347E4F}"/>
              </a:ext>
            </a:extLst>
          </p:cNvPr>
          <p:cNvSpPr/>
          <p:nvPr/>
        </p:nvSpPr>
        <p:spPr>
          <a:xfrm>
            <a:off x="594360" y="565190"/>
            <a:ext cx="36576" cy="41148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CAAA3F0-2393-8853-C618-7AAA2A9499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662316"/>
              </p:ext>
            </p:extLst>
          </p:nvPr>
        </p:nvGraphicFramePr>
        <p:xfrm>
          <a:off x="6318463" y="2270375"/>
          <a:ext cx="2485962" cy="1371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86118">
                  <a:extLst>
                    <a:ext uri="{9D8B030D-6E8A-4147-A177-3AD203B41FA5}">
                      <a16:colId xmlns:a16="http://schemas.microsoft.com/office/drawing/2014/main" val="352611881"/>
                    </a:ext>
                  </a:extLst>
                </a:gridCol>
                <a:gridCol w="899922">
                  <a:extLst>
                    <a:ext uri="{9D8B030D-6E8A-4147-A177-3AD203B41FA5}">
                      <a16:colId xmlns:a16="http://schemas.microsoft.com/office/drawing/2014/main" val="1141321584"/>
                    </a:ext>
                  </a:extLst>
                </a:gridCol>
                <a:gridCol w="899922">
                  <a:extLst>
                    <a:ext uri="{9D8B030D-6E8A-4147-A177-3AD203B41FA5}">
                      <a16:colId xmlns:a16="http://schemas.microsoft.com/office/drawing/2014/main" val="1628742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Class 1</a:t>
                      </a:r>
                    </a:p>
                    <a:p>
                      <a:pPr algn="ctr"/>
                      <a:r>
                        <a:rPr lang="en-US" sz="1200" dirty="0"/>
                        <a:t>(predicted)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Class 2</a:t>
                      </a:r>
                    </a:p>
                    <a:p>
                      <a:pPr algn="ctr"/>
                      <a:r>
                        <a:rPr lang="en-US" sz="1200" dirty="0"/>
                        <a:t>(predicted)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665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Class 1</a:t>
                      </a:r>
                    </a:p>
                    <a:p>
                      <a:pPr algn="ctr"/>
                      <a:r>
                        <a:rPr lang="en-US" sz="1200" dirty="0"/>
                        <a:t>(actual)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2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8232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Class 2</a:t>
                      </a:r>
                    </a:p>
                    <a:p>
                      <a:pPr algn="ctr"/>
                      <a:r>
                        <a:rPr lang="en-US" sz="1200" dirty="0"/>
                        <a:t>(actual)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982798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9C67C808-CBEF-16BD-B5D9-6C62B503F05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019322" y="2270375"/>
            <a:ext cx="3105352" cy="2329014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8A2BA7C-82C6-368F-55F4-87731ED93A41}"/>
              </a:ext>
            </a:extLst>
          </p:cNvPr>
          <p:cNvCxnSpPr>
            <a:cxnSpLocks/>
          </p:cNvCxnSpPr>
          <p:nvPr/>
        </p:nvCxnSpPr>
        <p:spPr>
          <a:xfrm>
            <a:off x="5113595" y="2476623"/>
            <a:ext cx="0" cy="174031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D1FCD0A-50B8-CB44-90B0-78A5A09C985A}"/>
              </a:ext>
            </a:extLst>
          </p:cNvPr>
          <p:cNvSpPr txBox="1"/>
          <p:nvPr/>
        </p:nvSpPr>
        <p:spPr>
          <a:xfrm>
            <a:off x="3725660" y="2397091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Class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E961AA-E24D-B48A-337E-7656F08B13F6}"/>
              </a:ext>
            </a:extLst>
          </p:cNvPr>
          <p:cNvSpPr txBox="1"/>
          <p:nvPr/>
        </p:nvSpPr>
        <p:spPr>
          <a:xfrm>
            <a:off x="5278337" y="2402073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Class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F56BEB5-AAE1-BAB6-6DFA-0B399EBC788B}"/>
                  </a:ext>
                </a:extLst>
              </p:cNvPr>
              <p:cNvSpPr txBox="1"/>
              <p:nvPr/>
            </p:nvSpPr>
            <p:spPr>
              <a:xfrm>
                <a:off x="6318463" y="3787824"/>
                <a:ext cx="273704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Cost sensitive accuracy: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F56BEB5-AAE1-BAB6-6DFA-0B399EBC7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463" y="3787824"/>
                <a:ext cx="2737047" cy="523220"/>
              </a:xfrm>
              <a:prstGeom prst="rect">
                <a:avLst/>
              </a:prstGeom>
              <a:blipFill>
                <a:blip r:embed="rId3"/>
                <a:stretch>
                  <a:fillRect l="-926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0CCD85A8-AC70-ABB3-D545-17B5EE5A8A44}"/>
              </a:ext>
            </a:extLst>
          </p:cNvPr>
          <p:cNvSpPr/>
          <p:nvPr/>
        </p:nvSpPr>
        <p:spPr>
          <a:xfrm>
            <a:off x="7297971" y="3251320"/>
            <a:ext cx="309781" cy="30905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E30B7DA-0446-2033-AE50-C05D0CE4158E}"/>
              </a:ext>
            </a:extLst>
          </p:cNvPr>
          <p:cNvSpPr/>
          <p:nvPr/>
        </p:nvSpPr>
        <p:spPr>
          <a:xfrm>
            <a:off x="8203729" y="2801648"/>
            <a:ext cx="309781" cy="309053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A33EFF-542B-4632-922D-0DAEDC929A37}"/>
              </a:ext>
            </a:extLst>
          </p:cNvPr>
          <p:cNvSpPr txBox="1"/>
          <p:nvPr/>
        </p:nvSpPr>
        <p:spPr>
          <a:xfrm>
            <a:off x="154267" y="2704868"/>
            <a:ext cx="370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→</a:t>
            </a:r>
          </a:p>
        </p:txBody>
      </p:sp>
    </p:spTree>
    <p:extLst>
      <p:ext uri="{BB962C8B-B14F-4D97-AF65-F5344CB8AC3E}">
        <p14:creationId xmlns:p14="http://schemas.microsoft.com/office/powerpoint/2010/main" val="3449579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5BD81-72D2-DA5F-014F-909A9CAE9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4DC7B-E7D7-A028-53D9-BB13054AE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945" y="1388883"/>
            <a:ext cx="8300109" cy="2976380"/>
          </a:xfrm>
        </p:spPr>
        <p:txBody>
          <a:bodyPr>
            <a:normAutofit/>
          </a:bodyPr>
          <a:lstStyle/>
          <a:p>
            <a:pPr algn="just"/>
            <a:r>
              <a:rPr lang="en-SG" sz="1600" dirty="0">
                <a:effectLst/>
                <a:latin typeface="TimesNewRomanPSMT"/>
              </a:rPr>
              <a:t>Suppose the binary classification problem, which you are dealing with, has </a:t>
            </a:r>
            <a:r>
              <a:rPr lang="en-SG" sz="1600" u="sng" dirty="0">
                <a:effectLst/>
                <a:latin typeface="TimesNewRomanPSMT"/>
              </a:rPr>
              <a:t>highly imbalanced classes</a:t>
            </a:r>
            <a:r>
              <a:rPr lang="en-SG" sz="1600" dirty="0">
                <a:effectLst/>
                <a:latin typeface="TimesNewRomanPSMT"/>
              </a:rPr>
              <a:t>. The majority class has 9.9k samples and the minority class has 100 samples. Which of the following metric(s) would you choose for assessing the classification performance? Select all relevant metric(s).</a:t>
            </a:r>
          </a:p>
          <a:p>
            <a:pPr marL="342900" indent="-342900">
              <a:buAutoNum type="alphaLcParenR"/>
            </a:pPr>
            <a:r>
              <a:rPr lang="en-SG" sz="1600" dirty="0">
                <a:effectLst/>
                <a:latin typeface="TimesNewRomanPSMT"/>
              </a:rPr>
              <a:t>Classification Accuracy</a:t>
            </a:r>
          </a:p>
          <a:p>
            <a:pPr marL="342900" indent="-342900">
              <a:buAutoNum type="alphaLcParenR"/>
            </a:pPr>
            <a:r>
              <a:rPr lang="en-SG" sz="1600" dirty="0">
                <a:effectLst/>
                <a:latin typeface="TimesNewRomanPSMT"/>
              </a:rPr>
              <a:t>Cost sensitive accuracy</a:t>
            </a:r>
          </a:p>
          <a:p>
            <a:pPr marL="342900" indent="-342900">
              <a:buAutoNum type="alphaLcParenR"/>
            </a:pPr>
            <a:r>
              <a:rPr lang="en-SG" sz="1600" dirty="0">
                <a:effectLst/>
                <a:latin typeface="TimesNewRomanPSMT"/>
              </a:rPr>
              <a:t>Precision and recall</a:t>
            </a:r>
            <a:endParaRPr lang="en-SG" sz="1600" dirty="0">
              <a:latin typeface="TimesNewRomanPSMT"/>
            </a:endParaRPr>
          </a:p>
          <a:p>
            <a:pPr marL="342900" indent="-342900">
              <a:buAutoNum type="alphaLcParenR"/>
            </a:pPr>
            <a:r>
              <a:rPr lang="en-SG" sz="1600" dirty="0">
                <a:effectLst/>
                <a:latin typeface="TimesNewRomanPSMT"/>
              </a:rPr>
              <a:t>None of these </a:t>
            </a:r>
            <a:endParaRPr lang="en-SG" sz="1600" dirty="0">
              <a:effectLst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473117-376E-3861-626B-7D5930347E4F}"/>
              </a:ext>
            </a:extLst>
          </p:cNvPr>
          <p:cNvSpPr/>
          <p:nvPr/>
        </p:nvSpPr>
        <p:spPr>
          <a:xfrm>
            <a:off x="594360" y="565190"/>
            <a:ext cx="36576" cy="41148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CAAA3F0-2393-8853-C618-7AAA2A9499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249543"/>
              </p:ext>
            </p:extLst>
          </p:nvPr>
        </p:nvGraphicFramePr>
        <p:xfrm>
          <a:off x="6318463" y="2270375"/>
          <a:ext cx="2485962" cy="1371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86118">
                  <a:extLst>
                    <a:ext uri="{9D8B030D-6E8A-4147-A177-3AD203B41FA5}">
                      <a16:colId xmlns:a16="http://schemas.microsoft.com/office/drawing/2014/main" val="352611881"/>
                    </a:ext>
                  </a:extLst>
                </a:gridCol>
                <a:gridCol w="899922">
                  <a:extLst>
                    <a:ext uri="{9D8B030D-6E8A-4147-A177-3AD203B41FA5}">
                      <a16:colId xmlns:a16="http://schemas.microsoft.com/office/drawing/2014/main" val="1141321584"/>
                    </a:ext>
                  </a:extLst>
                </a:gridCol>
                <a:gridCol w="899922">
                  <a:extLst>
                    <a:ext uri="{9D8B030D-6E8A-4147-A177-3AD203B41FA5}">
                      <a16:colId xmlns:a16="http://schemas.microsoft.com/office/drawing/2014/main" val="1628742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Class 1</a:t>
                      </a:r>
                    </a:p>
                    <a:p>
                      <a:pPr algn="ctr"/>
                      <a:r>
                        <a:rPr lang="en-US" sz="1200" dirty="0"/>
                        <a:t>(predicted)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Class 2</a:t>
                      </a:r>
                    </a:p>
                    <a:p>
                      <a:pPr algn="ctr"/>
                      <a:r>
                        <a:rPr lang="en-US" sz="1200" dirty="0"/>
                        <a:t>(predicted)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665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Class 1</a:t>
                      </a:r>
                    </a:p>
                    <a:p>
                      <a:pPr algn="ctr"/>
                      <a:r>
                        <a:rPr lang="en-US" sz="1200" dirty="0"/>
                        <a:t>(actual)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2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8232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Class 2</a:t>
                      </a:r>
                    </a:p>
                    <a:p>
                      <a:pPr algn="ctr"/>
                      <a:r>
                        <a:rPr lang="en-US" sz="1200" dirty="0"/>
                        <a:t>(actual)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982798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9C67C808-CBEF-16BD-B5D9-6C62B503F05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019322" y="2270375"/>
            <a:ext cx="3105352" cy="2329014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8A2BA7C-82C6-368F-55F4-87731ED93A41}"/>
              </a:ext>
            </a:extLst>
          </p:cNvPr>
          <p:cNvCxnSpPr>
            <a:cxnSpLocks/>
          </p:cNvCxnSpPr>
          <p:nvPr/>
        </p:nvCxnSpPr>
        <p:spPr>
          <a:xfrm>
            <a:off x="5113595" y="2476623"/>
            <a:ext cx="0" cy="174031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D1FCD0A-50B8-CB44-90B0-78A5A09C985A}"/>
              </a:ext>
            </a:extLst>
          </p:cNvPr>
          <p:cNvSpPr txBox="1"/>
          <p:nvPr/>
        </p:nvSpPr>
        <p:spPr>
          <a:xfrm>
            <a:off x="3725660" y="2397091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Class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E961AA-E24D-B48A-337E-7656F08B13F6}"/>
              </a:ext>
            </a:extLst>
          </p:cNvPr>
          <p:cNvSpPr txBox="1"/>
          <p:nvPr/>
        </p:nvSpPr>
        <p:spPr>
          <a:xfrm>
            <a:off x="5278337" y="2402073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Class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F56BEB5-AAE1-BAB6-6DFA-0B399EBC788B}"/>
                  </a:ext>
                </a:extLst>
              </p:cNvPr>
              <p:cNvSpPr txBox="1"/>
              <p:nvPr/>
            </p:nvSpPr>
            <p:spPr>
              <a:xfrm>
                <a:off x="6318463" y="3787824"/>
                <a:ext cx="2737047" cy="401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6">
                        <a:lumMod val="75000"/>
                      </a:schemeClr>
                    </a:solidFill>
                  </a:rPr>
                  <a:t>Precision</a:t>
                </a:r>
                <a:r>
                  <a:rPr lang="en-US" sz="1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F56BEB5-AAE1-BAB6-6DFA-0B399EBC7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463" y="3787824"/>
                <a:ext cx="2737047" cy="401135"/>
              </a:xfrm>
              <a:prstGeom prst="rect">
                <a:avLst/>
              </a:prstGeom>
              <a:blipFill>
                <a:blip r:embed="rId3"/>
                <a:stretch>
                  <a:fillRect l="-926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0FA33EFF-542B-4632-922D-0DAEDC929A37}"/>
              </a:ext>
            </a:extLst>
          </p:cNvPr>
          <p:cNvSpPr txBox="1"/>
          <p:nvPr/>
        </p:nvSpPr>
        <p:spPr>
          <a:xfrm>
            <a:off x="154267" y="3028960"/>
            <a:ext cx="370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→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4E6E30-F95F-24B7-5DA8-2813D70BE03D}"/>
              </a:ext>
            </a:extLst>
          </p:cNvPr>
          <p:cNvSpPr/>
          <p:nvPr/>
        </p:nvSpPr>
        <p:spPr>
          <a:xfrm>
            <a:off x="7236542" y="2792361"/>
            <a:ext cx="432620" cy="761337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DF7203-3A47-D5B7-E540-F06A3D74FB2F}"/>
              </a:ext>
            </a:extLst>
          </p:cNvPr>
          <p:cNvSpPr txBox="1"/>
          <p:nvPr/>
        </p:nvSpPr>
        <p:spPr>
          <a:xfrm>
            <a:off x="2974258" y="4560061"/>
            <a:ext cx="3150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Class 1: positive, class 2: negative</a:t>
            </a:r>
          </a:p>
        </p:txBody>
      </p:sp>
    </p:spTree>
    <p:extLst>
      <p:ext uri="{BB962C8B-B14F-4D97-AF65-F5344CB8AC3E}">
        <p14:creationId xmlns:p14="http://schemas.microsoft.com/office/powerpoint/2010/main" val="528359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5BD81-72D2-DA5F-014F-909A9CAE9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4DC7B-E7D7-A028-53D9-BB13054AE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945" y="1388883"/>
            <a:ext cx="8300109" cy="2976380"/>
          </a:xfrm>
        </p:spPr>
        <p:txBody>
          <a:bodyPr>
            <a:normAutofit/>
          </a:bodyPr>
          <a:lstStyle/>
          <a:p>
            <a:pPr algn="just"/>
            <a:r>
              <a:rPr lang="en-SG" sz="1600" dirty="0">
                <a:effectLst/>
                <a:latin typeface="TimesNewRomanPSMT"/>
              </a:rPr>
              <a:t>Suppose the binary classification problem, which you are dealing with, has </a:t>
            </a:r>
            <a:r>
              <a:rPr lang="en-SG" sz="1600" u="sng" dirty="0">
                <a:effectLst/>
                <a:latin typeface="TimesNewRomanPSMT"/>
              </a:rPr>
              <a:t>highly imbalanced classes</a:t>
            </a:r>
            <a:r>
              <a:rPr lang="en-SG" sz="1600" dirty="0">
                <a:effectLst/>
                <a:latin typeface="TimesNewRomanPSMT"/>
              </a:rPr>
              <a:t>. The majority class has 9.9k samples and the minority class has 100 samples. Which of the following metric(s) would you choose for assessing the classification performance? Select all relevant metric(s).</a:t>
            </a:r>
          </a:p>
          <a:p>
            <a:pPr marL="342900" indent="-342900">
              <a:buAutoNum type="alphaLcParenR"/>
            </a:pPr>
            <a:r>
              <a:rPr lang="en-SG" sz="1600" dirty="0">
                <a:effectLst/>
                <a:latin typeface="TimesNewRomanPSMT"/>
              </a:rPr>
              <a:t>Classification Accuracy</a:t>
            </a:r>
          </a:p>
          <a:p>
            <a:pPr marL="342900" indent="-342900">
              <a:buAutoNum type="alphaLcParenR"/>
            </a:pPr>
            <a:r>
              <a:rPr lang="en-SG" sz="1600" dirty="0">
                <a:effectLst/>
                <a:latin typeface="TimesNewRomanPSMT"/>
              </a:rPr>
              <a:t>Cost sensitive accuracy</a:t>
            </a:r>
          </a:p>
          <a:p>
            <a:pPr marL="342900" indent="-342900">
              <a:buAutoNum type="alphaLcParenR"/>
            </a:pPr>
            <a:r>
              <a:rPr lang="en-SG" sz="1600" dirty="0">
                <a:effectLst/>
                <a:latin typeface="TimesNewRomanPSMT"/>
              </a:rPr>
              <a:t>Precision and recall</a:t>
            </a:r>
            <a:endParaRPr lang="en-SG" sz="1600" dirty="0">
              <a:latin typeface="TimesNewRomanPSMT"/>
            </a:endParaRPr>
          </a:p>
          <a:p>
            <a:pPr marL="342900" indent="-342900">
              <a:buAutoNum type="alphaLcParenR"/>
            </a:pPr>
            <a:r>
              <a:rPr lang="en-SG" sz="1600" dirty="0">
                <a:effectLst/>
                <a:latin typeface="TimesNewRomanPSMT"/>
              </a:rPr>
              <a:t>None of these </a:t>
            </a:r>
            <a:endParaRPr lang="en-SG" sz="1600" dirty="0">
              <a:effectLst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473117-376E-3861-626B-7D5930347E4F}"/>
              </a:ext>
            </a:extLst>
          </p:cNvPr>
          <p:cNvSpPr/>
          <p:nvPr/>
        </p:nvSpPr>
        <p:spPr>
          <a:xfrm>
            <a:off x="594360" y="565190"/>
            <a:ext cx="36576" cy="41148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CAAA3F0-2393-8853-C618-7AAA2A9499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937339"/>
              </p:ext>
            </p:extLst>
          </p:nvPr>
        </p:nvGraphicFramePr>
        <p:xfrm>
          <a:off x="6318463" y="2270375"/>
          <a:ext cx="2485962" cy="1371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86118">
                  <a:extLst>
                    <a:ext uri="{9D8B030D-6E8A-4147-A177-3AD203B41FA5}">
                      <a16:colId xmlns:a16="http://schemas.microsoft.com/office/drawing/2014/main" val="352611881"/>
                    </a:ext>
                  </a:extLst>
                </a:gridCol>
                <a:gridCol w="899922">
                  <a:extLst>
                    <a:ext uri="{9D8B030D-6E8A-4147-A177-3AD203B41FA5}">
                      <a16:colId xmlns:a16="http://schemas.microsoft.com/office/drawing/2014/main" val="1141321584"/>
                    </a:ext>
                  </a:extLst>
                </a:gridCol>
                <a:gridCol w="899922">
                  <a:extLst>
                    <a:ext uri="{9D8B030D-6E8A-4147-A177-3AD203B41FA5}">
                      <a16:colId xmlns:a16="http://schemas.microsoft.com/office/drawing/2014/main" val="1628742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Class 1</a:t>
                      </a:r>
                    </a:p>
                    <a:p>
                      <a:pPr algn="ctr"/>
                      <a:r>
                        <a:rPr lang="en-US" sz="1200" dirty="0"/>
                        <a:t>(predicted)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Class 2</a:t>
                      </a:r>
                    </a:p>
                    <a:p>
                      <a:pPr algn="ctr"/>
                      <a:r>
                        <a:rPr lang="en-US" sz="1200" dirty="0"/>
                        <a:t>(predicted)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665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Class 1</a:t>
                      </a:r>
                    </a:p>
                    <a:p>
                      <a:pPr algn="ctr"/>
                      <a:r>
                        <a:rPr lang="en-US" sz="1200" dirty="0"/>
                        <a:t>(actual)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2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8232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Class 2</a:t>
                      </a:r>
                    </a:p>
                    <a:p>
                      <a:pPr algn="ctr"/>
                      <a:r>
                        <a:rPr lang="en-US" sz="1200" dirty="0"/>
                        <a:t>(actual)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982798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9C67C808-CBEF-16BD-B5D9-6C62B503F05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019322" y="2270375"/>
            <a:ext cx="3105352" cy="2329014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8A2BA7C-82C6-368F-55F4-87731ED93A41}"/>
              </a:ext>
            </a:extLst>
          </p:cNvPr>
          <p:cNvCxnSpPr>
            <a:cxnSpLocks/>
          </p:cNvCxnSpPr>
          <p:nvPr/>
        </p:nvCxnSpPr>
        <p:spPr>
          <a:xfrm>
            <a:off x="5113595" y="2476623"/>
            <a:ext cx="0" cy="174031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D1FCD0A-50B8-CB44-90B0-78A5A09C985A}"/>
              </a:ext>
            </a:extLst>
          </p:cNvPr>
          <p:cNvSpPr txBox="1"/>
          <p:nvPr/>
        </p:nvSpPr>
        <p:spPr>
          <a:xfrm>
            <a:off x="3725660" y="2397091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Class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E961AA-E24D-B48A-337E-7656F08B13F6}"/>
              </a:ext>
            </a:extLst>
          </p:cNvPr>
          <p:cNvSpPr txBox="1"/>
          <p:nvPr/>
        </p:nvSpPr>
        <p:spPr>
          <a:xfrm>
            <a:off x="5278337" y="2402073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Class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F56BEB5-AAE1-BAB6-6DFA-0B399EBC788B}"/>
                  </a:ext>
                </a:extLst>
              </p:cNvPr>
              <p:cNvSpPr txBox="1"/>
              <p:nvPr/>
            </p:nvSpPr>
            <p:spPr>
              <a:xfrm>
                <a:off x="6318464" y="3787824"/>
                <a:ext cx="2485962" cy="919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6">
                        <a:lumMod val="75000"/>
                      </a:schemeClr>
                    </a:solidFill>
                  </a:rPr>
                  <a:t>Precision</a:t>
                </a:r>
                <a:r>
                  <a:rPr lang="en-US" sz="1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1400" b="0" dirty="0"/>
              </a:p>
              <a:p>
                <a:endParaRPr lang="en-US" sz="1400" b="0" dirty="0"/>
              </a:p>
              <a:p>
                <a:r>
                  <a:rPr lang="en-US" sz="1400" dirty="0">
                    <a:solidFill>
                      <a:schemeClr val="accent2"/>
                    </a:solidFill>
                  </a:rPr>
                  <a:t>Recall</a:t>
                </a:r>
                <a:r>
                  <a:rPr lang="en-US" sz="1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F56BEB5-AAE1-BAB6-6DFA-0B399EBC7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464" y="3787824"/>
                <a:ext cx="2485962" cy="919482"/>
              </a:xfrm>
              <a:prstGeom prst="rect">
                <a:avLst/>
              </a:prstGeom>
              <a:blipFill>
                <a:blip r:embed="rId3"/>
                <a:stretch>
                  <a:fillRect l="-1015" b="-1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0FA33EFF-542B-4632-922D-0DAEDC929A37}"/>
              </a:ext>
            </a:extLst>
          </p:cNvPr>
          <p:cNvSpPr txBox="1"/>
          <p:nvPr/>
        </p:nvSpPr>
        <p:spPr>
          <a:xfrm>
            <a:off x="154267" y="3028960"/>
            <a:ext cx="370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→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5C4496-2AA4-8CB1-7072-418FBD855888}"/>
              </a:ext>
            </a:extLst>
          </p:cNvPr>
          <p:cNvSpPr/>
          <p:nvPr/>
        </p:nvSpPr>
        <p:spPr>
          <a:xfrm>
            <a:off x="7236542" y="2792361"/>
            <a:ext cx="1382574" cy="35396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32308B-7FE4-D5BA-BA9B-F1C3D13A0FA8}"/>
              </a:ext>
            </a:extLst>
          </p:cNvPr>
          <p:cNvSpPr/>
          <p:nvPr/>
        </p:nvSpPr>
        <p:spPr>
          <a:xfrm>
            <a:off x="7236542" y="2792361"/>
            <a:ext cx="432620" cy="761337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924805-5BF0-3135-90D0-4472DAAB5205}"/>
              </a:ext>
            </a:extLst>
          </p:cNvPr>
          <p:cNvSpPr txBox="1"/>
          <p:nvPr/>
        </p:nvSpPr>
        <p:spPr>
          <a:xfrm>
            <a:off x="2974258" y="4560061"/>
            <a:ext cx="3150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Class 1: positive, class 2: negative</a:t>
            </a:r>
          </a:p>
        </p:txBody>
      </p:sp>
    </p:spTree>
    <p:extLst>
      <p:ext uri="{BB962C8B-B14F-4D97-AF65-F5344CB8AC3E}">
        <p14:creationId xmlns:p14="http://schemas.microsoft.com/office/powerpoint/2010/main" val="269685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Question 1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479028" y="1369218"/>
            <a:ext cx="8036322" cy="3428923"/>
          </a:xfrm>
        </p:spPr>
        <p:txBody>
          <a:bodyPr/>
          <a:lstStyle/>
          <a:p>
            <a:pPr algn="just"/>
            <a:r>
              <a:rPr lang="en-SG" sz="1800" dirty="0">
                <a:effectLst/>
                <a:latin typeface="TimesNewRomanPSMT"/>
              </a:rPr>
              <a:t>We have two classifiers showing the </a:t>
            </a:r>
            <a:r>
              <a:rPr lang="en-SG" sz="1800" u="sng" dirty="0">
                <a:effectLst/>
                <a:latin typeface="TimesNewRomanPSMT"/>
              </a:rPr>
              <a:t>same accuracy</a:t>
            </a:r>
            <a:r>
              <a:rPr lang="en-SG" sz="1800" dirty="0">
                <a:effectLst/>
                <a:latin typeface="TimesNewRomanPSMT"/>
              </a:rPr>
              <a:t> with the same cross-validation. The more complex model (such as a 9</a:t>
            </a:r>
            <a:r>
              <a:rPr lang="en-SG" sz="1800" baseline="30000" dirty="0">
                <a:effectLst/>
                <a:latin typeface="TimesNewRomanPSMT"/>
              </a:rPr>
              <a:t>th</a:t>
            </a:r>
            <a:r>
              <a:rPr lang="en-SG" sz="1800" dirty="0">
                <a:effectLst/>
                <a:latin typeface="TimesNewRomanPSMT"/>
              </a:rPr>
              <a:t> order polynomial model) is preferred over the simpler one (such as a 2</a:t>
            </a:r>
            <a:r>
              <a:rPr lang="en-SG" sz="1800" baseline="30000" dirty="0">
                <a:effectLst/>
                <a:latin typeface="TimesNewRomanPSMT"/>
              </a:rPr>
              <a:t>nd</a:t>
            </a:r>
            <a:r>
              <a:rPr lang="en-SG" sz="1800" dirty="0">
                <a:effectLst/>
                <a:latin typeface="TimesNewRomanPSMT"/>
              </a:rPr>
              <a:t> order polynomial model). </a:t>
            </a:r>
            <a:endParaRPr lang="en-SG" sz="1800" dirty="0">
              <a:latin typeface="TimesNewRomanPSMT"/>
            </a:endParaRPr>
          </a:p>
          <a:p>
            <a:pPr marL="457200" indent="-457200" algn="just">
              <a:buAutoNum type="alphaLcParenBoth"/>
            </a:pPr>
            <a:r>
              <a:rPr lang="en-SG" sz="1800" dirty="0">
                <a:latin typeface="TimesNewRomanPSMT"/>
              </a:rPr>
              <a:t>True</a:t>
            </a:r>
          </a:p>
          <a:p>
            <a:pPr marL="457200" indent="-457200" algn="just">
              <a:buAutoNum type="alphaLcParenBoth"/>
            </a:pPr>
            <a:r>
              <a:rPr lang="en-SG" sz="1800" dirty="0">
                <a:latin typeface="TimesNewRomanPSMT"/>
              </a:rPr>
              <a:t>False</a:t>
            </a:r>
          </a:p>
        </p:txBody>
      </p:sp>
      <p:sp>
        <p:nvSpPr>
          <p:cNvPr id="5" name="Rectangle 4"/>
          <p:cNvSpPr/>
          <p:nvPr/>
        </p:nvSpPr>
        <p:spPr>
          <a:xfrm>
            <a:off x="594360" y="565190"/>
            <a:ext cx="36576" cy="41148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FA061B4-3A67-5DF4-9D03-3D9D83FBFCBB}"/>
                  </a:ext>
                </a:extLst>
              </p:cNvPr>
              <p:cNvSpPr txBox="1"/>
              <p:nvPr/>
            </p:nvSpPr>
            <p:spPr>
              <a:xfrm>
                <a:off x="612648" y="3083679"/>
                <a:ext cx="6745544" cy="1161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dirty="0"/>
                  <a:t>Example: 1D input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1600" dirty="0"/>
              </a:p>
              <a:p>
                <a:pPr>
                  <a:lnSpc>
                    <a:spcPct val="150000"/>
                  </a:lnSpc>
                </a:pPr>
                <a:r>
                  <a:rPr lang="en-US" sz="1600" dirty="0"/>
                  <a:t>9</a:t>
                </a:r>
                <a:r>
                  <a:rPr lang="en-US" sz="1600" baseline="30000" dirty="0"/>
                  <a:t>th</a:t>
                </a:r>
                <a:r>
                  <a:rPr lang="en-US" sz="1600" dirty="0"/>
                  <a:t> order polynomial: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0"/>
                                  <m:mcJc m:val="center"/>
                                </m:mcPr>
                              </m:mc>
                            </m:mcs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en-US" sz="1600" b="0" dirty="0"/>
              </a:p>
              <a:p>
                <a:pPr>
                  <a:lnSpc>
                    <a:spcPct val="150000"/>
                  </a:lnSpc>
                </a:pPr>
                <a:r>
                  <a:rPr lang="en-US" sz="1600" dirty="0"/>
                  <a:t>2</a:t>
                </a:r>
                <a:r>
                  <a:rPr lang="en-US" sz="1600" baseline="30000" dirty="0"/>
                  <a:t>nd</a:t>
                </a:r>
                <a:r>
                  <a:rPr lang="en-US" sz="1600" dirty="0"/>
                  <a:t> order polynomial: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=[</m:t>
                    </m:r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mr>
                    </m:m>
                  </m:oMath>
                </a14:m>
                <a:r>
                  <a:rPr lang="en-US" sz="1600" dirty="0"/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FA061B4-3A67-5DF4-9D03-3D9D83FBF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" y="3083679"/>
                <a:ext cx="6745544" cy="1161152"/>
              </a:xfrm>
              <a:prstGeom prst="rect">
                <a:avLst/>
              </a:prstGeom>
              <a:blipFill>
                <a:blip r:embed="rId2"/>
                <a:stretch>
                  <a:fillRect l="-564" b="-5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6334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5BD81-72D2-DA5F-014F-909A9CAE9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4DC7B-E7D7-A028-53D9-BB13054AE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945" y="1388883"/>
            <a:ext cx="8300109" cy="2976380"/>
          </a:xfrm>
        </p:spPr>
        <p:txBody>
          <a:bodyPr>
            <a:normAutofit/>
          </a:bodyPr>
          <a:lstStyle/>
          <a:p>
            <a:pPr algn="just"/>
            <a:r>
              <a:rPr lang="en-SG" sz="1600" dirty="0">
                <a:effectLst/>
                <a:latin typeface="TimesNewRomanPSMT"/>
              </a:rPr>
              <a:t>Suppose the binary classification problem, which you are dealing with, has </a:t>
            </a:r>
            <a:r>
              <a:rPr lang="en-SG" sz="1600" u="sng" dirty="0">
                <a:effectLst/>
                <a:latin typeface="TimesNewRomanPSMT"/>
              </a:rPr>
              <a:t>highly imbalanced classes</a:t>
            </a:r>
            <a:r>
              <a:rPr lang="en-SG" sz="1600" dirty="0">
                <a:effectLst/>
                <a:latin typeface="TimesNewRomanPSMT"/>
              </a:rPr>
              <a:t>. The majority class has 9.9k samples and the minority class has 100 samples. Which of the following metric(s) would you choose for assessing the classification performance? Select all relevant metric(s).</a:t>
            </a:r>
          </a:p>
          <a:p>
            <a:pPr marL="342900" indent="-342900">
              <a:buAutoNum type="alphaLcParenR"/>
            </a:pPr>
            <a:r>
              <a:rPr lang="en-SG" sz="1600" dirty="0">
                <a:effectLst/>
                <a:latin typeface="TimesNewRomanPSMT"/>
              </a:rPr>
              <a:t>Classification Accuracy</a:t>
            </a:r>
          </a:p>
          <a:p>
            <a:pPr marL="342900" indent="-342900">
              <a:buAutoNum type="alphaLcParenR"/>
            </a:pPr>
            <a:r>
              <a:rPr lang="en-SG" sz="1600" dirty="0">
                <a:effectLst/>
                <a:latin typeface="TimesNewRomanPSMT"/>
              </a:rPr>
              <a:t>Cost sensitive accuracy</a:t>
            </a:r>
          </a:p>
          <a:p>
            <a:pPr marL="342900" indent="-342900">
              <a:buAutoNum type="alphaLcParenR"/>
            </a:pPr>
            <a:r>
              <a:rPr lang="en-SG" sz="1600" dirty="0">
                <a:effectLst/>
                <a:latin typeface="TimesNewRomanPSMT"/>
              </a:rPr>
              <a:t>Precision and recall</a:t>
            </a:r>
            <a:endParaRPr lang="en-SG" sz="1600" dirty="0">
              <a:latin typeface="TimesNewRomanPSMT"/>
            </a:endParaRPr>
          </a:p>
          <a:p>
            <a:pPr marL="342900" indent="-342900">
              <a:buAutoNum type="alphaLcParenR"/>
            </a:pPr>
            <a:r>
              <a:rPr lang="en-SG" sz="1600" dirty="0">
                <a:effectLst/>
                <a:latin typeface="TimesNewRomanPSMT"/>
              </a:rPr>
              <a:t>None of these </a:t>
            </a:r>
            <a:endParaRPr lang="en-SG" sz="1600" dirty="0">
              <a:effectLst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473117-376E-3861-626B-7D5930347E4F}"/>
              </a:ext>
            </a:extLst>
          </p:cNvPr>
          <p:cNvSpPr/>
          <p:nvPr/>
        </p:nvSpPr>
        <p:spPr>
          <a:xfrm>
            <a:off x="594360" y="565190"/>
            <a:ext cx="36576" cy="41148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CAAA3F0-2393-8853-C618-7AAA2A9499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971319"/>
              </p:ext>
            </p:extLst>
          </p:nvPr>
        </p:nvGraphicFramePr>
        <p:xfrm>
          <a:off x="6318463" y="2270375"/>
          <a:ext cx="2485962" cy="1371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86118">
                  <a:extLst>
                    <a:ext uri="{9D8B030D-6E8A-4147-A177-3AD203B41FA5}">
                      <a16:colId xmlns:a16="http://schemas.microsoft.com/office/drawing/2014/main" val="352611881"/>
                    </a:ext>
                  </a:extLst>
                </a:gridCol>
                <a:gridCol w="899922">
                  <a:extLst>
                    <a:ext uri="{9D8B030D-6E8A-4147-A177-3AD203B41FA5}">
                      <a16:colId xmlns:a16="http://schemas.microsoft.com/office/drawing/2014/main" val="1141321584"/>
                    </a:ext>
                  </a:extLst>
                </a:gridCol>
                <a:gridCol w="899922">
                  <a:extLst>
                    <a:ext uri="{9D8B030D-6E8A-4147-A177-3AD203B41FA5}">
                      <a16:colId xmlns:a16="http://schemas.microsoft.com/office/drawing/2014/main" val="1628742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Class 1</a:t>
                      </a:r>
                    </a:p>
                    <a:p>
                      <a:pPr algn="ctr"/>
                      <a:r>
                        <a:rPr lang="en-US" sz="1200" dirty="0"/>
                        <a:t>(predicted)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Class 2</a:t>
                      </a:r>
                    </a:p>
                    <a:p>
                      <a:pPr algn="ctr"/>
                      <a:r>
                        <a:rPr lang="en-US" sz="1200" dirty="0"/>
                        <a:t>(predicted)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665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Class 1</a:t>
                      </a:r>
                    </a:p>
                    <a:p>
                      <a:pPr algn="ctr"/>
                      <a:r>
                        <a:rPr lang="en-US" sz="1200" dirty="0"/>
                        <a:t>(actual)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2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8232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Class 2</a:t>
                      </a:r>
                    </a:p>
                    <a:p>
                      <a:pPr algn="ctr"/>
                      <a:r>
                        <a:rPr lang="en-US" sz="1200" dirty="0"/>
                        <a:t>(actual)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982798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9C67C808-CBEF-16BD-B5D9-6C62B503F05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019322" y="2270375"/>
            <a:ext cx="3105352" cy="2329014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8A2BA7C-82C6-368F-55F4-87731ED93A41}"/>
              </a:ext>
            </a:extLst>
          </p:cNvPr>
          <p:cNvCxnSpPr>
            <a:cxnSpLocks/>
          </p:cNvCxnSpPr>
          <p:nvPr/>
        </p:nvCxnSpPr>
        <p:spPr>
          <a:xfrm>
            <a:off x="5113595" y="2476623"/>
            <a:ext cx="0" cy="174031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D1FCD0A-50B8-CB44-90B0-78A5A09C985A}"/>
              </a:ext>
            </a:extLst>
          </p:cNvPr>
          <p:cNvSpPr txBox="1"/>
          <p:nvPr/>
        </p:nvSpPr>
        <p:spPr>
          <a:xfrm>
            <a:off x="3725660" y="2397091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Class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E961AA-E24D-B48A-337E-7656F08B13F6}"/>
              </a:ext>
            </a:extLst>
          </p:cNvPr>
          <p:cNvSpPr txBox="1"/>
          <p:nvPr/>
        </p:nvSpPr>
        <p:spPr>
          <a:xfrm>
            <a:off x="5278337" y="2402073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Class 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B4A01E6-6BE2-9274-6D8E-4D7FEE8EADF5}"/>
              </a:ext>
            </a:extLst>
          </p:cNvPr>
          <p:cNvSpPr/>
          <p:nvPr/>
        </p:nvSpPr>
        <p:spPr>
          <a:xfrm>
            <a:off x="391249" y="3008180"/>
            <a:ext cx="349635" cy="33859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12DD581-8C8C-6CF6-D724-EFD11CB5725D}"/>
              </a:ext>
            </a:extLst>
          </p:cNvPr>
          <p:cNvSpPr/>
          <p:nvPr/>
        </p:nvSpPr>
        <p:spPr>
          <a:xfrm>
            <a:off x="391249" y="2672104"/>
            <a:ext cx="349635" cy="33859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2A3E8B-4534-A6C9-ABB9-09A5FDE4B90B}"/>
              </a:ext>
            </a:extLst>
          </p:cNvPr>
          <p:cNvSpPr txBox="1"/>
          <p:nvPr/>
        </p:nvSpPr>
        <p:spPr>
          <a:xfrm>
            <a:off x="2974258" y="4560061"/>
            <a:ext cx="3150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Class 1: positive, class 2: negative</a:t>
            </a:r>
          </a:p>
        </p:txBody>
      </p:sp>
    </p:spTree>
    <p:extLst>
      <p:ext uri="{BB962C8B-B14F-4D97-AF65-F5344CB8AC3E}">
        <p14:creationId xmlns:p14="http://schemas.microsoft.com/office/powerpoint/2010/main" val="773074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6BA0F-0E9A-2DEF-0A32-09012E0DC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16D86-A32F-1A0F-A9D3-51A8E4169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1600" dirty="0"/>
              <a:t>Another example of a confusion matrix, from a digit classification problem:</a:t>
            </a:r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50068E-A24D-F993-BC75-91A69EA5C523}"/>
              </a:ext>
            </a:extLst>
          </p:cNvPr>
          <p:cNvSpPr/>
          <p:nvPr/>
        </p:nvSpPr>
        <p:spPr>
          <a:xfrm>
            <a:off x="594360" y="565190"/>
            <a:ext cx="36576" cy="41148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pic>
        <p:nvPicPr>
          <p:cNvPr id="6" name="Picture 5" descr="A green and white grid with numbers&#10;&#10;Description automatically generated">
            <a:extLst>
              <a:ext uri="{FF2B5EF4-FFF2-40B4-BE49-F238E27FC236}">
                <a16:creationId xmlns:a16="http://schemas.microsoft.com/office/drawing/2014/main" id="{A22EEE3B-0A64-CC1F-B8D2-5DD81EC11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537" y="1761193"/>
            <a:ext cx="3488552" cy="28739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D9A436-2D7A-1084-4A84-A74AC98430D6}"/>
              </a:ext>
            </a:extLst>
          </p:cNvPr>
          <p:cNvSpPr txBox="1"/>
          <p:nvPr/>
        </p:nvSpPr>
        <p:spPr>
          <a:xfrm>
            <a:off x="5112159" y="4345599"/>
            <a:ext cx="37076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https://ml4a.github.io/demos/</a:t>
            </a:r>
            <a:r>
              <a:rPr lang="en-US" sz="1200" dirty="0" err="1"/>
              <a:t>confusion_mnist</a:t>
            </a:r>
            <a:r>
              <a:rPr lang="en-US" sz="12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7010231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3A866-BB23-917D-6592-9C558375E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C3882-A90D-EEAA-9712-593990D05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369929"/>
          </a:xfrm>
        </p:spPr>
        <p:txBody>
          <a:bodyPr/>
          <a:lstStyle/>
          <a:p>
            <a:pPr algn="just"/>
            <a:r>
              <a:rPr lang="en-SG" sz="1800" dirty="0">
                <a:effectLst/>
                <a:latin typeface="TimesNewRomanPSMT"/>
              </a:rPr>
              <a:t>Given below is a scenario for </a:t>
            </a:r>
            <a:r>
              <a:rPr lang="en-SG" sz="1800" u="sng" dirty="0">
                <a:effectLst/>
                <a:latin typeface="TimesNewRomanPSMT"/>
              </a:rPr>
              <a:t>Training error rate Tr</a:t>
            </a:r>
            <a:r>
              <a:rPr lang="en-SG" sz="1800" dirty="0">
                <a:effectLst/>
                <a:latin typeface="TimesNewRomanPSMT"/>
              </a:rPr>
              <a:t>, and </a:t>
            </a:r>
            <a:r>
              <a:rPr lang="en-SG" sz="1800" u="sng" dirty="0">
                <a:effectLst/>
                <a:latin typeface="TimesNewRomanPSMT"/>
              </a:rPr>
              <a:t>Validation error rate </a:t>
            </a:r>
            <a:r>
              <a:rPr lang="en-SG" sz="1800" u="sng" dirty="0" err="1">
                <a:effectLst/>
                <a:latin typeface="TimesNewRomanPSMT"/>
              </a:rPr>
              <a:t>Va</a:t>
            </a:r>
            <a:r>
              <a:rPr lang="en-SG" sz="1800" dirty="0">
                <a:solidFill>
                  <a:schemeClr val="accent6">
                    <a:lumMod val="75000"/>
                  </a:schemeClr>
                </a:solidFill>
                <a:effectLst/>
                <a:latin typeface="TimesNewRomanPSMT"/>
              </a:rPr>
              <a:t> </a:t>
            </a:r>
            <a:r>
              <a:rPr lang="en-SG" sz="1800" dirty="0">
                <a:effectLst/>
                <a:latin typeface="TimesNewRomanPSMT"/>
              </a:rPr>
              <a:t>for a machine learning algorithm. You want to choose a hyperparameter (P) based on Tr and Va.</a:t>
            </a:r>
          </a:p>
          <a:p>
            <a:r>
              <a:rPr lang="en-SG" sz="1800" dirty="0">
                <a:effectLst/>
                <a:latin typeface="TimesNewRomanPSMT"/>
              </a:rPr>
              <a:t>Which value of P will you choose based on the above table? </a:t>
            </a:r>
            <a:endParaRPr lang="en-SG" sz="1400" dirty="0"/>
          </a:p>
          <a:p>
            <a:pPr marL="342900" indent="-342900">
              <a:buAutoNum type="alphaLcParenR"/>
            </a:pPr>
            <a:r>
              <a:rPr lang="en-SG" sz="1800" dirty="0">
                <a:effectLst/>
                <a:latin typeface="TimesNewRomanPSMT"/>
              </a:rPr>
              <a:t>10</a:t>
            </a:r>
          </a:p>
          <a:p>
            <a:pPr marL="342900" indent="-342900">
              <a:buAutoNum type="alphaLcParenR"/>
            </a:pPr>
            <a:r>
              <a:rPr lang="en-SG" sz="1800" dirty="0">
                <a:effectLst/>
                <a:latin typeface="TimesNewRomanPSMT"/>
              </a:rPr>
              <a:t>9</a:t>
            </a:r>
          </a:p>
          <a:p>
            <a:pPr marL="342900" indent="-342900">
              <a:buAutoNum type="alphaLcParenR"/>
            </a:pPr>
            <a:r>
              <a:rPr lang="en-SG" sz="1800" dirty="0">
                <a:effectLst/>
                <a:latin typeface="TimesNewRomanPSMT"/>
              </a:rPr>
              <a:t>8</a:t>
            </a:r>
          </a:p>
          <a:p>
            <a:pPr marL="342900" indent="-342900">
              <a:buAutoNum type="alphaLcParenR"/>
            </a:pPr>
            <a:r>
              <a:rPr lang="en-SG" sz="1800" dirty="0">
                <a:latin typeface="TimesNewRomanPSMT"/>
              </a:rPr>
              <a:t>7</a:t>
            </a:r>
          </a:p>
          <a:p>
            <a:pPr marL="342900" indent="-342900">
              <a:buAutoNum type="alphaLcParenR"/>
            </a:pPr>
            <a:r>
              <a:rPr lang="en-SG" sz="1800" dirty="0">
                <a:effectLst/>
                <a:latin typeface="TimesNewRomanPSMT"/>
              </a:rPr>
              <a:t>6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48300DB-7FA6-EFE4-4D49-80A9321FD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199946"/>
              </p:ext>
            </p:extLst>
          </p:nvPr>
        </p:nvGraphicFramePr>
        <p:xfrm>
          <a:off x="3441289" y="2685436"/>
          <a:ext cx="2880000" cy="18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000">
                  <a:extLst>
                    <a:ext uri="{9D8B030D-6E8A-4147-A177-3AD203B41FA5}">
                      <a16:colId xmlns:a16="http://schemas.microsoft.com/office/drawing/2014/main" val="3611028582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943757332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3469189077"/>
                    </a:ext>
                  </a:extLst>
                </a:gridCol>
              </a:tblGrid>
              <a:tr h="312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120882"/>
                  </a:ext>
                </a:extLst>
              </a:tr>
              <a:tr h="312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650185"/>
                  </a:ext>
                </a:extLst>
              </a:tr>
              <a:tr h="312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279483"/>
                  </a:ext>
                </a:extLst>
              </a:tr>
              <a:tr h="312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148528"/>
                  </a:ext>
                </a:extLst>
              </a:tr>
              <a:tr h="312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290610"/>
                  </a:ext>
                </a:extLst>
              </a:tr>
              <a:tr h="312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92611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521789F-60AB-DA91-ECB6-0E5E20091759}"/>
              </a:ext>
            </a:extLst>
          </p:cNvPr>
          <p:cNvSpPr/>
          <p:nvPr/>
        </p:nvSpPr>
        <p:spPr>
          <a:xfrm>
            <a:off x="594360" y="565190"/>
            <a:ext cx="36576" cy="41148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29288244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3A866-BB23-917D-6592-9C558375E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C3882-A90D-EEAA-9712-593990D05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369929"/>
          </a:xfrm>
        </p:spPr>
        <p:txBody>
          <a:bodyPr/>
          <a:lstStyle/>
          <a:p>
            <a:pPr algn="just"/>
            <a:r>
              <a:rPr lang="en-SG" sz="1800" dirty="0">
                <a:effectLst/>
                <a:latin typeface="TimesNewRomanPSMT"/>
              </a:rPr>
              <a:t>Given below is a scenario for </a:t>
            </a:r>
            <a:r>
              <a:rPr lang="en-SG" sz="1800" u="sng" dirty="0">
                <a:effectLst/>
                <a:latin typeface="TimesNewRomanPSMT"/>
              </a:rPr>
              <a:t>Training error rate Tr</a:t>
            </a:r>
            <a:r>
              <a:rPr lang="en-SG" sz="1800" dirty="0">
                <a:effectLst/>
                <a:latin typeface="TimesNewRomanPSMT"/>
              </a:rPr>
              <a:t>, and </a:t>
            </a:r>
            <a:r>
              <a:rPr lang="en-SG" sz="1800" u="sng" dirty="0">
                <a:effectLst/>
                <a:latin typeface="TimesNewRomanPSMT"/>
              </a:rPr>
              <a:t>Validation error rate </a:t>
            </a:r>
            <a:r>
              <a:rPr lang="en-SG" sz="1800" u="sng" dirty="0" err="1">
                <a:effectLst/>
                <a:latin typeface="TimesNewRomanPSMT"/>
              </a:rPr>
              <a:t>Va</a:t>
            </a:r>
            <a:r>
              <a:rPr lang="en-SG" sz="1800" dirty="0">
                <a:solidFill>
                  <a:schemeClr val="accent6">
                    <a:lumMod val="75000"/>
                  </a:schemeClr>
                </a:solidFill>
                <a:effectLst/>
                <a:latin typeface="TimesNewRomanPSMT"/>
              </a:rPr>
              <a:t> </a:t>
            </a:r>
            <a:r>
              <a:rPr lang="en-SG" sz="1800" dirty="0">
                <a:effectLst/>
                <a:latin typeface="TimesNewRomanPSMT"/>
              </a:rPr>
              <a:t>for a machine learning algorithm. You want to choose a hyperparameter (P) based on Tr and Va.</a:t>
            </a:r>
          </a:p>
          <a:p>
            <a:r>
              <a:rPr lang="en-SG" sz="1800" dirty="0">
                <a:effectLst/>
                <a:latin typeface="TimesNewRomanPSMT"/>
              </a:rPr>
              <a:t>Which value of P will you choose based on the above table? </a:t>
            </a:r>
            <a:endParaRPr lang="en-SG" sz="1400" dirty="0"/>
          </a:p>
          <a:p>
            <a:pPr marL="342900" indent="-342900">
              <a:buAutoNum type="alphaLcParenR"/>
            </a:pPr>
            <a:r>
              <a:rPr lang="en-SG" sz="1800" dirty="0">
                <a:effectLst/>
                <a:latin typeface="TimesNewRomanPSMT"/>
              </a:rPr>
              <a:t>10</a:t>
            </a:r>
          </a:p>
          <a:p>
            <a:pPr marL="342900" indent="-342900">
              <a:buAutoNum type="alphaLcParenR"/>
            </a:pPr>
            <a:r>
              <a:rPr lang="en-SG" sz="1800" dirty="0">
                <a:effectLst/>
                <a:latin typeface="TimesNewRomanPSMT"/>
              </a:rPr>
              <a:t>9</a:t>
            </a:r>
          </a:p>
          <a:p>
            <a:pPr marL="342900" indent="-342900">
              <a:buAutoNum type="alphaLcParenR"/>
            </a:pPr>
            <a:r>
              <a:rPr lang="en-SG" sz="1800" dirty="0">
                <a:effectLst/>
                <a:latin typeface="TimesNewRomanPSMT"/>
              </a:rPr>
              <a:t>8</a:t>
            </a:r>
          </a:p>
          <a:p>
            <a:pPr marL="342900" indent="-342900">
              <a:buAutoNum type="alphaLcParenR"/>
            </a:pPr>
            <a:r>
              <a:rPr lang="en-SG" sz="1800" dirty="0">
                <a:latin typeface="TimesNewRomanPSMT"/>
              </a:rPr>
              <a:t>7</a:t>
            </a:r>
          </a:p>
          <a:p>
            <a:pPr marL="342900" indent="-342900">
              <a:buAutoNum type="alphaLcParenR"/>
            </a:pPr>
            <a:r>
              <a:rPr lang="en-SG" sz="1800" dirty="0">
                <a:effectLst/>
                <a:latin typeface="TimesNewRomanPSMT"/>
              </a:rPr>
              <a:t>6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48300DB-7FA6-EFE4-4D49-80A9321FD79B}"/>
              </a:ext>
            </a:extLst>
          </p:cNvPr>
          <p:cNvGraphicFramePr>
            <a:graphicFrameLocks noGrp="1"/>
          </p:cNvGraphicFramePr>
          <p:nvPr/>
        </p:nvGraphicFramePr>
        <p:xfrm>
          <a:off x="3441289" y="2685436"/>
          <a:ext cx="2880000" cy="18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000">
                  <a:extLst>
                    <a:ext uri="{9D8B030D-6E8A-4147-A177-3AD203B41FA5}">
                      <a16:colId xmlns:a16="http://schemas.microsoft.com/office/drawing/2014/main" val="3611028582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943757332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3469189077"/>
                    </a:ext>
                  </a:extLst>
                </a:gridCol>
              </a:tblGrid>
              <a:tr h="312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120882"/>
                  </a:ext>
                </a:extLst>
              </a:tr>
              <a:tr h="312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650185"/>
                  </a:ext>
                </a:extLst>
              </a:tr>
              <a:tr h="312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279483"/>
                  </a:ext>
                </a:extLst>
              </a:tr>
              <a:tr h="312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148528"/>
                  </a:ext>
                </a:extLst>
              </a:tr>
              <a:tr h="312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290610"/>
                  </a:ext>
                </a:extLst>
              </a:tr>
              <a:tr h="312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926111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FB7CD32-4E9F-2077-8566-4DAB1A570905}"/>
              </a:ext>
            </a:extLst>
          </p:cNvPr>
          <p:cNvCxnSpPr/>
          <p:nvPr/>
        </p:nvCxnSpPr>
        <p:spPr>
          <a:xfrm>
            <a:off x="6145161" y="3795252"/>
            <a:ext cx="55060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D55DAE3-0F03-B73E-3A0E-7FFEA3E99878}"/>
              </a:ext>
            </a:extLst>
          </p:cNvPr>
          <p:cNvCxnSpPr/>
          <p:nvPr/>
        </p:nvCxnSpPr>
        <p:spPr>
          <a:xfrm>
            <a:off x="6145161" y="4419601"/>
            <a:ext cx="55060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7740401-5895-FDD5-8923-882340A9BC56}"/>
              </a:ext>
            </a:extLst>
          </p:cNvPr>
          <p:cNvSpPr txBox="1"/>
          <p:nvPr/>
        </p:nvSpPr>
        <p:spPr>
          <a:xfrm>
            <a:off x="6695768" y="3618271"/>
            <a:ext cx="1533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Lowest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57C780-5583-AE54-7A71-31FF93EC9EFF}"/>
              </a:ext>
            </a:extLst>
          </p:cNvPr>
          <p:cNvSpPr txBox="1"/>
          <p:nvPr/>
        </p:nvSpPr>
        <p:spPr>
          <a:xfrm>
            <a:off x="6695768" y="4250324"/>
            <a:ext cx="1533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Lowest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A7FDEA-7256-9472-B40F-665A205FE51E}"/>
              </a:ext>
            </a:extLst>
          </p:cNvPr>
          <p:cNvSpPr/>
          <p:nvPr/>
        </p:nvSpPr>
        <p:spPr>
          <a:xfrm>
            <a:off x="594360" y="565190"/>
            <a:ext cx="36576" cy="41148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5FA4695-A184-20C2-88D6-FE048F2C572C}"/>
              </a:ext>
            </a:extLst>
          </p:cNvPr>
          <p:cNvSpPr/>
          <p:nvPr/>
        </p:nvSpPr>
        <p:spPr>
          <a:xfrm>
            <a:off x="5559527" y="3628757"/>
            <a:ext cx="599768" cy="265471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002263E-67ED-416A-811D-C00C22D06B64}"/>
              </a:ext>
            </a:extLst>
          </p:cNvPr>
          <p:cNvSpPr/>
          <p:nvPr/>
        </p:nvSpPr>
        <p:spPr>
          <a:xfrm>
            <a:off x="5554184" y="4259918"/>
            <a:ext cx="599768" cy="265471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930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3A866-BB23-917D-6592-9C558375E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C3882-A90D-EEAA-9712-593990D05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369929"/>
          </a:xfrm>
        </p:spPr>
        <p:txBody>
          <a:bodyPr/>
          <a:lstStyle/>
          <a:p>
            <a:pPr algn="just"/>
            <a:r>
              <a:rPr lang="en-SG" sz="1800" dirty="0">
                <a:effectLst/>
                <a:latin typeface="TimesNewRomanPSMT"/>
              </a:rPr>
              <a:t>Given below is a scenario for </a:t>
            </a:r>
            <a:r>
              <a:rPr lang="en-SG" sz="1800" u="sng" dirty="0">
                <a:effectLst/>
                <a:latin typeface="TimesNewRomanPSMT"/>
              </a:rPr>
              <a:t>Training error rate Tr</a:t>
            </a:r>
            <a:r>
              <a:rPr lang="en-SG" sz="1800" dirty="0">
                <a:effectLst/>
                <a:latin typeface="TimesNewRomanPSMT"/>
              </a:rPr>
              <a:t>, and </a:t>
            </a:r>
            <a:r>
              <a:rPr lang="en-SG" sz="1800" u="sng" dirty="0">
                <a:effectLst/>
                <a:latin typeface="TimesNewRomanPSMT"/>
              </a:rPr>
              <a:t>Validation error rate </a:t>
            </a:r>
            <a:r>
              <a:rPr lang="en-SG" sz="1800" u="sng" dirty="0" err="1">
                <a:effectLst/>
                <a:latin typeface="TimesNewRomanPSMT"/>
              </a:rPr>
              <a:t>Va</a:t>
            </a:r>
            <a:r>
              <a:rPr lang="en-SG" sz="1800" dirty="0">
                <a:solidFill>
                  <a:schemeClr val="accent6">
                    <a:lumMod val="75000"/>
                  </a:schemeClr>
                </a:solidFill>
                <a:effectLst/>
                <a:latin typeface="TimesNewRomanPSMT"/>
              </a:rPr>
              <a:t> </a:t>
            </a:r>
            <a:r>
              <a:rPr lang="en-SG" sz="1800" dirty="0">
                <a:effectLst/>
                <a:latin typeface="TimesNewRomanPSMT"/>
              </a:rPr>
              <a:t>for a machine learning algorithm. You want to choose a hyperparameter (P) based on Tr and Va.</a:t>
            </a:r>
          </a:p>
          <a:p>
            <a:r>
              <a:rPr lang="en-SG" sz="1800" dirty="0">
                <a:effectLst/>
                <a:latin typeface="TimesNewRomanPSMT"/>
              </a:rPr>
              <a:t>Which value of P will you choose based on the above table? </a:t>
            </a:r>
            <a:endParaRPr lang="en-SG" sz="1400" dirty="0"/>
          </a:p>
          <a:p>
            <a:pPr marL="342900" indent="-342900">
              <a:buAutoNum type="alphaLcParenR"/>
            </a:pPr>
            <a:r>
              <a:rPr lang="en-SG" sz="1800" dirty="0">
                <a:effectLst/>
                <a:latin typeface="TimesNewRomanPSMT"/>
              </a:rPr>
              <a:t>10</a:t>
            </a:r>
          </a:p>
          <a:p>
            <a:pPr marL="342900" indent="-342900">
              <a:buAutoNum type="alphaLcParenR"/>
            </a:pPr>
            <a:r>
              <a:rPr lang="en-SG" sz="1800" dirty="0">
                <a:effectLst/>
                <a:latin typeface="TimesNewRomanPSMT"/>
              </a:rPr>
              <a:t>9</a:t>
            </a:r>
          </a:p>
          <a:p>
            <a:pPr marL="342900" indent="-342900">
              <a:buAutoNum type="alphaLcParenR"/>
            </a:pPr>
            <a:r>
              <a:rPr lang="en-SG" sz="1800" dirty="0">
                <a:effectLst/>
                <a:latin typeface="TimesNewRomanPSMT"/>
              </a:rPr>
              <a:t>8</a:t>
            </a:r>
          </a:p>
          <a:p>
            <a:pPr marL="342900" indent="-342900">
              <a:buAutoNum type="alphaLcParenR"/>
            </a:pPr>
            <a:r>
              <a:rPr lang="en-SG" sz="1800" dirty="0">
                <a:latin typeface="TimesNewRomanPSMT"/>
              </a:rPr>
              <a:t>7</a:t>
            </a:r>
          </a:p>
          <a:p>
            <a:pPr marL="342900" indent="-342900">
              <a:buAutoNum type="alphaLcParenR"/>
            </a:pPr>
            <a:r>
              <a:rPr lang="en-SG" sz="1800" dirty="0">
                <a:effectLst/>
                <a:latin typeface="TimesNewRomanPSMT"/>
              </a:rPr>
              <a:t>6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48300DB-7FA6-EFE4-4D49-80A9321FD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698485"/>
              </p:ext>
            </p:extLst>
          </p:nvPr>
        </p:nvGraphicFramePr>
        <p:xfrm>
          <a:off x="3441289" y="2685436"/>
          <a:ext cx="2880000" cy="18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000">
                  <a:extLst>
                    <a:ext uri="{9D8B030D-6E8A-4147-A177-3AD203B41FA5}">
                      <a16:colId xmlns:a16="http://schemas.microsoft.com/office/drawing/2014/main" val="3611028582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943757332"/>
                    </a:ext>
                  </a:extLst>
                </a:gridCol>
                <a:gridCol w="960000">
                  <a:extLst>
                    <a:ext uri="{9D8B030D-6E8A-4147-A177-3AD203B41FA5}">
                      <a16:colId xmlns:a16="http://schemas.microsoft.com/office/drawing/2014/main" val="3469189077"/>
                    </a:ext>
                  </a:extLst>
                </a:gridCol>
              </a:tblGrid>
              <a:tr h="312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120882"/>
                  </a:ext>
                </a:extLst>
              </a:tr>
              <a:tr h="312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650185"/>
                  </a:ext>
                </a:extLst>
              </a:tr>
              <a:tr h="312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279483"/>
                  </a:ext>
                </a:extLst>
              </a:tr>
              <a:tr h="312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148528"/>
                  </a:ext>
                </a:extLst>
              </a:tr>
              <a:tr h="312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290610"/>
                  </a:ext>
                </a:extLst>
              </a:tr>
              <a:tr h="312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926111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FB7CD32-4E9F-2077-8566-4DAB1A570905}"/>
              </a:ext>
            </a:extLst>
          </p:cNvPr>
          <p:cNvCxnSpPr/>
          <p:nvPr/>
        </p:nvCxnSpPr>
        <p:spPr>
          <a:xfrm>
            <a:off x="6145161" y="3795252"/>
            <a:ext cx="55060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D55DAE3-0F03-B73E-3A0E-7FFEA3E99878}"/>
              </a:ext>
            </a:extLst>
          </p:cNvPr>
          <p:cNvCxnSpPr/>
          <p:nvPr/>
        </p:nvCxnSpPr>
        <p:spPr>
          <a:xfrm>
            <a:off x="6145161" y="4419601"/>
            <a:ext cx="55060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7740401-5895-FDD5-8923-882340A9BC56}"/>
              </a:ext>
            </a:extLst>
          </p:cNvPr>
          <p:cNvSpPr txBox="1"/>
          <p:nvPr/>
        </p:nvSpPr>
        <p:spPr>
          <a:xfrm>
            <a:off x="6695768" y="3618271"/>
            <a:ext cx="1533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Lowest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57C780-5583-AE54-7A71-31FF93EC9EFF}"/>
              </a:ext>
            </a:extLst>
          </p:cNvPr>
          <p:cNvSpPr txBox="1"/>
          <p:nvPr/>
        </p:nvSpPr>
        <p:spPr>
          <a:xfrm>
            <a:off x="6695768" y="4250324"/>
            <a:ext cx="1533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Lowest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A7163F-A271-4E9F-B4C8-5E272B741238}"/>
              </a:ext>
            </a:extLst>
          </p:cNvPr>
          <p:cNvSpPr/>
          <p:nvPr/>
        </p:nvSpPr>
        <p:spPr>
          <a:xfrm>
            <a:off x="4572000" y="3618271"/>
            <a:ext cx="599768" cy="265471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D0364DD-010B-FCEA-140F-617EE6430F61}"/>
              </a:ext>
            </a:extLst>
          </p:cNvPr>
          <p:cNvSpPr/>
          <p:nvPr/>
        </p:nvSpPr>
        <p:spPr>
          <a:xfrm>
            <a:off x="4581405" y="4250086"/>
            <a:ext cx="599768" cy="265471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246DE39-CA14-37DA-948D-DBDCF571DC99}"/>
              </a:ext>
            </a:extLst>
          </p:cNvPr>
          <p:cNvCxnSpPr>
            <a:cxnSpLocks/>
            <a:stCxn id="11" idx="4"/>
          </p:cNvCxnSpPr>
          <p:nvPr/>
        </p:nvCxnSpPr>
        <p:spPr>
          <a:xfrm>
            <a:off x="4881289" y="4515557"/>
            <a:ext cx="290479" cy="14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C925563-1D6A-C8ED-F4DB-2F96B8F229F3}"/>
              </a:ext>
            </a:extLst>
          </p:cNvPr>
          <p:cNvSpPr txBox="1"/>
          <p:nvPr/>
        </p:nvSpPr>
        <p:spPr>
          <a:xfrm>
            <a:off x="5161936" y="4530542"/>
            <a:ext cx="1533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Tr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0DA9177-D7AA-3737-CA06-C16F3B37AC74}"/>
              </a:ext>
            </a:extLst>
          </p:cNvPr>
          <p:cNvSpPr/>
          <p:nvPr/>
        </p:nvSpPr>
        <p:spPr>
          <a:xfrm>
            <a:off x="3731768" y="4250086"/>
            <a:ext cx="290052" cy="26547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D976BB-6F85-2E8B-F554-DD0E8C16F501}"/>
              </a:ext>
            </a:extLst>
          </p:cNvPr>
          <p:cNvSpPr/>
          <p:nvPr/>
        </p:nvSpPr>
        <p:spPr>
          <a:xfrm>
            <a:off x="594360" y="565190"/>
            <a:ext cx="36576" cy="41148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8CF9910-A148-34DD-B3FF-A3E189E57930}"/>
              </a:ext>
            </a:extLst>
          </p:cNvPr>
          <p:cNvSpPr/>
          <p:nvPr/>
        </p:nvSpPr>
        <p:spPr>
          <a:xfrm>
            <a:off x="5559527" y="3628757"/>
            <a:ext cx="599768" cy="265471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A990BF5-8E90-EB70-795F-EC265721BDF3}"/>
              </a:ext>
            </a:extLst>
          </p:cNvPr>
          <p:cNvSpPr/>
          <p:nvPr/>
        </p:nvSpPr>
        <p:spPr>
          <a:xfrm>
            <a:off x="5554184" y="4259918"/>
            <a:ext cx="599768" cy="265471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B939760-8816-3AD9-A73B-1D90DADBC988}"/>
              </a:ext>
            </a:extLst>
          </p:cNvPr>
          <p:cNvSpPr/>
          <p:nvPr/>
        </p:nvSpPr>
        <p:spPr>
          <a:xfrm>
            <a:off x="622316" y="4014111"/>
            <a:ext cx="290052" cy="26547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469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1477B-EBB1-3EAC-F951-3F5E4EEF7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B2E5-8AAA-5A32-B6A3-D13C5D9F2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803710"/>
          </a:xfrm>
        </p:spPr>
        <p:txBody>
          <a:bodyPr/>
          <a:lstStyle/>
          <a:p>
            <a:r>
              <a:rPr lang="en-SG" sz="1800" dirty="0">
                <a:effectLst/>
                <a:latin typeface="TimesNewRomanPSMT"/>
              </a:rPr>
              <a:t>Tabulate the confusion matrices for the following classification problems.</a:t>
            </a:r>
          </a:p>
          <a:p>
            <a:pPr marL="342900" indent="-342900" algn="just">
              <a:buAutoNum type="alphaLcParenBoth"/>
            </a:pPr>
            <a:r>
              <a:rPr lang="en-SG" sz="1800" dirty="0">
                <a:effectLst/>
                <a:latin typeface="TimesNewRomanPSMT"/>
              </a:rPr>
              <a:t>Binary problem (class-1: squares; class-2: circles) </a:t>
            </a:r>
          </a:p>
        </p:txBody>
      </p:sp>
      <p:pic>
        <p:nvPicPr>
          <p:cNvPr id="7" name="Picture 6" descr="A diagram of a curve with blue and orange dots&#10;&#10;Description automatically generated">
            <a:extLst>
              <a:ext uri="{FF2B5EF4-FFF2-40B4-BE49-F238E27FC236}">
                <a16:creationId xmlns:a16="http://schemas.microsoft.com/office/drawing/2014/main" id="{530595EB-08AC-C0BB-76CE-2D128AAD4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884" y="2172929"/>
            <a:ext cx="3002116" cy="245897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0D5D028-39B0-B237-9C98-5DEF55F384D6}"/>
              </a:ext>
            </a:extLst>
          </p:cNvPr>
          <p:cNvSpPr/>
          <p:nvPr/>
        </p:nvSpPr>
        <p:spPr>
          <a:xfrm>
            <a:off x="594360" y="565190"/>
            <a:ext cx="36576" cy="41148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C00296-4D30-6A1D-ADBD-8653B53439FB}"/>
              </a:ext>
            </a:extLst>
          </p:cNvPr>
          <p:cNvSpPr txBox="1"/>
          <p:nvPr/>
        </p:nvSpPr>
        <p:spPr>
          <a:xfrm>
            <a:off x="1569884" y="4324122"/>
            <a:ext cx="957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Class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FDC08C-89C8-2552-491D-17B7F9273AF8}"/>
              </a:ext>
            </a:extLst>
          </p:cNvPr>
          <p:cNvSpPr txBox="1"/>
          <p:nvPr/>
        </p:nvSpPr>
        <p:spPr>
          <a:xfrm>
            <a:off x="3895214" y="2172929"/>
            <a:ext cx="957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Class 1</a:t>
            </a:r>
          </a:p>
        </p:txBody>
      </p:sp>
    </p:spTree>
    <p:extLst>
      <p:ext uri="{BB962C8B-B14F-4D97-AF65-F5344CB8AC3E}">
        <p14:creationId xmlns:p14="http://schemas.microsoft.com/office/powerpoint/2010/main" val="26342337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1477B-EBB1-3EAC-F951-3F5E4EEF7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B2E5-8AAA-5A32-B6A3-D13C5D9F2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803710"/>
          </a:xfrm>
        </p:spPr>
        <p:txBody>
          <a:bodyPr/>
          <a:lstStyle/>
          <a:p>
            <a:r>
              <a:rPr lang="en-SG" sz="1800" dirty="0">
                <a:effectLst/>
                <a:latin typeface="TimesNewRomanPSMT"/>
              </a:rPr>
              <a:t>Tabulate the confusion matrices for the following classification problems.</a:t>
            </a:r>
          </a:p>
          <a:p>
            <a:pPr marL="342900" indent="-342900" algn="just">
              <a:buAutoNum type="alphaLcParenBoth"/>
            </a:pPr>
            <a:r>
              <a:rPr lang="en-SG" sz="1800" dirty="0">
                <a:effectLst/>
                <a:latin typeface="TimesNewRomanPSMT"/>
              </a:rPr>
              <a:t>Binary problem (class-1: squares; class-2: circles) </a:t>
            </a:r>
          </a:p>
        </p:txBody>
      </p:sp>
      <p:pic>
        <p:nvPicPr>
          <p:cNvPr id="7" name="Picture 6" descr="A diagram of a curve with blue and orange dots&#10;&#10;Description automatically generated">
            <a:extLst>
              <a:ext uri="{FF2B5EF4-FFF2-40B4-BE49-F238E27FC236}">
                <a16:creationId xmlns:a16="http://schemas.microsoft.com/office/drawing/2014/main" id="{530595EB-08AC-C0BB-76CE-2D128AAD4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884" y="2172929"/>
            <a:ext cx="3002116" cy="2458970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9CA90F9-CC73-48F1-6232-2EC5A20BE3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937351"/>
              </p:ext>
            </p:extLst>
          </p:nvPr>
        </p:nvGraphicFramePr>
        <p:xfrm>
          <a:off x="5119582" y="2172929"/>
          <a:ext cx="3168000" cy="1508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56000">
                  <a:extLst>
                    <a:ext uri="{9D8B030D-6E8A-4147-A177-3AD203B41FA5}">
                      <a16:colId xmlns:a16="http://schemas.microsoft.com/office/drawing/2014/main" val="737752976"/>
                    </a:ext>
                  </a:extLst>
                </a:gridCol>
                <a:gridCol w="1056000">
                  <a:extLst>
                    <a:ext uri="{9D8B030D-6E8A-4147-A177-3AD203B41FA5}">
                      <a16:colId xmlns:a16="http://schemas.microsoft.com/office/drawing/2014/main" val="54404177"/>
                    </a:ext>
                  </a:extLst>
                </a:gridCol>
                <a:gridCol w="1056000">
                  <a:extLst>
                    <a:ext uri="{9D8B030D-6E8A-4147-A177-3AD203B41FA5}">
                      <a16:colId xmlns:a16="http://schemas.microsoft.com/office/drawing/2014/main" val="62053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Class 1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(predicted)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Class 2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(predicted)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552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Class 1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(actual)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804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Class 2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(actual)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803190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C63C762E-B005-7168-526C-66A5FD92A3FD}"/>
              </a:ext>
            </a:extLst>
          </p:cNvPr>
          <p:cNvSpPr/>
          <p:nvPr/>
        </p:nvSpPr>
        <p:spPr>
          <a:xfrm>
            <a:off x="594360" y="565190"/>
            <a:ext cx="36576" cy="41148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090531-FBA8-CE1E-CDA1-E6AB143DC755}"/>
              </a:ext>
            </a:extLst>
          </p:cNvPr>
          <p:cNvSpPr txBox="1"/>
          <p:nvPr/>
        </p:nvSpPr>
        <p:spPr>
          <a:xfrm>
            <a:off x="1569884" y="4324122"/>
            <a:ext cx="957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Class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1A100C-AA72-EB0F-69AD-C25D4E0FFB53}"/>
              </a:ext>
            </a:extLst>
          </p:cNvPr>
          <p:cNvSpPr txBox="1"/>
          <p:nvPr/>
        </p:nvSpPr>
        <p:spPr>
          <a:xfrm>
            <a:off x="3895214" y="2172929"/>
            <a:ext cx="957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Class 1</a:t>
            </a:r>
          </a:p>
        </p:txBody>
      </p:sp>
    </p:spTree>
    <p:extLst>
      <p:ext uri="{BB962C8B-B14F-4D97-AF65-F5344CB8AC3E}">
        <p14:creationId xmlns:p14="http://schemas.microsoft.com/office/powerpoint/2010/main" val="36205995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1477B-EBB1-3EAC-F951-3F5E4EEF7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B2E5-8AAA-5A32-B6A3-D13C5D9F2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803710"/>
          </a:xfrm>
        </p:spPr>
        <p:txBody>
          <a:bodyPr/>
          <a:lstStyle/>
          <a:p>
            <a:r>
              <a:rPr lang="en-SG" sz="1800" dirty="0">
                <a:effectLst/>
                <a:latin typeface="TimesNewRomanPSMT"/>
              </a:rPr>
              <a:t>Tabulate the confusion matrices for the following classification problems.</a:t>
            </a:r>
          </a:p>
          <a:p>
            <a:pPr marL="342900" indent="-342900" algn="just">
              <a:buAutoNum type="alphaLcParenBoth"/>
            </a:pPr>
            <a:r>
              <a:rPr lang="en-SG" sz="1800" dirty="0">
                <a:effectLst/>
                <a:latin typeface="TimesNewRomanPSMT"/>
              </a:rPr>
              <a:t>Binary problem (class-1: squares; class-2: circles) </a:t>
            </a:r>
          </a:p>
        </p:txBody>
      </p:sp>
      <p:pic>
        <p:nvPicPr>
          <p:cNvPr id="7" name="Picture 6" descr="A diagram of a curve with blue and orange dots&#10;&#10;Description automatically generated">
            <a:extLst>
              <a:ext uri="{FF2B5EF4-FFF2-40B4-BE49-F238E27FC236}">
                <a16:creationId xmlns:a16="http://schemas.microsoft.com/office/drawing/2014/main" id="{530595EB-08AC-C0BB-76CE-2D128AAD4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884" y="2172929"/>
            <a:ext cx="3002116" cy="2458970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9CA90F9-CC73-48F1-6232-2EC5A20BE3A6}"/>
              </a:ext>
            </a:extLst>
          </p:cNvPr>
          <p:cNvGraphicFramePr>
            <a:graphicFrameLocks noGrp="1"/>
          </p:cNvGraphicFramePr>
          <p:nvPr/>
        </p:nvGraphicFramePr>
        <p:xfrm>
          <a:off x="5119582" y="2172929"/>
          <a:ext cx="3168000" cy="1508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56000">
                  <a:extLst>
                    <a:ext uri="{9D8B030D-6E8A-4147-A177-3AD203B41FA5}">
                      <a16:colId xmlns:a16="http://schemas.microsoft.com/office/drawing/2014/main" val="737752976"/>
                    </a:ext>
                  </a:extLst>
                </a:gridCol>
                <a:gridCol w="1056000">
                  <a:extLst>
                    <a:ext uri="{9D8B030D-6E8A-4147-A177-3AD203B41FA5}">
                      <a16:colId xmlns:a16="http://schemas.microsoft.com/office/drawing/2014/main" val="54404177"/>
                    </a:ext>
                  </a:extLst>
                </a:gridCol>
                <a:gridCol w="1056000">
                  <a:extLst>
                    <a:ext uri="{9D8B030D-6E8A-4147-A177-3AD203B41FA5}">
                      <a16:colId xmlns:a16="http://schemas.microsoft.com/office/drawing/2014/main" val="62053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Class 1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(predicted)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Class 2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(predicted)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552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Class 1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(actual)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804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Class 2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(actual)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803190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95CFEC-1FED-2983-AF23-112099573FA1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6703581" y="2976639"/>
            <a:ext cx="1" cy="9506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DE26950-8E98-8D1A-F89D-FA1675874C7A}"/>
              </a:ext>
            </a:extLst>
          </p:cNvPr>
          <p:cNvSpPr txBox="1"/>
          <p:nvPr/>
        </p:nvSpPr>
        <p:spPr>
          <a:xfrm>
            <a:off x="5700691" y="3927338"/>
            <a:ext cx="20057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samples of </a:t>
            </a:r>
            <a:r>
              <a:rPr lang="en-US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1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predicted as </a:t>
            </a:r>
            <a:r>
              <a:rPr lang="en-US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35AB37-769F-71E5-DE00-3D4FBBAD9A5C}"/>
              </a:ext>
            </a:extLst>
          </p:cNvPr>
          <p:cNvSpPr/>
          <p:nvPr/>
        </p:nvSpPr>
        <p:spPr>
          <a:xfrm>
            <a:off x="594360" y="565190"/>
            <a:ext cx="36576" cy="41148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7FE184-4971-2F67-7F97-95383C7840E8}"/>
              </a:ext>
            </a:extLst>
          </p:cNvPr>
          <p:cNvSpPr txBox="1"/>
          <p:nvPr/>
        </p:nvSpPr>
        <p:spPr>
          <a:xfrm>
            <a:off x="1569884" y="4324122"/>
            <a:ext cx="957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Class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9D5FE2-75D4-EBED-DF83-4F68CAFEDCDB}"/>
              </a:ext>
            </a:extLst>
          </p:cNvPr>
          <p:cNvSpPr txBox="1"/>
          <p:nvPr/>
        </p:nvSpPr>
        <p:spPr>
          <a:xfrm>
            <a:off x="3895214" y="2172929"/>
            <a:ext cx="957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Class 1</a:t>
            </a:r>
          </a:p>
        </p:txBody>
      </p:sp>
    </p:spTree>
    <p:extLst>
      <p:ext uri="{BB962C8B-B14F-4D97-AF65-F5344CB8AC3E}">
        <p14:creationId xmlns:p14="http://schemas.microsoft.com/office/powerpoint/2010/main" val="2789642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iagram of a curve with blue and orange dots&#10;&#10;Description automatically generated">
            <a:extLst>
              <a:ext uri="{FF2B5EF4-FFF2-40B4-BE49-F238E27FC236}">
                <a16:creationId xmlns:a16="http://schemas.microsoft.com/office/drawing/2014/main" id="{530595EB-08AC-C0BB-76CE-2D128AAD4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884" y="2172929"/>
            <a:ext cx="3002116" cy="24589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E1477B-EBB1-3EAC-F951-3F5E4EEF7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B2E5-8AAA-5A32-B6A3-D13C5D9F2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803710"/>
          </a:xfrm>
        </p:spPr>
        <p:txBody>
          <a:bodyPr/>
          <a:lstStyle/>
          <a:p>
            <a:r>
              <a:rPr lang="en-SG" sz="1800" dirty="0">
                <a:effectLst/>
                <a:latin typeface="TimesNewRomanPSMT"/>
              </a:rPr>
              <a:t>Tabulate the confusion matrices for the following classification problems.</a:t>
            </a:r>
          </a:p>
          <a:p>
            <a:pPr marL="342900" indent="-342900" algn="just">
              <a:buAutoNum type="alphaLcParenBoth"/>
            </a:pPr>
            <a:r>
              <a:rPr lang="en-SG" sz="1800" dirty="0">
                <a:effectLst/>
                <a:latin typeface="TimesNewRomanPSMT"/>
              </a:rPr>
              <a:t>Binary problem (class-1: squares; class-2: circles)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9CA90F9-CC73-48F1-6232-2EC5A20BE3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110056"/>
              </p:ext>
            </p:extLst>
          </p:nvPr>
        </p:nvGraphicFramePr>
        <p:xfrm>
          <a:off x="5119582" y="2172929"/>
          <a:ext cx="3168000" cy="1508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56000">
                  <a:extLst>
                    <a:ext uri="{9D8B030D-6E8A-4147-A177-3AD203B41FA5}">
                      <a16:colId xmlns:a16="http://schemas.microsoft.com/office/drawing/2014/main" val="737752976"/>
                    </a:ext>
                  </a:extLst>
                </a:gridCol>
                <a:gridCol w="1056000">
                  <a:extLst>
                    <a:ext uri="{9D8B030D-6E8A-4147-A177-3AD203B41FA5}">
                      <a16:colId xmlns:a16="http://schemas.microsoft.com/office/drawing/2014/main" val="54404177"/>
                    </a:ext>
                  </a:extLst>
                </a:gridCol>
                <a:gridCol w="1056000">
                  <a:extLst>
                    <a:ext uri="{9D8B030D-6E8A-4147-A177-3AD203B41FA5}">
                      <a16:colId xmlns:a16="http://schemas.microsoft.com/office/drawing/2014/main" val="62053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Class 1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(predicted)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Class 2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(predicted)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552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Class 1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(actual)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804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Class 2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(actual)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803190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6F9C3CFD-A085-1038-5CD7-50E846CF0513}"/>
              </a:ext>
            </a:extLst>
          </p:cNvPr>
          <p:cNvSpPr/>
          <p:nvPr/>
        </p:nvSpPr>
        <p:spPr>
          <a:xfrm>
            <a:off x="594360" y="565190"/>
            <a:ext cx="36576" cy="41148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4AF936E-B7EE-410E-501F-BE2AC8C657C8}"/>
              </a:ext>
            </a:extLst>
          </p:cNvPr>
          <p:cNvSpPr/>
          <p:nvPr/>
        </p:nvSpPr>
        <p:spPr>
          <a:xfrm>
            <a:off x="2880852" y="2172929"/>
            <a:ext cx="245806" cy="235974"/>
          </a:xfrm>
          <a:prstGeom prst="ellipse">
            <a:avLst/>
          </a:prstGeom>
          <a:solidFill>
            <a:srgbClr val="A9D18E">
              <a:alpha val="5098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6139B73-AAFE-2135-54A3-F31D1B029666}"/>
              </a:ext>
            </a:extLst>
          </p:cNvPr>
          <p:cNvSpPr/>
          <p:nvPr/>
        </p:nvSpPr>
        <p:spPr>
          <a:xfrm>
            <a:off x="2287332" y="2254467"/>
            <a:ext cx="245806" cy="235974"/>
          </a:xfrm>
          <a:prstGeom prst="ellipse">
            <a:avLst/>
          </a:prstGeom>
          <a:solidFill>
            <a:srgbClr val="A9D18E">
              <a:alpha val="5098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ECC6D5F-90F5-F0A2-DC62-8BA157B56D5D}"/>
              </a:ext>
            </a:extLst>
          </p:cNvPr>
          <p:cNvSpPr/>
          <p:nvPr/>
        </p:nvSpPr>
        <p:spPr>
          <a:xfrm>
            <a:off x="2649794" y="2423651"/>
            <a:ext cx="245806" cy="235974"/>
          </a:xfrm>
          <a:prstGeom prst="ellipse">
            <a:avLst/>
          </a:prstGeom>
          <a:solidFill>
            <a:srgbClr val="A9D18E">
              <a:alpha val="5098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58E6443-DCFD-A31C-7236-4E4FE1D21FE0}"/>
              </a:ext>
            </a:extLst>
          </p:cNvPr>
          <p:cNvSpPr/>
          <p:nvPr/>
        </p:nvSpPr>
        <p:spPr>
          <a:xfrm>
            <a:off x="3061236" y="2428567"/>
            <a:ext cx="245806" cy="235974"/>
          </a:xfrm>
          <a:prstGeom prst="ellipse">
            <a:avLst/>
          </a:prstGeom>
          <a:solidFill>
            <a:srgbClr val="A9D18E">
              <a:alpha val="5098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21DB29E-A847-C2FA-4A52-A92D7BA596B1}"/>
              </a:ext>
            </a:extLst>
          </p:cNvPr>
          <p:cNvSpPr/>
          <p:nvPr/>
        </p:nvSpPr>
        <p:spPr>
          <a:xfrm>
            <a:off x="3610897" y="2453763"/>
            <a:ext cx="245806" cy="235974"/>
          </a:xfrm>
          <a:prstGeom prst="ellipse">
            <a:avLst/>
          </a:prstGeom>
          <a:solidFill>
            <a:srgbClr val="A9D18E">
              <a:alpha val="5098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CDB1254-914D-8D40-C7EB-66E3822BFD34}"/>
              </a:ext>
            </a:extLst>
          </p:cNvPr>
          <p:cNvSpPr/>
          <p:nvPr/>
        </p:nvSpPr>
        <p:spPr>
          <a:xfrm>
            <a:off x="2766450" y="2652673"/>
            <a:ext cx="245806" cy="235974"/>
          </a:xfrm>
          <a:prstGeom prst="ellipse">
            <a:avLst/>
          </a:prstGeom>
          <a:solidFill>
            <a:srgbClr val="A9D18E">
              <a:alpha val="5098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A6DD2C3-EDD0-B602-D36E-FDC3F3790226}"/>
              </a:ext>
            </a:extLst>
          </p:cNvPr>
          <p:cNvSpPr/>
          <p:nvPr/>
        </p:nvSpPr>
        <p:spPr>
          <a:xfrm>
            <a:off x="2815430" y="2916107"/>
            <a:ext cx="245806" cy="235974"/>
          </a:xfrm>
          <a:prstGeom prst="ellipse">
            <a:avLst/>
          </a:prstGeom>
          <a:solidFill>
            <a:srgbClr val="A9D18E">
              <a:alpha val="5098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E2D3CEC-EBC5-5A16-3B7D-917EE6DA12E3}"/>
              </a:ext>
            </a:extLst>
          </p:cNvPr>
          <p:cNvSpPr/>
          <p:nvPr/>
        </p:nvSpPr>
        <p:spPr>
          <a:xfrm>
            <a:off x="3363012" y="2680133"/>
            <a:ext cx="245806" cy="235974"/>
          </a:xfrm>
          <a:prstGeom prst="ellipse">
            <a:avLst/>
          </a:prstGeom>
          <a:solidFill>
            <a:srgbClr val="A9D18E">
              <a:alpha val="5098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C712C7E-FFAD-6368-8DD1-5EF9DCECACB7}"/>
              </a:ext>
            </a:extLst>
          </p:cNvPr>
          <p:cNvSpPr/>
          <p:nvPr/>
        </p:nvSpPr>
        <p:spPr>
          <a:xfrm>
            <a:off x="3191129" y="2858652"/>
            <a:ext cx="245806" cy="235974"/>
          </a:xfrm>
          <a:prstGeom prst="ellipse">
            <a:avLst/>
          </a:prstGeom>
          <a:solidFill>
            <a:srgbClr val="A9D18E">
              <a:alpha val="5098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295A596-483D-AA03-BE1A-4EFC24BD2183}"/>
              </a:ext>
            </a:extLst>
          </p:cNvPr>
          <p:cNvSpPr/>
          <p:nvPr/>
        </p:nvSpPr>
        <p:spPr>
          <a:xfrm>
            <a:off x="3151239" y="3097506"/>
            <a:ext cx="245806" cy="235974"/>
          </a:xfrm>
          <a:prstGeom prst="ellipse">
            <a:avLst/>
          </a:prstGeom>
          <a:solidFill>
            <a:srgbClr val="A9D18E">
              <a:alpha val="5098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D02C17F-0044-5579-FFD5-6C3BF0A8BEDA}"/>
              </a:ext>
            </a:extLst>
          </p:cNvPr>
          <p:cNvSpPr/>
          <p:nvPr/>
        </p:nvSpPr>
        <p:spPr>
          <a:xfrm>
            <a:off x="3644735" y="2874513"/>
            <a:ext cx="245806" cy="235974"/>
          </a:xfrm>
          <a:prstGeom prst="ellipse">
            <a:avLst/>
          </a:prstGeom>
          <a:solidFill>
            <a:srgbClr val="A9D18E">
              <a:alpha val="5098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1E06F03-6CD6-70D7-C503-E5D776107BF9}"/>
              </a:ext>
            </a:extLst>
          </p:cNvPr>
          <p:cNvSpPr/>
          <p:nvPr/>
        </p:nvSpPr>
        <p:spPr>
          <a:xfrm>
            <a:off x="3985464" y="3113367"/>
            <a:ext cx="245806" cy="235974"/>
          </a:xfrm>
          <a:prstGeom prst="ellipse">
            <a:avLst/>
          </a:prstGeom>
          <a:solidFill>
            <a:srgbClr val="A9D18E">
              <a:alpha val="5098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AA33196-BC1A-2525-FDCE-022B62DCC495}"/>
              </a:ext>
            </a:extLst>
          </p:cNvPr>
          <p:cNvSpPr/>
          <p:nvPr/>
        </p:nvSpPr>
        <p:spPr>
          <a:xfrm>
            <a:off x="3427916" y="3046806"/>
            <a:ext cx="245806" cy="235974"/>
          </a:xfrm>
          <a:prstGeom prst="ellipse">
            <a:avLst/>
          </a:prstGeom>
          <a:solidFill>
            <a:srgbClr val="A9D18E">
              <a:alpha val="5098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79C073F-2757-82E5-8017-91EAF1C89E81}"/>
              </a:ext>
            </a:extLst>
          </p:cNvPr>
          <p:cNvSpPr/>
          <p:nvPr/>
        </p:nvSpPr>
        <p:spPr>
          <a:xfrm>
            <a:off x="3649703" y="3295492"/>
            <a:ext cx="245806" cy="235974"/>
          </a:xfrm>
          <a:prstGeom prst="ellipse">
            <a:avLst/>
          </a:prstGeom>
          <a:solidFill>
            <a:srgbClr val="A9D18E">
              <a:alpha val="5098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A92293F-CC15-73F9-6F87-1511239F5F42}"/>
              </a:ext>
            </a:extLst>
          </p:cNvPr>
          <p:cNvSpPr/>
          <p:nvPr/>
        </p:nvSpPr>
        <p:spPr>
          <a:xfrm>
            <a:off x="4248269" y="3516718"/>
            <a:ext cx="245806" cy="235974"/>
          </a:xfrm>
          <a:prstGeom prst="ellipse">
            <a:avLst/>
          </a:prstGeom>
          <a:solidFill>
            <a:srgbClr val="A9D18E">
              <a:alpha val="5098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1166765-2DE0-5A1C-48EC-66318FD8D760}"/>
              </a:ext>
            </a:extLst>
          </p:cNvPr>
          <p:cNvSpPr/>
          <p:nvPr/>
        </p:nvSpPr>
        <p:spPr>
          <a:xfrm>
            <a:off x="3954035" y="3634705"/>
            <a:ext cx="245806" cy="235974"/>
          </a:xfrm>
          <a:prstGeom prst="ellipse">
            <a:avLst/>
          </a:prstGeom>
          <a:solidFill>
            <a:srgbClr val="A9D18E">
              <a:alpha val="5098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14D281-6AD1-0992-AF4D-A298BA7CAAAE}"/>
              </a:ext>
            </a:extLst>
          </p:cNvPr>
          <p:cNvSpPr txBox="1"/>
          <p:nvPr/>
        </p:nvSpPr>
        <p:spPr>
          <a:xfrm>
            <a:off x="1569884" y="4324122"/>
            <a:ext cx="957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Class 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1BCB63-9FB5-60E1-495A-601E46250A4B}"/>
              </a:ext>
            </a:extLst>
          </p:cNvPr>
          <p:cNvSpPr txBox="1"/>
          <p:nvPr/>
        </p:nvSpPr>
        <p:spPr>
          <a:xfrm>
            <a:off x="3895214" y="2172929"/>
            <a:ext cx="957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Class 1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B94E9A3-2192-1539-C323-4DEDE7137417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6703581" y="2976639"/>
            <a:ext cx="1" cy="9506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F6537EC-B3F1-B6DD-82FD-8C52AAC14547}"/>
              </a:ext>
            </a:extLst>
          </p:cNvPr>
          <p:cNvSpPr txBox="1"/>
          <p:nvPr/>
        </p:nvSpPr>
        <p:spPr>
          <a:xfrm>
            <a:off x="5700691" y="3927338"/>
            <a:ext cx="20057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samples of </a:t>
            </a:r>
            <a:r>
              <a:rPr lang="en-US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1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predicted as </a:t>
            </a:r>
            <a:r>
              <a:rPr lang="en-US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1</a:t>
            </a:r>
          </a:p>
        </p:txBody>
      </p:sp>
    </p:spTree>
    <p:extLst>
      <p:ext uri="{BB962C8B-B14F-4D97-AF65-F5344CB8AC3E}">
        <p14:creationId xmlns:p14="http://schemas.microsoft.com/office/powerpoint/2010/main" val="4236501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1477B-EBB1-3EAC-F951-3F5E4EEF7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B2E5-8AAA-5A32-B6A3-D13C5D9F2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803710"/>
          </a:xfrm>
        </p:spPr>
        <p:txBody>
          <a:bodyPr/>
          <a:lstStyle/>
          <a:p>
            <a:r>
              <a:rPr lang="en-SG" sz="1800" dirty="0">
                <a:effectLst/>
                <a:latin typeface="TimesNewRomanPSMT"/>
              </a:rPr>
              <a:t>Tabulate the confusion matrices for the following classification problems.</a:t>
            </a:r>
          </a:p>
          <a:p>
            <a:pPr marL="342900" indent="-342900" algn="just">
              <a:buAutoNum type="alphaLcParenBoth"/>
            </a:pPr>
            <a:r>
              <a:rPr lang="en-SG" sz="1800" dirty="0">
                <a:effectLst/>
                <a:latin typeface="TimesNewRomanPSMT"/>
              </a:rPr>
              <a:t>Binary problem (class-1: squares; class-2: circles) </a:t>
            </a:r>
          </a:p>
        </p:txBody>
      </p:sp>
      <p:pic>
        <p:nvPicPr>
          <p:cNvPr id="7" name="Picture 6" descr="A diagram of a curve with blue and orange dots&#10;&#10;Description automatically generated">
            <a:extLst>
              <a:ext uri="{FF2B5EF4-FFF2-40B4-BE49-F238E27FC236}">
                <a16:creationId xmlns:a16="http://schemas.microsoft.com/office/drawing/2014/main" id="{530595EB-08AC-C0BB-76CE-2D128AAD4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884" y="2172929"/>
            <a:ext cx="3002116" cy="2458970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9CA90F9-CC73-48F1-6232-2EC5A20BE3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063813"/>
              </p:ext>
            </p:extLst>
          </p:nvPr>
        </p:nvGraphicFramePr>
        <p:xfrm>
          <a:off x="5119582" y="2172929"/>
          <a:ext cx="3168000" cy="1508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56000">
                  <a:extLst>
                    <a:ext uri="{9D8B030D-6E8A-4147-A177-3AD203B41FA5}">
                      <a16:colId xmlns:a16="http://schemas.microsoft.com/office/drawing/2014/main" val="737752976"/>
                    </a:ext>
                  </a:extLst>
                </a:gridCol>
                <a:gridCol w="1056000">
                  <a:extLst>
                    <a:ext uri="{9D8B030D-6E8A-4147-A177-3AD203B41FA5}">
                      <a16:colId xmlns:a16="http://schemas.microsoft.com/office/drawing/2014/main" val="54404177"/>
                    </a:ext>
                  </a:extLst>
                </a:gridCol>
                <a:gridCol w="1056000">
                  <a:extLst>
                    <a:ext uri="{9D8B030D-6E8A-4147-A177-3AD203B41FA5}">
                      <a16:colId xmlns:a16="http://schemas.microsoft.com/office/drawing/2014/main" val="62053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Class 1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(predicted)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Class 2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(predicted)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552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Class 1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(actual)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804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Class 2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(actual)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803190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95CFEC-1FED-2983-AF23-112099573FA1}"/>
              </a:ext>
            </a:extLst>
          </p:cNvPr>
          <p:cNvCxnSpPr>
            <a:cxnSpLocks/>
          </p:cNvCxnSpPr>
          <p:nvPr/>
        </p:nvCxnSpPr>
        <p:spPr>
          <a:xfrm>
            <a:off x="7741265" y="3008671"/>
            <a:ext cx="0" cy="8919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DE26950-8E98-8D1A-F89D-FA1675874C7A}"/>
              </a:ext>
            </a:extLst>
          </p:cNvPr>
          <p:cNvSpPr txBox="1"/>
          <p:nvPr/>
        </p:nvSpPr>
        <p:spPr>
          <a:xfrm>
            <a:off x="6738374" y="3900624"/>
            <a:ext cx="20057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samples of </a:t>
            </a:r>
            <a:r>
              <a:rPr lang="en-US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1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predicted as </a:t>
            </a:r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41083B-E180-F07A-9839-8E21D9C64967}"/>
              </a:ext>
            </a:extLst>
          </p:cNvPr>
          <p:cNvSpPr/>
          <p:nvPr/>
        </p:nvSpPr>
        <p:spPr>
          <a:xfrm>
            <a:off x="594360" y="565190"/>
            <a:ext cx="36576" cy="41148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4E930A-A111-F947-C75D-FA067950584D}"/>
              </a:ext>
            </a:extLst>
          </p:cNvPr>
          <p:cNvSpPr txBox="1"/>
          <p:nvPr/>
        </p:nvSpPr>
        <p:spPr>
          <a:xfrm>
            <a:off x="1569884" y="4324122"/>
            <a:ext cx="957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Class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A84AD4-A80A-9D58-F671-639854945329}"/>
              </a:ext>
            </a:extLst>
          </p:cNvPr>
          <p:cNvSpPr txBox="1"/>
          <p:nvPr/>
        </p:nvSpPr>
        <p:spPr>
          <a:xfrm>
            <a:off x="3895214" y="2172929"/>
            <a:ext cx="957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Class 1</a:t>
            </a:r>
          </a:p>
        </p:txBody>
      </p:sp>
    </p:spTree>
    <p:extLst>
      <p:ext uri="{BB962C8B-B14F-4D97-AF65-F5344CB8AC3E}">
        <p14:creationId xmlns:p14="http://schemas.microsoft.com/office/powerpoint/2010/main" val="267386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Question 1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479028" y="1369218"/>
            <a:ext cx="8036322" cy="3428923"/>
          </a:xfrm>
        </p:spPr>
        <p:txBody>
          <a:bodyPr/>
          <a:lstStyle/>
          <a:p>
            <a:pPr algn="just"/>
            <a:r>
              <a:rPr lang="en-SG" sz="1800" dirty="0">
                <a:effectLst/>
                <a:latin typeface="TimesNewRomanPSMT"/>
              </a:rPr>
              <a:t>We have two classifiers showing the </a:t>
            </a:r>
            <a:r>
              <a:rPr lang="en-SG" sz="1800" u="sng" dirty="0">
                <a:effectLst/>
                <a:latin typeface="TimesNewRomanPSMT"/>
              </a:rPr>
              <a:t>same accuracy</a:t>
            </a:r>
            <a:r>
              <a:rPr lang="en-SG" sz="1800" dirty="0">
                <a:effectLst/>
                <a:latin typeface="TimesNewRomanPSMT"/>
              </a:rPr>
              <a:t> with the same cross-validation. The more complex model (such as a 9</a:t>
            </a:r>
            <a:r>
              <a:rPr lang="en-SG" sz="1800" baseline="30000" dirty="0">
                <a:effectLst/>
                <a:latin typeface="TimesNewRomanPSMT"/>
              </a:rPr>
              <a:t>th</a:t>
            </a:r>
            <a:r>
              <a:rPr lang="en-SG" sz="1800" dirty="0">
                <a:effectLst/>
                <a:latin typeface="TimesNewRomanPSMT"/>
              </a:rPr>
              <a:t> order polynomial model) is preferred over the simpler one (such as a 2</a:t>
            </a:r>
            <a:r>
              <a:rPr lang="en-SG" sz="1800" baseline="30000" dirty="0">
                <a:effectLst/>
                <a:latin typeface="TimesNewRomanPSMT"/>
              </a:rPr>
              <a:t>nd</a:t>
            </a:r>
            <a:r>
              <a:rPr lang="en-SG" sz="1800" dirty="0">
                <a:effectLst/>
                <a:latin typeface="TimesNewRomanPSMT"/>
              </a:rPr>
              <a:t> order polynomial model). </a:t>
            </a:r>
            <a:endParaRPr lang="en-SG" sz="1800" dirty="0">
              <a:latin typeface="TimesNewRomanPSMT"/>
            </a:endParaRPr>
          </a:p>
          <a:p>
            <a:pPr marL="457200" indent="-457200" algn="just">
              <a:buAutoNum type="alphaLcParenBoth"/>
            </a:pPr>
            <a:r>
              <a:rPr lang="en-SG" sz="1800" dirty="0">
                <a:latin typeface="TimesNewRomanPSMT"/>
              </a:rPr>
              <a:t>True</a:t>
            </a:r>
          </a:p>
          <a:p>
            <a:pPr marL="457200" indent="-457200" algn="just">
              <a:buAutoNum type="alphaLcParenBoth"/>
            </a:pPr>
            <a:r>
              <a:rPr lang="en-SG" sz="1800" dirty="0">
                <a:latin typeface="TimesNewRomanPSMT"/>
              </a:rPr>
              <a:t>False</a:t>
            </a:r>
          </a:p>
        </p:txBody>
      </p:sp>
      <p:sp>
        <p:nvSpPr>
          <p:cNvPr id="5" name="Rectangle 4"/>
          <p:cNvSpPr/>
          <p:nvPr/>
        </p:nvSpPr>
        <p:spPr>
          <a:xfrm>
            <a:off x="594360" y="565190"/>
            <a:ext cx="36576" cy="41148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0E7A2C-F0AD-8BC8-C3B8-67F9FC1DEC91}"/>
              </a:ext>
            </a:extLst>
          </p:cNvPr>
          <p:cNvSpPr/>
          <p:nvPr/>
        </p:nvSpPr>
        <p:spPr>
          <a:xfrm>
            <a:off x="515604" y="2571750"/>
            <a:ext cx="349635" cy="33859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851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iagram of a curve with blue and orange dots&#10;&#10;Description automatically generated">
            <a:extLst>
              <a:ext uri="{FF2B5EF4-FFF2-40B4-BE49-F238E27FC236}">
                <a16:creationId xmlns:a16="http://schemas.microsoft.com/office/drawing/2014/main" id="{530595EB-08AC-C0BB-76CE-2D128AAD4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884" y="2172929"/>
            <a:ext cx="3002116" cy="24589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E1477B-EBB1-3EAC-F951-3F5E4EEF7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B2E5-8AAA-5A32-B6A3-D13C5D9F2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803710"/>
          </a:xfrm>
        </p:spPr>
        <p:txBody>
          <a:bodyPr/>
          <a:lstStyle/>
          <a:p>
            <a:r>
              <a:rPr lang="en-SG" sz="1800" dirty="0">
                <a:effectLst/>
                <a:latin typeface="TimesNewRomanPSMT"/>
              </a:rPr>
              <a:t>Tabulate the confusion matrices for the following classification problems.</a:t>
            </a:r>
          </a:p>
          <a:p>
            <a:pPr marL="342900" indent="-342900" algn="just">
              <a:buAutoNum type="alphaLcParenBoth"/>
            </a:pPr>
            <a:r>
              <a:rPr lang="en-SG" sz="1800" dirty="0">
                <a:effectLst/>
                <a:latin typeface="TimesNewRomanPSMT"/>
              </a:rPr>
              <a:t>Binary problem (class-1: squares; class-2: circles)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9CA90F9-CC73-48F1-6232-2EC5A20BE3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740750"/>
              </p:ext>
            </p:extLst>
          </p:nvPr>
        </p:nvGraphicFramePr>
        <p:xfrm>
          <a:off x="5119582" y="2172929"/>
          <a:ext cx="3168000" cy="1508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56000">
                  <a:extLst>
                    <a:ext uri="{9D8B030D-6E8A-4147-A177-3AD203B41FA5}">
                      <a16:colId xmlns:a16="http://schemas.microsoft.com/office/drawing/2014/main" val="737752976"/>
                    </a:ext>
                  </a:extLst>
                </a:gridCol>
                <a:gridCol w="1056000">
                  <a:extLst>
                    <a:ext uri="{9D8B030D-6E8A-4147-A177-3AD203B41FA5}">
                      <a16:colId xmlns:a16="http://schemas.microsoft.com/office/drawing/2014/main" val="54404177"/>
                    </a:ext>
                  </a:extLst>
                </a:gridCol>
                <a:gridCol w="1056000">
                  <a:extLst>
                    <a:ext uri="{9D8B030D-6E8A-4147-A177-3AD203B41FA5}">
                      <a16:colId xmlns:a16="http://schemas.microsoft.com/office/drawing/2014/main" val="62053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Class 1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(predicted)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Class 2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(predicted)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552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Class 1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(actual)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804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Class 2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(actual)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803190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6F9C3CFD-A085-1038-5CD7-50E846CF0513}"/>
              </a:ext>
            </a:extLst>
          </p:cNvPr>
          <p:cNvSpPr/>
          <p:nvPr/>
        </p:nvSpPr>
        <p:spPr>
          <a:xfrm>
            <a:off x="594360" y="565190"/>
            <a:ext cx="36576" cy="41148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6139B73-AAFE-2135-54A3-F31D1B029666}"/>
              </a:ext>
            </a:extLst>
          </p:cNvPr>
          <p:cNvSpPr/>
          <p:nvPr/>
        </p:nvSpPr>
        <p:spPr>
          <a:xfrm>
            <a:off x="2415694" y="2549856"/>
            <a:ext cx="245806" cy="235974"/>
          </a:xfrm>
          <a:prstGeom prst="ellipse">
            <a:avLst/>
          </a:prstGeom>
          <a:solidFill>
            <a:srgbClr val="A9D18E">
              <a:alpha val="5098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295A596-483D-AA03-BE1A-4EFC24BD2183}"/>
              </a:ext>
            </a:extLst>
          </p:cNvPr>
          <p:cNvSpPr/>
          <p:nvPr/>
        </p:nvSpPr>
        <p:spPr>
          <a:xfrm>
            <a:off x="2484407" y="3044770"/>
            <a:ext cx="245806" cy="235974"/>
          </a:xfrm>
          <a:prstGeom prst="ellipse">
            <a:avLst/>
          </a:prstGeom>
          <a:solidFill>
            <a:srgbClr val="A9D18E">
              <a:alpha val="5098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D02C17F-0044-5579-FFD5-6C3BF0A8BEDA}"/>
              </a:ext>
            </a:extLst>
          </p:cNvPr>
          <p:cNvSpPr/>
          <p:nvPr/>
        </p:nvSpPr>
        <p:spPr>
          <a:xfrm>
            <a:off x="3386890" y="3449209"/>
            <a:ext cx="245806" cy="235974"/>
          </a:xfrm>
          <a:prstGeom prst="ellipse">
            <a:avLst/>
          </a:prstGeom>
          <a:solidFill>
            <a:srgbClr val="A9D18E">
              <a:alpha val="5098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AA33196-BC1A-2525-FDCE-022B62DCC495}"/>
              </a:ext>
            </a:extLst>
          </p:cNvPr>
          <p:cNvSpPr/>
          <p:nvPr/>
        </p:nvSpPr>
        <p:spPr>
          <a:xfrm>
            <a:off x="3092656" y="3316614"/>
            <a:ext cx="245806" cy="235974"/>
          </a:xfrm>
          <a:prstGeom prst="ellipse">
            <a:avLst/>
          </a:prstGeom>
          <a:solidFill>
            <a:srgbClr val="A9D18E">
              <a:alpha val="5098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56772A-76E3-6CA2-03A4-ABA0E9E21478}"/>
              </a:ext>
            </a:extLst>
          </p:cNvPr>
          <p:cNvSpPr txBox="1"/>
          <p:nvPr/>
        </p:nvSpPr>
        <p:spPr>
          <a:xfrm>
            <a:off x="1569884" y="4324122"/>
            <a:ext cx="957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Class 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E0B1A3-0A29-995E-9F6D-60E84761B918}"/>
              </a:ext>
            </a:extLst>
          </p:cNvPr>
          <p:cNvSpPr txBox="1"/>
          <p:nvPr/>
        </p:nvSpPr>
        <p:spPr>
          <a:xfrm>
            <a:off x="3895214" y="2172929"/>
            <a:ext cx="957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Class 1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806C0B7-B566-1388-FE5F-0E25CC16B8AE}"/>
              </a:ext>
            </a:extLst>
          </p:cNvPr>
          <p:cNvCxnSpPr>
            <a:cxnSpLocks/>
          </p:cNvCxnSpPr>
          <p:nvPr/>
        </p:nvCxnSpPr>
        <p:spPr>
          <a:xfrm>
            <a:off x="7741265" y="3008671"/>
            <a:ext cx="0" cy="8919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8A0DE81-3FE1-FDAA-B1F5-B821A63570C2}"/>
              </a:ext>
            </a:extLst>
          </p:cNvPr>
          <p:cNvSpPr txBox="1"/>
          <p:nvPr/>
        </p:nvSpPr>
        <p:spPr>
          <a:xfrm>
            <a:off x="6738374" y="3900624"/>
            <a:ext cx="20057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samples of </a:t>
            </a:r>
            <a:r>
              <a:rPr lang="en-US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1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predicted as </a:t>
            </a:r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2</a:t>
            </a:r>
          </a:p>
        </p:txBody>
      </p:sp>
    </p:spTree>
    <p:extLst>
      <p:ext uri="{BB962C8B-B14F-4D97-AF65-F5344CB8AC3E}">
        <p14:creationId xmlns:p14="http://schemas.microsoft.com/office/powerpoint/2010/main" val="21926734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1477B-EBB1-3EAC-F951-3F5E4EEF7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B2E5-8AAA-5A32-B6A3-D13C5D9F2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803710"/>
          </a:xfrm>
        </p:spPr>
        <p:txBody>
          <a:bodyPr/>
          <a:lstStyle/>
          <a:p>
            <a:r>
              <a:rPr lang="en-SG" sz="1800" dirty="0">
                <a:effectLst/>
                <a:latin typeface="TimesNewRomanPSMT"/>
              </a:rPr>
              <a:t>Tabulate the confusion matrices for the following classification problems.</a:t>
            </a:r>
          </a:p>
          <a:p>
            <a:pPr marL="342900" indent="-342900" algn="just">
              <a:buAutoNum type="alphaLcParenBoth"/>
            </a:pPr>
            <a:r>
              <a:rPr lang="en-SG" sz="1800" dirty="0">
                <a:effectLst/>
                <a:latin typeface="TimesNewRomanPSMT"/>
              </a:rPr>
              <a:t>Binary problem (class-1: squares; class-2: circles) </a:t>
            </a:r>
          </a:p>
        </p:txBody>
      </p:sp>
      <p:pic>
        <p:nvPicPr>
          <p:cNvPr id="7" name="Picture 6" descr="A diagram of a curve with blue and orange dots&#10;&#10;Description automatically generated">
            <a:extLst>
              <a:ext uri="{FF2B5EF4-FFF2-40B4-BE49-F238E27FC236}">
                <a16:creationId xmlns:a16="http://schemas.microsoft.com/office/drawing/2014/main" id="{530595EB-08AC-C0BB-76CE-2D128AAD4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884" y="2172929"/>
            <a:ext cx="3002116" cy="2458970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9CA90F9-CC73-48F1-6232-2EC5A20BE3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08624"/>
              </p:ext>
            </p:extLst>
          </p:nvPr>
        </p:nvGraphicFramePr>
        <p:xfrm>
          <a:off x="5119582" y="2172929"/>
          <a:ext cx="3168000" cy="1508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56000">
                  <a:extLst>
                    <a:ext uri="{9D8B030D-6E8A-4147-A177-3AD203B41FA5}">
                      <a16:colId xmlns:a16="http://schemas.microsoft.com/office/drawing/2014/main" val="737752976"/>
                    </a:ext>
                  </a:extLst>
                </a:gridCol>
                <a:gridCol w="1056000">
                  <a:extLst>
                    <a:ext uri="{9D8B030D-6E8A-4147-A177-3AD203B41FA5}">
                      <a16:colId xmlns:a16="http://schemas.microsoft.com/office/drawing/2014/main" val="54404177"/>
                    </a:ext>
                  </a:extLst>
                </a:gridCol>
                <a:gridCol w="1056000">
                  <a:extLst>
                    <a:ext uri="{9D8B030D-6E8A-4147-A177-3AD203B41FA5}">
                      <a16:colId xmlns:a16="http://schemas.microsoft.com/office/drawing/2014/main" val="62053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Class 1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(predicted)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Class 2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(predicted)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552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Class 1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(actual)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804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Class 2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(actual)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803190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95CFEC-1FED-2983-AF23-112099573FA1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7728155" y="3539613"/>
            <a:ext cx="0" cy="3610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DE26950-8E98-8D1A-F89D-FA1675874C7A}"/>
              </a:ext>
            </a:extLst>
          </p:cNvPr>
          <p:cNvSpPr txBox="1"/>
          <p:nvPr/>
        </p:nvSpPr>
        <p:spPr>
          <a:xfrm>
            <a:off x="6725264" y="3900624"/>
            <a:ext cx="20057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samples of </a:t>
            </a:r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2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predicted as </a:t>
            </a:r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9C3CFD-A085-1038-5CD7-50E846CF0513}"/>
              </a:ext>
            </a:extLst>
          </p:cNvPr>
          <p:cNvSpPr/>
          <p:nvPr/>
        </p:nvSpPr>
        <p:spPr>
          <a:xfrm>
            <a:off x="594360" y="565190"/>
            <a:ext cx="36576" cy="41148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B8E032-B98D-BCDE-D56A-C086700E7258}"/>
              </a:ext>
            </a:extLst>
          </p:cNvPr>
          <p:cNvSpPr txBox="1"/>
          <p:nvPr/>
        </p:nvSpPr>
        <p:spPr>
          <a:xfrm>
            <a:off x="1569884" y="4324122"/>
            <a:ext cx="957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Class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CA08ED-F360-F417-6A7D-8E84D53FE4B1}"/>
              </a:ext>
            </a:extLst>
          </p:cNvPr>
          <p:cNvSpPr txBox="1"/>
          <p:nvPr/>
        </p:nvSpPr>
        <p:spPr>
          <a:xfrm>
            <a:off x="3895214" y="2172929"/>
            <a:ext cx="957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Class 1</a:t>
            </a:r>
          </a:p>
        </p:txBody>
      </p:sp>
    </p:spTree>
    <p:extLst>
      <p:ext uri="{BB962C8B-B14F-4D97-AF65-F5344CB8AC3E}">
        <p14:creationId xmlns:p14="http://schemas.microsoft.com/office/powerpoint/2010/main" val="18290745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iagram of a curve with blue and orange dots&#10;&#10;Description automatically generated">
            <a:extLst>
              <a:ext uri="{FF2B5EF4-FFF2-40B4-BE49-F238E27FC236}">
                <a16:creationId xmlns:a16="http://schemas.microsoft.com/office/drawing/2014/main" id="{530595EB-08AC-C0BB-76CE-2D128AAD4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884" y="2172929"/>
            <a:ext cx="3002116" cy="24589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E1477B-EBB1-3EAC-F951-3F5E4EEF7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B2E5-8AAA-5A32-B6A3-D13C5D9F2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803710"/>
          </a:xfrm>
        </p:spPr>
        <p:txBody>
          <a:bodyPr/>
          <a:lstStyle/>
          <a:p>
            <a:r>
              <a:rPr lang="en-SG" sz="1800" dirty="0">
                <a:effectLst/>
                <a:latin typeface="TimesNewRomanPSMT"/>
              </a:rPr>
              <a:t>Tabulate the confusion matrices for the following classification problems.</a:t>
            </a:r>
          </a:p>
          <a:p>
            <a:pPr marL="342900" indent="-342900" algn="just">
              <a:buAutoNum type="alphaLcParenBoth"/>
            </a:pPr>
            <a:r>
              <a:rPr lang="en-SG" sz="1800" dirty="0">
                <a:effectLst/>
                <a:latin typeface="TimesNewRomanPSMT"/>
              </a:rPr>
              <a:t>Binary problem (class-1: squares; class-2: circles)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9CA90F9-CC73-48F1-6232-2EC5A20BE3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573431"/>
              </p:ext>
            </p:extLst>
          </p:nvPr>
        </p:nvGraphicFramePr>
        <p:xfrm>
          <a:off x="5119582" y="2172929"/>
          <a:ext cx="3168000" cy="1508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56000">
                  <a:extLst>
                    <a:ext uri="{9D8B030D-6E8A-4147-A177-3AD203B41FA5}">
                      <a16:colId xmlns:a16="http://schemas.microsoft.com/office/drawing/2014/main" val="737752976"/>
                    </a:ext>
                  </a:extLst>
                </a:gridCol>
                <a:gridCol w="1056000">
                  <a:extLst>
                    <a:ext uri="{9D8B030D-6E8A-4147-A177-3AD203B41FA5}">
                      <a16:colId xmlns:a16="http://schemas.microsoft.com/office/drawing/2014/main" val="54404177"/>
                    </a:ext>
                  </a:extLst>
                </a:gridCol>
                <a:gridCol w="1056000">
                  <a:extLst>
                    <a:ext uri="{9D8B030D-6E8A-4147-A177-3AD203B41FA5}">
                      <a16:colId xmlns:a16="http://schemas.microsoft.com/office/drawing/2014/main" val="62053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Class 1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(predicted)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Class 2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(predicted)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552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Class 1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(actual)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804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Class 2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(actual)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803190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6F9C3CFD-A085-1038-5CD7-50E846CF0513}"/>
              </a:ext>
            </a:extLst>
          </p:cNvPr>
          <p:cNvSpPr/>
          <p:nvPr/>
        </p:nvSpPr>
        <p:spPr>
          <a:xfrm>
            <a:off x="594360" y="565190"/>
            <a:ext cx="36576" cy="41148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6139B73-AAFE-2135-54A3-F31D1B029666}"/>
              </a:ext>
            </a:extLst>
          </p:cNvPr>
          <p:cNvSpPr/>
          <p:nvPr/>
        </p:nvSpPr>
        <p:spPr>
          <a:xfrm>
            <a:off x="1680102" y="2473542"/>
            <a:ext cx="245806" cy="235974"/>
          </a:xfrm>
          <a:prstGeom prst="ellipse">
            <a:avLst/>
          </a:prstGeom>
          <a:solidFill>
            <a:srgbClr val="A9D18E">
              <a:alpha val="5098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D02C17F-0044-5579-FFD5-6C3BF0A8BEDA}"/>
              </a:ext>
            </a:extLst>
          </p:cNvPr>
          <p:cNvSpPr/>
          <p:nvPr/>
        </p:nvSpPr>
        <p:spPr>
          <a:xfrm>
            <a:off x="2153676" y="2586099"/>
            <a:ext cx="245806" cy="235974"/>
          </a:xfrm>
          <a:prstGeom prst="ellipse">
            <a:avLst/>
          </a:prstGeom>
          <a:solidFill>
            <a:srgbClr val="A9D18E">
              <a:alpha val="5098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AA33196-BC1A-2525-FDCE-022B62DCC495}"/>
              </a:ext>
            </a:extLst>
          </p:cNvPr>
          <p:cNvSpPr/>
          <p:nvPr/>
        </p:nvSpPr>
        <p:spPr>
          <a:xfrm>
            <a:off x="2030773" y="2379514"/>
            <a:ext cx="245806" cy="235974"/>
          </a:xfrm>
          <a:prstGeom prst="ellipse">
            <a:avLst/>
          </a:prstGeom>
          <a:solidFill>
            <a:srgbClr val="A9D18E">
              <a:alpha val="5098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452B7B-2E80-C1CD-FD36-F96D24F55644}"/>
              </a:ext>
            </a:extLst>
          </p:cNvPr>
          <p:cNvSpPr/>
          <p:nvPr/>
        </p:nvSpPr>
        <p:spPr>
          <a:xfrm>
            <a:off x="1969322" y="2755628"/>
            <a:ext cx="245806" cy="235974"/>
          </a:xfrm>
          <a:prstGeom prst="ellipse">
            <a:avLst/>
          </a:prstGeom>
          <a:solidFill>
            <a:srgbClr val="A9D18E">
              <a:alpha val="5098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C17CB12-3A9E-2849-C66C-D4C9CFA7AED1}"/>
              </a:ext>
            </a:extLst>
          </p:cNvPr>
          <p:cNvSpPr/>
          <p:nvPr/>
        </p:nvSpPr>
        <p:spPr>
          <a:xfrm>
            <a:off x="1618651" y="2892142"/>
            <a:ext cx="245806" cy="235974"/>
          </a:xfrm>
          <a:prstGeom prst="ellipse">
            <a:avLst/>
          </a:prstGeom>
          <a:solidFill>
            <a:srgbClr val="A9D18E">
              <a:alpha val="5098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08DC23B-B90C-0B07-8D04-2D32E87F3D1A}"/>
              </a:ext>
            </a:extLst>
          </p:cNvPr>
          <p:cNvSpPr/>
          <p:nvPr/>
        </p:nvSpPr>
        <p:spPr>
          <a:xfrm>
            <a:off x="1827166" y="3053584"/>
            <a:ext cx="245806" cy="235974"/>
          </a:xfrm>
          <a:prstGeom prst="ellipse">
            <a:avLst/>
          </a:prstGeom>
          <a:solidFill>
            <a:srgbClr val="A9D18E">
              <a:alpha val="5098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F8E43ED-8D8B-4291-0944-64C08E9C493C}"/>
              </a:ext>
            </a:extLst>
          </p:cNvPr>
          <p:cNvSpPr/>
          <p:nvPr/>
        </p:nvSpPr>
        <p:spPr>
          <a:xfrm>
            <a:off x="2207351" y="2986901"/>
            <a:ext cx="245806" cy="235974"/>
          </a:xfrm>
          <a:prstGeom prst="ellipse">
            <a:avLst/>
          </a:prstGeom>
          <a:solidFill>
            <a:srgbClr val="A9D18E">
              <a:alpha val="5098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D27A64B-BA2A-B5C9-C46C-9FFC659B2769}"/>
              </a:ext>
            </a:extLst>
          </p:cNvPr>
          <p:cNvSpPr/>
          <p:nvPr/>
        </p:nvSpPr>
        <p:spPr>
          <a:xfrm>
            <a:off x="2354432" y="2822073"/>
            <a:ext cx="245806" cy="235974"/>
          </a:xfrm>
          <a:prstGeom prst="ellipse">
            <a:avLst/>
          </a:prstGeom>
          <a:solidFill>
            <a:srgbClr val="A9D18E">
              <a:alpha val="5098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2BB94EC-11C2-1F30-C092-8BD37AEE5FAE}"/>
              </a:ext>
            </a:extLst>
          </p:cNvPr>
          <p:cNvSpPr/>
          <p:nvPr/>
        </p:nvSpPr>
        <p:spPr>
          <a:xfrm>
            <a:off x="1680102" y="3563312"/>
            <a:ext cx="245806" cy="235974"/>
          </a:xfrm>
          <a:prstGeom prst="ellipse">
            <a:avLst/>
          </a:prstGeom>
          <a:solidFill>
            <a:srgbClr val="A9D18E">
              <a:alpha val="5098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189BF08-17E1-ABCB-308D-3475318EA5AC}"/>
              </a:ext>
            </a:extLst>
          </p:cNvPr>
          <p:cNvSpPr/>
          <p:nvPr/>
        </p:nvSpPr>
        <p:spPr>
          <a:xfrm>
            <a:off x="1969322" y="3366503"/>
            <a:ext cx="245806" cy="235974"/>
          </a:xfrm>
          <a:prstGeom prst="ellipse">
            <a:avLst/>
          </a:prstGeom>
          <a:solidFill>
            <a:srgbClr val="A9D18E">
              <a:alpha val="5098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FE4BCF4-8D0E-7A44-6330-12C2128CACF8}"/>
              </a:ext>
            </a:extLst>
          </p:cNvPr>
          <p:cNvSpPr/>
          <p:nvPr/>
        </p:nvSpPr>
        <p:spPr>
          <a:xfrm>
            <a:off x="2207351" y="3238899"/>
            <a:ext cx="245806" cy="235974"/>
          </a:xfrm>
          <a:prstGeom prst="ellipse">
            <a:avLst/>
          </a:prstGeom>
          <a:solidFill>
            <a:srgbClr val="A9D18E">
              <a:alpha val="5098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C418459-98AF-BF07-8276-CCB723556C7F}"/>
              </a:ext>
            </a:extLst>
          </p:cNvPr>
          <p:cNvSpPr/>
          <p:nvPr/>
        </p:nvSpPr>
        <p:spPr>
          <a:xfrm>
            <a:off x="2404407" y="3387703"/>
            <a:ext cx="245806" cy="235974"/>
          </a:xfrm>
          <a:prstGeom prst="ellipse">
            <a:avLst/>
          </a:prstGeom>
          <a:solidFill>
            <a:srgbClr val="A9D18E">
              <a:alpha val="5098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3F0584F-0BD8-EA38-5A25-8F590EC1E525}"/>
              </a:ext>
            </a:extLst>
          </p:cNvPr>
          <p:cNvSpPr/>
          <p:nvPr/>
        </p:nvSpPr>
        <p:spPr>
          <a:xfrm>
            <a:off x="2665156" y="3191450"/>
            <a:ext cx="245806" cy="235974"/>
          </a:xfrm>
          <a:prstGeom prst="ellipse">
            <a:avLst/>
          </a:prstGeom>
          <a:solidFill>
            <a:srgbClr val="A9D18E">
              <a:alpha val="5098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103B288-E828-0452-1633-31B6A96C2CED}"/>
              </a:ext>
            </a:extLst>
          </p:cNvPr>
          <p:cNvSpPr/>
          <p:nvPr/>
        </p:nvSpPr>
        <p:spPr>
          <a:xfrm>
            <a:off x="2072972" y="3881644"/>
            <a:ext cx="245806" cy="235974"/>
          </a:xfrm>
          <a:prstGeom prst="ellipse">
            <a:avLst/>
          </a:prstGeom>
          <a:solidFill>
            <a:srgbClr val="A9D18E">
              <a:alpha val="5098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9320C39-363B-44A6-33DA-C97990FC805E}"/>
              </a:ext>
            </a:extLst>
          </p:cNvPr>
          <p:cNvSpPr/>
          <p:nvPr/>
        </p:nvSpPr>
        <p:spPr>
          <a:xfrm>
            <a:off x="2215539" y="3587051"/>
            <a:ext cx="245806" cy="235974"/>
          </a:xfrm>
          <a:prstGeom prst="ellipse">
            <a:avLst/>
          </a:prstGeom>
          <a:solidFill>
            <a:srgbClr val="A9D18E">
              <a:alpha val="5098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EBD2923-BABE-8E63-FCF4-D8E4586CADD1}"/>
              </a:ext>
            </a:extLst>
          </p:cNvPr>
          <p:cNvSpPr/>
          <p:nvPr/>
        </p:nvSpPr>
        <p:spPr>
          <a:xfrm>
            <a:off x="2877155" y="3402414"/>
            <a:ext cx="245806" cy="235974"/>
          </a:xfrm>
          <a:prstGeom prst="ellipse">
            <a:avLst/>
          </a:prstGeom>
          <a:solidFill>
            <a:srgbClr val="A9D18E">
              <a:alpha val="5098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81D571C-6140-C29A-D959-779A1AD33D56}"/>
              </a:ext>
            </a:extLst>
          </p:cNvPr>
          <p:cNvSpPr/>
          <p:nvPr/>
        </p:nvSpPr>
        <p:spPr>
          <a:xfrm>
            <a:off x="2600238" y="3573359"/>
            <a:ext cx="245806" cy="235974"/>
          </a:xfrm>
          <a:prstGeom prst="ellipse">
            <a:avLst/>
          </a:prstGeom>
          <a:solidFill>
            <a:srgbClr val="A9D18E">
              <a:alpha val="5098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FBA7B13-E9AF-276A-CBB3-E97767FF7C2C}"/>
              </a:ext>
            </a:extLst>
          </p:cNvPr>
          <p:cNvSpPr/>
          <p:nvPr/>
        </p:nvSpPr>
        <p:spPr>
          <a:xfrm>
            <a:off x="2517889" y="4191413"/>
            <a:ext cx="245806" cy="235974"/>
          </a:xfrm>
          <a:prstGeom prst="ellipse">
            <a:avLst/>
          </a:prstGeom>
          <a:solidFill>
            <a:srgbClr val="A9D18E">
              <a:alpha val="5098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51C1CE0-8B4A-DBB4-7DEB-6730D104872C}"/>
              </a:ext>
            </a:extLst>
          </p:cNvPr>
          <p:cNvSpPr/>
          <p:nvPr/>
        </p:nvSpPr>
        <p:spPr>
          <a:xfrm>
            <a:off x="2640792" y="3914615"/>
            <a:ext cx="245806" cy="235974"/>
          </a:xfrm>
          <a:prstGeom prst="ellipse">
            <a:avLst/>
          </a:prstGeom>
          <a:solidFill>
            <a:srgbClr val="A9D18E">
              <a:alpha val="5098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6B37361-0F78-CA29-6F30-8ADEFB07FDD9}"/>
              </a:ext>
            </a:extLst>
          </p:cNvPr>
          <p:cNvSpPr/>
          <p:nvPr/>
        </p:nvSpPr>
        <p:spPr>
          <a:xfrm>
            <a:off x="2841530" y="3761056"/>
            <a:ext cx="245806" cy="235974"/>
          </a:xfrm>
          <a:prstGeom prst="ellipse">
            <a:avLst/>
          </a:prstGeom>
          <a:solidFill>
            <a:srgbClr val="A9D18E">
              <a:alpha val="5098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BE72E57-FA44-552B-E60F-F92FD1D985EC}"/>
              </a:ext>
            </a:extLst>
          </p:cNvPr>
          <p:cNvSpPr/>
          <p:nvPr/>
        </p:nvSpPr>
        <p:spPr>
          <a:xfrm>
            <a:off x="3191002" y="3587051"/>
            <a:ext cx="245806" cy="235974"/>
          </a:xfrm>
          <a:prstGeom prst="ellipse">
            <a:avLst/>
          </a:prstGeom>
          <a:solidFill>
            <a:srgbClr val="A9D18E">
              <a:alpha val="5098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C9C6180-A1F5-B90F-287F-A88FF7619446}"/>
              </a:ext>
            </a:extLst>
          </p:cNvPr>
          <p:cNvSpPr/>
          <p:nvPr/>
        </p:nvSpPr>
        <p:spPr>
          <a:xfrm>
            <a:off x="3000058" y="4109475"/>
            <a:ext cx="245806" cy="235974"/>
          </a:xfrm>
          <a:prstGeom prst="ellipse">
            <a:avLst/>
          </a:prstGeom>
          <a:solidFill>
            <a:srgbClr val="A9D18E">
              <a:alpha val="5098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3E1D075-B736-B529-3A32-E1340DFB4FD6}"/>
              </a:ext>
            </a:extLst>
          </p:cNvPr>
          <p:cNvSpPr/>
          <p:nvPr/>
        </p:nvSpPr>
        <p:spPr>
          <a:xfrm>
            <a:off x="3163544" y="3828156"/>
            <a:ext cx="245806" cy="235974"/>
          </a:xfrm>
          <a:prstGeom prst="ellipse">
            <a:avLst/>
          </a:prstGeom>
          <a:solidFill>
            <a:srgbClr val="A9D18E">
              <a:alpha val="5098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02AF1EB-8A4D-284C-DBA7-38D1D83B3EE1}"/>
              </a:ext>
            </a:extLst>
          </p:cNvPr>
          <p:cNvSpPr/>
          <p:nvPr/>
        </p:nvSpPr>
        <p:spPr>
          <a:xfrm>
            <a:off x="3236027" y="4252700"/>
            <a:ext cx="245806" cy="235974"/>
          </a:xfrm>
          <a:prstGeom prst="ellipse">
            <a:avLst/>
          </a:prstGeom>
          <a:solidFill>
            <a:srgbClr val="A9D18E">
              <a:alpha val="5098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BC9DC4E-12EA-68AE-EDED-29221CEB9950}"/>
              </a:ext>
            </a:extLst>
          </p:cNvPr>
          <p:cNvSpPr/>
          <p:nvPr/>
        </p:nvSpPr>
        <p:spPr>
          <a:xfrm>
            <a:off x="3545758" y="3988656"/>
            <a:ext cx="245806" cy="235974"/>
          </a:xfrm>
          <a:prstGeom prst="ellipse">
            <a:avLst/>
          </a:prstGeom>
          <a:solidFill>
            <a:srgbClr val="A9D18E">
              <a:alpha val="5098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F1E7E5E-2138-6DC2-C243-84F61183B848}"/>
              </a:ext>
            </a:extLst>
          </p:cNvPr>
          <p:cNvSpPr/>
          <p:nvPr/>
        </p:nvSpPr>
        <p:spPr>
          <a:xfrm>
            <a:off x="3534913" y="4252700"/>
            <a:ext cx="245806" cy="235974"/>
          </a:xfrm>
          <a:prstGeom prst="ellipse">
            <a:avLst/>
          </a:prstGeom>
          <a:solidFill>
            <a:srgbClr val="A9D18E">
              <a:alpha val="5098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D34FC77-C6E5-615C-B896-5992D903775A}"/>
              </a:ext>
            </a:extLst>
          </p:cNvPr>
          <p:cNvSpPr txBox="1"/>
          <p:nvPr/>
        </p:nvSpPr>
        <p:spPr>
          <a:xfrm>
            <a:off x="1569884" y="4324122"/>
            <a:ext cx="957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Class 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7DB975F-20C2-E80F-32E9-792CB47F9802}"/>
              </a:ext>
            </a:extLst>
          </p:cNvPr>
          <p:cNvSpPr txBox="1"/>
          <p:nvPr/>
        </p:nvSpPr>
        <p:spPr>
          <a:xfrm>
            <a:off x="3895214" y="2172929"/>
            <a:ext cx="957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Class 1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C811700-058A-D662-DFC1-E3A015628503}"/>
              </a:ext>
            </a:extLst>
          </p:cNvPr>
          <p:cNvCxnSpPr>
            <a:cxnSpLocks/>
          </p:cNvCxnSpPr>
          <p:nvPr/>
        </p:nvCxnSpPr>
        <p:spPr>
          <a:xfrm>
            <a:off x="7728155" y="3539613"/>
            <a:ext cx="0" cy="3610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2D4E7ED-498B-A5AF-5792-22C0FEE4A3D6}"/>
              </a:ext>
            </a:extLst>
          </p:cNvPr>
          <p:cNvSpPr txBox="1"/>
          <p:nvPr/>
        </p:nvSpPr>
        <p:spPr>
          <a:xfrm>
            <a:off x="6725264" y="3900624"/>
            <a:ext cx="20057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samples of </a:t>
            </a:r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2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predicted as </a:t>
            </a:r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2</a:t>
            </a:r>
          </a:p>
        </p:txBody>
      </p:sp>
    </p:spTree>
    <p:extLst>
      <p:ext uri="{BB962C8B-B14F-4D97-AF65-F5344CB8AC3E}">
        <p14:creationId xmlns:p14="http://schemas.microsoft.com/office/powerpoint/2010/main" val="16279940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1477B-EBB1-3EAC-F951-3F5E4EEF7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B2E5-8AAA-5A32-B6A3-D13C5D9F2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803710"/>
          </a:xfrm>
        </p:spPr>
        <p:txBody>
          <a:bodyPr/>
          <a:lstStyle/>
          <a:p>
            <a:r>
              <a:rPr lang="en-SG" sz="1800" dirty="0">
                <a:effectLst/>
                <a:latin typeface="TimesNewRomanPSMT"/>
              </a:rPr>
              <a:t>Tabulate the confusion matrices for the following classification problems.</a:t>
            </a:r>
          </a:p>
          <a:p>
            <a:pPr marL="342900" indent="-342900" algn="just">
              <a:buAutoNum type="alphaLcParenBoth"/>
            </a:pPr>
            <a:r>
              <a:rPr lang="en-SG" sz="1800" dirty="0">
                <a:effectLst/>
                <a:latin typeface="TimesNewRomanPSMT"/>
              </a:rPr>
              <a:t>Binary problem (class-1: squares; class-2: circles) </a:t>
            </a:r>
          </a:p>
        </p:txBody>
      </p:sp>
      <p:pic>
        <p:nvPicPr>
          <p:cNvPr id="7" name="Picture 6" descr="A diagram of a curve with blue and orange dots&#10;&#10;Description automatically generated">
            <a:extLst>
              <a:ext uri="{FF2B5EF4-FFF2-40B4-BE49-F238E27FC236}">
                <a16:creationId xmlns:a16="http://schemas.microsoft.com/office/drawing/2014/main" id="{530595EB-08AC-C0BB-76CE-2D128AAD4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884" y="2172929"/>
            <a:ext cx="3002116" cy="2458970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9CA90F9-CC73-48F1-6232-2EC5A20BE3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641385"/>
              </p:ext>
            </p:extLst>
          </p:nvPr>
        </p:nvGraphicFramePr>
        <p:xfrm>
          <a:off x="5119582" y="2172929"/>
          <a:ext cx="3168000" cy="1508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56000">
                  <a:extLst>
                    <a:ext uri="{9D8B030D-6E8A-4147-A177-3AD203B41FA5}">
                      <a16:colId xmlns:a16="http://schemas.microsoft.com/office/drawing/2014/main" val="737752976"/>
                    </a:ext>
                  </a:extLst>
                </a:gridCol>
                <a:gridCol w="1056000">
                  <a:extLst>
                    <a:ext uri="{9D8B030D-6E8A-4147-A177-3AD203B41FA5}">
                      <a16:colId xmlns:a16="http://schemas.microsoft.com/office/drawing/2014/main" val="54404177"/>
                    </a:ext>
                  </a:extLst>
                </a:gridCol>
                <a:gridCol w="1056000">
                  <a:extLst>
                    <a:ext uri="{9D8B030D-6E8A-4147-A177-3AD203B41FA5}">
                      <a16:colId xmlns:a16="http://schemas.microsoft.com/office/drawing/2014/main" val="62053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Class 1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(predicted)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Class 2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(predicted)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552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Class 1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(actual)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804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Class 2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(actual)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803190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95CFEC-1FED-2983-AF23-112099573FA1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6735097" y="3519948"/>
            <a:ext cx="0" cy="38067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DE26950-8E98-8D1A-F89D-FA1675874C7A}"/>
              </a:ext>
            </a:extLst>
          </p:cNvPr>
          <p:cNvSpPr txBox="1"/>
          <p:nvPr/>
        </p:nvSpPr>
        <p:spPr>
          <a:xfrm>
            <a:off x="5732206" y="3900624"/>
            <a:ext cx="20057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samples of </a:t>
            </a:r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2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predicted as </a:t>
            </a:r>
            <a:r>
              <a:rPr lang="en-US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9C3CFD-A085-1038-5CD7-50E846CF0513}"/>
              </a:ext>
            </a:extLst>
          </p:cNvPr>
          <p:cNvSpPr/>
          <p:nvPr/>
        </p:nvSpPr>
        <p:spPr>
          <a:xfrm>
            <a:off x="594360" y="565190"/>
            <a:ext cx="36576" cy="41148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C9124F-3D24-6E02-B879-E3D92ED86D47}"/>
              </a:ext>
            </a:extLst>
          </p:cNvPr>
          <p:cNvSpPr txBox="1"/>
          <p:nvPr/>
        </p:nvSpPr>
        <p:spPr>
          <a:xfrm>
            <a:off x="1569884" y="4324122"/>
            <a:ext cx="957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Class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EA45E6-6676-C40A-40EA-82C0A04AA4BF}"/>
              </a:ext>
            </a:extLst>
          </p:cNvPr>
          <p:cNvSpPr txBox="1"/>
          <p:nvPr/>
        </p:nvSpPr>
        <p:spPr>
          <a:xfrm>
            <a:off x="3895214" y="2172929"/>
            <a:ext cx="957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Class 1</a:t>
            </a:r>
          </a:p>
        </p:txBody>
      </p:sp>
    </p:spTree>
    <p:extLst>
      <p:ext uri="{BB962C8B-B14F-4D97-AF65-F5344CB8AC3E}">
        <p14:creationId xmlns:p14="http://schemas.microsoft.com/office/powerpoint/2010/main" val="2311684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iagram of a curve with blue and orange dots&#10;&#10;Description automatically generated">
            <a:extLst>
              <a:ext uri="{FF2B5EF4-FFF2-40B4-BE49-F238E27FC236}">
                <a16:creationId xmlns:a16="http://schemas.microsoft.com/office/drawing/2014/main" id="{530595EB-08AC-C0BB-76CE-2D128AAD4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884" y="2172929"/>
            <a:ext cx="3002116" cy="24589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E1477B-EBB1-3EAC-F951-3F5E4EEF7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B2E5-8AAA-5A32-B6A3-D13C5D9F2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803710"/>
          </a:xfrm>
        </p:spPr>
        <p:txBody>
          <a:bodyPr/>
          <a:lstStyle/>
          <a:p>
            <a:r>
              <a:rPr lang="en-SG" sz="1800" dirty="0">
                <a:effectLst/>
                <a:latin typeface="TimesNewRomanPSMT"/>
              </a:rPr>
              <a:t>Tabulate the confusion matrices for the following classification problems.</a:t>
            </a:r>
          </a:p>
          <a:p>
            <a:pPr marL="342900" indent="-342900" algn="just">
              <a:buAutoNum type="alphaLcParenBoth"/>
            </a:pPr>
            <a:r>
              <a:rPr lang="en-SG" sz="1800" dirty="0">
                <a:effectLst/>
                <a:latin typeface="TimesNewRomanPSMT"/>
              </a:rPr>
              <a:t>Binary problem (class-1: squares; class-2: circles)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9CA90F9-CC73-48F1-6232-2EC5A20BE3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015045"/>
              </p:ext>
            </p:extLst>
          </p:nvPr>
        </p:nvGraphicFramePr>
        <p:xfrm>
          <a:off x="5119582" y="2172929"/>
          <a:ext cx="3168000" cy="1508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56000">
                  <a:extLst>
                    <a:ext uri="{9D8B030D-6E8A-4147-A177-3AD203B41FA5}">
                      <a16:colId xmlns:a16="http://schemas.microsoft.com/office/drawing/2014/main" val="737752976"/>
                    </a:ext>
                  </a:extLst>
                </a:gridCol>
                <a:gridCol w="1056000">
                  <a:extLst>
                    <a:ext uri="{9D8B030D-6E8A-4147-A177-3AD203B41FA5}">
                      <a16:colId xmlns:a16="http://schemas.microsoft.com/office/drawing/2014/main" val="54404177"/>
                    </a:ext>
                  </a:extLst>
                </a:gridCol>
                <a:gridCol w="1056000">
                  <a:extLst>
                    <a:ext uri="{9D8B030D-6E8A-4147-A177-3AD203B41FA5}">
                      <a16:colId xmlns:a16="http://schemas.microsoft.com/office/drawing/2014/main" val="62053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Class 1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(predicted)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Class 2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(predicted)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552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Class 1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(actual)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804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Class 2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(actual)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803190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6F9C3CFD-A085-1038-5CD7-50E846CF0513}"/>
              </a:ext>
            </a:extLst>
          </p:cNvPr>
          <p:cNvSpPr/>
          <p:nvPr/>
        </p:nvSpPr>
        <p:spPr>
          <a:xfrm>
            <a:off x="594360" y="565190"/>
            <a:ext cx="36576" cy="41148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6139B73-AAFE-2135-54A3-F31D1B029666}"/>
              </a:ext>
            </a:extLst>
          </p:cNvPr>
          <p:cNvSpPr/>
          <p:nvPr/>
        </p:nvSpPr>
        <p:spPr>
          <a:xfrm>
            <a:off x="2948039" y="3034319"/>
            <a:ext cx="245806" cy="235974"/>
          </a:xfrm>
          <a:prstGeom prst="ellipse">
            <a:avLst/>
          </a:prstGeom>
          <a:solidFill>
            <a:srgbClr val="A9D18E">
              <a:alpha val="5098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AA33196-BC1A-2525-FDCE-022B62DCC495}"/>
              </a:ext>
            </a:extLst>
          </p:cNvPr>
          <p:cNvSpPr/>
          <p:nvPr/>
        </p:nvSpPr>
        <p:spPr>
          <a:xfrm>
            <a:off x="3668661" y="3681689"/>
            <a:ext cx="245806" cy="235974"/>
          </a:xfrm>
          <a:prstGeom prst="ellipse">
            <a:avLst/>
          </a:prstGeom>
          <a:solidFill>
            <a:srgbClr val="A9D18E">
              <a:alpha val="5098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BC9DC4E-12EA-68AE-EDED-29221CEB9950}"/>
              </a:ext>
            </a:extLst>
          </p:cNvPr>
          <p:cNvSpPr/>
          <p:nvPr/>
        </p:nvSpPr>
        <p:spPr>
          <a:xfrm>
            <a:off x="3914467" y="3917663"/>
            <a:ext cx="245806" cy="235974"/>
          </a:xfrm>
          <a:prstGeom prst="ellipse">
            <a:avLst/>
          </a:prstGeom>
          <a:solidFill>
            <a:srgbClr val="A9D18E">
              <a:alpha val="5098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F1E7E5E-2138-6DC2-C243-84F61183B848}"/>
              </a:ext>
            </a:extLst>
          </p:cNvPr>
          <p:cNvSpPr/>
          <p:nvPr/>
        </p:nvSpPr>
        <p:spPr>
          <a:xfrm>
            <a:off x="3886199" y="4168634"/>
            <a:ext cx="245806" cy="235974"/>
          </a:xfrm>
          <a:prstGeom prst="ellipse">
            <a:avLst/>
          </a:prstGeom>
          <a:solidFill>
            <a:srgbClr val="A9D18E">
              <a:alpha val="5098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072E07-D498-5F81-3C7D-141831397D2F}"/>
              </a:ext>
            </a:extLst>
          </p:cNvPr>
          <p:cNvSpPr txBox="1"/>
          <p:nvPr/>
        </p:nvSpPr>
        <p:spPr>
          <a:xfrm>
            <a:off x="1569884" y="4324122"/>
            <a:ext cx="957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Class 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32FCDAD-AF3E-C577-C1AE-5A602AD98B89}"/>
              </a:ext>
            </a:extLst>
          </p:cNvPr>
          <p:cNvSpPr txBox="1"/>
          <p:nvPr/>
        </p:nvSpPr>
        <p:spPr>
          <a:xfrm>
            <a:off x="3895214" y="2172929"/>
            <a:ext cx="957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Class 1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56CF557-3CDB-C585-FA8D-F8C842395A6C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6735097" y="3519948"/>
            <a:ext cx="0" cy="38067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E3E6A0F-C221-94F2-117E-6431D33C6A93}"/>
              </a:ext>
            </a:extLst>
          </p:cNvPr>
          <p:cNvSpPr txBox="1"/>
          <p:nvPr/>
        </p:nvSpPr>
        <p:spPr>
          <a:xfrm>
            <a:off x="5732206" y="3900624"/>
            <a:ext cx="20057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samples of </a:t>
            </a:r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2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predicted as </a:t>
            </a:r>
            <a:r>
              <a:rPr lang="en-US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1</a:t>
            </a:r>
          </a:p>
        </p:txBody>
      </p:sp>
    </p:spTree>
    <p:extLst>
      <p:ext uri="{BB962C8B-B14F-4D97-AF65-F5344CB8AC3E}">
        <p14:creationId xmlns:p14="http://schemas.microsoft.com/office/powerpoint/2010/main" val="10233685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8689E-66A4-5A08-E732-CD12C6C85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EA401-6395-159E-EFE0-A02AC3A02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1800" dirty="0">
                <a:effectLst/>
                <a:latin typeface="TimesNewRomanPSMT"/>
              </a:rPr>
              <a:t>Tabulate the confusion matrices for the following classification problems.</a:t>
            </a:r>
          </a:p>
          <a:p>
            <a:pPr marL="342900" indent="-342900">
              <a:buFont typeface="Wingdings" pitchFamily="2" charset="2"/>
              <a:buAutoNum type="alphaLcParenBoth" startAt="2"/>
            </a:pPr>
            <a:r>
              <a:rPr lang="en-SG" sz="1800" dirty="0">
                <a:effectLst/>
                <a:latin typeface="TimesNewRomanPSMT"/>
              </a:rPr>
              <a:t>Three-category problem (the class-1: squares, class-2: circles, class-3: triangles)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105CEF-6707-9D35-9E8C-CCB083BE2183}"/>
              </a:ext>
            </a:extLst>
          </p:cNvPr>
          <p:cNvSpPr/>
          <p:nvPr/>
        </p:nvSpPr>
        <p:spPr>
          <a:xfrm>
            <a:off x="594360" y="565190"/>
            <a:ext cx="36576" cy="41148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pic>
        <p:nvPicPr>
          <p:cNvPr id="6" name="Picture 5" descr="A diagram of a line with blue and orange squares&#10;&#10;Description automatically generated">
            <a:extLst>
              <a:ext uri="{FF2B5EF4-FFF2-40B4-BE49-F238E27FC236}">
                <a16:creationId xmlns:a16="http://schemas.microsoft.com/office/drawing/2014/main" id="{98853033-52FC-C4C2-A119-081FB1ED2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980" y="2119875"/>
            <a:ext cx="3075149" cy="24422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DDC8AA-B23A-6B5C-47E2-B142959980DF}"/>
              </a:ext>
            </a:extLst>
          </p:cNvPr>
          <p:cNvSpPr txBox="1"/>
          <p:nvPr/>
        </p:nvSpPr>
        <p:spPr>
          <a:xfrm>
            <a:off x="3415890" y="2119875"/>
            <a:ext cx="957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Class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DF3DD5-9E9B-5713-F755-4BF89AE745C6}"/>
              </a:ext>
            </a:extLst>
          </p:cNvPr>
          <p:cNvSpPr txBox="1"/>
          <p:nvPr/>
        </p:nvSpPr>
        <p:spPr>
          <a:xfrm>
            <a:off x="1078980" y="4272333"/>
            <a:ext cx="957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Class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6738EA-F446-15BE-E91E-EB225F749042}"/>
              </a:ext>
            </a:extLst>
          </p:cNvPr>
          <p:cNvSpPr txBox="1"/>
          <p:nvPr/>
        </p:nvSpPr>
        <p:spPr>
          <a:xfrm>
            <a:off x="3197123" y="4388100"/>
            <a:ext cx="957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Class 3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ED0B55D7-EFD5-3983-95E9-2ADEE30409DF}"/>
              </a:ext>
            </a:extLst>
          </p:cNvPr>
          <p:cNvGraphicFramePr>
            <a:graphicFrameLocks noGrp="1"/>
          </p:cNvGraphicFramePr>
          <p:nvPr/>
        </p:nvGraphicFramePr>
        <p:xfrm>
          <a:off x="4604459" y="2119875"/>
          <a:ext cx="3735386" cy="201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51205">
                  <a:extLst>
                    <a:ext uri="{9D8B030D-6E8A-4147-A177-3AD203B41FA5}">
                      <a16:colId xmlns:a16="http://schemas.microsoft.com/office/drawing/2014/main" val="3014189814"/>
                    </a:ext>
                  </a:extLst>
                </a:gridCol>
                <a:gridCol w="994727">
                  <a:extLst>
                    <a:ext uri="{9D8B030D-6E8A-4147-A177-3AD203B41FA5}">
                      <a16:colId xmlns:a16="http://schemas.microsoft.com/office/drawing/2014/main" val="2631159175"/>
                    </a:ext>
                  </a:extLst>
                </a:gridCol>
                <a:gridCol w="994727">
                  <a:extLst>
                    <a:ext uri="{9D8B030D-6E8A-4147-A177-3AD203B41FA5}">
                      <a16:colId xmlns:a16="http://schemas.microsoft.com/office/drawing/2014/main" val="1358116222"/>
                    </a:ext>
                  </a:extLst>
                </a:gridCol>
                <a:gridCol w="994727">
                  <a:extLst>
                    <a:ext uri="{9D8B030D-6E8A-4147-A177-3AD203B41FA5}">
                      <a16:colId xmlns:a16="http://schemas.microsoft.com/office/drawing/2014/main" val="2296725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Class 1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(predicted)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Class 2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(predicted)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Class 3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(predicted)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910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Class 1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(actual)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7474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Class 2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(actual)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4151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Class 3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(actual)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0644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16662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8689E-66A4-5A08-E732-CD12C6C85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EA401-6395-159E-EFE0-A02AC3A02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1800" dirty="0">
                <a:effectLst/>
                <a:latin typeface="TimesNewRomanPSMT"/>
              </a:rPr>
              <a:t>Tabulate the confusion matrices for the following classification problems.</a:t>
            </a:r>
          </a:p>
          <a:p>
            <a:pPr marL="342900" indent="-342900">
              <a:buFont typeface="Wingdings" pitchFamily="2" charset="2"/>
              <a:buAutoNum type="alphaLcParenBoth" startAt="2"/>
            </a:pPr>
            <a:r>
              <a:rPr lang="en-SG" sz="1800" dirty="0">
                <a:effectLst/>
                <a:latin typeface="TimesNewRomanPSMT"/>
              </a:rPr>
              <a:t>Three-category problem (the class-1: squares, class-2: circles, class-3: triangles)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105CEF-6707-9D35-9E8C-CCB083BE2183}"/>
              </a:ext>
            </a:extLst>
          </p:cNvPr>
          <p:cNvSpPr/>
          <p:nvPr/>
        </p:nvSpPr>
        <p:spPr>
          <a:xfrm>
            <a:off x="594360" y="565190"/>
            <a:ext cx="36576" cy="41148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pic>
        <p:nvPicPr>
          <p:cNvPr id="6" name="Picture 5" descr="A diagram of a line with blue and orange squares&#10;&#10;Description automatically generated">
            <a:extLst>
              <a:ext uri="{FF2B5EF4-FFF2-40B4-BE49-F238E27FC236}">
                <a16:creationId xmlns:a16="http://schemas.microsoft.com/office/drawing/2014/main" id="{98853033-52FC-C4C2-A119-081FB1ED2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980" y="2119875"/>
            <a:ext cx="3075149" cy="24422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DDC8AA-B23A-6B5C-47E2-B142959980DF}"/>
              </a:ext>
            </a:extLst>
          </p:cNvPr>
          <p:cNvSpPr txBox="1"/>
          <p:nvPr/>
        </p:nvSpPr>
        <p:spPr>
          <a:xfrm>
            <a:off x="3415890" y="2119875"/>
            <a:ext cx="957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Class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DF3DD5-9E9B-5713-F755-4BF89AE745C6}"/>
              </a:ext>
            </a:extLst>
          </p:cNvPr>
          <p:cNvSpPr txBox="1"/>
          <p:nvPr/>
        </p:nvSpPr>
        <p:spPr>
          <a:xfrm>
            <a:off x="1078980" y="4272333"/>
            <a:ext cx="957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Class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6738EA-F446-15BE-E91E-EB225F749042}"/>
              </a:ext>
            </a:extLst>
          </p:cNvPr>
          <p:cNvSpPr txBox="1"/>
          <p:nvPr/>
        </p:nvSpPr>
        <p:spPr>
          <a:xfrm>
            <a:off x="3197123" y="4388100"/>
            <a:ext cx="957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Class 3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ED0B55D7-EFD5-3983-95E9-2ADEE3040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031328"/>
              </p:ext>
            </p:extLst>
          </p:nvPr>
        </p:nvGraphicFramePr>
        <p:xfrm>
          <a:off x="4604459" y="2119875"/>
          <a:ext cx="3735386" cy="201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51205">
                  <a:extLst>
                    <a:ext uri="{9D8B030D-6E8A-4147-A177-3AD203B41FA5}">
                      <a16:colId xmlns:a16="http://schemas.microsoft.com/office/drawing/2014/main" val="3014189814"/>
                    </a:ext>
                  </a:extLst>
                </a:gridCol>
                <a:gridCol w="994727">
                  <a:extLst>
                    <a:ext uri="{9D8B030D-6E8A-4147-A177-3AD203B41FA5}">
                      <a16:colId xmlns:a16="http://schemas.microsoft.com/office/drawing/2014/main" val="2631159175"/>
                    </a:ext>
                  </a:extLst>
                </a:gridCol>
                <a:gridCol w="994727">
                  <a:extLst>
                    <a:ext uri="{9D8B030D-6E8A-4147-A177-3AD203B41FA5}">
                      <a16:colId xmlns:a16="http://schemas.microsoft.com/office/drawing/2014/main" val="1358116222"/>
                    </a:ext>
                  </a:extLst>
                </a:gridCol>
                <a:gridCol w="994727">
                  <a:extLst>
                    <a:ext uri="{9D8B030D-6E8A-4147-A177-3AD203B41FA5}">
                      <a16:colId xmlns:a16="http://schemas.microsoft.com/office/drawing/2014/main" val="2296725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Class 1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(predicted)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Class 2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(predicted)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Class 3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(predicted)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910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Class 1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(actual)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7474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Class 2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(actual)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4151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Class 3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(actual)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0644332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A30F389-8C3D-8E4F-A61A-E3007DCFB06B}"/>
              </a:ext>
            </a:extLst>
          </p:cNvPr>
          <p:cNvCxnSpPr>
            <a:cxnSpLocks/>
          </p:cNvCxnSpPr>
          <p:nvPr/>
        </p:nvCxnSpPr>
        <p:spPr>
          <a:xfrm>
            <a:off x="5860026" y="2989006"/>
            <a:ext cx="0" cy="1283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ADBD3E3-5ACF-3C6F-0D2B-D2EA5BAFDEE1}"/>
              </a:ext>
            </a:extLst>
          </p:cNvPr>
          <p:cNvSpPr txBox="1"/>
          <p:nvPr/>
        </p:nvSpPr>
        <p:spPr>
          <a:xfrm>
            <a:off x="4857135" y="4170467"/>
            <a:ext cx="20057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samples of </a:t>
            </a:r>
            <a:r>
              <a:rPr lang="en-US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1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predicted as </a:t>
            </a:r>
            <a:r>
              <a:rPr lang="en-US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1</a:t>
            </a:r>
          </a:p>
        </p:txBody>
      </p:sp>
    </p:spTree>
    <p:extLst>
      <p:ext uri="{BB962C8B-B14F-4D97-AF65-F5344CB8AC3E}">
        <p14:creationId xmlns:p14="http://schemas.microsoft.com/office/powerpoint/2010/main" val="4825697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8689E-66A4-5A08-E732-CD12C6C85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EA401-6395-159E-EFE0-A02AC3A02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1800" dirty="0">
                <a:effectLst/>
                <a:latin typeface="TimesNewRomanPSMT"/>
              </a:rPr>
              <a:t>Tabulate the confusion matrices for the following classification problems.</a:t>
            </a:r>
          </a:p>
          <a:p>
            <a:pPr marL="342900" indent="-342900">
              <a:buFont typeface="Wingdings" pitchFamily="2" charset="2"/>
              <a:buAutoNum type="alphaLcParenBoth" startAt="2"/>
            </a:pPr>
            <a:r>
              <a:rPr lang="en-SG" sz="1800" dirty="0">
                <a:effectLst/>
                <a:latin typeface="TimesNewRomanPSMT"/>
              </a:rPr>
              <a:t>Three-category problem (the class-1: squares, class-2: circles, class-3: triangles)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105CEF-6707-9D35-9E8C-CCB083BE2183}"/>
              </a:ext>
            </a:extLst>
          </p:cNvPr>
          <p:cNvSpPr/>
          <p:nvPr/>
        </p:nvSpPr>
        <p:spPr>
          <a:xfrm>
            <a:off x="594360" y="565190"/>
            <a:ext cx="36576" cy="41148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pic>
        <p:nvPicPr>
          <p:cNvPr id="6" name="Picture 5" descr="A diagram of a line with blue and orange squares&#10;&#10;Description automatically generated">
            <a:extLst>
              <a:ext uri="{FF2B5EF4-FFF2-40B4-BE49-F238E27FC236}">
                <a16:creationId xmlns:a16="http://schemas.microsoft.com/office/drawing/2014/main" id="{98853033-52FC-C4C2-A119-081FB1ED2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980" y="2119875"/>
            <a:ext cx="3075149" cy="24422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DDC8AA-B23A-6B5C-47E2-B142959980DF}"/>
              </a:ext>
            </a:extLst>
          </p:cNvPr>
          <p:cNvSpPr txBox="1"/>
          <p:nvPr/>
        </p:nvSpPr>
        <p:spPr>
          <a:xfrm>
            <a:off x="3415890" y="2119875"/>
            <a:ext cx="957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Class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DF3DD5-9E9B-5713-F755-4BF89AE745C6}"/>
              </a:ext>
            </a:extLst>
          </p:cNvPr>
          <p:cNvSpPr txBox="1"/>
          <p:nvPr/>
        </p:nvSpPr>
        <p:spPr>
          <a:xfrm>
            <a:off x="1078980" y="4272333"/>
            <a:ext cx="957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Class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6738EA-F446-15BE-E91E-EB225F749042}"/>
              </a:ext>
            </a:extLst>
          </p:cNvPr>
          <p:cNvSpPr txBox="1"/>
          <p:nvPr/>
        </p:nvSpPr>
        <p:spPr>
          <a:xfrm>
            <a:off x="3197123" y="4388100"/>
            <a:ext cx="957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Class 3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ED0B55D7-EFD5-3983-95E9-2ADEE3040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073729"/>
              </p:ext>
            </p:extLst>
          </p:nvPr>
        </p:nvGraphicFramePr>
        <p:xfrm>
          <a:off x="4604459" y="2119875"/>
          <a:ext cx="3735386" cy="201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51205">
                  <a:extLst>
                    <a:ext uri="{9D8B030D-6E8A-4147-A177-3AD203B41FA5}">
                      <a16:colId xmlns:a16="http://schemas.microsoft.com/office/drawing/2014/main" val="3014189814"/>
                    </a:ext>
                  </a:extLst>
                </a:gridCol>
                <a:gridCol w="994727">
                  <a:extLst>
                    <a:ext uri="{9D8B030D-6E8A-4147-A177-3AD203B41FA5}">
                      <a16:colId xmlns:a16="http://schemas.microsoft.com/office/drawing/2014/main" val="2631159175"/>
                    </a:ext>
                  </a:extLst>
                </a:gridCol>
                <a:gridCol w="994727">
                  <a:extLst>
                    <a:ext uri="{9D8B030D-6E8A-4147-A177-3AD203B41FA5}">
                      <a16:colId xmlns:a16="http://schemas.microsoft.com/office/drawing/2014/main" val="1358116222"/>
                    </a:ext>
                  </a:extLst>
                </a:gridCol>
                <a:gridCol w="994727">
                  <a:extLst>
                    <a:ext uri="{9D8B030D-6E8A-4147-A177-3AD203B41FA5}">
                      <a16:colId xmlns:a16="http://schemas.microsoft.com/office/drawing/2014/main" val="2296725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Class 1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(predicted)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Class 2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(predicted)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Class 3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(predicted)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910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Class 1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(actual)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7474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Class 2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(actual)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4151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Class 3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(actual)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0644332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A30F389-8C3D-8E4F-A61A-E3007DCFB06B}"/>
              </a:ext>
            </a:extLst>
          </p:cNvPr>
          <p:cNvCxnSpPr>
            <a:cxnSpLocks/>
          </p:cNvCxnSpPr>
          <p:nvPr/>
        </p:nvCxnSpPr>
        <p:spPr>
          <a:xfrm>
            <a:off x="5860026" y="2989006"/>
            <a:ext cx="0" cy="1283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ADBD3E3-5ACF-3C6F-0D2B-D2EA5BAFDEE1}"/>
              </a:ext>
            </a:extLst>
          </p:cNvPr>
          <p:cNvSpPr txBox="1"/>
          <p:nvPr/>
        </p:nvSpPr>
        <p:spPr>
          <a:xfrm>
            <a:off x="4857135" y="4170467"/>
            <a:ext cx="20057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samples of </a:t>
            </a:r>
            <a:r>
              <a:rPr lang="en-US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1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predicted as </a:t>
            </a:r>
            <a:r>
              <a:rPr lang="en-US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7CDD48F-69F5-6754-7B85-3E77191F9370}"/>
              </a:ext>
            </a:extLst>
          </p:cNvPr>
          <p:cNvSpPr/>
          <p:nvPr/>
        </p:nvSpPr>
        <p:spPr>
          <a:xfrm>
            <a:off x="2370748" y="2155776"/>
            <a:ext cx="245806" cy="235974"/>
          </a:xfrm>
          <a:prstGeom prst="ellipse">
            <a:avLst/>
          </a:prstGeom>
          <a:solidFill>
            <a:srgbClr val="A9D18E">
              <a:alpha val="5098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9401F02-64E9-8DA9-66AD-762A53214B59}"/>
              </a:ext>
            </a:extLst>
          </p:cNvPr>
          <p:cNvSpPr/>
          <p:nvPr/>
        </p:nvSpPr>
        <p:spPr>
          <a:xfrm>
            <a:off x="2123658" y="2374966"/>
            <a:ext cx="245806" cy="235974"/>
          </a:xfrm>
          <a:prstGeom prst="ellipse">
            <a:avLst/>
          </a:prstGeom>
          <a:solidFill>
            <a:srgbClr val="A9D18E">
              <a:alpha val="5098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20B829E-65B8-6D26-2A2D-3FFB24B844AB}"/>
              </a:ext>
            </a:extLst>
          </p:cNvPr>
          <p:cNvSpPr/>
          <p:nvPr/>
        </p:nvSpPr>
        <p:spPr>
          <a:xfrm>
            <a:off x="2523968" y="2427651"/>
            <a:ext cx="245806" cy="235974"/>
          </a:xfrm>
          <a:prstGeom prst="ellipse">
            <a:avLst/>
          </a:prstGeom>
          <a:solidFill>
            <a:srgbClr val="A9D18E">
              <a:alpha val="5098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598B9EF-7E0D-FBEC-3C45-822869DBA49D}"/>
              </a:ext>
            </a:extLst>
          </p:cNvPr>
          <p:cNvSpPr/>
          <p:nvPr/>
        </p:nvSpPr>
        <p:spPr>
          <a:xfrm>
            <a:off x="2230174" y="2594156"/>
            <a:ext cx="245806" cy="235974"/>
          </a:xfrm>
          <a:prstGeom prst="ellipse">
            <a:avLst/>
          </a:prstGeom>
          <a:solidFill>
            <a:srgbClr val="A9D18E">
              <a:alpha val="5098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333F9C0-F8EB-BEF0-9C81-0A65D3D8A363}"/>
              </a:ext>
            </a:extLst>
          </p:cNvPr>
          <p:cNvSpPr/>
          <p:nvPr/>
        </p:nvSpPr>
        <p:spPr>
          <a:xfrm>
            <a:off x="2278162" y="2898039"/>
            <a:ext cx="245806" cy="235974"/>
          </a:xfrm>
          <a:prstGeom prst="ellipse">
            <a:avLst/>
          </a:prstGeom>
          <a:solidFill>
            <a:srgbClr val="A9D18E">
              <a:alpha val="5098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DC733E8-85B7-0CED-FF08-2CA79127AC1C}"/>
              </a:ext>
            </a:extLst>
          </p:cNvPr>
          <p:cNvSpPr/>
          <p:nvPr/>
        </p:nvSpPr>
        <p:spPr>
          <a:xfrm>
            <a:off x="3030684" y="2395750"/>
            <a:ext cx="245806" cy="235974"/>
          </a:xfrm>
          <a:prstGeom prst="ellipse">
            <a:avLst/>
          </a:prstGeom>
          <a:solidFill>
            <a:srgbClr val="A9D18E">
              <a:alpha val="5098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EC37F97-1F2C-3E89-AFAB-BAB93336880A}"/>
              </a:ext>
            </a:extLst>
          </p:cNvPr>
          <p:cNvSpPr/>
          <p:nvPr/>
        </p:nvSpPr>
        <p:spPr>
          <a:xfrm>
            <a:off x="2789439" y="2637116"/>
            <a:ext cx="245806" cy="235974"/>
          </a:xfrm>
          <a:prstGeom prst="ellipse">
            <a:avLst/>
          </a:prstGeom>
          <a:solidFill>
            <a:srgbClr val="A9D18E">
              <a:alpha val="5098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CF9A761-002E-0C64-1AF8-59CDC2C6679B}"/>
              </a:ext>
            </a:extLst>
          </p:cNvPr>
          <p:cNvSpPr/>
          <p:nvPr/>
        </p:nvSpPr>
        <p:spPr>
          <a:xfrm>
            <a:off x="2646871" y="2830130"/>
            <a:ext cx="245806" cy="235974"/>
          </a:xfrm>
          <a:prstGeom prst="ellipse">
            <a:avLst/>
          </a:prstGeom>
          <a:solidFill>
            <a:srgbClr val="A9D18E">
              <a:alpha val="5098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51D9A27-09FD-B71F-0AEC-4222596442DE}"/>
              </a:ext>
            </a:extLst>
          </p:cNvPr>
          <p:cNvSpPr/>
          <p:nvPr/>
        </p:nvSpPr>
        <p:spPr>
          <a:xfrm>
            <a:off x="2569387" y="3268638"/>
            <a:ext cx="245806" cy="235974"/>
          </a:xfrm>
          <a:prstGeom prst="ellipse">
            <a:avLst/>
          </a:prstGeom>
          <a:solidFill>
            <a:srgbClr val="A9D18E">
              <a:alpha val="5098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6783941-028B-3D11-90AB-025E927141AA}"/>
              </a:ext>
            </a:extLst>
          </p:cNvPr>
          <p:cNvSpPr/>
          <p:nvPr/>
        </p:nvSpPr>
        <p:spPr>
          <a:xfrm>
            <a:off x="2587303" y="3082897"/>
            <a:ext cx="245806" cy="235974"/>
          </a:xfrm>
          <a:prstGeom prst="ellipse">
            <a:avLst/>
          </a:prstGeom>
          <a:solidFill>
            <a:srgbClr val="A9D18E">
              <a:alpha val="5098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A472A04-699B-06C1-F3D2-799BEC752CE5}"/>
              </a:ext>
            </a:extLst>
          </p:cNvPr>
          <p:cNvSpPr/>
          <p:nvPr/>
        </p:nvSpPr>
        <p:spPr>
          <a:xfrm>
            <a:off x="3063568" y="2830130"/>
            <a:ext cx="245806" cy="235974"/>
          </a:xfrm>
          <a:prstGeom prst="ellipse">
            <a:avLst/>
          </a:prstGeom>
          <a:solidFill>
            <a:srgbClr val="A9D18E">
              <a:alpha val="5098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758D7DD-2F42-FFB0-66B7-9CC9A7D3E7BA}"/>
              </a:ext>
            </a:extLst>
          </p:cNvPr>
          <p:cNvSpPr/>
          <p:nvPr/>
        </p:nvSpPr>
        <p:spPr>
          <a:xfrm>
            <a:off x="2850862" y="3016026"/>
            <a:ext cx="245806" cy="235974"/>
          </a:xfrm>
          <a:prstGeom prst="ellipse">
            <a:avLst/>
          </a:prstGeom>
          <a:solidFill>
            <a:srgbClr val="A9D18E">
              <a:alpha val="5098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CB58E93-5C31-1FEF-F803-B2128BE8F61F}"/>
              </a:ext>
            </a:extLst>
          </p:cNvPr>
          <p:cNvSpPr/>
          <p:nvPr/>
        </p:nvSpPr>
        <p:spPr>
          <a:xfrm>
            <a:off x="2814618" y="3427685"/>
            <a:ext cx="245806" cy="235974"/>
          </a:xfrm>
          <a:prstGeom prst="ellipse">
            <a:avLst/>
          </a:prstGeom>
          <a:solidFill>
            <a:srgbClr val="A9D18E">
              <a:alpha val="5098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111E337-33F8-48E9-C5F7-07125D458286}"/>
              </a:ext>
            </a:extLst>
          </p:cNvPr>
          <p:cNvSpPr/>
          <p:nvPr/>
        </p:nvSpPr>
        <p:spPr>
          <a:xfrm>
            <a:off x="3429820" y="3082978"/>
            <a:ext cx="245806" cy="235974"/>
          </a:xfrm>
          <a:prstGeom prst="ellipse">
            <a:avLst/>
          </a:prstGeom>
          <a:solidFill>
            <a:srgbClr val="A9D18E">
              <a:alpha val="5098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030EE89-E85F-F922-4235-E098068194ED}"/>
              </a:ext>
            </a:extLst>
          </p:cNvPr>
          <p:cNvSpPr/>
          <p:nvPr/>
        </p:nvSpPr>
        <p:spPr>
          <a:xfrm>
            <a:off x="3081800" y="3251269"/>
            <a:ext cx="245806" cy="235974"/>
          </a:xfrm>
          <a:prstGeom prst="ellipse">
            <a:avLst/>
          </a:prstGeom>
          <a:solidFill>
            <a:srgbClr val="A9D18E">
              <a:alpha val="5098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0774E14-6EAD-9E5D-1508-C5A8EC423CC9}"/>
              </a:ext>
            </a:extLst>
          </p:cNvPr>
          <p:cNvSpPr/>
          <p:nvPr/>
        </p:nvSpPr>
        <p:spPr>
          <a:xfrm>
            <a:off x="3667566" y="3430196"/>
            <a:ext cx="245806" cy="235974"/>
          </a:xfrm>
          <a:prstGeom prst="ellipse">
            <a:avLst/>
          </a:prstGeom>
          <a:solidFill>
            <a:srgbClr val="A9D18E">
              <a:alpha val="5098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4691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8689E-66A4-5A08-E732-CD12C6C85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EA401-6395-159E-EFE0-A02AC3A02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1800" dirty="0">
                <a:effectLst/>
                <a:latin typeface="TimesNewRomanPSMT"/>
              </a:rPr>
              <a:t>Tabulate the confusion matrices for the following classification problems.</a:t>
            </a:r>
          </a:p>
          <a:p>
            <a:pPr marL="342900" indent="-342900">
              <a:buFont typeface="Wingdings" pitchFamily="2" charset="2"/>
              <a:buAutoNum type="alphaLcParenBoth" startAt="2"/>
            </a:pPr>
            <a:r>
              <a:rPr lang="en-SG" sz="1800" dirty="0">
                <a:effectLst/>
                <a:latin typeface="TimesNewRomanPSMT"/>
              </a:rPr>
              <a:t>Three-category problem (the class-1: squares, class-2: circles, class-3: triangles)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105CEF-6707-9D35-9E8C-CCB083BE2183}"/>
              </a:ext>
            </a:extLst>
          </p:cNvPr>
          <p:cNvSpPr/>
          <p:nvPr/>
        </p:nvSpPr>
        <p:spPr>
          <a:xfrm>
            <a:off x="594360" y="565190"/>
            <a:ext cx="36576" cy="41148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pic>
        <p:nvPicPr>
          <p:cNvPr id="6" name="Picture 5" descr="A diagram of a line with blue and orange squares&#10;&#10;Description automatically generated">
            <a:extLst>
              <a:ext uri="{FF2B5EF4-FFF2-40B4-BE49-F238E27FC236}">
                <a16:creationId xmlns:a16="http://schemas.microsoft.com/office/drawing/2014/main" id="{98853033-52FC-C4C2-A119-081FB1ED2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980" y="2119875"/>
            <a:ext cx="3075149" cy="24422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DDC8AA-B23A-6B5C-47E2-B142959980DF}"/>
              </a:ext>
            </a:extLst>
          </p:cNvPr>
          <p:cNvSpPr txBox="1"/>
          <p:nvPr/>
        </p:nvSpPr>
        <p:spPr>
          <a:xfrm>
            <a:off x="3415890" y="2119875"/>
            <a:ext cx="957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Class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DF3DD5-9E9B-5713-F755-4BF89AE745C6}"/>
              </a:ext>
            </a:extLst>
          </p:cNvPr>
          <p:cNvSpPr txBox="1"/>
          <p:nvPr/>
        </p:nvSpPr>
        <p:spPr>
          <a:xfrm>
            <a:off x="1078980" y="4272333"/>
            <a:ext cx="957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Class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6738EA-F446-15BE-E91E-EB225F749042}"/>
              </a:ext>
            </a:extLst>
          </p:cNvPr>
          <p:cNvSpPr txBox="1"/>
          <p:nvPr/>
        </p:nvSpPr>
        <p:spPr>
          <a:xfrm>
            <a:off x="3197123" y="4388100"/>
            <a:ext cx="957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Class 3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ED0B55D7-EFD5-3983-95E9-2ADEE3040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331802"/>
              </p:ext>
            </p:extLst>
          </p:nvPr>
        </p:nvGraphicFramePr>
        <p:xfrm>
          <a:off x="4604459" y="2119875"/>
          <a:ext cx="3735386" cy="201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51205">
                  <a:extLst>
                    <a:ext uri="{9D8B030D-6E8A-4147-A177-3AD203B41FA5}">
                      <a16:colId xmlns:a16="http://schemas.microsoft.com/office/drawing/2014/main" val="3014189814"/>
                    </a:ext>
                  </a:extLst>
                </a:gridCol>
                <a:gridCol w="994727">
                  <a:extLst>
                    <a:ext uri="{9D8B030D-6E8A-4147-A177-3AD203B41FA5}">
                      <a16:colId xmlns:a16="http://schemas.microsoft.com/office/drawing/2014/main" val="2631159175"/>
                    </a:ext>
                  </a:extLst>
                </a:gridCol>
                <a:gridCol w="994727">
                  <a:extLst>
                    <a:ext uri="{9D8B030D-6E8A-4147-A177-3AD203B41FA5}">
                      <a16:colId xmlns:a16="http://schemas.microsoft.com/office/drawing/2014/main" val="1358116222"/>
                    </a:ext>
                  </a:extLst>
                </a:gridCol>
                <a:gridCol w="994727">
                  <a:extLst>
                    <a:ext uri="{9D8B030D-6E8A-4147-A177-3AD203B41FA5}">
                      <a16:colId xmlns:a16="http://schemas.microsoft.com/office/drawing/2014/main" val="2296725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Class 1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(predicted)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Class 2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(predicted)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Class 3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(predicted)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910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Class 1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(actual)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7474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Class 2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(actual)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4151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Class 3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(actual)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0644332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A30F389-8C3D-8E4F-A61A-E3007DCFB06B}"/>
              </a:ext>
            </a:extLst>
          </p:cNvPr>
          <p:cNvCxnSpPr>
            <a:cxnSpLocks/>
          </p:cNvCxnSpPr>
          <p:nvPr/>
        </p:nvCxnSpPr>
        <p:spPr>
          <a:xfrm>
            <a:off x="5860026" y="3480619"/>
            <a:ext cx="0" cy="791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ADBD3E3-5ACF-3C6F-0D2B-D2EA5BAFDEE1}"/>
              </a:ext>
            </a:extLst>
          </p:cNvPr>
          <p:cNvSpPr txBox="1"/>
          <p:nvPr/>
        </p:nvSpPr>
        <p:spPr>
          <a:xfrm>
            <a:off x="4857135" y="4170467"/>
            <a:ext cx="20057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samples of 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2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predicted as </a:t>
            </a:r>
            <a:r>
              <a:rPr lang="en-US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1</a:t>
            </a:r>
          </a:p>
        </p:txBody>
      </p:sp>
    </p:spTree>
    <p:extLst>
      <p:ext uri="{BB962C8B-B14F-4D97-AF65-F5344CB8AC3E}">
        <p14:creationId xmlns:p14="http://schemas.microsoft.com/office/powerpoint/2010/main" val="16298529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8689E-66A4-5A08-E732-CD12C6C85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EA401-6395-159E-EFE0-A02AC3A02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1800" dirty="0">
                <a:effectLst/>
                <a:latin typeface="TimesNewRomanPSMT"/>
              </a:rPr>
              <a:t>Tabulate the confusion matrices for the following classification problems.</a:t>
            </a:r>
          </a:p>
          <a:p>
            <a:pPr marL="342900" indent="-342900">
              <a:buFont typeface="Wingdings" pitchFamily="2" charset="2"/>
              <a:buAutoNum type="alphaLcParenBoth" startAt="2"/>
            </a:pPr>
            <a:r>
              <a:rPr lang="en-SG" sz="1800" dirty="0">
                <a:effectLst/>
                <a:latin typeface="TimesNewRomanPSMT"/>
              </a:rPr>
              <a:t>Three-category problem (the class-1: squares, class-2: circles, class-3: triangles)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105CEF-6707-9D35-9E8C-CCB083BE2183}"/>
              </a:ext>
            </a:extLst>
          </p:cNvPr>
          <p:cNvSpPr/>
          <p:nvPr/>
        </p:nvSpPr>
        <p:spPr>
          <a:xfrm>
            <a:off x="594360" y="565190"/>
            <a:ext cx="36576" cy="41148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pic>
        <p:nvPicPr>
          <p:cNvPr id="6" name="Picture 5" descr="A diagram of a line with blue and orange squares&#10;&#10;Description automatically generated">
            <a:extLst>
              <a:ext uri="{FF2B5EF4-FFF2-40B4-BE49-F238E27FC236}">
                <a16:creationId xmlns:a16="http://schemas.microsoft.com/office/drawing/2014/main" id="{98853033-52FC-C4C2-A119-081FB1ED2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980" y="2119875"/>
            <a:ext cx="3075149" cy="24422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DDC8AA-B23A-6B5C-47E2-B142959980DF}"/>
              </a:ext>
            </a:extLst>
          </p:cNvPr>
          <p:cNvSpPr txBox="1"/>
          <p:nvPr/>
        </p:nvSpPr>
        <p:spPr>
          <a:xfrm>
            <a:off x="3415890" y="2119875"/>
            <a:ext cx="957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Class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DF3DD5-9E9B-5713-F755-4BF89AE745C6}"/>
              </a:ext>
            </a:extLst>
          </p:cNvPr>
          <p:cNvSpPr txBox="1"/>
          <p:nvPr/>
        </p:nvSpPr>
        <p:spPr>
          <a:xfrm>
            <a:off x="1078980" y="4272333"/>
            <a:ext cx="957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Class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6738EA-F446-15BE-E91E-EB225F749042}"/>
              </a:ext>
            </a:extLst>
          </p:cNvPr>
          <p:cNvSpPr txBox="1"/>
          <p:nvPr/>
        </p:nvSpPr>
        <p:spPr>
          <a:xfrm>
            <a:off x="3197123" y="4388100"/>
            <a:ext cx="957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Class 3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ED0B55D7-EFD5-3983-95E9-2ADEE3040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815306"/>
              </p:ext>
            </p:extLst>
          </p:nvPr>
        </p:nvGraphicFramePr>
        <p:xfrm>
          <a:off x="4604459" y="2119875"/>
          <a:ext cx="3735386" cy="201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51205">
                  <a:extLst>
                    <a:ext uri="{9D8B030D-6E8A-4147-A177-3AD203B41FA5}">
                      <a16:colId xmlns:a16="http://schemas.microsoft.com/office/drawing/2014/main" val="3014189814"/>
                    </a:ext>
                  </a:extLst>
                </a:gridCol>
                <a:gridCol w="994727">
                  <a:extLst>
                    <a:ext uri="{9D8B030D-6E8A-4147-A177-3AD203B41FA5}">
                      <a16:colId xmlns:a16="http://schemas.microsoft.com/office/drawing/2014/main" val="2631159175"/>
                    </a:ext>
                  </a:extLst>
                </a:gridCol>
                <a:gridCol w="994727">
                  <a:extLst>
                    <a:ext uri="{9D8B030D-6E8A-4147-A177-3AD203B41FA5}">
                      <a16:colId xmlns:a16="http://schemas.microsoft.com/office/drawing/2014/main" val="1358116222"/>
                    </a:ext>
                  </a:extLst>
                </a:gridCol>
                <a:gridCol w="994727">
                  <a:extLst>
                    <a:ext uri="{9D8B030D-6E8A-4147-A177-3AD203B41FA5}">
                      <a16:colId xmlns:a16="http://schemas.microsoft.com/office/drawing/2014/main" val="2296725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Class 1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(predicted)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Class 2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(predicted)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Class 3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(predicted)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910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Class 1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(actual)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7474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Class 2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(actual)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4151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Class 3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(actual)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0644332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A30F389-8C3D-8E4F-A61A-E3007DCFB06B}"/>
              </a:ext>
            </a:extLst>
          </p:cNvPr>
          <p:cNvCxnSpPr>
            <a:cxnSpLocks/>
          </p:cNvCxnSpPr>
          <p:nvPr/>
        </p:nvCxnSpPr>
        <p:spPr>
          <a:xfrm>
            <a:off x="5860026" y="3480619"/>
            <a:ext cx="0" cy="791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ADBD3E3-5ACF-3C6F-0D2B-D2EA5BAFDEE1}"/>
              </a:ext>
            </a:extLst>
          </p:cNvPr>
          <p:cNvSpPr txBox="1"/>
          <p:nvPr/>
        </p:nvSpPr>
        <p:spPr>
          <a:xfrm>
            <a:off x="4857135" y="4170467"/>
            <a:ext cx="20057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samples of </a:t>
            </a:r>
            <a:r>
              <a:rPr lang="en-US" sz="1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2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predicted as </a:t>
            </a:r>
            <a:r>
              <a:rPr lang="en-US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F345F6F-78A5-BB40-D7ED-36E380B1B591}"/>
              </a:ext>
            </a:extLst>
          </p:cNvPr>
          <p:cNvSpPr/>
          <p:nvPr/>
        </p:nvSpPr>
        <p:spPr>
          <a:xfrm>
            <a:off x="2419908" y="3007728"/>
            <a:ext cx="245806" cy="235974"/>
          </a:xfrm>
          <a:prstGeom prst="ellipse">
            <a:avLst/>
          </a:prstGeom>
          <a:solidFill>
            <a:srgbClr val="A9D18E">
              <a:alpha val="5098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57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0D20C-91D1-7B28-6A8E-38F2902BA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76C83-6CAF-8455-FE7D-DBE88706C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SG" sz="1800" dirty="0">
                <a:effectLst/>
                <a:latin typeface="TimesNewRomanPSMT"/>
              </a:rPr>
              <a:t>We have </a:t>
            </a:r>
            <a:r>
              <a:rPr lang="en-SG" sz="1800" u="sng" dirty="0">
                <a:effectLst/>
                <a:latin typeface="TimesNewRomanPSMT"/>
              </a:rPr>
              <a:t>3 parameter candidates</a:t>
            </a:r>
            <a:r>
              <a:rPr lang="en-SG" sz="1800" dirty="0">
                <a:effectLst/>
                <a:latin typeface="TimesNewRomanPSMT"/>
              </a:rPr>
              <a:t> for a classification model, and we would like to choose the optimal one for deployment. As such, we run 5-fold cross-validation. </a:t>
            </a:r>
            <a:endParaRPr lang="en-SG" dirty="0">
              <a:effectLst/>
            </a:endParaRPr>
          </a:p>
          <a:p>
            <a:pPr algn="just"/>
            <a:r>
              <a:rPr lang="en-SG" sz="1800" dirty="0">
                <a:effectLst/>
                <a:latin typeface="TimesNewRomanPSMT"/>
              </a:rPr>
              <a:t>Once we have completed the </a:t>
            </a:r>
            <a:r>
              <a:rPr lang="en-SG" sz="1800" u="sng" dirty="0">
                <a:effectLst/>
                <a:latin typeface="TimesNewRomanPSMT"/>
              </a:rPr>
              <a:t>5-fold cross-validation</a:t>
            </a:r>
            <a:r>
              <a:rPr lang="en-SG" sz="1800" dirty="0">
                <a:effectLst/>
                <a:latin typeface="TimesNewRomanPSMT"/>
              </a:rPr>
              <a:t>, in total, we have trained _______ classifiers. Note that, we treat models with different parameters as different classifiers. </a:t>
            </a:r>
          </a:p>
          <a:p>
            <a:pPr marL="342900" indent="-342900" algn="just">
              <a:buAutoNum type="alphaLcParenBoth"/>
            </a:pPr>
            <a:r>
              <a:rPr lang="en-SG" sz="1800" dirty="0">
                <a:latin typeface="TimesNewRomanPSMT"/>
              </a:rPr>
              <a:t>10</a:t>
            </a:r>
          </a:p>
          <a:p>
            <a:pPr marL="342900" indent="-342900" algn="just">
              <a:buAutoNum type="alphaLcParenBoth"/>
            </a:pPr>
            <a:r>
              <a:rPr lang="en-SG" sz="1800" dirty="0">
                <a:latin typeface="TimesNewRomanPSMT"/>
              </a:rPr>
              <a:t>20</a:t>
            </a:r>
          </a:p>
          <a:p>
            <a:pPr marL="342900" indent="-342900" algn="just">
              <a:buAutoNum type="alphaLcParenBoth"/>
            </a:pPr>
            <a:r>
              <a:rPr lang="en-SG" sz="1800" dirty="0">
                <a:latin typeface="TimesNewRomanPSMT"/>
              </a:rPr>
              <a:t>25</a:t>
            </a:r>
          </a:p>
          <a:p>
            <a:pPr marL="342900" indent="-342900" algn="just">
              <a:buAutoNum type="alphaLcParenBoth"/>
            </a:pPr>
            <a:r>
              <a:rPr lang="en-SG" sz="1800" dirty="0">
                <a:latin typeface="TimesNewRomanPSMT"/>
              </a:rPr>
              <a:t>15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04B488-A895-020A-2E63-3C5C53884CD8}"/>
              </a:ext>
            </a:extLst>
          </p:cNvPr>
          <p:cNvSpPr/>
          <p:nvPr/>
        </p:nvSpPr>
        <p:spPr>
          <a:xfrm>
            <a:off x="594360" y="565190"/>
            <a:ext cx="36576" cy="41148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1624080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8689E-66A4-5A08-E732-CD12C6C85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EA401-6395-159E-EFE0-A02AC3A02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1800" dirty="0">
                <a:effectLst/>
                <a:latin typeface="TimesNewRomanPSMT"/>
              </a:rPr>
              <a:t>Tabulate the confusion matrices for the following classification problems.</a:t>
            </a:r>
          </a:p>
          <a:p>
            <a:pPr marL="342900" indent="-342900">
              <a:buFont typeface="Wingdings" pitchFamily="2" charset="2"/>
              <a:buAutoNum type="alphaLcParenBoth" startAt="2"/>
            </a:pPr>
            <a:r>
              <a:rPr lang="en-SG" sz="1800" dirty="0">
                <a:effectLst/>
                <a:latin typeface="TimesNewRomanPSMT"/>
              </a:rPr>
              <a:t>Three-category problem (the class-1: squares, class-2: circles, class-3: triangles)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105CEF-6707-9D35-9E8C-CCB083BE2183}"/>
              </a:ext>
            </a:extLst>
          </p:cNvPr>
          <p:cNvSpPr/>
          <p:nvPr/>
        </p:nvSpPr>
        <p:spPr>
          <a:xfrm>
            <a:off x="594360" y="565190"/>
            <a:ext cx="36576" cy="41148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pic>
        <p:nvPicPr>
          <p:cNvPr id="6" name="Picture 5" descr="A diagram of a line with blue and orange squares&#10;&#10;Description automatically generated">
            <a:extLst>
              <a:ext uri="{FF2B5EF4-FFF2-40B4-BE49-F238E27FC236}">
                <a16:creationId xmlns:a16="http://schemas.microsoft.com/office/drawing/2014/main" id="{98853033-52FC-C4C2-A119-081FB1ED2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980" y="2119875"/>
            <a:ext cx="3075149" cy="24422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DDC8AA-B23A-6B5C-47E2-B142959980DF}"/>
              </a:ext>
            </a:extLst>
          </p:cNvPr>
          <p:cNvSpPr txBox="1"/>
          <p:nvPr/>
        </p:nvSpPr>
        <p:spPr>
          <a:xfrm>
            <a:off x="3415890" y="2119875"/>
            <a:ext cx="957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Class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DF3DD5-9E9B-5713-F755-4BF89AE745C6}"/>
              </a:ext>
            </a:extLst>
          </p:cNvPr>
          <p:cNvSpPr txBox="1"/>
          <p:nvPr/>
        </p:nvSpPr>
        <p:spPr>
          <a:xfrm>
            <a:off x="1078980" y="4272333"/>
            <a:ext cx="957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Class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6738EA-F446-15BE-E91E-EB225F749042}"/>
              </a:ext>
            </a:extLst>
          </p:cNvPr>
          <p:cNvSpPr txBox="1"/>
          <p:nvPr/>
        </p:nvSpPr>
        <p:spPr>
          <a:xfrm>
            <a:off x="3197123" y="4388100"/>
            <a:ext cx="957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Class 3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ED0B55D7-EFD5-3983-95E9-2ADEE30409DF}"/>
              </a:ext>
            </a:extLst>
          </p:cNvPr>
          <p:cNvGraphicFramePr>
            <a:graphicFrameLocks noGrp="1"/>
          </p:cNvGraphicFramePr>
          <p:nvPr/>
        </p:nvGraphicFramePr>
        <p:xfrm>
          <a:off x="4604459" y="2119875"/>
          <a:ext cx="3735386" cy="201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51205">
                  <a:extLst>
                    <a:ext uri="{9D8B030D-6E8A-4147-A177-3AD203B41FA5}">
                      <a16:colId xmlns:a16="http://schemas.microsoft.com/office/drawing/2014/main" val="3014189814"/>
                    </a:ext>
                  </a:extLst>
                </a:gridCol>
                <a:gridCol w="994727">
                  <a:extLst>
                    <a:ext uri="{9D8B030D-6E8A-4147-A177-3AD203B41FA5}">
                      <a16:colId xmlns:a16="http://schemas.microsoft.com/office/drawing/2014/main" val="2631159175"/>
                    </a:ext>
                  </a:extLst>
                </a:gridCol>
                <a:gridCol w="994727">
                  <a:extLst>
                    <a:ext uri="{9D8B030D-6E8A-4147-A177-3AD203B41FA5}">
                      <a16:colId xmlns:a16="http://schemas.microsoft.com/office/drawing/2014/main" val="1358116222"/>
                    </a:ext>
                  </a:extLst>
                </a:gridCol>
                <a:gridCol w="994727">
                  <a:extLst>
                    <a:ext uri="{9D8B030D-6E8A-4147-A177-3AD203B41FA5}">
                      <a16:colId xmlns:a16="http://schemas.microsoft.com/office/drawing/2014/main" val="2296725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Class 1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(predicted)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Class 2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(predicted)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Class 3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(predicted)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910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Class 1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(actual)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7474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Class 2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(actual)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4151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Class 3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(actual)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0644332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A30F389-8C3D-8E4F-A61A-E3007DCFB06B}"/>
              </a:ext>
            </a:extLst>
          </p:cNvPr>
          <p:cNvCxnSpPr>
            <a:cxnSpLocks/>
          </p:cNvCxnSpPr>
          <p:nvPr/>
        </p:nvCxnSpPr>
        <p:spPr>
          <a:xfrm>
            <a:off x="5860026" y="4011561"/>
            <a:ext cx="0" cy="260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ADBD3E3-5ACF-3C6F-0D2B-D2EA5BAFDEE1}"/>
              </a:ext>
            </a:extLst>
          </p:cNvPr>
          <p:cNvSpPr txBox="1"/>
          <p:nvPr/>
        </p:nvSpPr>
        <p:spPr>
          <a:xfrm>
            <a:off x="4857135" y="4170467"/>
            <a:ext cx="20057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samples of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3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predicted as </a:t>
            </a:r>
            <a:r>
              <a:rPr lang="en-US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1</a:t>
            </a:r>
          </a:p>
        </p:txBody>
      </p:sp>
    </p:spTree>
    <p:extLst>
      <p:ext uri="{BB962C8B-B14F-4D97-AF65-F5344CB8AC3E}">
        <p14:creationId xmlns:p14="http://schemas.microsoft.com/office/powerpoint/2010/main" val="39153976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8689E-66A4-5A08-E732-CD12C6C85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EA401-6395-159E-EFE0-A02AC3A02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1800" dirty="0">
                <a:effectLst/>
                <a:latin typeface="TimesNewRomanPSMT"/>
              </a:rPr>
              <a:t>Tabulate the confusion matrices for the following classification problems.</a:t>
            </a:r>
          </a:p>
          <a:p>
            <a:pPr marL="342900" indent="-342900">
              <a:buFont typeface="Wingdings" pitchFamily="2" charset="2"/>
              <a:buAutoNum type="alphaLcParenBoth" startAt="2"/>
            </a:pPr>
            <a:r>
              <a:rPr lang="en-SG" sz="1800" dirty="0">
                <a:effectLst/>
                <a:latin typeface="TimesNewRomanPSMT"/>
              </a:rPr>
              <a:t>Three-category problem (the class-1: squares, class-2: circles, class-3: triangles)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105CEF-6707-9D35-9E8C-CCB083BE2183}"/>
              </a:ext>
            </a:extLst>
          </p:cNvPr>
          <p:cNvSpPr/>
          <p:nvPr/>
        </p:nvSpPr>
        <p:spPr>
          <a:xfrm>
            <a:off x="594360" y="565190"/>
            <a:ext cx="36576" cy="41148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pic>
        <p:nvPicPr>
          <p:cNvPr id="6" name="Picture 5" descr="A diagram of a line with blue and orange squares&#10;&#10;Description automatically generated">
            <a:extLst>
              <a:ext uri="{FF2B5EF4-FFF2-40B4-BE49-F238E27FC236}">
                <a16:creationId xmlns:a16="http://schemas.microsoft.com/office/drawing/2014/main" id="{98853033-52FC-C4C2-A119-081FB1ED2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980" y="2119875"/>
            <a:ext cx="3075149" cy="24422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DDC8AA-B23A-6B5C-47E2-B142959980DF}"/>
              </a:ext>
            </a:extLst>
          </p:cNvPr>
          <p:cNvSpPr txBox="1"/>
          <p:nvPr/>
        </p:nvSpPr>
        <p:spPr>
          <a:xfrm>
            <a:off x="3415890" y="2119875"/>
            <a:ext cx="957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Class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DF3DD5-9E9B-5713-F755-4BF89AE745C6}"/>
              </a:ext>
            </a:extLst>
          </p:cNvPr>
          <p:cNvSpPr txBox="1"/>
          <p:nvPr/>
        </p:nvSpPr>
        <p:spPr>
          <a:xfrm>
            <a:off x="1078980" y="4272333"/>
            <a:ext cx="957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Class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6738EA-F446-15BE-E91E-EB225F749042}"/>
              </a:ext>
            </a:extLst>
          </p:cNvPr>
          <p:cNvSpPr txBox="1"/>
          <p:nvPr/>
        </p:nvSpPr>
        <p:spPr>
          <a:xfrm>
            <a:off x="3197123" y="4388100"/>
            <a:ext cx="957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Class 3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ED0B55D7-EFD5-3983-95E9-2ADEE3040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445429"/>
              </p:ext>
            </p:extLst>
          </p:nvPr>
        </p:nvGraphicFramePr>
        <p:xfrm>
          <a:off x="4604459" y="2119875"/>
          <a:ext cx="3735386" cy="201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51205">
                  <a:extLst>
                    <a:ext uri="{9D8B030D-6E8A-4147-A177-3AD203B41FA5}">
                      <a16:colId xmlns:a16="http://schemas.microsoft.com/office/drawing/2014/main" val="3014189814"/>
                    </a:ext>
                  </a:extLst>
                </a:gridCol>
                <a:gridCol w="994727">
                  <a:extLst>
                    <a:ext uri="{9D8B030D-6E8A-4147-A177-3AD203B41FA5}">
                      <a16:colId xmlns:a16="http://schemas.microsoft.com/office/drawing/2014/main" val="2631159175"/>
                    </a:ext>
                  </a:extLst>
                </a:gridCol>
                <a:gridCol w="994727">
                  <a:extLst>
                    <a:ext uri="{9D8B030D-6E8A-4147-A177-3AD203B41FA5}">
                      <a16:colId xmlns:a16="http://schemas.microsoft.com/office/drawing/2014/main" val="1358116222"/>
                    </a:ext>
                  </a:extLst>
                </a:gridCol>
                <a:gridCol w="994727">
                  <a:extLst>
                    <a:ext uri="{9D8B030D-6E8A-4147-A177-3AD203B41FA5}">
                      <a16:colId xmlns:a16="http://schemas.microsoft.com/office/drawing/2014/main" val="2296725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Class 1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(predicted)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Class 2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(predicted)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Class 3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(predicted)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910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Class 1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(actual)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7474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Class 2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(actual)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4151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Class 3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(actual)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0644332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A30F389-8C3D-8E4F-A61A-E3007DCFB06B}"/>
              </a:ext>
            </a:extLst>
          </p:cNvPr>
          <p:cNvCxnSpPr>
            <a:cxnSpLocks/>
          </p:cNvCxnSpPr>
          <p:nvPr/>
        </p:nvCxnSpPr>
        <p:spPr>
          <a:xfrm>
            <a:off x="5860026" y="4011561"/>
            <a:ext cx="0" cy="260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ADBD3E3-5ACF-3C6F-0D2B-D2EA5BAFDEE1}"/>
              </a:ext>
            </a:extLst>
          </p:cNvPr>
          <p:cNvSpPr txBox="1"/>
          <p:nvPr/>
        </p:nvSpPr>
        <p:spPr>
          <a:xfrm>
            <a:off x="4857135" y="4170467"/>
            <a:ext cx="20057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samples of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3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predicted as </a:t>
            </a:r>
            <a:r>
              <a:rPr lang="en-US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61C2609-D0F9-1E32-27D8-854258C89828}"/>
              </a:ext>
            </a:extLst>
          </p:cNvPr>
          <p:cNvSpPr/>
          <p:nvPr/>
        </p:nvSpPr>
        <p:spPr>
          <a:xfrm>
            <a:off x="2882024" y="3165043"/>
            <a:ext cx="245806" cy="235974"/>
          </a:xfrm>
          <a:prstGeom prst="ellipse">
            <a:avLst/>
          </a:prstGeom>
          <a:solidFill>
            <a:srgbClr val="A9D18E">
              <a:alpha val="5098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1BDF894-3FF3-58D8-549F-DC4895761BF7}"/>
              </a:ext>
            </a:extLst>
          </p:cNvPr>
          <p:cNvSpPr/>
          <p:nvPr/>
        </p:nvSpPr>
        <p:spPr>
          <a:xfrm>
            <a:off x="3064388" y="3452407"/>
            <a:ext cx="245806" cy="235974"/>
          </a:xfrm>
          <a:prstGeom prst="ellipse">
            <a:avLst/>
          </a:prstGeom>
          <a:solidFill>
            <a:srgbClr val="A9D18E">
              <a:alpha val="5098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2913CD3-36F3-5126-0A41-85F8049D64D4}"/>
              </a:ext>
            </a:extLst>
          </p:cNvPr>
          <p:cNvSpPr/>
          <p:nvPr/>
        </p:nvSpPr>
        <p:spPr>
          <a:xfrm>
            <a:off x="3333527" y="3401017"/>
            <a:ext cx="245806" cy="235974"/>
          </a:xfrm>
          <a:prstGeom prst="ellipse">
            <a:avLst/>
          </a:prstGeom>
          <a:solidFill>
            <a:srgbClr val="A9D18E">
              <a:alpha val="50980"/>
            </a:srgb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7844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8689E-66A4-5A08-E732-CD12C6C85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EA401-6395-159E-EFE0-A02AC3A02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1800" dirty="0">
                <a:effectLst/>
                <a:latin typeface="TimesNewRomanPSMT"/>
              </a:rPr>
              <a:t>Tabulate the confusion matrices for the following classification problems.</a:t>
            </a:r>
          </a:p>
          <a:p>
            <a:pPr marL="342900" indent="-342900">
              <a:buFont typeface="Wingdings" pitchFamily="2" charset="2"/>
              <a:buAutoNum type="alphaLcParenBoth" startAt="2"/>
            </a:pPr>
            <a:r>
              <a:rPr lang="en-SG" sz="1800" dirty="0">
                <a:effectLst/>
                <a:latin typeface="TimesNewRomanPSMT"/>
              </a:rPr>
              <a:t>Three-category problem (the class-1: squares, class-2: circles, class-3: triangles)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105CEF-6707-9D35-9E8C-CCB083BE2183}"/>
              </a:ext>
            </a:extLst>
          </p:cNvPr>
          <p:cNvSpPr/>
          <p:nvPr/>
        </p:nvSpPr>
        <p:spPr>
          <a:xfrm>
            <a:off x="594360" y="565190"/>
            <a:ext cx="36576" cy="41148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pic>
        <p:nvPicPr>
          <p:cNvPr id="6" name="Picture 5" descr="A diagram of a line with blue and orange squares&#10;&#10;Description automatically generated">
            <a:extLst>
              <a:ext uri="{FF2B5EF4-FFF2-40B4-BE49-F238E27FC236}">
                <a16:creationId xmlns:a16="http://schemas.microsoft.com/office/drawing/2014/main" id="{98853033-52FC-C4C2-A119-081FB1ED2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980" y="2119875"/>
            <a:ext cx="3075149" cy="24422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DDC8AA-B23A-6B5C-47E2-B142959980DF}"/>
              </a:ext>
            </a:extLst>
          </p:cNvPr>
          <p:cNvSpPr txBox="1"/>
          <p:nvPr/>
        </p:nvSpPr>
        <p:spPr>
          <a:xfrm>
            <a:off x="3415890" y="2119875"/>
            <a:ext cx="957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Class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DF3DD5-9E9B-5713-F755-4BF89AE745C6}"/>
              </a:ext>
            </a:extLst>
          </p:cNvPr>
          <p:cNvSpPr txBox="1"/>
          <p:nvPr/>
        </p:nvSpPr>
        <p:spPr>
          <a:xfrm>
            <a:off x="1078980" y="4272333"/>
            <a:ext cx="957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Class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6738EA-F446-15BE-E91E-EB225F749042}"/>
              </a:ext>
            </a:extLst>
          </p:cNvPr>
          <p:cNvSpPr txBox="1"/>
          <p:nvPr/>
        </p:nvSpPr>
        <p:spPr>
          <a:xfrm>
            <a:off x="3197123" y="4388100"/>
            <a:ext cx="957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Class 3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ED0B55D7-EFD5-3983-95E9-2ADEE3040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106917"/>
              </p:ext>
            </p:extLst>
          </p:nvPr>
        </p:nvGraphicFramePr>
        <p:xfrm>
          <a:off x="4604459" y="2119875"/>
          <a:ext cx="3735386" cy="201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51205">
                  <a:extLst>
                    <a:ext uri="{9D8B030D-6E8A-4147-A177-3AD203B41FA5}">
                      <a16:colId xmlns:a16="http://schemas.microsoft.com/office/drawing/2014/main" val="3014189814"/>
                    </a:ext>
                  </a:extLst>
                </a:gridCol>
                <a:gridCol w="994727">
                  <a:extLst>
                    <a:ext uri="{9D8B030D-6E8A-4147-A177-3AD203B41FA5}">
                      <a16:colId xmlns:a16="http://schemas.microsoft.com/office/drawing/2014/main" val="2631159175"/>
                    </a:ext>
                  </a:extLst>
                </a:gridCol>
                <a:gridCol w="994727">
                  <a:extLst>
                    <a:ext uri="{9D8B030D-6E8A-4147-A177-3AD203B41FA5}">
                      <a16:colId xmlns:a16="http://schemas.microsoft.com/office/drawing/2014/main" val="1358116222"/>
                    </a:ext>
                  </a:extLst>
                </a:gridCol>
                <a:gridCol w="994727">
                  <a:extLst>
                    <a:ext uri="{9D8B030D-6E8A-4147-A177-3AD203B41FA5}">
                      <a16:colId xmlns:a16="http://schemas.microsoft.com/office/drawing/2014/main" val="2296725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Class 1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(predicted)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Class 2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(predicted)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Class 3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(predicted)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910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Class 1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(actual)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7474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Class 2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(actual)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4151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Class 3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(actual)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0644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83556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857A0-2514-A00A-17E7-BEF1DAEE2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70510-085C-9334-58B8-37496EBFC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592" y="1369219"/>
            <a:ext cx="8556816" cy="2976380"/>
          </a:xfrm>
        </p:spPr>
        <p:txBody>
          <a:bodyPr/>
          <a:lstStyle/>
          <a:p>
            <a:pPr algn="just"/>
            <a:r>
              <a:rPr lang="en-SG" sz="1800" dirty="0">
                <a:effectLst/>
                <a:latin typeface="TimesNewRomanPSMT"/>
              </a:rPr>
              <a:t>Get the data set “from </a:t>
            </a:r>
            <a:r>
              <a:rPr lang="en-SG" sz="1800" dirty="0" err="1">
                <a:effectLst/>
                <a:latin typeface="TimesNewRomanPSMT"/>
              </a:rPr>
              <a:t>sklearn.datasets</a:t>
            </a:r>
            <a:r>
              <a:rPr lang="en-SG" sz="1800" dirty="0">
                <a:effectLst/>
                <a:latin typeface="TimesNewRomanPSMT"/>
              </a:rPr>
              <a:t> import </a:t>
            </a:r>
            <a:r>
              <a:rPr lang="en-SG" sz="1800" dirty="0" err="1">
                <a:effectLst/>
                <a:latin typeface="TimesNewRomanPSMT"/>
              </a:rPr>
              <a:t>load_iris</a:t>
            </a:r>
            <a:r>
              <a:rPr lang="en-SG" sz="1800" dirty="0">
                <a:effectLst/>
                <a:latin typeface="TimesNewRomanPSMT"/>
              </a:rPr>
              <a:t>”</a:t>
            </a:r>
            <a:r>
              <a:rPr lang="en-SG" sz="1800" dirty="0">
                <a:solidFill>
                  <a:srgbClr val="212121"/>
                </a:solidFill>
                <a:effectLst/>
                <a:latin typeface="TimesNewRomanPSMT"/>
              </a:rPr>
              <a:t>. </a:t>
            </a:r>
            <a:r>
              <a:rPr lang="en-SG" sz="1800" dirty="0">
                <a:effectLst/>
                <a:latin typeface="TimesNewRomanPSMT"/>
              </a:rPr>
              <a:t>Perform a </a:t>
            </a:r>
            <a:r>
              <a:rPr lang="en-SG" sz="1800" u="sng" dirty="0">
                <a:effectLst/>
                <a:latin typeface="TimesNewRomanPSMT"/>
              </a:rPr>
              <a:t>5-fold Cross-validation to observe the best polynomial order</a:t>
            </a:r>
            <a:r>
              <a:rPr lang="en-SG" sz="1800" dirty="0">
                <a:effectLst/>
                <a:latin typeface="TimesNewRomanPSMT"/>
              </a:rPr>
              <a:t> (among orders 1 to 10 and without regularization) for validation prediction. Note that, you will have to partition the whole dataset for training/validation/test parts, where the </a:t>
            </a:r>
            <a:r>
              <a:rPr lang="en-SG" sz="1800" u="sng" dirty="0">
                <a:effectLst/>
                <a:latin typeface="TimesNewRomanPSMT"/>
              </a:rPr>
              <a:t>size of validation set is the same as that of test</a:t>
            </a:r>
            <a:r>
              <a:rPr lang="en-SG" sz="1800" dirty="0">
                <a:effectLst/>
                <a:latin typeface="TimesNewRomanPSMT"/>
              </a:rPr>
              <a:t>.</a:t>
            </a:r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AC6853-4898-B2E4-EEBF-ECBD2231A898}"/>
              </a:ext>
            </a:extLst>
          </p:cNvPr>
          <p:cNvSpPr/>
          <p:nvPr/>
        </p:nvSpPr>
        <p:spPr>
          <a:xfrm>
            <a:off x="594360" y="565190"/>
            <a:ext cx="36576" cy="41148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18395296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857A0-2514-A00A-17E7-BEF1DAEE2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70510-085C-9334-58B8-37496EBFC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592" y="1369219"/>
            <a:ext cx="8556816" cy="2976380"/>
          </a:xfrm>
        </p:spPr>
        <p:txBody>
          <a:bodyPr/>
          <a:lstStyle/>
          <a:p>
            <a:pPr algn="just"/>
            <a:r>
              <a:rPr lang="en-SG" sz="1800" dirty="0">
                <a:effectLst/>
                <a:latin typeface="TimesNewRomanPSMT"/>
              </a:rPr>
              <a:t>Get the data set “from </a:t>
            </a:r>
            <a:r>
              <a:rPr lang="en-SG" sz="1800" dirty="0" err="1">
                <a:effectLst/>
                <a:latin typeface="TimesNewRomanPSMT"/>
              </a:rPr>
              <a:t>sklearn.datasets</a:t>
            </a:r>
            <a:r>
              <a:rPr lang="en-SG" sz="1800" dirty="0">
                <a:effectLst/>
                <a:latin typeface="TimesNewRomanPSMT"/>
              </a:rPr>
              <a:t> import </a:t>
            </a:r>
            <a:r>
              <a:rPr lang="en-SG" sz="1800" dirty="0" err="1">
                <a:effectLst/>
                <a:latin typeface="TimesNewRomanPSMT"/>
              </a:rPr>
              <a:t>load_iris</a:t>
            </a:r>
            <a:r>
              <a:rPr lang="en-SG" sz="1800" dirty="0">
                <a:effectLst/>
                <a:latin typeface="TimesNewRomanPSMT"/>
              </a:rPr>
              <a:t>”</a:t>
            </a:r>
            <a:r>
              <a:rPr lang="en-SG" sz="1800" dirty="0">
                <a:solidFill>
                  <a:srgbClr val="212121"/>
                </a:solidFill>
                <a:effectLst/>
                <a:latin typeface="TimesNewRomanPSMT"/>
              </a:rPr>
              <a:t>. </a:t>
            </a:r>
            <a:r>
              <a:rPr lang="en-SG" sz="1800" dirty="0">
                <a:effectLst/>
                <a:latin typeface="TimesNewRomanPSMT"/>
              </a:rPr>
              <a:t>Perform a </a:t>
            </a:r>
            <a:r>
              <a:rPr lang="en-SG" sz="1800" u="sng" dirty="0">
                <a:effectLst/>
                <a:latin typeface="TimesNewRomanPSMT"/>
              </a:rPr>
              <a:t>5-fold Cross-validation to observe the best polynomial order</a:t>
            </a:r>
            <a:r>
              <a:rPr lang="en-SG" sz="1800" dirty="0">
                <a:effectLst/>
                <a:latin typeface="TimesNewRomanPSMT"/>
              </a:rPr>
              <a:t> (among orders 1 to 10 and without regularization) for validation prediction. Note that, you will have to partition the whole dataset for training/validation/test parts, where the </a:t>
            </a:r>
            <a:r>
              <a:rPr lang="en-SG" sz="1800" u="sng" dirty="0">
                <a:effectLst/>
                <a:latin typeface="TimesNewRomanPSMT"/>
              </a:rPr>
              <a:t>size of validation set is the same as that of test</a:t>
            </a:r>
            <a:r>
              <a:rPr lang="en-SG" sz="1800" dirty="0">
                <a:effectLst/>
                <a:latin typeface="TimesNewRomanPSMT"/>
              </a:rPr>
              <a:t>.</a:t>
            </a:r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AC6853-4898-B2E4-EEBF-ECBD2231A898}"/>
              </a:ext>
            </a:extLst>
          </p:cNvPr>
          <p:cNvSpPr/>
          <p:nvPr/>
        </p:nvSpPr>
        <p:spPr>
          <a:xfrm>
            <a:off x="594360" y="565190"/>
            <a:ext cx="36576" cy="41148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91158B-33DA-8226-B791-9FE579BBA623}"/>
              </a:ext>
            </a:extLst>
          </p:cNvPr>
          <p:cNvSpPr/>
          <p:nvPr/>
        </p:nvSpPr>
        <p:spPr>
          <a:xfrm>
            <a:off x="382698" y="3091214"/>
            <a:ext cx="983225" cy="2588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00226E-02BD-54F3-71D5-AB6E224557EA}"/>
              </a:ext>
            </a:extLst>
          </p:cNvPr>
          <p:cNvSpPr/>
          <p:nvPr/>
        </p:nvSpPr>
        <p:spPr>
          <a:xfrm>
            <a:off x="4315601" y="3091603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Validation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E3C32B-FEEA-EA91-56AF-92D8B45EBEB0}"/>
              </a:ext>
            </a:extLst>
          </p:cNvPr>
          <p:cNvSpPr/>
          <p:nvPr/>
        </p:nvSpPr>
        <p:spPr>
          <a:xfrm>
            <a:off x="3332375" y="3090825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688620-1309-75E1-B40E-2512E6976416}"/>
              </a:ext>
            </a:extLst>
          </p:cNvPr>
          <p:cNvSpPr/>
          <p:nvPr/>
        </p:nvSpPr>
        <p:spPr>
          <a:xfrm>
            <a:off x="2349149" y="3090825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399D98-3AD6-4638-DF2F-7C831D96E067}"/>
              </a:ext>
            </a:extLst>
          </p:cNvPr>
          <p:cNvSpPr/>
          <p:nvPr/>
        </p:nvSpPr>
        <p:spPr>
          <a:xfrm>
            <a:off x="1365923" y="3090825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5BDC47-D481-9D97-51A2-FDCEBB607BF1}"/>
              </a:ext>
            </a:extLst>
          </p:cNvPr>
          <p:cNvSpPr/>
          <p:nvPr/>
        </p:nvSpPr>
        <p:spPr>
          <a:xfrm>
            <a:off x="382698" y="3416201"/>
            <a:ext cx="983225" cy="2588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A12F4F-1096-2FDD-7A4D-5C5932F599BF}"/>
              </a:ext>
            </a:extLst>
          </p:cNvPr>
          <p:cNvSpPr/>
          <p:nvPr/>
        </p:nvSpPr>
        <p:spPr>
          <a:xfrm>
            <a:off x="4315601" y="3416590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5F2AEB-F579-BBC0-9632-4FD6CA63842F}"/>
              </a:ext>
            </a:extLst>
          </p:cNvPr>
          <p:cNvSpPr/>
          <p:nvPr/>
        </p:nvSpPr>
        <p:spPr>
          <a:xfrm>
            <a:off x="3332375" y="3415812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Validation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D63506-C80F-3DD9-FC49-3DA4F3B22E01}"/>
              </a:ext>
            </a:extLst>
          </p:cNvPr>
          <p:cNvSpPr/>
          <p:nvPr/>
        </p:nvSpPr>
        <p:spPr>
          <a:xfrm>
            <a:off x="2349149" y="3415812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69507C-79D3-9039-DF93-135B3C23E306}"/>
              </a:ext>
            </a:extLst>
          </p:cNvPr>
          <p:cNvSpPr/>
          <p:nvPr/>
        </p:nvSpPr>
        <p:spPr>
          <a:xfrm>
            <a:off x="1365923" y="3415812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8772D0-4684-98A9-C338-E61793E84A81}"/>
              </a:ext>
            </a:extLst>
          </p:cNvPr>
          <p:cNvSpPr/>
          <p:nvPr/>
        </p:nvSpPr>
        <p:spPr>
          <a:xfrm>
            <a:off x="382082" y="3739711"/>
            <a:ext cx="983225" cy="2588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09F614-2D5E-3007-A0D9-E58851AFACC8}"/>
              </a:ext>
            </a:extLst>
          </p:cNvPr>
          <p:cNvSpPr/>
          <p:nvPr/>
        </p:nvSpPr>
        <p:spPr>
          <a:xfrm>
            <a:off x="4314985" y="3740100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B46280F-4DF9-129B-2E6D-9F767B2FC632}"/>
              </a:ext>
            </a:extLst>
          </p:cNvPr>
          <p:cNvSpPr/>
          <p:nvPr/>
        </p:nvSpPr>
        <p:spPr>
          <a:xfrm>
            <a:off x="3331759" y="3739322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A2890F-5B4A-40D3-4700-B6CAFFD91233}"/>
              </a:ext>
            </a:extLst>
          </p:cNvPr>
          <p:cNvSpPr/>
          <p:nvPr/>
        </p:nvSpPr>
        <p:spPr>
          <a:xfrm>
            <a:off x="2348533" y="3739322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Validation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B666FCA-8BCF-8DF3-4F4A-0F634E3E0F2E}"/>
              </a:ext>
            </a:extLst>
          </p:cNvPr>
          <p:cNvSpPr/>
          <p:nvPr/>
        </p:nvSpPr>
        <p:spPr>
          <a:xfrm>
            <a:off x="1365307" y="3739322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B5EF7A2-6E34-0C80-F264-168641D1D7FF}"/>
              </a:ext>
            </a:extLst>
          </p:cNvPr>
          <p:cNvSpPr/>
          <p:nvPr/>
        </p:nvSpPr>
        <p:spPr>
          <a:xfrm>
            <a:off x="382082" y="4068411"/>
            <a:ext cx="983225" cy="2588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EA583E-5DEB-9DEF-EBF8-A645F9BE7E53}"/>
              </a:ext>
            </a:extLst>
          </p:cNvPr>
          <p:cNvSpPr/>
          <p:nvPr/>
        </p:nvSpPr>
        <p:spPr>
          <a:xfrm>
            <a:off x="4314985" y="4068800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2FA674C-0E2F-0BB6-016E-23A2F17E607E}"/>
              </a:ext>
            </a:extLst>
          </p:cNvPr>
          <p:cNvSpPr/>
          <p:nvPr/>
        </p:nvSpPr>
        <p:spPr>
          <a:xfrm>
            <a:off x="3331759" y="4068022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C6EBAC-5D5C-4BFE-E0D5-621108A5041C}"/>
              </a:ext>
            </a:extLst>
          </p:cNvPr>
          <p:cNvSpPr/>
          <p:nvPr/>
        </p:nvSpPr>
        <p:spPr>
          <a:xfrm>
            <a:off x="2348533" y="4068022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32E157A-077C-4578-7FD9-F1B27E535C5C}"/>
              </a:ext>
            </a:extLst>
          </p:cNvPr>
          <p:cNvSpPr/>
          <p:nvPr/>
        </p:nvSpPr>
        <p:spPr>
          <a:xfrm>
            <a:off x="1365307" y="4068022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Validation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6BE18BC-E6A8-268B-27F6-B817B0CABF0B}"/>
              </a:ext>
            </a:extLst>
          </p:cNvPr>
          <p:cNvSpPr/>
          <p:nvPr/>
        </p:nvSpPr>
        <p:spPr>
          <a:xfrm>
            <a:off x="382082" y="4403770"/>
            <a:ext cx="983225" cy="2588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Validation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8B4D51F-225E-FEFE-E4CC-4D8E055A2F1E}"/>
              </a:ext>
            </a:extLst>
          </p:cNvPr>
          <p:cNvSpPr/>
          <p:nvPr/>
        </p:nvSpPr>
        <p:spPr>
          <a:xfrm>
            <a:off x="4314985" y="4404159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553EB38-5464-091E-7AEE-21839600B116}"/>
              </a:ext>
            </a:extLst>
          </p:cNvPr>
          <p:cNvSpPr/>
          <p:nvPr/>
        </p:nvSpPr>
        <p:spPr>
          <a:xfrm>
            <a:off x="3331759" y="4403381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683ABBE-E23C-3502-D685-7B9ABE866066}"/>
              </a:ext>
            </a:extLst>
          </p:cNvPr>
          <p:cNvSpPr/>
          <p:nvPr/>
        </p:nvSpPr>
        <p:spPr>
          <a:xfrm>
            <a:off x="2348533" y="4403381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EB9177-7CCC-1553-2854-132BAD77188E}"/>
              </a:ext>
            </a:extLst>
          </p:cNvPr>
          <p:cNvSpPr/>
          <p:nvPr/>
        </p:nvSpPr>
        <p:spPr>
          <a:xfrm>
            <a:off x="1365307" y="4403381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17FC620-DB02-0AB1-5241-C8D27EFBB24A}"/>
              </a:ext>
            </a:extLst>
          </p:cNvPr>
          <p:cNvSpPr/>
          <p:nvPr/>
        </p:nvSpPr>
        <p:spPr>
          <a:xfrm>
            <a:off x="5501889" y="3090825"/>
            <a:ext cx="983226" cy="2588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35473ED6-10E7-D5A6-01B8-1DCEAC9CE002}"/>
              </a:ext>
            </a:extLst>
          </p:cNvPr>
          <p:cNvSpPr/>
          <p:nvPr/>
        </p:nvSpPr>
        <p:spPr>
          <a:xfrm rot="16200000">
            <a:off x="4718810" y="2492711"/>
            <a:ext cx="175576" cy="983226"/>
          </a:xfrm>
          <a:prstGeom prst="rightBrace">
            <a:avLst>
              <a:gd name="adj1" fmla="val 41899"/>
              <a:gd name="adj2" fmla="val 50000"/>
            </a:avLst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51B217D-ADF7-139E-E1EB-DC9611CD2220}"/>
              </a:ext>
            </a:extLst>
          </p:cNvPr>
          <p:cNvSpPr txBox="1"/>
          <p:nvPr/>
        </p:nvSpPr>
        <p:spPr>
          <a:xfrm>
            <a:off x="4355192" y="260708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k samples</a:t>
            </a:r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BBB9380B-B6E4-47CB-1ADA-FB2D5B6A03E2}"/>
              </a:ext>
            </a:extLst>
          </p:cNvPr>
          <p:cNvSpPr/>
          <p:nvPr/>
        </p:nvSpPr>
        <p:spPr>
          <a:xfrm rot="16200000">
            <a:off x="2248266" y="1028144"/>
            <a:ext cx="208529" cy="3924910"/>
          </a:xfrm>
          <a:prstGeom prst="rightBrace">
            <a:avLst>
              <a:gd name="adj1" fmla="val 41899"/>
              <a:gd name="adj2" fmla="val 50000"/>
            </a:avLst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Brace 36">
            <a:extLst>
              <a:ext uri="{FF2B5EF4-FFF2-40B4-BE49-F238E27FC236}">
                <a16:creationId xmlns:a16="http://schemas.microsoft.com/office/drawing/2014/main" id="{F3B97AA2-41C0-CEA1-A382-3432CAD2162C}"/>
              </a:ext>
            </a:extLst>
          </p:cNvPr>
          <p:cNvSpPr/>
          <p:nvPr/>
        </p:nvSpPr>
        <p:spPr>
          <a:xfrm rot="16200000">
            <a:off x="5903035" y="2485210"/>
            <a:ext cx="180933" cy="983226"/>
          </a:xfrm>
          <a:prstGeom prst="rightBrace">
            <a:avLst>
              <a:gd name="adj1" fmla="val 41899"/>
              <a:gd name="adj2" fmla="val 50000"/>
            </a:avLst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BA4A32F-B98A-A9CF-2092-895412C368EA}"/>
              </a:ext>
            </a:extLst>
          </p:cNvPr>
          <p:cNvSpPr txBox="1"/>
          <p:nvPr/>
        </p:nvSpPr>
        <p:spPr>
          <a:xfrm>
            <a:off x="5542096" y="260708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k samples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F7103D7-E50D-368B-D0FA-46C943B9A7A4}"/>
              </a:ext>
            </a:extLst>
          </p:cNvPr>
          <p:cNvSpPr txBox="1"/>
          <p:nvPr/>
        </p:nvSpPr>
        <p:spPr>
          <a:xfrm>
            <a:off x="1806557" y="2578558"/>
            <a:ext cx="1083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4*k samples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9CF52AB-DA83-64C9-520C-640CEC7DE84C}"/>
              </a:ext>
            </a:extLst>
          </p:cNvPr>
          <p:cNvSpPr txBox="1"/>
          <p:nvPr/>
        </p:nvSpPr>
        <p:spPr>
          <a:xfrm>
            <a:off x="6621865" y="2760972"/>
            <a:ext cx="23105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Total:</a:t>
            </a:r>
          </a:p>
          <a:p>
            <a:pPr algn="ctr"/>
            <a:r>
              <a:rPr lang="en-US" sz="1400" dirty="0"/>
              <a:t>Training + Validation + Test = </a:t>
            </a:r>
          </a:p>
          <a:p>
            <a:pPr algn="ctr"/>
            <a:r>
              <a:rPr lang="en-US" sz="1400" dirty="0"/>
              <a:t>4*k+ k + k = 6*k samples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B8EDEC3-33EB-7281-45FB-E20BAD40000E}"/>
              </a:ext>
            </a:extLst>
          </p:cNvPr>
          <p:cNvSpPr txBox="1"/>
          <p:nvPr/>
        </p:nvSpPr>
        <p:spPr>
          <a:xfrm>
            <a:off x="6580857" y="3553285"/>
            <a:ext cx="23105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IRIS dataset has 150 samples in total</a:t>
            </a:r>
          </a:p>
          <a:p>
            <a:pPr algn="ctr"/>
            <a:r>
              <a:rPr lang="en-US" sz="1400" dirty="0"/>
              <a:t>6 * k = 150</a:t>
            </a:r>
          </a:p>
          <a:p>
            <a:pPr algn="ctr"/>
            <a:r>
              <a:rPr lang="en-US" sz="1400" dirty="0"/>
              <a:t>k = 150 / 6 = 25</a:t>
            </a:r>
          </a:p>
        </p:txBody>
      </p:sp>
    </p:spTree>
    <p:extLst>
      <p:ext uri="{BB962C8B-B14F-4D97-AF65-F5344CB8AC3E}">
        <p14:creationId xmlns:p14="http://schemas.microsoft.com/office/powerpoint/2010/main" val="3687080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/>
      <p:bldP spid="36" grpId="0" animBg="1"/>
      <p:bldP spid="37" grpId="0" animBg="1"/>
      <p:bldP spid="38" grpId="0"/>
      <p:bldP spid="39" grpId="0"/>
      <p:bldP spid="41" grpId="0"/>
      <p:bldP spid="4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857A0-2514-A00A-17E7-BEF1DAEE2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70510-085C-9334-58B8-37496EBFC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592" y="1369219"/>
            <a:ext cx="8556816" cy="2976380"/>
          </a:xfrm>
        </p:spPr>
        <p:txBody>
          <a:bodyPr/>
          <a:lstStyle/>
          <a:p>
            <a:pPr algn="just"/>
            <a:r>
              <a:rPr lang="en-SG" sz="1800" dirty="0">
                <a:effectLst/>
                <a:latin typeface="TimesNewRomanPSMT"/>
              </a:rPr>
              <a:t>Get the data set “from </a:t>
            </a:r>
            <a:r>
              <a:rPr lang="en-SG" sz="1800" dirty="0" err="1">
                <a:effectLst/>
                <a:latin typeface="TimesNewRomanPSMT"/>
              </a:rPr>
              <a:t>sklearn.datasets</a:t>
            </a:r>
            <a:r>
              <a:rPr lang="en-SG" sz="1800" dirty="0">
                <a:effectLst/>
                <a:latin typeface="TimesNewRomanPSMT"/>
              </a:rPr>
              <a:t> import </a:t>
            </a:r>
            <a:r>
              <a:rPr lang="en-SG" sz="1800" dirty="0" err="1">
                <a:effectLst/>
                <a:latin typeface="TimesNewRomanPSMT"/>
              </a:rPr>
              <a:t>load_iris</a:t>
            </a:r>
            <a:r>
              <a:rPr lang="en-SG" sz="1800" dirty="0">
                <a:effectLst/>
                <a:latin typeface="TimesNewRomanPSMT"/>
              </a:rPr>
              <a:t>”</a:t>
            </a:r>
            <a:r>
              <a:rPr lang="en-SG" sz="1800" dirty="0">
                <a:solidFill>
                  <a:srgbClr val="212121"/>
                </a:solidFill>
                <a:effectLst/>
                <a:latin typeface="TimesNewRomanPSMT"/>
              </a:rPr>
              <a:t>. </a:t>
            </a:r>
            <a:r>
              <a:rPr lang="en-SG" sz="1800" dirty="0">
                <a:effectLst/>
                <a:latin typeface="TimesNewRomanPSMT"/>
              </a:rPr>
              <a:t>Perform a </a:t>
            </a:r>
            <a:r>
              <a:rPr lang="en-SG" sz="1800" u="sng" dirty="0">
                <a:effectLst/>
                <a:latin typeface="TimesNewRomanPSMT"/>
              </a:rPr>
              <a:t>5-fold Cross-validation to observe the best polynomial order</a:t>
            </a:r>
            <a:r>
              <a:rPr lang="en-SG" sz="1800" dirty="0">
                <a:effectLst/>
                <a:latin typeface="TimesNewRomanPSMT"/>
              </a:rPr>
              <a:t> (among orders 1 to 10 and without regularization) for validation prediction. Note that, you will have to partition the whole dataset for training/validation/test parts, where the </a:t>
            </a:r>
            <a:r>
              <a:rPr lang="en-SG" sz="1800" u="sng" dirty="0">
                <a:effectLst/>
                <a:latin typeface="TimesNewRomanPSMT"/>
              </a:rPr>
              <a:t>size of validation set is the same as that of test</a:t>
            </a:r>
            <a:r>
              <a:rPr lang="en-SG" sz="1800" dirty="0">
                <a:effectLst/>
                <a:latin typeface="TimesNewRomanPSMT"/>
              </a:rPr>
              <a:t>.</a:t>
            </a:r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AC6853-4898-B2E4-EEBF-ECBD2231A898}"/>
              </a:ext>
            </a:extLst>
          </p:cNvPr>
          <p:cNvSpPr/>
          <p:nvPr/>
        </p:nvSpPr>
        <p:spPr>
          <a:xfrm>
            <a:off x="594360" y="565190"/>
            <a:ext cx="36576" cy="41148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91158B-33DA-8226-B791-9FE579BBA623}"/>
              </a:ext>
            </a:extLst>
          </p:cNvPr>
          <p:cNvSpPr/>
          <p:nvPr/>
        </p:nvSpPr>
        <p:spPr>
          <a:xfrm>
            <a:off x="382698" y="3091214"/>
            <a:ext cx="983225" cy="2588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00226E-02BD-54F3-71D5-AB6E224557EA}"/>
              </a:ext>
            </a:extLst>
          </p:cNvPr>
          <p:cNvSpPr/>
          <p:nvPr/>
        </p:nvSpPr>
        <p:spPr>
          <a:xfrm>
            <a:off x="4315601" y="3091603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Validation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E3C32B-FEEA-EA91-56AF-92D8B45EBEB0}"/>
              </a:ext>
            </a:extLst>
          </p:cNvPr>
          <p:cNvSpPr/>
          <p:nvPr/>
        </p:nvSpPr>
        <p:spPr>
          <a:xfrm>
            <a:off x="3332375" y="3090825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688620-1309-75E1-B40E-2512E6976416}"/>
              </a:ext>
            </a:extLst>
          </p:cNvPr>
          <p:cNvSpPr/>
          <p:nvPr/>
        </p:nvSpPr>
        <p:spPr>
          <a:xfrm>
            <a:off x="2349149" y="3090825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399D98-3AD6-4638-DF2F-7C831D96E067}"/>
              </a:ext>
            </a:extLst>
          </p:cNvPr>
          <p:cNvSpPr/>
          <p:nvPr/>
        </p:nvSpPr>
        <p:spPr>
          <a:xfrm>
            <a:off x="1365923" y="3090825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5BDC47-D481-9D97-51A2-FDCEBB607BF1}"/>
              </a:ext>
            </a:extLst>
          </p:cNvPr>
          <p:cNvSpPr/>
          <p:nvPr/>
        </p:nvSpPr>
        <p:spPr>
          <a:xfrm>
            <a:off x="382698" y="3416201"/>
            <a:ext cx="983225" cy="2588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A12F4F-1096-2FDD-7A4D-5C5932F599BF}"/>
              </a:ext>
            </a:extLst>
          </p:cNvPr>
          <p:cNvSpPr/>
          <p:nvPr/>
        </p:nvSpPr>
        <p:spPr>
          <a:xfrm>
            <a:off x="4315601" y="3416590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5F2AEB-F579-BBC0-9632-4FD6CA63842F}"/>
              </a:ext>
            </a:extLst>
          </p:cNvPr>
          <p:cNvSpPr/>
          <p:nvPr/>
        </p:nvSpPr>
        <p:spPr>
          <a:xfrm>
            <a:off x="3332375" y="3415812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Validation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D63506-C80F-3DD9-FC49-3DA4F3B22E01}"/>
              </a:ext>
            </a:extLst>
          </p:cNvPr>
          <p:cNvSpPr/>
          <p:nvPr/>
        </p:nvSpPr>
        <p:spPr>
          <a:xfrm>
            <a:off x="2349149" y="3415812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69507C-79D3-9039-DF93-135B3C23E306}"/>
              </a:ext>
            </a:extLst>
          </p:cNvPr>
          <p:cNvSpPr/>
          <p:nvPr/>
        </p:nvSpPr>
        <p:spPr>
          <a:xfrm>
            <a:off x="1365923" y="3415812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8772D0-4684-98A9-C338-E61793E84A81}"/>
              </a:ext>
            </a:extLst>
          </p:cNvPr>
          <p:cNvSpPr/>
          <p:nvPr/>
        </p:nvSpPr>
        <p:spPr>
          <a:xfrm>
            <a:off x="382082" y="3739711"/>
            <a:ext cx="983225" cy="2588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09F614-2D5E-3007-A0D9-E58851AFACC8}"/>
              </a:ext>
            </a:extLst>
          </p:cNvPr>
          <p:cNvSpPr/>
          <p:nvPr/>
        </p:nvSpPr>
        <p:spPr>
          <a:xfrm>
            <a:off x="4314985" y="3740100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B46280F-4DF9-129B-2E6D-9F767B2FC632}"/>
              </a:ext>
            </a:extLst>
          </p:cNvPr>
          <p:cNvSpPr/>
          <p:nvPr/>
        </p:nvSpPr>
        <p:spPr>
          <a:xfrm>
            <a:off x="3331759" y="3739322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A2890F-5B4A-40D3-4700-B6CAFFD91233}"/>
              </a:ext>
            </a:extLst>
          </p:cNvPr>
          <p:cNvSpPr/>
          <p:nvPr/>
        </p:nvSpPr>
        <p:spPr>
          <a:xfrm>
            <a:off x="2348533" y="3739322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Validation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B666FCA-8BCF-8DF3-4F4A-0F634E3E0F2E}"/>
              </a:ext>
            </a:extLst>
          </p:cNvPr>
          <p:cNvSpPr/>
          <p:nvPr/>
        </p:nvSpPr>
        <p:spPr>
          <a:xfrm>
            <a:off x="1365307" y="3739322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B5EF7A2-6E34-0C80-F264-168641D1D7FF}"/>
              </a:ext>
            </a:extLst>
          </p:cNvPr>
          <p:cNvSpPr/>
          <p:nvPr/>
        </p:nvSpPr>
        <p:spPr>
          <a:xfrm>
            <a:off x="382082" y="4068411"/>
            <a:ext cx="983225" cy="2588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EA583E-5DEB-9DEF-EBF8-A645F9BE7E53}"/>
              </a:ext>
            </a:extLst>
          </p:cNvPr>
          <p:cNvSpPr/>
          <p:nvPr/>
        </p:nvSpPr>
        <p:spPr>
          <a:xfrm>
            <a:off x="4314985" y="4068800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2FA674C-0E2F-0BB6-016E-23A2F17E607E}"/>
              </a:ext>
            </a:extLst>
          </p:cNvPr>
          <p:cNvSpPr/>
          <p:nvPr/>
        </p:nvSpPr>
        <p:spPr>
          <a:xfrm>
            <a:off x="3331759" y="4068022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C6EBAC-5D5C-4BFE-E0D5-621108A5041C}"/>
              </a:ext>
            </a:extLst>
          </p:cNvPr>
          <p:cNvSpPr/>
          <p:nvPr/>
        </p:nvSpPr>
        <p:spPr>
          <a:xfrm>
            <a:off x="2348533" y="4068022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32E157A-077C-4578-7FD9-F1B27E535C5C}"/>
              </a:ext>
            </a:extLst>
          </p:cNvPr>
          <p:cNvSpPr/>
          <p:nvPr/>
        </p:nvSpPr>
        <p:spPr>
          <a:xfrm>
            <a:off x="1365307" y="4068022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Validation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6BE18BC-E6A8-268B-27F6-B817B0CABF0B}"/>
              </a:ext>
            </a:extLst>
          </p:cNvPr>
          <p:cNvSpPr/>
          <p:nvPr/>
        </p:nvSpPr>
        <p:spPr>
          <a:xfrm>
            <a:off x="382082" y="4403770"/>
            <a:ext cx="983225" cy="2588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Validation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8B4D51F-225E-FEFE-E4CC-4D8E055A2F1E}"/>
              </a:ext>
            </a:extLst>
          </p:cNvPr>
          <p:cNvSpPr/>
          <p:nvPr/>
        </p:nvSpPr>
        <p:spPr>
          <a:xfrm>
            <a:off x="4314985" y="4404159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553EB38-5464-091E-7AEE-21839600B116}"/>
              </a:ext>
            </a:extLst>
          </p:cNvPr>
          <p:cNvSpPr/>
          <p:nvPr/>
        </p:nvSpPr>
        <p:spPr>
          <a:xfrm>
            <a:off x="3331759" y="4403381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683ABBE-E23C-3502-D685-7B9ABE866066}"/>
              </a:ext>
            </a:extLst>
          </p:cNvPr>
          <p:cNvSpPr/>
          <p:nvPr/>
        </p:nvSpPr>
        <p:spPr>
          <a:xfrm>
            <a:off x="2348533" y="4403381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EB9177-7CCC-1553-2854-132BAD77188E}"/>
              </a:ext>
            </a:extLst>
          </p:cNvPr>
          <p:cNvSpPr/>
          <p:nvPr/>
        </p:nvSpPr>
        <p:spPr>
          <a:xfrm>
            <a:off x="1365307" y="4403381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17FC620-DB02-0AB1-5241-C8D27EFBB24A}"/>
              </a:ext>
            </a:extLst>
          </p:cNvPr>
          <p:cNvSpPr/>
          <p:nvPr/>
        </p:nvSpPr>
        <p:spPr>
          <a:xfrm>
            <a:off x="5501889" y="3090825"/>
            <a:ext cx="983226" cy="2588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35473ED6-10E7-D5A6-01B8-1DCEAC9CE002}"/>
              </a:ext>
            </a:extLst>
          </p:cNvPr>
          <p:cNvSpPr/>
          <p:nvPr/>
        </p:nvSpPr>
        <p:spPr>
          <a:xfrm rot="16200000">
            <a:off x="4718810" y="2492711"/>
            <a:ext cx="175576" cy="983226"/>
          </a:xfrm>
          <a:prstGeom prst="rightBrace">
            <a:avLst>
              <a:gd name="adj1" fmla="val 41899"/>
              <a:gd name="adj2" fmla="val 50000"/>
            </a:avLst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51B217D-ADF7-139E-E1EB-DC9611CD2220}"/>
              </a:ext>
            </a:extLst>
          </p:cNvPr>
          <p:cNvSpPr txBox="1"/>
          <p:nvPr/>
        </p:nvSpPr>
        <p:spPr>
          <a:xfrm>
            <a:off x="4355192" y="260708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k samples</a:t>
            </a:r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BBB9380B-B6E4-47CB-1ADA-FB2D5B6A03E2}"/>
              </a:ext>
            </a:extLst>
          </p:cNvPr>
          <p:cNvSpPr/>
          <p:nvPr/>
        </p:nvSpPr>
        <p:spPr>
          <a:xfrm rot="16200000">
            <a:off x="2248266" y="1028144"/>
            <a:ext cx="208529" cy="3924910"/>
          </a:xfrm>
          <a:prstGeom prst="rightBrace">
            <a:avLst>
              <a:gd name="adj1" fmla="val 41899"/>
              <a:gd name="adj2" fmla="val 50000"/>
            </a:avLst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Brace 36">
            <a:extLst>
              <a:ext uri="{FF2B5EF4-FFF2-40B4-BE49-F238E27FC236}">
                <a16:creationId xmlns:a16="http://schemas.microsoft.com/office/drawing/2014/main" id="{F3B97AA2-41C0-CEA1-A382-3432CAD2162C}"/>
              </a:ext>
            </a:extLst>
          </p:cNvPr>
          <p:cNvSpPr/>
          <p:nvPr/>
        </p:nvSpPr>
        <p:spPr>
          <a:xfrm rot="16200000">
            <a:off x="5903035" y="2485210"/>
            <a:ext cx="180933" cy="983226"/>
          </a:xfrm>
          <a:prstGeom prst="rightBrace">
            <a:avLst>
              <a:gd name="adj1" fmla="val 41899"/>
              <a:gd name="adj2" fmla="val 50000"/>
            </a:avLst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BA4A32F-B98A-A9CF-2092-895412C368EA}"/>
              </a:ext>
            </a:extLst>
          </p:cNvPr>
          <p:cNvSpPr txBox="1"/>
          <p:nvPr/>
        </p:nvSpPr>
        <p:spPr>
          <a:xfrm>
            <a:off x="5542096" y="260708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k samples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F7103D7-E50D-368B-D0FA-46C943B9A7A4}"/>
              </a:ext>
            </a:extLst>
          </p:cNvPr>
          <p:cNvSpPr txBox="1"/>
          <p:nvPr/>
        </p:nvSpPr>
        <p:spPr>
          <a:xfrm>
            <a:off x="1806557" y="2578558"/>
            <a:ext cx="1083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4*k samples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B8EDEC3-33EB-7281-45FB-E20BAD40000E}"/>
              </a:ext>
            </a:extLst>
          </p:cNvPr>
          <p:cNvSpPr txBox="1"/>
          <p:nvPr/>
        </p:nvSpPr>
        <p:spPr>
          <a:xfrm>
            <a:off x="6444907" y="2588759"/>
            <a:ext cx="2310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k=25</a:t>
            </a:r>
          </a:p>
        </p:txBody>
      </p:sp>
      <p:pic>
        <p:nvPicPr>
          <p:cNvPr id="33" name="Picture 32" descr="A black text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BC709F31-CB79-CE2D-CFBA-90A3520BF4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535"/>
          <a:stretch/>
        </p:blipFill>
        <p:spPr>
          <a:xfrm>
            <a:off x="6794853" y="3090825"/>
            <a:ext cx="1975955" cy="4192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613504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Table 38">
            <a:extLst>
              <a:ext uri="{FF2B5EF4-FFF2-40B4-BE49-F238E27FC236}">
                <a16:creationId xmlns:a16="http://schemas.microsoft.com/office/drawing/2014/main" id="{C577AF09-18DB-01AD-8512-577FE8F4BF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739413"/>
              </p:ext>
            </p:extLst>
          </p:nvPr>
        </p:nvGraphicFramePr>
        <p:xfrm>
          <a:off x="6791055" y="2515477"/>
          <a:ext cx="1961642" cy="1836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286">
                  <a:extLst>
                    <a:ext uri="{9D8B030D-6E8A-4147-A177-3AD203B41FA5}">
                      <a16:colId xmlns:a16="http://schemas.microsoft.com/office/drawing/2014/main" val="3805568929"/>
                    </a:ext>
                  </a:extLst>
                </a:gridCol>
                <a:gridCol w="943356">
                  <a:extLst>
                    <a:ext uri="{9D8B030D-6E8A-4147-A177-3AD203B41FA5}">
                      <a16:colId xmlns:a16="http://schemas.microsoft.com/office/drawing/2014/main" val="797079499"/>
                    </a:ext>
                  </a:extLst>
                </a:gridCol>
              </a:tblGrid>
              <a:tr h="51793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Polynomial</a:t>
                      </a:r>
                    </a:p>
                    <a:p>
                      <a:pPr algn="ctr"/>
                      <a:r>
                        <a:rPr lang="en-US" sz="1400" dirty="0"/>
                        <a:t>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Validation</a:t>
                      </a:r>
                    </a:p>
                    <a:p>
                      <a:pPr algn="ctr"/>
                      <a:r>
                        <a:rPr lang="en-US" sz="1400" dirty="0"/>
                        <a:t>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710853"/>
                  </a:ext>
                </a:extLst>
              </a:tr>
              <a:tr h="32951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478018"/>
                  </a:ext>
                </a:extLst>
              </a:tr>
              <a:tr h="32951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300526"/>
                  </a:ext>
                </a:extLst>
              </a:tr>
              <a:tr h="32951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095180"/>
                  </a:ext>
                </a:extLst>
              </a:tr>
              <a:tr h="32951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44035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91857A0-2514-A00A-17E7-BEF1DAEE2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70510-085C-9334-58B8-37496EBFC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592" y="1369219"/>
            <a:ext cx="8556816" cy="2045815"/>
          </a:xfrm>
        </p:spPr>
        <p:txBody>
          <a:bodyPr/>
          <a:lstStyle/>
          <a:p>
            <a:pPr algn="just"/>
            <a:r>
              <a:rPr lang="en-SG" sz="1800" dirty="0">
                <a:effectLst/>
                <a:latin typeface="TimesNewRomanPSMT"/>
              </a:rPr>
              <a:t>Get the data set “from </a:t>
            </a:r>
            <a:r>
              <a:rPr lang="en-SG" sz="1800" dirty="0" err="1">
                <a:effectLst/>
                <a:latin typeface="TimesNewRomanPSMT"/>
              </a:rPr>
              <a:t>sklearn.datasets</a:t>
            </a:r>
            <a:r>
              <a:rPr lang="en-SG" sz="1800" dirty="0">
                <a:effectLst/>
                <a:latin typeface="TimesNewRomanPSMT"/>
              </a:rPr>
              <a:t> import </a:t>
            </a:r>
            <a:r>
              <a:rPr lang="en-SG" sz="1800" dirty="0" err="1">
                <a:effectLst/>
                <a:latin typeface="TimesNewRomanPSMT"/>
              </a:rPr>
              <a:t>load_iris</a:t>
            </a:r>
            <a:r>
              <a:rPr lang="en-SG" sz="1800" dirty="0">
                <a:effectLst/>
                <a:latin typeface="TimesNewRomanPSMT"/>
              </a:rPr>
              <a:t>”</a:t>
            </a:r>
            <a:r>
              <a:rPr lang="en-SG" sz="1800" dirty="0">
                <a:solidFill>
                  <a:srgbClr val="212121"/>
                </a:solidFill>
                <a:effectLst/>
                <a:latin typeface="TimesNewRomanPSMT"/>
              </a:rPr>
              <a:t>. </a:t>
            </a:r>
            <a:r>
              <a:rPr lang="en-SG" sz="1800" dirty="0">
                <a:effectLst/>
                <a:latin typeface="TimesNewRomanPSMT"/>
              </a:rPr>
              <a:t>Perform a </a:t>
            </a:r>
            <a:r>
              <a:rPr lang="en-SG" sz="1800" u="sng" dirty="0">
                <a:effectLst/>
                <a:latin typeface="TimesNewRomanPSMT"/>
              </a:rPr>
              <a:t>5-fold Cross-validation</a:t>
            </a:r>
            <a:r>
              <a:rPr lang="en-SG" sz="1800" dirty="0">
                <a:effectLst/>
                <a:latin typeface="TimesNewRomanPSMT"/>
              </a:rPr>
              <a:t> to observe the best polynomial order (</a:t>
            </a:r>
            <a:r>
              <a:rPr lang="en-SG" sz="1800" b="1" dirty="0">
                <a:solidFill>
                  <a:schemeClr val="accent2"/>
                </a:solidFill>
                <a:effectLst/>
                <a:latin typeface="TimesNewRomanPSMT"/>
              </a:rPr>
              <a:t>among orders 1 to 10 </a:t>
            </a:r>
            <a:r>
              <a:rPr lang="en-SG" sz="1800" dirty="0">
                <a:effectLst/>
                <a:latin typeface="TimesNewRomanPSMT"/>
              </a:rPr>
              <a:t>and without regularization) for validation prediction. Note that, you will have to partition the whole dataset for training/validation/test parts, where the size of validation set is the same as that of test.</a:t>
            </a:r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AC6853-4898-B2E4-EEBF-ECBD2231A898}"/>
              </a:ext>
            </a:extLst>
          </p:cNvPr>
          <p:cNvSpPr/>
          <p:nvPr/>
        </p:nvSpPr>
        <p:spPr>
          <a:xfrm>
            <a:off x="594360" y="565190"/>
            <a:ext cx="36576" cy="41148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85EF88-564D-2327-EE28-0D8E4D16578F}"/>
              </a:ext>
            </a:extLst>
          </p:cNvPr>
          <p:cNvSpPr/>
          <p:nvPr/>
        </p:nvSpPr>
        <p:spPr>
          <a:xfrm>
            <a:off x="382698" y="3091214"/>
            <a:ext cx="983225" cy="2588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874A68-DB9B-6CF8-CE9E-3F4C533C599A}"/>
              </a:ext>
            </a:extLst>
          </p:cNvPr>
          <p:cNvSpPr/>
          <p:nvPr/>
        </p:nvSpPr>
        <p:spPr>
          <a:xfrm>
            <a:off x="4315601" y="3091603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Validation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7FD551-EEFF-BF5F-3673-F3D7ABC2836C}"/>
              </a:ext>
            </a:extLst>
          </p:cNvPr>
          <p:cNvSpPr/>
          <p:nvPr/>
        </p:nvSpPr>
        <p:spPr>
          <a:xfrm>
            <a:off x="3332375" y="3090825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66D0EE-7A66-A8E9-C53C-AC2CECA0863B}"/>
              </a:ext>
            </a:extLst>
          </p:cNvPr>
          <p:cNvSpPr/>
          <p:nvPr/>
        </p:nvSpPr>
        <p:spPr>
          <a:xfrm>
            <a:off x="2349149" y="3090825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57B991-C903-921C-F798-81D463EECE04}"/>
              </a:ext>
            </a:extLst>
          </p:cNvPr>
          <p:cNvSpPr/>
          <p:nvPr/>
        </p:nvSpPr>
        <p:spPr>
          <a:xfrm>
            <a:off x="1365923" y="3090825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FB285F-9407-A9B1-01BA-E81B3F72F5A8}"/>
              </a:ext>
            </a:extLst>
          </p:cNvPr>
          <p:cNvSpPr/>
          <p:nvPr/>
        </p:nvSpPr>
        <p:spPr>
          <a:xfrm>
            <a:off x="382698" y="3416201"/>
            <a:ext cx="983225" cy="2588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CAC6EF-B9CF-94A8-3FB8-34D9BD1E6952}"/>
              </a:ext>
            </a:extLst>
          </p:cNvPr>
          <p:cNvSpPr/>
          <p:nvPr/>
        </p:nvSpPr>
        <p:spPr>
          <a:xfrm>
            <a:off x="4315601" y="3416590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3F9CD6-1B71-2DC3-1484-EE0D2E17FE95}"/>
              </a:ext>
            </a:extLst>
          </p:cNvPr>
          <p:cNvSpPr/>
          <p:nvPr/>
        </p:nvSpPr>
        <p:spPr>
          <a:xfrm>
            <a:off x="3332375" y="3415812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Validation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FA0ED5-5CB2-78FA-FDA9-BF83C7764670}"/>
              </a:ext>
            </a:extLst>
          </p:cNvPr>
          <p:cNvSpPr/>
          <p:nvPr/>
        </p:nvSpPr>
        <p:spPr>
          <a:xfrm>
            <a:off x="2349149" y="3415812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398577-ADA2-D7D9-B078-5F0745EE26D1}"/>
              </a:ext>
            </a:extLst>
          </p:cNvPr>
          <p:cNvSpPr/>
          <p:nvPr/>
        </p:nvSpPr>
        <p:spPr>
          <a:xfrm>
            <a:off x="1365923" y="3415812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1B85C3-26B7-07D3-CA17-827015BA2AE9}"/>
              </a:ext>
            </a:extLst>
          </p:cNvPr>
          <p:cNvSpPr/>
          <p:nvPr/>
        </p:nvSpPr>
        <p:spPr>
          <a:xfrm>
            <a:off x="382082" y="3739711"/>
            <a:ext cx="983225" cy="2588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25F82F-9285-0CFB-34B5-22A064D32CC4}"/>
              </a:ext>
            </a:extLst>
          </p:cNvPr>
          <p:cNvSpPr/>
          <p:nvPr/>
        </p:nvSpPr>
        <p:spPr>
          <a:xfrm>
            <a:off x="4314985" y="3740100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26029B-1527-E900-172D-6CA0A851B831}"/>
              </a:ext>
            </a:extLst>
          </p:cNvPr>
          <p:cNvSpPr/>
          <p:nvPr/>
        </p:nvSpPr>
        <p:spPr>
          <a:xfrm>
            <a:off x="3331759" y="3739322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9A925E-F042-832F-E7FD-E2BF45B5D992}"/>
              </a:ext>
            </a:extLst>
          </p:cNvPr>
          <p:cNvSpPr/>
          <p:nvPr/>
        </p:nvSpPr>
        <p:spPr>
          <a:xfrm>
            <a:off x="2348533" y="3739322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Validation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7D8631-4195-739C-8A72-2C6FEB2A678B}"/>
              </a:ext>
            </a:extLst>
          </p:cNvPr>
          <p:cNvSpPr/>
          <p:nvPr/>
        </p:nvSpPr>
        <p:spPr>
          <a:xfrm>
            <a:off x="1365307" y="3739322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4069C34-061C-384C-F100-D25A5201973E}"/>
              </a:ext>
            </a:extLst>
          </p:cNvPr>
          <p:cNvSpPr/>
          <p:nvPr/>
        </p:nvSpPr>
        <p:spPr>
          <a:xfrm>
            <a:off x="382082" y="4068411"/>
            <a:ext cx="983225" cy="2588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A38F775-C1A7-29B7-8CE7-15942794A45B}"/>
              </a:ext>
            </a:extLst>
          </p:cNvPr>
          <p:cNvSpPr/>
          <p:nvPr/>
        </p:nvSpPr>
        <p:spPr>
          <a:xfrm>
            <a:off x="4314985" y="4068800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AE949BB-9218-519F-230F-DCA9037F328F}"/>
              </a:ext>
            </a:extLst>
          </p:cNvPr>
          <p:cNvSpPr/>
          <p:nvPr/>
        </p:nvSpPr>
        <p:spPr>
          <a:xfrm>
            <a:off x="3331759" y="4068022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24A85B-E0A2-0319-2314-E82ED49F79B0}"/>
              </a:ext>
            </a:extLst>
          </p:cNvPr>
          <p:cNvSpPr/>
          <p:nvPr/>
        </p:nvSpPr>
        <p:spPr>
          <a:xfrm>
            <a:off x="2348533" y="4068022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7AEB44F-CBAA-7C3A-536C-07C3F7B37FAB}"/>
              </a:ext>
            </a:extLst>
          </p:cNvPr>
          <p:cNvSpPr/>
          <p:nvPr/>
        </p:nvSpPr>
        <p:spPr>
          <a:xfrm>
            <a:off x="1365307" y="4068022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Validation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6ACE4D-C0E6-0969-EA09-E5F9DDFCB473}"/>
              </a:ext>
            </a:extLst>
          </p:cNvPr>
          <p:cNvSpPr/>
          <p:nvPr/>
        </p:nvSpPr>
        <p:spPr>
          <a:xfrm>
            <a:off x="382082" y="4403770"/>
            <a:ext cx="983225" cy="2588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Validation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1C748E8-322A-6453-A8F6-53AA1BBF891C}"/>
              </a:ext>
            </a:extLst>
          </p:cNvPr>
          <p:cNvSpPr/>
          <p:nvPr/>
        </p:nvSpPr>
        <p:spPr>
          <a:xfrm>
            <a:off x="4314985" y="4404159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000DD4-7D72-FA0C-E7EB-6D04BBB3762F}"/>
              </a:ext>
            </a:extLst>
          </p:cNvPr>
          <p:cNvSpPr/>
          <p:nvPr/>
        </p:nvSpPr>
        <p:spPr>
          <a:xfrm>
            <a:off x="3331759" y="4403381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0E5AC34-DB45-326E-2BB0-43C6C16C879D}"/>
              </a:ext>
            </a:extLst>
          </p:cNvPr>
          <p:cNvSpPr/>
          <p:nvPr/>
        </p:nvSpPr>
        <p:spPr>
          <a:xfrm>
            <a:off x="2348533" y="4403381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390FA68-BBF8-D775-D2F0-D4D2F8C4AF22}"/>
              </a:ext>
            </a:extLst>
          </p:cNvPr>
          <p:cNvSpPr/>
          <p:nvPr/>
        </p:nvSpPr>
        <p:spPr>
          <a:xfrm>
            <a:off x="1365307" y="4403381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5E626A6-F3BF-1F9B-0F4C-F8F8764BB64C}"/>
              </a:ext>
            </a:extLst>
          </p:cNvPr>
          <p:cNvSpPr/>
          <p:nvPr/>
        </p:nvSpPr>
        <p:spPr>
          <a:xfrm>
            <a:off x="5501889" y="3090825"/>
            <a:ext cx="983226" cy="2588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05ECA44C-849A-EFE3-A62E-D95B51F35F85}"/>
              </a:ext>
            </a:extLst>
          </p:cNvPr>
          <p:cNvSpPr/>
          <p:nvPr/>
        </p:nvSpPr>
        <p:spPr>
          <a:xfrm rot="16200000">
            <a:off x="4718810" y="2492711"/>
            <a:ext cx="175576" cy="983226"/>
          </a:xfrm>
          <a:prstGeom prst="rightBrace">
            <a:avLst>
              <a:gd name="adj1" fmla="val 41899"/>
              <a:gd name="adj2" fmla="val 50000"/>
            </a:avLst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22D04F0-87A2-AE1A-013F-5415B4B0DA05}"/>
              </a:ext>
            </a:extLst>
          </p:cNvPr>
          <p:cNvSpPr txBox="1"/>
          <p:nvPr/>
        </p:nvSpPr>
        <p:spPr>
          <a:xfrm>
            <a:off x="4355192" y="260708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k samples</a:t>
            </a:r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A27489E4-B75E-A8B4-B1AE-B1ABB7CA66C5}"/>
              </a:ext>
            </a:extLst>
          </p:cNvPr>
          <p:cNvSpPr/>
          <p:nvPr/>
        </p:nvSpPr>
        <p:spPr>
          <a:xfrm rot="16200000">
            <a:off x="2248266" y="1028144"/>
            <a:ext cx="208529" cy="3924910"/>
          </a:xfrm>
          <a:prstGeom prst="rightBrace">
            <a:avLst>
              <a:gd name="adj1" fmla="val 41899"/>
              <a:gd name="adj2" fmla="val 50000"/>
            </a:avLst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8CA23C82-6A13-3AA2-C652-1195F7700AAC}"/>
              </a:ext>
            </a:extLst>
          </p:cNvPr>
          <p:cNvSpPr/>
          <p:nvPr/>
        </p:nvSpPr>
        <p:spPr>
          <a:xfrm rot="16200000">
            <a:off x="5903035" y="2485210"/>
            <a:ext cx="180933" cy="983226"/>
          </a:xfrm>
          <a:prstGeom prst="rightBrace">
            <a:avLst>
              <a:gd name="adj1" fmla="val 41899"/>
              <a:gd name="adj2" fmla="val 50000"/>
            </a:avLst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BBC28A1-08FE-3DB1-B9C1-BD4AB85EF14B}"/>
              </a:ext>
            </a:extLst>
          </p:cNvPr>
          <p:cNvSpPr txBox="1"/>
          <p:nvPr/>
        </p:nvSpPr>
        <p:spPr>
          <a:xfrm>
            <a:off x="5542096" y="260708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k samples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A3BBFA7-CFC2-020F-4B1A-BD3C52F8EAEF}"/>
              </a:ext>
            </a:extLst>
          </p:cNvPr>
          <p:cNvSpPr txBox="1"/>
          <p:nvPr/>
        </p:nvSpPr>
        <p:spPr>
          <a:xfrm>
            <a:off x="1806557" y="2578558"/>
            <a:ext cx="1083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4*k samples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015DE71-129F-D41B-B939-AC3D171C800B}"/>
              </a:ext>
            </a:extLst>
          </p:cNvPr>
          <p:cNvCxnSpPr/>
          <p:nvPr/>
        </p:nvCxnSpPr>
        <p:spPr>
          <a:xfrm>
            <a:off x="7098890" y="1897626"/>
            <a:ext cx="238553" cy="709458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7683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Table 38">
            <a:extLst>
              <a:ext uri="{FF2B5EF4-FFF2-40B4-BE49-F238E27FC236}">
                <a16:creationId xmlns:a16="http://schemas.microsoft.com/office/drawing/2014/main" id="{3AE47A89-2F5D-74E7-FCEC-2522A907B5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206792"/>
              </p:ext>
            </p:extLst>
          </p:nvPr>
        </p:nvGraphicFramePr>
        <p:xfrm>
          <a:off x="6791055" y="2515477"/>
          <a:ext cx="1961642" cy="1836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286">
                  <a:extLst>
                    <a:ext uri="{9D8B030D-6E8A-4147-A177-3AD203B41FA5}">
                      <a16:colId xmlns:a16="http://schemas.microsoft.com/office/drawing/2014/main" val="3805568929"/>
                    </a:ext>
                  </a:extLst>
                </a:gridCol>
                <a:gridCol w="943356">
                  <a:extLst>
                    <a:ext uri="{9D8B030D-6E8A-4147-A177-3AD203B41FA5}">
                      <a16:colId xmlns:a16="http://schemas.microsoft.com/office/drawing/2014/main" val="797079499"/>
                    </a:ext>
                  </a:extLst>
                </a:gridCol>
              </a:tblGrid>
              <a:tr h="51793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Polynomial</a:t>
                      </a:r>
                    </a:p>
                    <a:p>
                      <a:pPr algn="ctr"/>
                      <a:r>
                        <a:rPr lang="en-US" sz="1400" dirty="0"/>
                        <a:t>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Validation</a:t>
                      </a:r>
                    </a:p>
                    <a:p>
                      <a:pPr algn="ctr"/>
                      <a:r>
                        <a:rPr lang="en-US" sz="1400" dirty="0"/>
                        <a:t>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710853"/>
                  </a:ext>
                </a:extLst>
              </a:tr>
              <a:tr h="32951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478018"/>
                  </a:ext>
                </a:extLst>
              </a:tr>
              <a:tr h="32951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300526"/>
                  </a:ext>
                </a:extLst>
              </a:tr>
              <a:tr h="32951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095180"/>
                  </a:ext>
                </a:extLst>
              </a:tr>
              <a:tr h="32951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44035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91857A0-2514-A00A-17E7-BEF1DAEE2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70510-085C-9334-58B8-37496EBFC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592" y="1369219"/>
            <a:ext cx="8556816" cy="2045815"/>
          </a:xfrm>
        </p:spPr>
        <p:txBody>
          <a:bodyPr/>
          <a:lstStyle/>
          <a:p>
            <a:pPr algn="just"/>
            <a:r>
              <a:rPr lang="en-SG" sz="1800" dirty="0">
                <a:effectLst/>
                <a:latin typeface="TimesNewRomanPSMT"/>
              </a:rPr>
              <a:t>Get the data set “from </a:t>
            </a:r>
            <a:r>
              <a:rPr lang="en-SG" sz="1800" dirty="0" err="1">
                <a:effectLst/>
                <a:latin typeface="TimesNewRomanPSMT"/>
              </a:rPr>
              <a:t>sklearn.datasets</a:t>
            </a:r>
            <a:r>
              <a:rPr lang="en-SG" sz="1800" dirty="0">
                <a:effectLst/>
                <a:latin typeface="TimesNewRomanPSMT"/>
              </a:rPr>
              <a:t> import </a:t>
            </a:r>
            <a:r>
              <a:rPr lang="en-SG" sz="1800" dirty="0" err="1">
                <a:effectLst/>
                <a:latin typeface="TimesNewRomanPSMT"/>
              </a:rPr>
              <a:t>load_iris</a:t>
            </a:r>
            <a:r>
              <a:rPr lang="en-SG" sz="1800" dirty="0">
                <a:effectLst/>
                <a:latin typeface="TimesNewRomanPSMT"/>
              </a:rPr>
              <a:t>”</a:t>
            </a:r>
            <a:r>
              <a:rPr lang="en-SG" sz="1800" dirty="0">
                <a:solidFill>
                  <a:srgbClr val="212121"/>
                </a:solidFill>
                <a:effectLst/>
                <a:latin typeface="TimesNewRomanPSMT"/>
              </a:rPr>
              <a:t>. </a:t>
            </a:r>
            <a:r>
              <a:rPr lang="en-SG" sz="1800" dirty="0">
                <a:effectLst/>
                <a:latin typeface="TimesNewRomanPSMT"/>
              </a:rPr>
              <a:t>Perform a </a:t>
            </a:r>
            <a:r>
              <a:rPr lang="en-SG" sz="1800" u="sng" dirty="0">
                <a:effectLst/>
                <a:latin typeface="TimesNewRomanPSMT"/>
              </a:rPr>
              <a:t>5-fold Cross-validation</a:t>
            </a:r>
            <a:r>
              <a:rPr lang="en-SG" sz="1800" dirty="0">
                <a:effectLst/>
                <a:latin typeface="TimesNewRomanPSMT"/>
              </a:rPr>
              <a:t> to observe the best polynomial order (</a:t>
            </a:r>
            <a:r>
              <a:rPr lang="en-SG" sz="1800" b="1" dirty="0">
                <a:solidFill>
                  <a:schemeClr val="accent2"/>
                </a:solidFill>
                <a:effectLst/>
                <a:latin typeface="TimesNewRomanPSMT"/>
              </a:rPr>
              <a:t>among orders 1 to 10 </a:t>
            </a:r>
            <a:r>
              <a:rPr lang="en-SG" sz="1800" dirty="0">
                <a:effectLst/>
                <a:latin typeface="TimesNewRomanPSMT"/>
              </a:rPr>
              <a:t>and without regularization) for validation prediction. Note that, you will have to partition the whole dataset for training/validation/test parts, where the size of validation set is the same as that of test.</a:t>
            </a:r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AC6853-4898-B2E4-EEBF-ECBD2231A898}"/>
              </a:ext>
            </a:extLst>
          </p:cNvPr>
          <p:cNvSpPr/>
          <p:nvPr/>
        </p:nvSpPr>
        <p:spPr>
          <a:xfrm>
            <a:off x="594360" y="565190"/>
            <a:ext cx="36576" cy="41148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85EF88-564D-2327-EE28-0D8E4D16578F}"/>
              </a:ext>
            </a:extLst>
          </p:cNvPr>
          <p:cNvSpPr/>
          <p:nvPr/>
        </p:nvSpPr>
        <p:spPr>
          <a:xfrm>
            <a:off x="382698" y="3091214"/>
            <a:ext cx="983225" cy="2588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874A68-DB9B-6CF8-CE9E-3F4C533C599A}"/>
              </a:ext>
            </a:extLst>
          </p:cNvPr>
          <p:cNvSpPr/>
          <p:nvPr/>
        </p:nvSpPr>
        <p:spPr>
          <a:xfrm>
            <a:off x="4315601" y="3091603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Validation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7FD551-EEFF-BF5F-3673-F3D7ABC2836C}"/>
              </a:ext>
            </a:extLst>
          </p:cNvPr>
          <p:cNvSpPr/>
          <p:nvPr/>
        </p:nvSpPr>
        <p:spPr>
          <a:xfrm>
            <a:off x="3332375" y="3090825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66D0EE-7A66-A8E9-C53C-AC2CECA0863B}"/>
              </a:ext>
            </a:extLst>
          </p:cNvPr>
          <p:cNvSpPr/>
          <p:nvPr/>
        </p:nvSpPr>
        <p:spPr>
          <a:xfrm>
            <a:off x="2349149" y="3090825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57B991-C903-921C-F798-81D463EECE04}"/>
              </a:ext>
            </a:extLst>
          </p:cNvPr>
          <p:cNvSpPr/>
          <p:nvPr/>
        </p:nvSpPr>
        <p:spPr>
          <a:xfrm>
            <a:off x="1365923" y="3090825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FB285F-9407-A9B1-01BA-E81B3F72F5A8}"/>
              </a:ext>
            </a:extLst>
          </p:cNvPr>
          <p:cNvSpPr/>
          <p:nvPr/>
        </p:nvSpPr>
        <p:spPr>
          <a:xfrm>
            <a:off x="382698" y="3416201"/>
            <a:ext cx="983225" cy="2588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CAC6EF-B9CF-94A8-3FB8-34D9BD1E6952}"/>
              </a:ext>
            </a:extLst>
          </p:cNvPr>
          <p:cNvSpPr/>
          <p:nvPr/>
        </p:nvSpPr>
        <p:spPr>
          <a:xfrm>
            <a:off x="4315601" y="3416590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3F9CD6-1B71-2DC3-1484-EE0D2E17FE95}"/>
              </a:ext>
            </a:extLst>
          </p:cNvPr>
          <p:cNvSpPr/>
          <p:nvPr/>
        </p:nvSpPr>
        <p:spPr>
          <a:xfrm>
            <a:off x="3332375" y="3415812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Validation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FA0ED5-5CB2-78FA-FDA9-BF83C7764670}"/>
              </a:ext>
            </a:extLst>
          </p:cNvPr>
          <p:cNvSpPr/>
          <p:nvPr/>
        </p:nvSpPr>
        <p:spPr>
          <a:xfrm>
            <a:off x="2349149" y="3415812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398577-ADA2-D7D9-B078-5F0745EE26D1}"/>
              </a:ext>
            </a:extLst>
          </p:cNvPr>
          <p:cNvSpPr/>
          <p:nvPr/>
        </p:nvSpPr>
        <p:spPr>
          <a:xfrm>
            <a:off x="1365923" y="3415812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1B85C3-26B7-07D3-CA17-827015BA2AE9}"/>
              </a:ext>
            </a:extLst>
          </p:cNvPr>
          <p:cNvSpPr/>
          <p:nvPr/>
        </p:nvSpPr>
        <p:spPr>
          <a:xfrm>
            <a:off x="382082" y="3739711"/>
            <a:ext cx="983225" cy="2588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25F82F-9285-0CFB-34B5-22A064D32CC4}"/>
              </a:ext>
            </a:extLst>
          </p:cNvPr>
          <p:cNvSpPr/>
          <p:nvPr/>
        </p:nvSpPr>
        <p:spPr>
          <a:xfrm>
            <a:off x="4314985" y="3740100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26029B-1527-E900-172D-6CA0A851B831}"/>
              </a:ext>
            </a:extLst>
          </p:cNvPr>
          <p:cNvSpPr/>
          <p:nvPr/>
        </p:nvSpPr>
        <p:spPr>
          <a:xfrm>
            <a:off x="3331759" y="3739322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9A925E-F042-832F-E7FD-E2BF45B5D992}"/>
              </a:ext>
            </a:extLst>
          </p:cNvPr>
          <p:cNvSpPr/>
          <p:nvPr/>
        </p:nvSpPr>
        <p:spPr>
          <a:xfrm>
            <a:off x="2348533" y="3739322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Validation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7D8631-4195-739C-8A72-2C6FEB2A678B}"/>
              </a:ext>
            </a:extLst>
          </p:cNvPr>
          <p:cNvSpPr/>
          <p:nvPr/>
        </p:nvSpPr>
        <p:spPr>
          <a:xfrm>
            <a:off x="1365307" y="3739322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4069C34-061C-384C-F100-D25A5201973E}"/>
              </a:ext>
            </a:extLst>
          </p:cNvPr>
          <p:cNvSpPr/>
          <p:nvPr/>
        </p:nvSpPr>
        <p:spPr>
          <a:xfrm>
            <a:off x="382082" y="4068411"/>
            <a:ext cx="983225" cy="2588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A38F775-C1A7-29B7-8CE7-15942794A45B}"/>
              </a:ext>
            </a:extLst>
          </p:cNvPr>
          <p:cNvSpPr/>
          <p:nvPr/>
        </p:nvSpPr>
        <p:spPr>
          <a:xfrm>
            <a:off x="4314985" y="4068800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AE949BB-9218-519F-230F-DCA9037F328F}"/>
              </a:ext>
            </a:extLst>
          </p:cNvPr>
          <p:cNvSpPr/>
          <p:nvPr/>
        </p:nvSpPr>
        <p:spPr>
          <a:xfrm>
            <a:off x="3331759" y="4068022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24A85B-E0A2-0319-2314-E82ED49F79B0}"/>
              </a:ext>
            </a:extLst>
          </p:cNvPr>
          <p:cNvSpPr/>
          <p:nvPr/>
        </p:nvSpPr>
        <p:spPr>
          <a:xfrm>
            <a:off x="2348533" y="4068022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7AEB44F-CBAA-7C3A-536C-07C3F7B37FAB}"/>
              </a:ext>
            </a:extLst>
          </p:cNvPr>
          <p:cNvSpPr/>
          <p:nvPr/>
        </p:nvSpPr>
        <p:spPr>
          <a:xfrm>
            <a:off x="1365307" y="4068022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Validation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6ACE4D-C0E6-0969-EA09-E5F9DDFCB473}"/>
              </a:ext>
            </a:extLst>
          </p:cNvPr>
          <p:cNvSpPr/>
          <p:nvPr/>
        </p:nvSpPr>
        <p:spPr>
          <a:xfrm>
            <a:off x="382082" y="4403770"/>
            <a:ext cx="983225" cy="2588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Validation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1C748E8-322A-6453-A8F6-53AA1BBF891C}"/>
              </a:ext>
            </a:extLst>
          </p:cNvPr>
          <p:cNvSpPr/>
          <p:nvPr/>
        </p:nvSpPr>
        <p:spPr>
          <a:xfrm>
            <a:off x="4314985" y="4404159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000DD4-7D72-FA0C-E7EB-6D04BBB3762F}"/>
              </a:ext>
            </a:extLst>
          </p:cNvPr>
          <p:cNvSpPr/>
          <p:nvPr/>
        </p:nvSpPr>
        <p:spPr>
          <a:xfrm>
            <a:off x="3331759" y="4403381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0E5AC34-DB45-326E-2BB0-43C6C16C879D}"/>
              </a:ext>
            </a:extLst>
          </p:cNvPr>
          <p:cNvSpPr/>
          <p:nvPr/>
        </p:nvSpPr>
        <p:spPr>
          <a:xfrm>
            <a:off x="2348533" y="4403381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390FA68-BBF8-D775-D2F0-D4D2F8C4AF22}"/>
              </a:ext>
            </a:extLst>
          </p:cNvPr>
          <p:cNvSpPr/>
          <p:nvPr/>
        </p:nvSpPr>
        <p:spPr>
          <a:xfrm>
            <a:off x="1365307" y="4403381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5E626A6-F3BF-1F9B-0F4C-F8F8764BB64C}"/>
              </a:ext>
            </a:extLst>
          </p:cNvPr>
          <p:cNvSpPr/>
          <p:nvPr/>
        </p:nvSpPr>
        <p:spPr>
          <a:xfrm>
            <a:off x="5501889" y="3090825"/>
            <a:ext cx="983226" cy="2588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05ECA44C-849A-EFE3-A62E-D95B51F35F85}"/>
              </a:ext>
            </a:extLst>
          </p:cNvPr>
          <p:cNvSpPr/>
          <p:nvPr/>
        </p:nvSpPr>
        <p:spPr>
          <a:xfrm rot="16200000">
            <a:off x="4718810" y="2492711"/>
            <a:ext cx="175576" cy="983226"/>
          </a:xfrm>
          <a:prstGeom prst="rightBrace">
            <a:avLst>
              <a:gd name="adj1" fmla="val 41899"/>
              <a:gd name="adj2" fmla="val 50000"/>
            </a:avLst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22D04F0-87A2-AE1A-013F-5415B4B0DA05}"/>
              </a:ext>
            </a:extLst>
          </p:cNvPr>
          <p:cNvSpPr txBox="1"/>
          <p:nvPr/>
        </p:nvSpPr>
        <p:spPr>
          <a:xfrm>
            <a:off x="4355192" y="260708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k samples</a:t>
            </a:r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A27489E4-B75E-A8B4-B1AE-B1ABB7CA66C5}"/>
              </a:ext>
            </a:extLst>
          </p:cNvPr>
          <p:cNvSpPr/>
          <p:nvPr/>
        </p:nvSpPr>
        <p:spPr>
          <a:xfrm rot="16200000">
            <a:off x="2248266" y="1028144"/>
            <a:ext cx="208529" cy="3924910"/>
          </a:xfrm>
          <a:prstGeom prst="rightBrace">
            <a:avLst>
              <a:gd name="adj1" fmla="val 41899"/>
              <a:gd name="adj2" fmla="val 50000"/>
            </a:avLst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8CA23C82-6A13-3AA2-C652-1195F7700AAC}"/>
              </a:ext>
            </a:extLst>
          </p:cNvPr>
          <p:cNvSpPr/>
          <p:nvPr/>
        </p:nvSpPr>
        <p:spPr>
          <a:xfrm rot="16200000">
            <a:off x="5903035" y="2485210"/>
            <a:ext cx="180933" cy="983226"/>
          </a:xfrm>
          <a:prstGeom prst="rightBrace">
            <a:avLst>
              <a:gd name="adj1" fmla="val 41899"/>
              <a:gd name="adj2" fmla="val 50000"/>
            </a:avLst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BBC28A1-08FE-3DB1-B9C1-BD4AB85EF14B}"/>
              </a:ext>
            </a:extLst>
          </p:cNvPr>
          <p:cNvSpPr txBox="1"/>
          <p:nvPr/>
        </p:nvSpPr>
        <p:spPr>
          <a:xfrm>
            <a:off x="5542096" y="260708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k samples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A3BBFA7-CFC2-020F-4B1A-BD3C52F8EAEF}"/>
              </a:ext>
            </a:extLst>
          </p:cNvPr>
          <p:cNvSpPr txBox="1"/>
          <p:nvPr/>
        </p:nvSpPr>
        <p:spPr>
          <a:xfrm>
            <a:off x="1806557" y="2578558"/>
            <a:ext cx="1083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4*k samples</a:t>
            </a:r>
          </a:p>
        </p:txBody>
      </p:sp>
      <p:sp>
        <p:nvSpPr>
          <p:cNvPr id="39" name="Right Brace 38">
            <a:extLst>
              <a:ext uri="{FF2B5EF4-FFF2-40B4-BE49-F238E27FC236}">
                <a16:creationId xmlns:a16="http://schemas.microsoft.com/office/drawing/2014/main" id="{F636F692-6E66-B9F7-DB84-7899994FB227}"/>
              </a:ext>
            </a:extLst>
          </p:cNvPr>
          <p:cNvSpPr/>
          <p:nvPr/>
        </p:nvSpPr>
        <p:spPr>
          <a:xfrm>
            <a:off x="5328034" y="3058444"/>
            <a:ext cx="203062" cy="1696738"/>
          </a:xfrm>
          <a:prstGeom prst="rightBrace">
            <a:avLst>
              <a:gd name="adj1" fmla="val 68806"/>
              <a:gd name="adj2" fmla="val 51738"/>
            </a:avLst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C1626CD-4EEE-2844-D772-AE604B4FDADF}"/>
                  </a:ext>
                </a:extLst>
              </p:cNvPr>
              <p:cNvSpPr txBox="1"/>
              <p:nvPr/>
            </p:nvSpPr>
            <p:spPr>
              <a:xfrm>
                <a:off x="5434845" y="3661813"/>
                <a:ext cx="115438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Compute avg </a:t>
                </a:r>
                <a:r>
                  <a:rPr lang="en-US" sz="1400" dirty="0">
                    <a:solidFill>
                      <a:srgbClr val="C00000"/>
                    </a:solidFill>
                  </a:rPr>
                  <a:t>val_error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C1626CD-4EEE-2844-D772-AE604B4FD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845" y="3661813"/>
                <a:ext cx="1154385" cy="523220"/>
              </a:xfrm>
              <a:prstGeom prst="rect">
                <a:avLst/>
              </a:prstGeom>
              <a:blipFill>
                <a:blip r:embed="rId2"/>
                <a:stretch>
                  <a:fillRect l="-2198" t="-2381" r="-3297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C551BAF-B09A-9777-ED7B-D7F8A3C18714}"/>
              </a:ext>
            </a:extLst>
          </p:cNvPr>
          <p:cNvCxnSpPr>
            <a:cxnSpLocks/>
          </p:cNvCxnSpPr>
          <p:nvPr/>
        </p:nvCxnSpPr>
        <p:spPr>
          <a:xfrm flipV="1">
            <a:off x="6444907" y="3224981"/>
            <a:ext cx="1597880" cy="77320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0D14A37-2D9E-FE40-9A3F-C0BBE604F76C}"/>
                  </a:ext>
                </a:extLst>
              </p:cNvPr>
              <p:cNvSpPr txBox="1"/>
              <p:nvPr/>
            </p:nvSpPr>
            <p:spPr>
              <a:xfrm>
                <a:off x="8092212" y="3032046"/>
                <a:ext cx="2654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0D14A37-2D9E-FE40-9A3F-C0BBE604F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212" y="3032046"/>
                <a:ext cx="265471" cy="307777"/>
              </a:xfrm>
              <a:prstGeom prst="rect">
                <a:avLst/>
              </a:prstGeom>
              <a:blipFill>
                <a:blip r:embed="rId3"/>
                <a:stretch>
                  <a:fillRect r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05305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857A0-2514-A00A-17E7-BEF1DAEE2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70510-085C-9334-58B8-37496EBFC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592" y="1369219"/>
            <a:ext cx="8556816" cy="2045815"/>
          </a:xfrm>
        </p:spPr>
        <p:txBody>
          <a:bodyPr/>
          <a:lstStyle/>
          <a:p>
            <a:pPr algn="just"/>
            <a:r>
              <a:rPr lang="en-SG" sz="1800" dirty="0">
                <a:effectLst/>
                <a:latin typeface="TimesNewRomanPSMT"/>
              </a:rPr>
              <a:t>Get the data set “from </a:t>
            </a:r>
            <a:r>
              <a:rPr lang="en-SG" sz="1800" dirty="0" err="1">
                <a:effectLst/>
                <a:latin typeface="TimesNewRomanPSMT"/>
              </a:rPr>
              <a:t>sklearn.datasets</a:t>
            </a:r>
            <a:r>
              <a:rPr lang="en-SG" sz="1800" dirty="0">
                <a:effectLst/>
                <a:latin typeface="TimesNewRomanPSMT"/>
              </a:rPr>
              <a:t> import </a:t>
            </a:r>
            <a:r>
              <a:rPr lang="en-SG" sz="1800" dirty="0" err="1">
                <a:effectLst/>
                <a:latin typeface="TimesNewRomanPSMT"/>
              </a:rPr>
              <a:t>load_iris</a:t>
            </a:r>
            <a:r>
              <a:rPr lang="en-SG" sz="1800" dirty="0">
                <a:effectLst/>
                <a:latin typeface="TimesNewRomanPSMT"/>
              </a:rPr>
              <a:t>”</a:t>
            </a:r>
            <a:r>
              <a:rPr lang="en-SG" sz="1800" dirty="0">
                <a:solidFill>
                  <a:srgbClr val="212121"/>
                </a:solidFill>
                <a:effectLst/>
                <a:latin typeface="TimesNewRomanPSMT"/>
              </a:rPr>
              <a:t>. </a:t>
            </a:r>
            <a:r>
              <a:rPr lang="en-SG" sz="1800" dirty="0">
                <a:effectLst/>
                <a:latin typeface="TimesNewRomanPSMT"/>
              </a:rPr>
              <a:t>Perform a </a:t>
            </a:r>
            <a:r>
              <a:rPr lang="en-SG" sz="1800" u="sng" dirty="0">
                <a:effectLst/>
                <a:latin typeface="TimesNewRomanPSMT"/>
              </a:rPr>
              <a:t>5-fold Cross-validation</a:t>
            </a:r>
            <a:r>
              <a:rPr lang="en-SG" sz="1800" dirty="0">
                <a:effectLst/>
                <a:latin typeface="TimesNewRomanPSMT"/>
              </a:rPr>
              <a:t> to observe the best polynomial order (</a:t>
            </a:r>
            <a:r>
              <a:rPr lang="en-SG" sz="1800" b="1" dirty="0">
                <a:solidFill>
                  <a:schemeClr val="accent2"/>
                </a:solidFill>
                <a:effectLst/>
                <a:latin typeface="TimesNewRomanPSMT"/>
              </a:rPr>
              <a:t>among orders 1 to 10 </a:t>
            </a:r>
            <a:r>
              <a:rPr lang="en-SG" sz="1800" dirty="0">
                <a:effectLst/>
                <a:latin typeface="TimesNewRomanPSMT"/>
              </a:rPr>
              <a:t>and without regularization) for validation prediction. Note that, you will have to partition the whole dataset for training/validation/test parts, where the size of validation set is the same as that of test.</a:t>
            </a:r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AC6853-4898-B2E4-EEBF-ECBD2231A898}"/>
              </a:ext>
            </a:extLst>
          </p:cNvPr>
          <p:cNvSpPr/>
          <p:nvPr/>
        </p:nvSpPr>
        <p:spPr>
          <a:xfrm>
            <a:off x="594360" y="565190"/>
            <a:ext cx="36576" cy="41148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85EF88-564D-2327-EE28-0D8E4D16578F}"/>
              </a:ext>
            </a:extLst>
          </p:cNvPr>
          <p:cNvSpPr/>
          <p:nvPr/>
        </p:nvSpPr>
        <p:spPr>
          <a:xfrm>
            <a:off x="382698" y="3091214"/>
            <a:ext cx="983225" cy="2588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874A68-DB9B-6CF8-CE9E-3F4C533C599A}"/>
              </a:ext>
            </a:extLst>
          </p:cNvPr>
          <p:cNvSpPr/>
          <p:nvPr/>
        </p:nvSpPr>
        <p:spPr>
          <a:xfrm>
            <a:off x="4315601" y="3091603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Validation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7FD551-EEFF-BF5F-3673-F3D7ABC2836C}"/>
              </a:ext>
            </a:extLst>
          </p:cNvPr>
          <p:cNvSpPr/>
          <p:nvPr/>
        </p:nvSpPr>
        <p:spPr>
          <a:xfrm>
            <a:off x="3332375" y="3090825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66D0EE-7A66-A8E9-C53C-AC2CECA0863B}"/>
              </a:ext>
            </a:extLst>
          </p:cNvPr>
          <p:cNvSpPr/>
          <p:nvPr/>
        </p:nvSpPr>
        <p:spPr>
          <a:xfrm>
            <a:off x="2349149" y="3090825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57B991-C903-921C-F798-81D463EECE04}"/>
              </a:ext>
            </a:extLst>
          </p:cNvPr>
          <p:cNvSpPr/>
          <p:nvPr/>
        </p:nvSpPr>
        <p:spPr>
          <a:xfrm>
            <a:off x="1365923" y="3090825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FB285F-9407-A9B1-01BA-E81B3F72F5A8}"/>
              </a:ext>
            </a:extLst>
          </p:cNvPr>
          <p:cNvSpPr/>
          <p:nvPr/>
        </p:nvSpPr>
        <p:spPr>
          <a:xfrm>
            <a:off x="382698" y="3416201"/>
            <a:ext cx="983225" cy="2588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CAC6EF-B9CF-94A8-3FB8-34D9BD1E6952}"/>
              </a:ext>
            </a:extLst>
          </p:cNvPr>
          <p:cNvSpPr/>
          <p:nvPr/>
        </p:nvSpPr>
        <p:spPr>
          <a:xfrm>
            <a:off x="4315601" y="3416590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3F9CD6-1B71-2DC3-1484-EE0D2E17FE95}"/>
              </a:ext>
            </a:extLst>
          </p:cNvPr>
          <p:cNvSpPr/>
          <p:nvPr/>
        </p:nvSpPr>
        <p:spPr>
          <a:xfrm>
            <a:off x="3332375" y="3415812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Validation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FA0ED5-5CB2-78FA-FDA9-BF83C7764670}"/>
              </a:ext>
            </a:extLst>
          </p:cNvPr>
          <p:cNvSpPr/>
          <p:nvPr/>
        </p:nvSpPr>
        <p:spPr>
          <a:xfrm>
            <a:off x="2349149" y="3415812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398577-ADA2-D7D9-B078-5F0745EE26D1}"/>
              </a:ext>
            </a:extLst>
          </p:cNvPr>
          <p:cNvSpPr/>
          <p:nvPr/>
        </p:nvSpPr>
        <p:spPr>
          <a:xfrm>
            <a:off x="1365923" y="3415812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1B85C3-26B7-07D3-CA17-827015BA2AE9}"/>
              </a:ext>
            </a:extLst>
          </p:cNvPr>
          <p:cNvSpPr/>
          <p:nvPr/>
        </p:nvSpPr>
        <p:spPr>
          <a:xfrm>
            <a:off x="382082" y="3739711"/>
            <a:ext cx="983225" cy="2588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25F82F-9285-0CFB-34B5-22A064D32CC4}"/>
              </a:ext>
            </a:extLst>
          </p:cNvPr>
          <p:cNvSpPr/>
          <p:nvPr/>
        </p:nvSpPr>
        <p:spPr>
          <a:xfrm>
            <a:off x="4314985" y="3740100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26029B-1527-E900-172D-6CA0A851B831}"/>
              </a:ext>
            </a:extLst>
          </p:cNvPr>
          <p:cNvSpPr/>
          <p:nvPr/>
        </p:nvSpPr>
        <p:spPr>
          <a:xfrm>
            <a:off x="3331759" y="3739322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9A925E-F042-832F-E7FD-E2BF45B5D992}"/>
              </a:ext>
            </a:extLst>
          </p:cNvPr>
          <p:cNvSpPr/>
          <p:nvPr/>
        </p:nvSpPr>
        <p:spPr>
          <a:xfrm>
            <a:off x="2348533" y="3739322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Validation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7D8631-4195-739C-8A72-2C6FEB2A678B}"/>
              </a:ext>
            </a:extLst>
          </p:cNvPr>
          <p:cNvSpPr/>
          <p:nvPr/>
        </p:nvSpPr>
        <p:spPr>
          <a:xfrm>
            <a:off x="1365307" y="3739322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4069C34-061C-384C-F100-D25A5201973E}"/>
              </a:ext>
            </a:extLst>
          </p:cNvPr>
          <p:cNvSpPr/>
          <p:nvPr/>
        </p:nvSpPr>
        <p:spPr>
          <a:xfrm>
            <a:off x="382082" y="4068411"/>
            <a:ext cx="983225" cy="2588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A38F775-C1A7-29B7-8CE7-15942794A45B}"/>
              </a:ext>
            </a:extLst>
          </p:cNvPr>
          <p:cNvSpPr/>
          <p:nvPr/>
        </p:nvSpPr>
        <p:spPr>
          <a:xfrm>
            <a:off x="4314985" y="4068800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AE949BB-9218-519F-230F-DCA9037F328F}"/>
              </a:ext>
            </a:extLst>
          </p:cNvPr>
          <p:cNvSpPr/>
          <p:nvPr/>
        </p:nvSpPr>
        <p:spPr>
          <a:xfrm>
            <a:off x="3331759" y="4068022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24A85B-E0A2-0319-2314-E82ED49F79B0}"/>
              </a:ext>
            </a:extLst>
          </p:cNvPr>
          <p:cNvSpPr/>
          <p:nvPr/>
        </p:nvSpPr>
        <p:spPr>
          <a:xfrm>
            <a:off x="2348533" y="4068022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7AEB44F-CBAA-7C3A-536C-07C3F7B37FAB}"/>
              </a:ext>
            </a:extLst>
          </p:cNvPr>
          <p:cNvSpPr/>
          <p:nvPr/>
        </p:nvSpPr>
        <p:spPr>
          <a:xfrm>
            <a:off x="1365307" y="4068022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Validation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6ACE4D-C0E6-0969-EA09-E5F9DDFCB473}"/>
              </a:ext>
            </a:extLst>
          </p:cNvPr>
          <p:cNvSpPr/>
          <p:nvPr/>
        </p:nvSpPr>
        <p:spPr>
          <a:xfrm>
            <a:off x="382082" y="4403770"/>
            <a:ext cx="983225" cy="2588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Validation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1C748E8-322A-6453-A8F6-53AA1BBF891C}"/>
              </a:ext>
            </a:extLst>
          </p:cNvPr>
          <p:cNvSpPr/>
          <p:nvPr/>
        </p:nvSpPr>
        <p:spPr>
          <a:xfrm>
            <a:off x="4314985" y="4404159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000DD4-7D72-FA0C-E7EB-6D04BBB3762F}"/>
              </a:ext>
            </a:extLst>
          </p:cNvPr>
          <p:cNvSpPr/>
          <p:nvPr/>
        </p:nvSpPr>
        <p:spPr>
          <a:xfrm>
            <a:off x="3331759" y="4403381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0E5AC34-DB45-326E-2BB0-43C6C16C879D}"/>
              </a:ext>
            </a:extLst>
          </p:cNvPr>
          <p:cNvSpPr/>
          <p:nvPr/>
        </p:nvSpPr>
        <p:spPr>
          <a:xfrm>
            <a:off x="2348533" y="4403381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390FA68-BBF8-D775-D2F0-D4D2F8C4AF22}"/>
              </a:ext>
            </a:extLst>
          </p:cNvPr>
          <p:cNvSpPr/>
          <p:nvPr/>
        </p:nvSpPr>
        <p:spPr>
          <a:xfrm>
            <a:off x="1365307" y="4403381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5E626A6-F3BF-1F9B-0F4C-F8F8764BB64C}"/>
              </a:ext>
            </a:extLst>
          </p:cNvPr>
          <p:cNvSpPr/>
          <p:nvPr/>
        </p:nvSpPr>
        <p:spPr>
          <a:xfrm>
            <a:off x="5501889" y="3090825"/>
            <a:ext cx="983226" cy="2588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05ECA44C-849A-EFE3-A62E-D95B51F35F85}"/>
              </a:ext>
            </a:extLst>
          </p:cNvPr>
          <p:cNvSpPr/>
          <p:nvPr/>
        </p:nvSpPr>
        <p:spPr>
          <a:xfrm rot="16200000">
            <a:off x="4718810" y="2492711"/>
            <a:ext cx="175576" cy="983226"/>
          </a:xfrm>
          <a:prstGeom prst="rightBrace">
            <a:avLst>
              <a:gd name="adj1" fmla="val 41899"/>
              <a:gd name="adj2" fmla="val 50000"/>
            </a:avLst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22D04F0-87A2-AE1A-013F-5415B4B0DA05}"/>
              </a:ext>
            </a:extLst>
          </p:cNvPr>
          <p:cNvSpPr txBox="1"/>
          <p:nvPr/>
        </p:nvSpPr>
        <p:spPr>
          <a:xfrm>
            <a:off x="4355192" y="260708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k samples</a:t>
            </a:r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A27489E4-B75E-A8B4-B1AE-B1ABB7CA66C5}"/>
              </a:ext>
            </a:extLst>
          </p:cNvPr>
          <p:cNvSpPr/>
          <p:nvPr/>
        </p:nvSpPr>
        <p:spPr>
          <a:xfrm rot="16200000">
            <a:off x="2248266" y="1028144"/>
            <a:ext cx="208529" cy="3924910"/>
          </a:xfrm>
          <a:prstGeom prst="rightBrace">
            <a:avLst>
              <a:gd name="adj1" fmla="val 41899"/>
              <a:gd name="adj2" fmla="val 50000"/>
            </a:avLst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8CA23C82-6A13-3AA2-C652-1195F7700AAC}"/>
              </a:ext>
            </a:extLst>
          </p:cNvPr>
          <p:cNvSpPr/>
          <p:nvPr/>
        </p:nvSpPr>
        <p:spPr>
          <a:xfrm rot="16200000">
            <a:off x="5903035" y="2485210"/>
            <a:ext cx="180933" cy="983226"/>
          </a:xfrm>
          <a:prstGeom prst="rightBrace">
            <a:avLst>
              <a:gd name="adj1" fmla="val 41899"/>
              <a:gd name="adj2" fmla="val 50000"/>
            </a:avLst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BBC28A1-08FE-3DB1-B9C1-BD4AB85EF14B}"/>
              </a:ext>
            </a:extLst>
          </p:cNvPr>
          <p:cNvSpPr txBox="1"/>
          <p:nvPr/>
        </p:nvSpPr>
        <p:spPr>
          <a:xfrm>
            <a:off x="5542096" y="260708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k samples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A3BBFA7-CFC2-020F-4B1A-BD3C52F8EAEF}"/>
              </a:ext>
            </a:extLst>
          </p:cNvPr>
          <p:cNvSpPr txBox="1"/>
          <p:nvPr/>
        </p:nvSpPr>
        <p:spPr>
          <a:xfrm>
            <a:off x="1806557" y="2578558"/>
            <a:ext cx="1083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4*k samples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le 38">
                <a:extLst>
                  <a:ext uri="{FF2B5EF4-FFF2-40B4-BE49-F238E27FC236}">
                    <a16:creationId xmlns:a16="http://schemas.microsoft.com/office/drawing/2014/main" id="{869A9C82-801B-F858-40E4-38F800F065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0742368"/>
                  </p:ext>
                </p:extLst>
              </p:nvPr>
            </p:nvGraphicFramePr>
            <p:xfrm>
              <a:off x="6791055" y="2515477"/>
              <a:ext cx="1961642" cy="18362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8286">
                      <a:extLst>
                        <a:ext uri="{9D8B030D-6E8A-4147-A177-3AD203B41FA5}">
                          <a16:colId xmlns:a16="http://schemas.microsoft.com/office/drawing/2014/main" val="3805568929"/>
                        </a:ext>
                      </a:extLst>
                    </a:gridCol>
                    <a:gridCol w="943356">
                      <a:extLst>
                        <a:ext uri="{9D8B030D-6E8A-4147-A177-3AD203B41FA5}">
                          <a16:colId xmlns:a16="http://schemas.microsoft.com/office/drawing/2014/main" val="797079499"/>
                        </a:ext>
                      </a:extLst>
                    </a:gridCol>
                  </a:tblGrid>
                  <a:tr h="517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Polynomial</a:t>
                          </a:r>
                        </a:p>
                        <a:p>
                          <a:pPr algn="ctr"/>
                          <a:r>
                            <a:rPr lang="en-US" sz="1400" dirty="0"/>
                            <a:t>Order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Validation</a:t>
                          </a:r>
                        </a:p>
                        <a:p>
                          <a:pPr algn="ctr"/>
                          <a:r>
                            <a:rPr lang="en-US" sz="1400" dirty="0"/>
                            <a:t>Error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6710853"/>
                      </a:ext>
                    </a:extLst>
                  </a:tr>
                  <a:tr h="3295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8478018"/>
                      </a:ext>
                    </a:extLst>
                  </a:tr>
                  <a:tr h="3295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6300526"/>
                      </a:ext>
                    </a:extLst>
                  </a:tr>
                  <a:tr h="3295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4095180"/>
                      </a:ext>
                    </a:extLst>
                  </a:tr>
                  <a:tr h="3295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84403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le 38">
                <a:extLst>
                  <a:ext uri="{FF2B5EF4-FFF2-40B4-BE49-F238E27FC236}">
                    <a16:creationId xmlns:a16="http://schemas.microsoft.com/office/drawing/2014/main" id="{869A9C82-801B-F858-40E4-38F800F065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0742368"/>
                  </p:ext>
                </p:extLst>
              </p:nvPr>
            </p:nvGraphicFramePr>
            <p:xfrm>
              <a:off x="6791055" y="2515477"/>
              <a:ext cx="1961642" cy="18362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8286">
                      <a:extLst>
                        <a:ext uri="{9D8B030D-6E8A-4147-A177-3AD203B41FA5}">
                          <a16:colId xmlns:a16="http://schemas.microsoft.com/office/drawing/2014/main" val="3805568929"/>
                        </a:ext>
                      </a:extLst>
                    </a:gridCol>
                    <a:gridCol w="943356">
                      <a:extLst>
                        <a:ext uri="{9D8B030D-6E8A-4147-A177-3AD203B41FA5}">
                          <a16:colId xmlns:a16="http://schemas.microsoft.com/office/drawing/2014/main" val="797079499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Polynomial</a:t>
                          </a:r>
                        </a:p>
                        <a:p>
                          <a:pPr algn="ctr"/>
                          <a:r>
                            <a:rPr lang="en-US" sz="1400" dirty="0"/>
                            <a:t>Order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Validation</a:t>
                          </a:r>
                        </a:p>
                        <a:p>
                          <a:pPr algn="ctr"/>
                          <a:r>
                            <a:rPr lang="en-US" sz="1400" dirty="0"/>
                            <a:t>Error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6710853"/>
                      </a:ext>
                    </a:extLst>
                  </a:tr>
                  <a:tr h="3295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9333" t="-161538" r="-2667" b="-315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8478018"/>
                      </a:ext>
                    </a:extLst>
                  </a:tr>
                  <a:tr h="3295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6300526"/>
                      </a:ext>
                    </a:extLst>
                  </a:tr>
                  <a:tr h="3295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4095180"/>
                      </a:ext>
                    </a:extLst>
                  </a:tr>
                  <a:tr h="3295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844035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9" name="Right Brace 38">
            <a:extLst>
              <a:ext uri="{FF2B5EF4-FFF2-40B4-BE49-F238E27FC236}">
                <a16:creationId xmlns:a16="http://schemas.microsoft.com/office/drawing/2014/main" id="{F636F692-6E66-B9F7-DB84-7899994FB227}"/>
              </a:ext>
            </a:extLst>
          </p:cNvPr>
          <p:cNvSpPr/>
          <p:nvPr/>
        </p:nvSpPr>
        <p:spPr>
          <a:xfrm>
            <a:off x="5328034" y="3058444"/>
            <a:ext cx="203062" cy="1696738"/>
          </a:xfrm>
          <a:prstGeom prst="rightBrace">
            <a:avLst>
              <a:gd name="adj1" fmla="val 68806"/>
              <a:gd name="adj2" fmla="val 51738"/>
            </a:avLst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C1626CD-4EEE-2844-D772-AE604B4FDADF}"/>
                  </a:ext>
                </a:extLst>
              </p:cNvPr>
              <p:cNvSpPr txBox="1"/>
              <p:nvPr/>
            </p:nvSpPr>
            <p:spPr>
              <a:xfrm>
                <a:off x="5434845" y="3661813"/>
                <a:ext cx="115438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Compute avg </a:t>
                </a:r>
                <a:r>
                  <a:rPr lang="en-US" sz="1400" dirty="0">
                    <a:solidFill>
                      <a:srgbClr val="C00000"/>
                    </a:solidFill>
                  </a:rPr>
                  <a:t>val_error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C1626CD-4EEE-2844-D772-AE604B4FD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845" y="3661813"/>
                <a:ext cx="1154385" cy="523220"/>
              </a:xfrm>
              <a:prstGeom prst="rect">
                <a:avLst/>
              </a:prstGeom>
              <a:blipFill>
                <a:blip r:embed="rId3"/>
                <a:stretch>
                  <a:fillRect l="-2198" t="-2381" r="-3297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C551BAF-B09A-9777-ED7B-D7F8A3C18714}"/>
              </a:ext>
            </a:extLst>
          </p:cNvPr>
          <p:cNvCxnSpPr>
            <a:cxnSpLocks/>
          </p:cNvCxnSpPr>
          <p:nvPr/>
        </p:nvCxnSpPr>
        <p:spPr>
          <a:xfrm flipV="1">
            <a:off x="6444907" y="3559277"/>
            <a:ext cx="1578216" cy="43890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D422B9A-16E0-4068-B024-AC572C20D25A}"/>
                  </a:ext>
                </a:extLst>
              </p:cNvPr>
              <p:cNvSpPr txBox="1"/>
              <p:nvPr/>
            </p:nvSpPr>
            <p:spPr>
              <a:xfrm>
                <a:off x="8083412" y="3359521"/>
                <a:ext cx="2654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D422B9A-16E0-4068-B024-AC572C20D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3412" y="3359521"/>
                <a:ext cx="265471" cy="307777"/>
              </a:xfrm>
              <a:prstGeom prst="rect">
                <a:avLst/>
              </a:prstGeom>
              <a:blipFill>
                <a:blip r:embed="rId4"/>
                <a:stretch>
                  <a:fillRect r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62475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Table 38">
                <a:extLst>
                  <a:ext uri="{FF2B5EF4-FFF2-40B4-BE49-F238E27FC236}">
                    <a16:creationId xmlns:a16="http://schemas.microsoft.com/office/drawing/2014/main" id="{22F3DF96-ED7A-DF64-0105-77A7857A631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72872092"/>
                  </p:ext>
                </p:extLst>
              </p:nvPr>
            </p:nvGraphicFramePr>
            <p:xfrm>
              <a:off x="6791055" y="2515477"/>
              <a:ext cx="1961642" cy="18362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8286">
                      <a:extLst>
                        <a:ext uri="{9D8B030D-6E8A-4147-A177-3AD203B41FA5}">
                          <a16:colId xmlns:a16="http://schemas.microsoft.com/office/drawing/2014/main" val="3805568929"/>
                        </a:ext>
                      </a:extLst>
                    </a:gridCol>
                    <a:gridCol w="943356">
                      <a:extLst>
                        <a:ext uri="{9D8B030D-6E8A-4147-A177-3AD203B41FA5}">
                          <a16:colId xmlns:a16="http://schemas.microsoft.com/office/drawing/2014/main" val="797079499"/>
                        </a:ext>
                      </a:extLst>
                    </a:gridCol>
                  </a:tblGrid>
                  <a:tr h="5179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Polynomial</a:t>
                          </a:r>
                        </a:p>
                        <a:p>
                          <a:pPr algn="ctr"/>
                          <a:r>
                            <a:rPr lang="en-US" sz="1400" dirty="0"/>
                            <a:t>Order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Validation</a:t>
                          </a:r>
                        </a:p>
                        <a:p>
                          <a:pPr algn="ctr"/>
                          <a:r>
                            <a:rPr lang="en-US" sz="1400" dirty="0"/>
                            <a:t>Error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6710853"/>
                      </a:ext>
                    </a:extLst>
                  </a:tr>
                  <a:tr h="3295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8478018"/>
                      </a:ext>
                    </a:extLst>
                  </a:tr>
                  <a:tr h="3295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6300526"/>
                      </a:ext>
                    </a:extLst>
                  </a:tr>
                  <a:tr h="3295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4095180"/>
                      </a:ext>
                    </a:extLst>
                  </a:tr>
                  <a:tr h="3295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84403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Table 38">
                <a:extLst>
                  <a:ext uri="{FF2B5EF4-FFF2-40B4-BE49-F238E27FC236}">
                    <a16:creationId xmlns:a16="http://schemas.microsoft.com/office/drawing/2014/main" id="{22F3DF96-ED7A-DF64-0105-77A7857A631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72872092"/>
                  </p:ext>
                </p:extLst>
              </p:nvPr>
            </p:nvGraphicFramePr>
            <p:xfrm>
              <a:off x="6791055" y="2515477"/>
              <a:ext cx="1961642" cy="18362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18286">
                      <a:extLst>
                        <a:ext uri="{9D8B030D-6E8A-4147-A177-3AD203B41FA5}">
                          <a16:colId xmlns:a16="http://schemas.microsoft.com/office/drawing/2014/main" val="3805568929"/>
                        </a:ext>
                      </a:extLst>
                    </a:gridCol>
                    <a:gridCol w="943356">
                      <a:extLst>
                        <a:ext uri="{9D8B030D-6E8A-4147-A177-3AD203B41FA5}">
                          <a16:colId xmlns:a16="http://schemas.microsoft.com/office/drawing/2014/main" val="797079499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Polynomial</a:t>
                          </a:r>
                        </a:p>
                        <a:p>
                          <a:pPr algn="ctr"/>
                          <a:r>
                            <a:rPr lang="en-US" sz="1400" dirty="0"/>
                            <a:t>Order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Validation</a:t>
                          </a:r>
                        </a:p>
                        <a:p>
                          <a:pPr algn="ctr"/>
                          <a:r>
                            <a:rPr lang="en-US" sz="1400" dirty="0"/>
                            <a:t>Error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6710853"/>
                      </a:ext>
                    </a:extLst>
                  </a:tr>
                  <a:tr h="3295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9333" t="-161538" r="-2667" b="-315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8478018"/>
                      </a:ext>
                    </a:extLst>
                  </a:tr>
                  <a:tr h="3295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9333" t="-261538" r="-2667" b="-215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6300526"/>
                      </a:ext>
                    </a:extLst>
                  </a:tr>
                  <a:tr h="3295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4095180"/>
                      </a:ext>
                    </a:extLst>
                  </a:tr>
                  <a:tr h="3295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844035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591857A0-2514-A00A-17E7-BEF1DAEE2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70510-085C-9334-58B8-37496EBFC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592" y="1369219"/>
            <a:ext cx="8556816" cy="2045815"/>
          </a:xfrm>
        </p:spPr>
        <p:txBody>
          <a:bodyPr/>
          <a:lstStyle/>
          <a:p>
            <a:pPr algn="just"/>
            <a:r>
              <a:rPr lang="en-SG" sz="1800" dirty="0">
                <a:effectLst/>
                <a:latin typeface="TimesNewRomanPSMT"/>
              </a:rPr>
              <a:t>Get the data set “from </a:t>
            </a:r>
            <a:r>
              <a:rPr lang="en-SG" sz="1800" dirty="0" err="1">
                <a:effectLst/>
                <a:latin typeface="TimesNewRomanPSMT"/>
              </a:rPr>
              <a:t>sklearn.datasets</a:t>
            </a:r>
            <a:r>
              <a:rPr lang="en-SG" sz="1800" dirty="0">
                <a:effectLst/>
                <a:latin typeface="TimesNewRomanPSMT"/>
              </a:rPr>
              <a:t> import </a:t>
            </a:r>
            <a:r>
              <a:rPr lang="en-SG" sz="1800" dirty="0" err="1">
                <a:effectLst/>
                <a:latin typeface="TimesNewRomanPSMT"/>
              </a:rPr>
              <a:t>load_iris</a:t>
            </a:r>
            <a:r>
              <a:rPr lang="en-SG" sz="1800" dirty="0">
                <a:effectLst/>
                <a:latin typeface="TimesNewRomanPSMT"/>
              </a:rPr>
              <a:t>”</a:t>
            </a:r>
            <a:r>
              <a:rPr lang="en-SG" sz="1800" dirty="0">
                <a:solidFill>
                  <a:srgbClr val="212121"/>
                </a:solidFill>
                <a:effectLst/>
                <a:latin typeface="TimesNewRomanPSMT"/>
              </a:rPr>
              <a:t>. </a:t>
            </a:r>
            <a:r>
              <a:rPr lang="en-SG" sz="1800" dirty="0">
                <a:effectLst/>
                <a:latin typeface="TimesNewRomanPSMT"/>
              </a:rPr>
              <a:t>Perform a </a:t>
            </a:r>
            <a:r>
              <a:rPr lang="en-SG" sz="1800" u="sng" dirty="0">
                <a:effectLst/>
                <a:latin typeface="TimesNewRomanPSMT"/>
              </a:rPr>
              <a:t>5-fold Cross-validation</a:t>
            </a:r>
            <a:r>
              <a:rPr lang="en-SG" sz="1800" dirty="0">
                <a:effectLst/>
                <a:latin typeface="TimesNewRomanPSMT"/>
              </a:rPr>
              <a:t> to observe the best polynomial order (</a:t>
            </a:r>
            <a:r>
              <a:rPr lang="en-SG" sz="1800" b="1" dirty="0">
                <a:solidFill>
                  <a:schemeClr val="accent2"/>
                </a:solidFill>
                <a:effectLst/>
                <a:latin typeface="TimesNewRomanPSMT"/>
              </a:rPr>
              <a:t>among orders 1 to 10 </a:t>
            </a:r>
            <a:r>
              <a:rPr lang="en-SG" sz="1800" dirty="0">
                <a:effectLst/>
                <a:latin typeface="TimesNewRomanPSMT"/>
              </a:rPr>
              <a:t>and without regularization) for validation prediction. Note that, you will have to partition the whole dataset for training/validation/test parts, where the size of validation set is the same as that of test.</a:t>
            </a:r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AC6853-4898-B2E4-EEBF-ECBD2231A898}"/>
              </a:ext>
            </a:extLst>
          </p:cNvPr>
          <p:cNvSpPr/>
          <p:nvPr/>
        </p:nvSpPr>
        <p:spPr>
          <a:xfrm>
            <a:off x="594360" y="565190"/>
            <a:ext cx="36576" cy="41148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85EF88-564D-2327-EE28-0D8E4D16578F}"/>
              </a:ext>
            </a:extLst>
          </p:cNvPr>
          <p:cNvSpPr/>
          <p:nvPr/>
        </p:nvSpPr>
        <p:spPr>
          <a:xfrm>
            <a:off x="382698" y="3091214"/>
            <a:ext cx="983225" cy="2588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874A68-DB9B-6CF8-CE9E-3F4C533C599A}"/>
              </a:ext>
            </a:extLst>
          </p:cNvPr>
          <p:cNvSpPr/>
          <p:nvPr/>
        </p:nvSpPr>
        <p:spPr>
          <a:xfrm>
            <a:off x="4315601" y="3091603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Validation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7FD551-EEFF-BF5F-3673-F3D7ABC2836C}"/>
              </a:ext>
            </a:extLst>
          </p:cNvPr>
          <p:cNvSpPr/>
          <p:nvPr/>
        </p:nvSpPr>
        <p:spPr>
          <a:xfrm>
            <a:off x="3332375" y="3090825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66D0EE-7A66-A8E9-C53C-AC2CECA0863B}"/>
              </a:ext>
            </a:extLst>
          </p:cNvPr>
          <p:cNvSpPr/>
          <p:nvPr/>
        </p:nvSpPr>
        <p:spPr>
          <a:xfrm>
            <a:off x="2349149" y="3090825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57B991-C903-921C-F798-81D463EECE04}"/>
              </a:ext>
            </a:extLst>
          </p:cNvPr>
          <p:cNvSpPr/>
          <p:nvPr/>
        </p:nvSpPr>
        <p:spPr>
          <a:xfrm>
            <a:off x="1365923" y="3090825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FB285F-9407-A9B1-01BA-E81B3F72F5A8}"/>
              </a:ext>
            </a:extLst>
          </p:cNvPr>
          <p:cNvSpPr/>
          <p:nvPr/>
        </p:nvSpPr>
        <p:spPr>
          <a:xfrm>
            <a:off x="382698" y="3416201"/>
            <a:ext cx="983225" cy="2588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CAC6EF-B9CF-94A8-3FB8-34D9BD1E6952}"/>
              </a:ext>
            </a:extLst>
          </p:cNvPr>
          <p:cNvSpPr/>
          <p:nvPr/>
        </p:nvSpPr>
        <p:spPr>
          <a:xfrm>
            <a:off x="4315601" y="3416590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3F9CD6-1B71-2DC3-1484-EE0D2E17FE95}"/>
              </a:ext>
            </a:extLst>
          </p:cNvPr>
          <p:cNvSpPr/>
          <p:nvPr/>
        </p:nvSpPr>
        <p:spPr>
          <a:xfrm>
            <a:off x="3332375" y="3415812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Validation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FA0ED5-5CB2-78FA-FDA9-BF83C7764670}"/>
              </a:ext>
            </a:extLst>
          </p:cNvPr>
          <p:cNvSpPr/>
          <p:nvPr/>
        </p:nvSpPr>
        <p:spPr>
          <a:xfrm>
            <a:off x="2349149" y="3415812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398577-ADA2-D7D9-B078-5F0745EE26D1}"/>
              </a:ext>
            </a:extLst>
          </p:cNvPr>
          <p:cNvSpPr/>
          <p:nvPr/>
        </p:nvSpPr>
        <p:spPr>
          <a:xfrm>
            <a:off x="1365923" y="3415812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1B85C3-26B7-07D3-CA17-827015BA2AE9}"/>
              </a:ext>
            </a:extLst>
          </p:cNvPr>
          <p:cNvSpPr/>
          <p:nvPr/>
        </p:nvSpPr>
        <p:spPr>
          <a:xfrm>
            <a:off x="382082" y="3739711"/>
            <a:ext cx="983225" cy="2588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25F82F-9285-0CFB-34B5-22A064D32CC4}"/>
              </a:ext>
            </a:extLst>
          </p:cNvPr>
          <p:cNvSpPr/>
          <p:nvPr/>
        </p:nvSpPr>
        <p:spPr>
          <a:xfrm>
            <a:off x="4314985" y="3740100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26029B-1527-E900-172D-6CA0A851B831}"/>
              </a:ext>
            </a:extLst>
          </p:cNvPr>
          <p:cNvSpPr/>
          <p:nvPr/>
        </p:nvSpPr>
        <p:spPr>
          <a:xfrm>
            <a:off x="3331759" y="3739322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9A925E-F042-832F-E7FD-E2BF45B5D992}"/>
              </a:ext>
            </a:extLst>
          </p:cNvPr>
          <p:cNvSpPr/>
          <p:nvPr/>
        </p:nvSpPr>
        <p:spPr>
          <a:xfrm>
            <a:off x="2348533" y="3739322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Validation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7D8631-4195-739C-8A72-2C6FEB2A678B}"/>
              </a:ext>
            </a:extLst>
          </p:cNvPr>
          <p:cNvSpPr/>
          <p:nvPr/>
        </p:nvSpPr>
        <p:spPr>
          <a:xfrm>
            <a:off x="1365307" y="3739322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4069C34-061C-384C-F100-D25A5201973E}"/>
              </a:ext>
            </a:extLst>
          </p:cNvPr>
          <p:cNvSpPr/>
          <p:nvPr/>
        </p:nvSpPr>
        <p:spPr>
          <a:xfrm>
            <a:off x="382082" y="4068411"/>
            <a:ext cx="983225" cy="2588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A38F775-C1A7-29B7-8CE7-15942794A45B}"/>
              </a:ext>
            </a:extLst>
          </p:cNvPr>
          <p:cNvSpPr/>
          <p:nvPr/>
        </p:nvSpPr>
        <p:spPr>
          <a:xfrm>
            <a:off x="4314985" y="4068800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AE949BB-9218-519F-230F-DCA9037F328F}"/>
              </a:ext>
            </a:extLst>
          </p:cNvPr>
          <p:cNvSpPr/>
          <p:nvPr/>
        </p:nvSpPr>
        <p:spPr>
          <a:xfrm>
            <a:off x="3331759" y="4068022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24A85B-E0A2-0319-2314-E82ED49F79B0}"/>
              </a:ext>
            </a:extLst>
          </p:cNvPr>
          <p:cNvSpPr/>
          <p:nvPr/>
        </p:nvSpPr>
        <p:spPr>
          <a:xfrm>
            <a:off x="2348533" y="4068022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7AEB44F-CBAA-7C3A-536C-07C3F7B37FAB}"/>
              </a:ext>
            </a:extLst>
          </p:cNvPr>
          <p:cNvSpPr/>
          <p:nvPr/>
        </p:nvSpPr>
        <p:spPr>
          <a:xfrm>
            <a:off x="1365307" y="4068022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Validation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6ACE4D-C0E6-0969-EA09-E5F9DDFCB473}"/>
              </a:ext>
            </a:extLst>
          </p:cNvPr>
          <p:cNvSpPr/>
          <p:nvPr/>
        </p:nvSpPr>
        <p:spPr>
          <a:xfrm>
            <a:off x="382082" y="4403770"/>
            <a:ext cx="983225" cy="2588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Validation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1C748E8-322A-6453-A8F6-53AA1BBF891C}"/>
              </a:ext>
            </a:extLst>
          </p:cNvPr>
          <p:cNvSpPr/>
          <p:nvPr/>
        </p:nvSpPr>
        <p:spPr>
          <a:xfrm>
            <a:off x="4314985" y="4404159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000DD4-7D72-FA0C-E7EB-6D04BBB3762F}"/>
              </a:ext>
            </a:extLst>
          </p:cNvPr>
          <p:cNvSpPr/>
          <p:nvPr/>
        </p:nvSpPr>
        <p:spPr>
          <a:xfrm>
            <a:off x="3331759" y="4403381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0E5AC34-DB45-326E-2BB0-43C6C16C879D}"/>
              </a:ext>
            </a:extLst>
          </p:cNvPr>
          <p:cNvSpPr/>
          <p:nvPr/>
        </p:nvSpPr>
        <p:spPr>
          <a:xfrm>
            <a:off x="2348533" y="4403381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390FA68-BBF8-D775-D2F0-D4D2F8C4AF22}"/>
              </a:ext>
            </a:extLst>
          </p:cNvPr>
          <p:cNvSpPr/>
          <p:nvPr/>
        </p:nvSpPr>
        <p:spPr>
          <a:xfrm>
            <a:off x="1365307" y="4403381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5E626A6-F3BF-1F9B-0F4C-F8F8764BB64C}"/>
              </a:ext>
            </a:extLst>
          </p:cNvPr>
          <p:cNvSpPr/>
          <p:nvPr/>
        </p:nvSpPr>
        <p:spPr>
          <a:xfrm>
            <a:off x="5501889" y="3090825"/>
            <a:ext cx="983226" cy="2588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05ECA44C-849A-EFE3-A62E-D95B51F35F85}"/>
              </a:ext>
            </a:extLst>
          </p:cNvPr>
          <p:cNvSpPr/>
          <p:nvPr/>
        </p:nvSpPr>
        <p:spPr>
          <a:xfrm rot="16200000">
            <a:off x="4718810" y="2492711"/>
            <a:ext cx="175576" cy="983226"/>
          </a:xfrm>
          <a:prstGeom prst="rightBrace">
            <a:avLst>
              <a:gd name="adj1" fmla="val 41899"/>
              <a:gd name="adj2" fmla="val 50000"/>
            </a:avLst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22D04F0-87A2-AE1A-013F-5415B4B0DA05}"/>
              </a:ext>
            </a:extLst>
          </p:cNvPr>
          <p:cNvSpPr txBox="1"/>
          <p:nvPr/>
        </p:nvSpPr>
        <p:spPr>
          <a:xfrm>
            <a:off x="4355192" y="260708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k samples</a:t>
            </a:r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A27489E4-B75E-A8B4-B1AE-B1ABB7CA66C5}"/>
              </a:ext>
            </a:extLst>
          </p:cNvPr>
          <p:cNvSpPr/>
          <p:nvPr/>
        </p:nvSpPr>
        <p:spPr>
          <a:xfrm rot="16200000">
            <a:off x="2248266" y="1028144"/>
            <a:ext cx="208529" cy="3924910"/>
          </a:xfrm>
          <a:prstGeom prst="rightBrace">
            <a:avLst>
              <a:gd name="adj1" fmla="val 41899"/>
              <a:gd name="adj2" fmla="val 50000"/>
            </a:avLst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8CA23C82-6A13-3AA2-C652-1195F7700AAC}"/>
              </a:ext>
            </a:extLst>
          </p:cNvPr>
          <p:cNvSpPr/>
          <p:nvPr/>
        </p:nvSpPr>
        <p:spPr>
          <a:xfrm rot="16200000">
            <a:off x="5903035" y="2485210"/>
            <a:ext cx="180933" cy="983226"/>
          </a:xfrm>
          <a:prstGeom prst="rightBrace">
            <a:avLst>
              <a:gd name="adj1" fmla="val 41899"/>
              <a:gd name="adj2" fmla="val 50000"/>
            </a:avLst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BBC28A1-08FE-3DB1-B9C1-BD4AB85EF14B}"/>
              </a:ext>
            </a:extLst>
          </p:cNvPr>
          <p:cNvSpPr txBox="1"/>
          <p:nvPr/>
        </p:nvSpPr>
        <p:spPr>
          <a:xfrm>
            <a:off x="5542096" y="260708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k samples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A3BBFA7-CFC2-020F-4B1A-BD3C52F8EAEF}"/>
              </a:ext>
            </a:extLst>
          </p:cNvPr>
          <p:cNvSpPr txBox="1"/>
          <p:nvPr/>
        </p:nvSpPr>
        <p:spPr>
          <a:xfrm>
            <a:off x="1806557" y="2578558"/>
            <a:ext cx="1083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4*k samples</a:t>
            </a:r>
          </a:p>
        </p:txBody>
      </p:sp>
      <p:sp>
        <p:nvSpPr>
          <p:cNvPr id="39" name="Right Brace 38">
            <a:extLst>
              <a:ext uri="{FF2B5EF4-FFF2-40B4-BE49-F238E27FC236}">
                <a16:creationId xmlns:a16="http://schemas.microsoft.com/office/drawing/2014/main" id="{F636F692-6E66-B9F7-DB84-7899994FB227}"/>
              </a:ext>
            </a:extLst>
          </p:cNvPr>
          <p:cNvSpPr/>
          <p:nvPr/>
        </p:nvSpPr>
        <p:spPr>
          <a:xfrm>
            <a:off x="5328034" y="3058444"/>
            <a:ext cx="203062" cy="1696738"/>
          </a:xfrm>
          <a:prstGeom prst="rightBrace">
            <a:avLst>
              <a:gd name="adj1" fmla="val 68806"/>
              <a:gd name="adj2" fmla="val 51738"/>
            </a:avLst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C1626CD-4EEE-2844-D772-AE604B4FDADF}"/>
                  </a:ext>
                </a:extLst>
              </p:cNvPr>
              <p:cNvSpPr txBox="1"/>
              <p:nvPr/>
            </p:nvSpPr>
            <p:spPr>
              <a:xfrm>
                <a:off x="5434845" y="3661813"/>
                <a:ext cx="115438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Compute avg </a:t>
                </a:r>
                <a:r>
                  <a:rPr lang="en-US" sz="1400" dirty="0">
                    <a:solidFill>
                      <a:srgbClr val="C00000"/>
                    </a:solidFill>
                  </a:rPr>
                  <a:t>val_error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C1626CD-4EEE-2844-D772-AE604B4FD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845" y="3661813"/>
                <a:ext cx="1154385" cy="523220"/>
              </a:xfrm>
              <a:prstGeom prst="rect">
                <a:avLst/>
              </a:prstGeom>
              <a:blipFill>
                <a:blip r:embed="rId3"/>
                <a:stretch>
                  <a:fillRect l="-2198" t="-2381" r="-3297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C551BAF-B09A-9777-ED7B-D7F8A3C18714}"/>
              </a:ext>
            </a:extLst>
          </p:cNvPr>
          <p:cNvCxnSpPr>
            <a:cxnSpLocks/>
          </p:cNvCxnSpPr>
          <p:nvPr/>
        </p:nvCxnSpPr>
        <p:spPr>
          <a:xfrm>
            <a:off x="6485115" y="4068022"/>
            <a:ext cx="1557672" cy="117011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1FDFEBA-3CFB-EA4D-8941-ABECF9CC3863}"/>
              </a:ext>
            </a:extLst>
          </p:cNvPr>
          <p:cNvSpPr txBox="1"/>
          <p:nvPr/>
        </p:nvSpPr>
        <p:spPr>
          <a:xfrm>
            <a:off x="5744985" y="4450854"/>
            <a:ext cx="2851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How many classifiers have we built?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C6675A7-040F-CECE-FE8F-8A2FA4B745BE}"/>
                  </a:ext>
                </a:extLst>
              </p:cNvPr>
              <p:cNvSpPr txBox="1"/>
              <p:nvPr/>
            </p:nvSpPr>
            <p:spPr>
              <a:xfrm>
                <a:off x="8083412" y="4008451"/>
                <a:ext cx="2654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C6675A7-040F-CECE-FE8F-8A2FA4B74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3412" y="4008451"/>
                <a:ext cx="265471" cy="307777"/>
              </a:xfrm>
              <a:prstGeom prst="rect">
                <a:avLst/>
              </a:prstGeom>
              <a:blipFill>
                <a:blip r:embed="rId4"/>
                <a:stretch>
                  <a:fillRect r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8B7B94C3-440B-AB94-B8EC-81C0C70F79C0}"/>
              </a:ext>
            </a:extLst>
          </p:cNvPr>
          <p:cNvSpPr txBox="1"/>
          <p:nvPr/>
        </p:nvSpPr>
        <p:spPr>
          <a:xfrm>
            <a:off x="8426177" y="4447405"/>
            <a:ext cx="384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2236801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08261BD-C0CF-35D5-D7EF-F4D73F211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753" y="3195412"/>
            <a:ext cx="7886700" cy="1452638"/>
          </a:xfrm>
        </p:spPr>
        <p:txBody>
          <a:bodyPr>
            <a:normAutofit/>
          </a:bodyPr>
          <a:lstStyle/>
          <a:p>
            <a:pPr algn="just"/>
            <a:r>
              <a:rPr lang="en-SG" sz="1800" dirty="0">
                <a:effectLst/>
                <a:latin typeface="TimesNewRomanPSMT"/>
              </a:rPr>
              <a:t>3 candidates:</a:t>
            </a:r>
          </a:p>
          <a:p>
            <a:pPr marL="0" indent="0" algn="just">
              <a:buNone/>
            </a:pPr>
            <a:r>
              <a:rPr lang="en-SG" sz="1800" dirty="0">
                <a:latin typeface="TimesNewRomanPSMT"/>
              </a:rPr>
              <a:t>Example: C1: linear regression model</a:t>
            </a:r>
          </a:p>
          <a:p>
            <a:pPr marL="936625" indent="0" algn="just">
              <a:buNone/>
            </a:pPr>
            <a:r>
              <a:rPr lang="en-SG" sz="1800" dirty="0">
                <a:latin typeface="TimesNewRomanPSMT"/>
              </a:rPr>
              <a:t>C2: 2</a:t>
            </a:r>
            <a:r>
              <a:rPr lang="en-SG" sz="1800" baseline="30000" dirty="0">
                <a:latin typeface="TimesNewRomanPSMT"/>
              </a:rPr>
              <a:t>nd</a:t>
            </a:r>
            <a:r>
              <a:rPr lang="en-SG" sz="1800" dirty="0">
                <a:latin typeface="TimesNewRomanPSMT"/>
              </a:rPr>
              <a:t> order polynomial</a:t>
            </a:r>
          </a:p>
          <a:p>
            <a:pPr marL="936625" indent="0" algn="just">
              <a:buNone/>
            </a:pPr>
            <a:r>
              <a:rPr lang="en-SG" sz="1800" dirty="0">
                <a:latin typeface="TimesNewRomanPSMT"/>
              </a:rPr>
              <a:t>C3: 3</a:t>
            </a:r>
            <a:r>
              <a:rPr lang="en-SG" sz="1800" baseline="30000" dirty="0">
                <a:latin typeface="TimesNewRomanPSMT"/>
              </a:rPr>
              <a:t>rd</a:t>
            </a:r>
            <a:r>
              <a:rPr lang="en-SG" sz="1800" dirty="0">
                <a:latin typeface="TimesNewRomanPSMT"/>
              </a:rPr>
              <a:t> order polynomial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7E1D02-55B0-7F32-BE09-61A37B040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Cross-validation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A938B7-416C-4AB6-3D4B-DEE35A4106AF}"/>
              </a:ext>
            </a:extLst>
          </p:cNvPr>
          <p:cNvSpPr/>
          <p:nvPr/>
        </p:nvSpPr>
        <p:spPr>
          <a:xfrm>
            <a:off x="594360" y="565190"/>
            <a:ext cx="36576" cy="41148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D10A45-927D-2521-F142-E29C8AD51BEF}"/>
              </a:ext>
            </a:extLst>
          </p:cNvPr>
          <p:cNvSpPr txBox="1"/>
          <p:nvPr/>
        </p:nvSpPr>
        <p:spPr>
          <a:xfrm>
            <a:off x="1736428" y="1675361"/>
            <a:ext cx="2514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For training model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F3C0F04-CCC0-F3D8-F871-9390BB7CA3CE}"/>
              </a:ext>
            </a:extLst>
          </p:cNvPr>
          <p:cNvSpPr/>
          <p:nvPr/>
        </p:nvSpPr>
        <p:spPr>
          <a:xfrm>
            <a:off x="535369" y="1393345"/>
            <a:ext cx="4916129" cy="2588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CC55F1-760C-A9C1-2B64-F1188AAEA8CD}"/>
              </a:ext>
            </a:extLst>
          </p:cNvPr>
          <p:cNvSpPr/>
          <p:nvPr/>
        </p:nvSpPr>
        <p:spPr>
          <a:xfrm>
            <a:off x="5710145" y="1404795"/>
            <a:ext cx="983226" cy="2351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29E9DB-E2BE-BC28-3791-C30B5C3DC825}"/>
              </a:ext>
            </a:extLst>
          </p:cNvPr>
          <p:cNvSpPr txBox="1"/>
          <p:nvPr/>
        </p:nvSpPr>
        <p:spPr>
          <a:xfrm>
            <a:off x="6776062" y="1321418"/>
            <a:ext cx="1956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Hidden when selecting and training model</a:t>
            </a:r>
          </a:p>
        </p:txBody>
      </p:sp>
      <p:pic>
        <p:nvPicPr>
          <p:cNvPr id="18" name="Picture 2" descr="Hidden - Free interface icons">
            <a:extLst>
              <a:ext uri="{FF2B5EF4-FFF2-40B4-BE49-F238E27FC236}">
                <a16:creationId xmlns:a16="http://schemas.microsoft.com/office/drawing/2014/main" id="{278A4CC0-7E35-4A44-252F-4D9B63E7F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745311" y="1427980"/>
            <a:ext cx="188816" cy="18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104198C-80B2-BB8B-8FA6-1FCD0F275A66}"/>
              </a:ext>
            </a:extLst>
          </p:cNvPr>
          <p:cNvSpPr txBox="1"/>
          <p:nvPr/>
        </p:nvSpPr>
        <p:spPr>
          <a:xfrm>
            <a:off x="5529058" y="1682290"/>
            <a:ext cx="134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For testing real performance</a:t>
            </a:r>
          </a:p>
        </p:txBody>
      </p:sp>
    </p:spTree>
    <p:extLst>
      <p:ext uri="{BB962C8B-B14F-4D97-AF65-F5344CB8AC3E}">
        <p14:creationId xmlns:p14="http://schemas.microsoft.com/office/powerpoint/2010/main" val="236112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857A0-2514-A00A-17E7-BEF1DAEE2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70510-085C-9334-58B8-37496EBFC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592" y="1369219"/>
            <a:ext cx="8556816" cy="2045815"/>
          </a:xfrm>
        </p:spPr>
        <p:txBody>
          <a:bodyPr/>
          <a:lstStyle/>
          <a:p>
            <a:pPr algn="just"/>
            <a:r>
              <a:rPr lang="en-SG" sz="1800" dirty="0">
                <a:effectLst/>
                <a:latin typeface="TimesNewRomanPSMT"/>
              </a:rPr>
              <a:t>Get the data set “from </a:t>
            </a:r>
            <a:r>
              <a:rPr lang="en-SG" sz="1800" dirty="0" err="1">
                <a:effectLst/>
                <a:latin typeface="TimesNewRomanPSMT"/>
              </a:rPr>
              <a:t>sklearn.datasets</a:t>
            </a:r>
            <a:r>
              <a:rPr lang="en-SG" sz="1800" dirty="0">
                <a:effectLst/>
                <a:latin typeface="TimesNewRomanPSMT"/>
              </a:rPr>
              <a:t> import </a:t>
            </a:r>
            <a:r>
              <a:rPr lang="en-SG" sz="1800" dirty="0" err="1">
                <a:effectLst/>
                <a:latin typeface="TimesNewRomanPSMT"/>
              </a:rPr>
              <a:t>load_iris</a:t>
            </a:r>
            <a:r>
              <a:rPr lang="en-SG" sz="1800" dirty="0">
                <a:effectLst/>
                <a:latin typeface="TimesNewRomanPSMT"/>
              </a:rPr>
              <a:t>”</a:t>
            </a:r>
            <a:r>
              <a:rPr lang="en-SG" sz="1800" dirty="0">
                <a:solidFill>
                  <a:srgbClr val="212121"/>
                </a:solidFill>
                <a:effectLst/>
                <a:latin typeface="TimesNewRomanPSMT"/>
              </a:rPr>
              <a:t>. </a:t>
            </a:r>
            <a:r>
              <a:rPr lang="en-SG" sz="1800" dirty="0">
                <a:effectLst/>
                <a:latin typeface="TimesNewRomanPSMT"/>
              </a:rPr>
              <a:t>Perform a </a:t>
            </a:r>
            <a:r>
              <a:rPr lang="en-SG" sz="1800" u="sng" dirty="0">
                <a:effectLst/>
                <a:latin typeface="TimesNewRomanPSMT"/>
              </a:rPr>
              <a:t>5-fold Cross-validation</a:t>
            </a:r>
            <a:r>
              <a:rPr lang="en-SG" sz="1800" dirty="0">
                <a:effectLst/>
                <a:latin typeface="TimesNewRomanPSMT"/>
              </a:rPr>
              <a:t> to observe the best polynomial order (</a:t>
            </a:r>
            <a:r>
              <a:rPr lang="en-SG" sz="1800" b="1" dirty="0">
                <a:solidFill>
                  <a:schemeClr val="accent2"/>
                </a:solidFill>
                <a:effectLst/>
                <a:latin typeface="TimesNewRomanPSMT"/>
              </a:rPr>
              <a:t>among orders 1 to 10 </a:t>
            </a:r>
            <a:r>
              <a:rPr lang="en-SG" sz="1800" dirty="0">
                <a:effectLst/>
                <a:latin typeface="TimesNewRomanPSMT"/>
              </a:rPr>
              <a:t>and without regularization) for validation prediction. Note that, you will have to partition the whole dataset for training/validation/test parts, where the size of validation set is the same as that of test.</a:t>
            </a:r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AC6853-4898-B2E4-EEBF-ECBD2231A898}"/>
              </a:ext>
            </a:extLst>
          </p:cNvPr>
          <p:cNvSpPr/>
          <p:nvPr/>
        </p:nvSpPr>
        <p:spPr>
          <a:xfrm>
            <a:off x="594360" y="565190"/>
            <a:ext cx="36576" cy="41148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85EF88-564D-2327-EE28-0D8E4D16578F}"/>
              </a:ext>
            </a:extLst>
          </p:cNvPr>
          <p:cNvSpPr/>
          <p:nvPr/>
        </p:nvSpPr>
        <p:spPr>
          <a:xfrm>
            <a:off x="382698" y="3091214"/>
            <a:ext cx="983225" cy="2588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874A68-DB9B-6CF8-CE9E-3F4C533C599A}"/>
              </a:ext>
            </a:extLst>
          </p:cNvPr>
          <p:cNvSpPr/>
          <p:nvPr/>
        </p:nvSpPr>
        <p:spPr>
          <a:xfrm>
            <a:off x="4315601" y="3091603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Validation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7FD551-EEFF-BF5F-3673-F3D7ABC2836C}"/>
              </a:ext>
            </a:extLst>
          </p:cNvPr>
          <p:cNvSpPr/>
          <p:nvPr/>
        </p:nvSpPr>
        <p:spPr>
          <a:xfrm>
            <a:off x="3332375" y="3090825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66D0EE-7A66-A8E9-C53C-AC2CECA0863B}"/>
              </a:ext>
            </a:extLst>
          </p:cNvPr>
          <p:cNvSpPr/>
          <p:nvPr/>
        </p:nvSpPr>
        <p:spPr>
          <a:xfrm>
            <a:off x="2349149" y="3090825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57B991-C903-921C-F798-81D463EECE04}"/>
              </a:ext>
            </a:extLst>
          </p:cNvPr>
          <p:cNvSpPr/>
          <p:nvPr/>
        </p:nvSpPr>
        <p:spPr>
          <a:xfrm>
            <a:off x="1365923" y="3090825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FB285F-9407-A9B1-01BA-E81B3F72F5A8}"/>
              </a:ext>
            </a:extLst>
          </p:cNvPr>
          <p:cNvSpPr/>
          <p:nvPr/>
        </p:nvSpPr>
        <p:spPr>
          <a:xfrm>
            <a:off x="382698" y="3416201"/>
            <a:ext cx="983225" cy="2588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CAC6EF-B9CF-94A8-3FB8-34D9BD1E6952}"/>
              </a:ext>
            </a:extLst>
          </p:cNvPr>
          <p:cNvSpPr/>
          <p:nvPr/>
        </p:nvSpPr>
        <p:spPr>
          <a:xfrm>
            <a:off x="4315601" y="3416590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3F9CD6-1B71-2DC3-1484-EE0D2E17FE95}"/>
              </a:ext>
            </a:extLst>
          </p:cNvPr>
          <p:cNvSpPr/>
          <p:nvPr/>
        </p:nvSpPr>
        <p:spPr>
          <a:xfrm>
            <a:off x="3332375" y="3415812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Validation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FA0ED5-5CB2-78FA-FDA9-BF83C7764670}"/>
              </a:ext>
            </a:extLst>
          </p:cNvPr>
          <p:cNvSpPr/>
          <p:nvPr/>
        </p:nvSpPr>
        <p:spPr>
          <a:xfrm>
            <a:off x="2349149" y="3415812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398577-ADA2-D7D9-B078-5F0745EE26D1}"/>
              </a:ext>
            </a:extLst>
          </p:cNvPr>
          <p:cNvSpPr/>
          <p:nvPr/>
        </p:nvSpPr>
        <p:spPr>
          <a:xfrm>
            <a:off x="1365923" y="3415812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1B85C3-26B7-07D3-CA17-827015BA2AE9}"/>
              </a:ext>
            </a:extLst>
          </p:cNvPr>
          <p:cNvSpPr/>
          <p:nvPr/>
        </p:nvSpPr>
        <p:spPr>
          <a:xfrm>
            <a:off x="382082" y="3739711"/>
            <a:ext cx="983225" cy="2588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25F82F-9285-0CFB-34B5-22A064D32CC4}"/>
              </a:ext>
            </a:extLst>
          </p:cNvPr>
          <p:cNvSpPr/>
          <p:nvPr/>
        </p:nvSpPr>
        <p:spPr>
          <a:xfrm>
            <a:off x="4314985" y="3740100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26029B-1527-E900-172D-6CA0A851B831}"/>
              </a:ext>
            </a:extLst>
          </p:cNvPr>
          <p:cNvSpPr/>
          <p:nvPr/>
        </p:nvSpPr>
        <p:spPr>
          <a:xfrm>
            <a:off x="3331759" y="3739322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9A925E-F042-832F-E7FD-E2BF45B5D992}"/>
              </a:ext>
            </a:extLst>
          </p:cNvPr>
          <p:cNvSpPr/>
          <p:nvPr/>
        </p:nvSpPr>
        <p:spPr>
          <a:xfrm>
            <a:off x="2348533" y="3739322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Validation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7D8631-4195-739C-8A72-2C6FEB2A678B}"/>
              </a:ext>
            </a:extLst>
          </p:cNvPr>
          <p:cNvSpPr/>
          <p:nvPr/>
        </p:nvSpPr>
        <p:spPr>
          <a:xfrm>
            <a:off x="1365307" y="3739322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4069C34-061C-384C-F100-D25A5201973E}"/>
              </a:ext>
            </a:extLst>
          </p:cNvPr>
          <p:cNvSpPr/>
          <p:nvPr/>
        </p:nvSpPr>
        <p:spPr>
          <a:xfrm>
            <a:off x="382082" y="4068411"/>
            <a:ext cx="983225" cy="2588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A38F775-C1A7-29B7-8CE7-15942794A45B}"/>
              </a:ext>
            </a:extLst>
          </p:cNvPr>
          <p:cNvSpPr/>
          <p:nvPr/>
        </p:nvSpPr>
        <p:spPr>
          <a:xfrm>
            <a:off x="4314985" y="4068800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AE949BB-9218-519F-230F-DCA9037F328F}"/>
              </a:ext>
            </a:extLst>
          </p:cNvPr>
          <p:cNvSpPr/>
          <p:nvPr/>
        </p:nvSpPr>
        <p:spPr>
          <a:xfrm>
            <a:off x="3331759" y="4068022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24A85B-E0A2-0319-2314-E82ED49F79B0}"/>
              </a:ext>
            </a:extLst>
          </p:cNvPr>
          <p:cNvSpPr/>
          <p:nvPr/>
        </p:nvSpPr>
        <p:spPr>
          <a:xfrm>
            <a:off x="2348533" y="4068022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7AEB44F-CBAA-7C3A-536C-07C3F7B37FAB}"/>
              </a:ext>
            </a:extLst>
          </p:cNvPr>
          <p:cNvSpPr/>
          <p:nvPr/>
        </p:nvSpPr>
        <p:spPr>
          <a:xfrm>
            <a:off x="1365307" y="4068022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Validation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6ACE4D-C0E6-0969-EA09-E5F9DDFCB473}"/>
              </a:ext>
            </a:extLst>
          </p:cNvPr>
          <p:cNvSpPr/>
          <p:nvPr/>
        </p:nvSpPr>
        <p:spPr>
          <a:xfrm>
            <a:off x="382082" y="4403770"/>
            <a:ext cx="983225" cy="2588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Validation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1C748E8-322A-6453-A8F6-53AA1BBF891C}"/>
              </a:ext>
            </a:extLst>
          </p:cNvPr>
          <p:cNvSpPr/>
          <p:nvPr/>
        </p:nvSpPr>
        <p:spPr>
          <a:xfrm>
            <a:off x="4314985" y="4404159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000DD4-7D72-FA0C-E7EB-6D04BBB3762F}"/>
              </a:ext>
            </a:extLst>
          </p:cNvPr>
          <p:cNvSpPr/>
          <p:nvPr/>
        </p:nvSpPr>
        <p:spPr>
          <a:xfrm>
            <a:off x="3331759" y="4403381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0E5AC34-DB45-326E-2BB0-43C6C16C879D}"/>
              </a:ext>
            </a:extLst>
          </p:cNvPr>
          <p:cNvSpPr/>
          <p:nvPr/>
        </p:nvSpPr>
        <p:spPr>
          <a:xfrm>
            <a:off x="2348533" y="4403381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390FA68-BBF8-D775-D2F0-D4D2F8C4AF22}"/>
              </a:ext>
            </a:extLst>
          </p:cNvPr>
          <p:cNvSpPr/>
          <p:nvPr/>
        </p:nvSpPr>
        <p:spPr>
          <a:xfrm>
            <a:off x="1365307" y="4403381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5E626A6-F3BF-1F9B-0F4C-F8F8764BB64C}"/>
              </a:ext>
            </a:extLst>
          </p:cNvPr>
          <p:cNvSpPr/>
          <p:nvPr/>
        </p:nvSpPr>
        <p:spPr>
          <a:xfrm>
            <a:off x="5501889" y="3090825"/>
            <a:ext cx="983226" cy="2588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05ECA44C-849A-EFE3-A62E-D95B51F35F85}"/>
              </a:ext>
            </a:extLst>
          </p:cNvPr>
          <p:cNvSpPr/>
          <p:nvPr/>
        </p:nvSpPr>
        <p:spPr>
          <a:xfrm rot="16200000">
            <a:off x="4718810" y="2492711"/>
            <a:ext cx="175576" cy="983226"/>
          </a:xfrm>
          <a:prstGeom prst="rightBrace">
            <a:avLst>
              <a:gd name="adj1" fmla="val 41899"/>
              <a:gd name="adj2" fmla="val 50000"/>
            </a:avLst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22D04F0-87A2-AE1A-013F-5415B4B0DA05}"/>
              </a:ext>
            </a:extLst>
          </p:cNvPr>
          <p:cNvSpPr txBox="1"/>
          <p:nvPr/>
        </p:nvSpPr>
        <p:spPr>
          <a:xfrm>
            <a:off x="4355192" y="260708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k samples</a:t>
            </a:r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A27489E4-B75E-A8B4-B1AE-B1ABB7CA66C5}"/>
              </a:ext>
            </a:extLst>
          </p:cNvPr>
          <p:cNvSpPr/>
          <p:nvPr/>
        </p:nvSpPr>
        <p:spPr>
          <a:xfrm rot="16200000">
            <a:off x="2248266" y="1028144"/>
            <a:ext cx="208529" cy="3924910"/>
          </a:xfrm>
          <a:prstGeom prst="rightBrace">
            <a:avLst>
              <a:gd name="adj1" fmla="val 41899"/>
              <a:gd name="adj2" fmla="val 50000"/>
            </a:avLst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8CA23C82-6A13-3AA2-C652-1195F7700AAC}"/>
              </a:ext>
            </a:extLst>
          </p:cNvPr>
          <p:cNvSpPr/>
          <p:nvPr/>
        </p:nvSpPr>
        <p:spPr>
          <a:xfrm rot="16200000">
            <a:off x="5903035" y="2485210"/>
            <a:ext cx="180933" cy="983226"/>
          </a:xfrm>
          <a:prstGeom prst="rightBrace">
            <a:avLst>
              <a:gd name="adj1" fmla="val 41899"/>
              <a:gd name="adj2" fmla="val 50000"/>
            </a:avLst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BBC28A1-08FE-3DB1-B9C1-BD4AB85EF14B}"/>
              </a:ext>
            </a:extLst>
          </p:cNvPr>
          <p:cNvSpPr txBox="1"/>
          <p:nvPr/>
        </p:nvSpPr>
        <p:spPr>
          <a:xfrm>
            <a:off x="5542096" y="260708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k samples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A3BBFA7-CFC2-020F-4B1A-BD3C52F8EAEF}"/>
              </a:ext>
            </a:extLst>
          </p:cNvPr>
          <p:cNvSpPr txBox="1"/>
          <p:nvPr/>
        </p:nvSpPr>
        <p:spPr>
          <a:xfrm>
            <a:off x="1806557" y="2578558"/>
            <a:ext cx="1083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4*k samples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B853982-E607-3713-AB9E-8D0411E4A65A}"/>
              </a:ext>
            </a:extLst>
          </p:cNvPr>
          <p:cNvSpPr txBox="1"/>
          <p:nvPr/>
        </p:nvSpPr>
        <p:spPr>
          <a:xfrm>
            <a:off x="6572046" y="2795310"/>
            <a:ext cx="2389711" cy="18928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Polynomial order 1-10</a:t>
            </a:r>
          </a:p>
          <a:p>
            <a:r>
              <a:rPr lang="en-US" sz="9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order in </a:t>
            </a:r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(1,11):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5-fold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9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(0,5):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Train the model</a:t>
            </a:r>
          </a:p>
          <a:p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w = &lt;left/right inverse&gt;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Compute avg validation err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Compare avg </a:t>
            </a:r>
            <a:r>
              <a:rPr lang="en-US" sz="9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val_err</a:t>
            </a:r>
            <a:r>
              <a:rPr lang="en-US" sz="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choose model</a:t>
            </a:r>
          </a:p>
        </p:txBody>
      </p:sp>
    </p:spTree>
    <p:extLst>
      <p:ext uri="{BB962C8B-B14F-4D97-AF65-F5344CB8AC3E}">
        <p14:creationId xmlns:p14="http://schemas.microsoft.com/office/powerpoint/2010/main" val="33383773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FC44A-3C43-F2F3-12F8-90EFD7670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</a:t>
            </a:r>
          </a:p>
        </p:txBody>
      </p:sp>
      <p:pic>
        <p:nvPicPr>
          <p:cNvPr id="6" name="Content Placeholder 5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C50D1504-005C-8FDB-3402-AE7ABAB869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8501" y="1429007"/>
            <a:ext cx="3577358" cy="2683019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E5CD369-806D-CC7C-6A72-842210976AE8}"/>
              </a:ext>
            </a:extLst>
          </p:cNvPr>
          <p:cNvSpPr/>
          <p:nvPr/>
        </p:nvSpPr>
        <p:spPr>
          <a:xfrm>
            <a:off x="594360" y="565190"/>
            <a:ext cx="36576" cy="41148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77BB48-B008-8073-4A33-7DAE9228ADE9}"/>
              </a:ext>
            </a:extLst>
          </p:cNvPr>
          <p:cNvSpPr txBox="1"/>
          <p:nvPr/>
        </p:nvSpPr>
        <p:spPr>
          <a:xfrm>
            <a:off x="4798142" y="1429007"/>
            <a:ext cx="41000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Based on the training and validation error rates in the figure, which model would you select?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→ 2 (lowest validation error)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89E2A0-5E6C-83B7-076E-A3C08F1FE0FB}"/>
              </a:ext>
            </a:extLst>
          </p:cNvPr>
          <p:cNvSpPr txBox="1"/>
          <p:nvPr/>
        </p:nvSpPr>
        <p:spPr>
          <a:xfrm>
            <a:off x="768502" y="4225998"/>
            <a:ext cx="3577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dirty="0"/>
              <a:t>(You may get a different plot when running the code due to random data shuffling.)</a:t>
            </a:r>
            <a:endParaRPr lang="en-US" sz="1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C47AF75-5026-B970-6246-76A0F0F5A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859" y="4511308"/>
            <a:ext cx="4377544" cy="23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483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08261BD-C0CF-35D5-D7EF-F4D73F211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753" y="3195412"/>
            <a:ext cx="4273221" cy="1452638"/>
          </a:xfrm>
        </p:spPr>
        <p:txBody>
          <a:bodyPr>
            <a:normAutofit/>
          </a:bodyPr>
          <a:lstStyle/>
          <a:p>
            <a:pPr algn="just"/>
            <a:r>
              <a:rPr lang="en-SG" sz="1800" dirty="0">
                <a:effectLst/>
                <a:latin typeface="TimesNewRomanPSMT"/>
              </a:rPr>
              <a:t>3 candidates:</a:t>
            </a:r>
          </a:p>
          <a:p>
            <a:pPr marL="0" indent="0" algn="just">
              <a:buNone/>
            </a:pPr>
            <a:r>
              <a:rPr lang="en-SG" sz="1800" dirty="0">
                <a:latin typeface="TimesNewRomanPSMT"/>
              </a:rPr>
              <a:t>Example: C1: linear regression model</a:t>
            </a:r>
          </a:p>
          <a:p>
            <a:pPr marL="936625" indent="0" algn="just">
              <a:buNone/>
            </a:pPr>
            <a:r>
              <a:rPr lang="en-SG" sz="1800" dirty="0">
                <a:latin typeface="TimesNewRomanPSMT"/>
              </a:rPr>
              <a:t>C2: 2</a:t>
            </a:r>
            <a:r>
              <a:rPr lang="en-SG" sz="1800" baseline="30000" dirty="0">
                <a:latin typeface="TimesNewRomanPSMT"/>
              </a:rPr>
              <a:t>nd</a:t>
            </a:r>
            <a:r>
              <a:rPr lang="en-SG" sz="1800" dirty="0">
                <a:latin typeface="TimesNewRomanPSMT"/>
              </a:rPr>
              <a:t> order polynomial</a:t>
            </a:r>
          </a:p>
          <a:p>
            <a:pPr marL="936625" indent="0" algn="just">
              <a:buNone/>
            </a:pPr>
            <a:r>
              <a:rPr lang="en-SG" sz="1800" dirty="0">
                <a:latin typeface="TimesNewRomanPSMT"/>
              </a:rPr>
              <a:t>C3: 3</a:t>
            </a:r>
            <a:r>
              <a:rPr lang="en-SG" sz="1800" baseline="30000" dirty="0">
                <a:latin typeface="TimesNewRomanPSMT"/>
              </a:rPr>
              <a:t>rd</a:t>
            </a:r>
            <a:r>
              <a:rPr lang="en-SG" sz="1800" dirty="0">
                <a:latin typeface="TimesNewRomanPSMT"/>
              </a:rPr>
              <a:t> order polynomial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7E1D02-55B0-7F32-BE09-61A37B040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Cross-validation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A938B7-416C-4AB6-3D4B-DEE35A4106AF}"/>
              </a:ext>
            </a:extLst>
          </p:cNvPr>
          <p:cNvSpPr/>
          <p:nvPr/>
        </p:nvSpPr>
        <p:spPr>
          <a:xfrm>
            <a:off x="594360" y="565190"/>
            <a:ext cx="36576" cy="41148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D10A45-927D-2521-F142-E29C8AD51BEF}"/>
              </a:ext>
            </a:extLst>
          </p:cNvPr>
          <p:cNvSpPr txBox="1"/>
          <p:nvPr/>
        </p:nvSpPr>
        <p:spPr>
          <a:xfrm>
            <a:off x="1244815" y="1684691"/>
            <a:ext cx="2514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For training model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B1CD3F-8F62-5C6D-3194-3FB9133505C7}"/>
              </a:ext>
            </a:extLst>
          </p:cNvPr>
          <p:cNvSpPr txBox="1"/>
          <p:nvPr/>
        </p:nvSpPr>
        <p:spPr>
          <a:xfrm>
            <a:off x="4402187" y="1682290"/>
            <a:ext cx="1005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For choosing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31E08F-0042-EB34-11D3-4E36D8E1E536}"/>
              </a:ext>
            </a:extLst>
          </p:cNvPr>
          <p:cNvSpPr txBox="1"/>
          <p:nvPr/>
        </p:nvSpPr>
        <p:spPr>
          <a:xfrm>
            <a:off x="4905098" y="2914158"/>
            <a:ext cx="1610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 on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 set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F3C0F04-CCC0-F3D8-F871-9390BB7CA3CE}"/>
              </a:ext>
            </a:extLst>
          </p:cNvPr>
          <p:cNvSpPr/>
          <p:nvPr/>
        </p:nvSpPr>
        <p:spPr>
          <a:xfrm>
            <a:off x="535369" y="1393345"/>
            <a:ext cx="3932903" cy="2588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CC55F1-760C-A9C1-2B64-F1188AAEA8CD}"/>
              </a:ext>
            </a:extLst>
          </p:cNvPr>
          <p:cNvSpPr/>
          <p:nvPr/>
        </p:nvSpPr>
        <p:spPr>
          <a:xfrm>
            <a:off x="5710145" y="1404795"/>
            <a:ext cx="983226" cy="2351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29E9DB-E2BE-BC28-3791-C30B5C3DC825}"/>
              </a:ext>
            </a:extLst>
          </p:cNvPr>
          <p:cNvSpPr txBox="1"/>
          <p:nvPr/>
        </p:nvSpPr>
        <p:spPr>
          <a:xfrm>
            <a:off x="6776062" y="1321418"/>
            <a:ext cx="1956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Hidden when selecting and training model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682FFC-B8E1-A584-DD5F-69F8468CE140}"/>
              </a:ext>
            </a:extLst>
          </p:cNvPr>
          <p:cNvSpPr/>
          <p:nvPr/>
        </p:nvSpPr>
        <p:spPr>
          <a:xfrm>
            <a:off x="4468272" y="1393734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Validation</a:t>
            </a:r>
          </a:p>
        </p:txBody>
      </p:sp>
      <p:pic>
        <p:nvPicPr>
          <p:cNvPr id="18" name="Picture 2" descr="Hidden - Free interface icons">
            <a:extLst>
              <a:ext uri="{FF2B5EF4-FFF2-40B4-BE49-F238E27FC236}">
                <a16:creationId xmlns:a16="http://schemas.microsoft.com/office/drawing/2014/main" id="{278A4CC0-7E35-4A44-252F-4D9B63E7F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745311" y="1427980"/>
            <a:ext cx="188816" cy="18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104198C-80B2-BB8B-8FA6-1FCD0F275A66}"/>
              </a:ext>
            </a:extLst>
          </p:cNvPr>
          <p:cNvSpPr txBox="1"/>
          <p:nvPr/>
        </p:nvSpPr>
        <p:spPr>
          <a:xfrm>
            <a:off x="5529058" y="1682290"/>
            <a:ext cx="134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For testing real performance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C4DD63-61C7-96ED-B07B-A180861E66A0}"/>
              </a:ext>
            </a:extLst>
          </p:cNvPr>
          <p:cNvSpPr txBox="1"/>
          <p:nvPr/>
        </p:nvSpPr>
        <p:spPr>
          <a:xfrm>
            <a:off x="4502378" y="3566116"/>
            <a:ext cx="1898240" cy="1045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SG" sz="1800" dirty="0">
                <a:solidFill>
                  <a:schemeClr val="accent5">
                    <a:lumMod val="75000"/>
                  </a:schemeClr>
                </a:solidFill>
                <a:latin typeface="TimesNewRomanPSMT"/>
              </a:rPr>
              <a:t>→	90%</a:t>
            </a:r>
          </a:p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SG" sz="1800" dirty="0">
                <a:solidFill>
                  <a:schemeClr val="accent5">
                    <a:lumMod val="75000"/>
                  </a:schemeClr>
                </a:solidFill>
                <a:latin typeface="TimesNewRomanPSMT"/>
              </a:rPr>
              <a:t>→	80%</a:t>
            </a:r>
          </a:p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SG" sz="1800" dirty="0">
                <a:solidFill>
                  <a:schemeClr val="accent5">
                    <a:lumMod val="75000"/>
                  </a:schemeClr>
                </a:solidFill>
                <a:latin typeface="TimesNewRomanPSMT"/>
              </a:rPr>
              <a:t>→	85%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03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E1D02-55B0-7F32-BE09-61A37B040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k-Fold Cross-validation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A938B7-416C-4AB6-3D4B-DEE35A4106AF}"/>
              </a:ext>
            </a:extLst>
          </p:cNvPr>
          <p:cNvSpPr/>
          <p:nvPr/>
        </p:nvSpPr>
        <p:spPr>
          <a:xfrm>
            <a:off x="594360" y="565190"/>
            <a:ext cx="36576" cy="41148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EC7F09-E0CE-7171-83E3-126A09EF8D42}"/>
              </a:ext>
            </a:extLst>
          </p:cNvPr>
          <p:cNvSpPr/>
          <p:nvPr/>
        </p:nvSpPr>
        <p:spPr>
          <a:xfrm>
            <a:off x="535369" y="1393345"/>
            <a:ext cx="983225" cy="2588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B42934-9A23-F432-4B81-735816D6CE59}"/>
              </a:ext>
            </a:extLst>
          </p:cNvPr>
          <p:cNvSpPr/>
          <p:nvPr/>
        </p:nvSpPr>
        <p:spPr>
          <a:xfrm>
            <a:off x="5710145" y="1404795"/>
            <a:ext cx="983226" cy="2351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4DADC3-DA7D-1A20-36A0-57E95F30671A}"/>
              </a:ext>
            </a:extLst>
          </p:cNvPr>
          <p:cNvSpPr txBox="1"/>
          <p:nvPr/>
        </p:nvSpPr>
        <p:spPr>
          <a:xfrm>
            <a:off x="6776062" y="1321418"/>
            <a:ext cx="1956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Hidden when selecting and training model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88A4701-144F-1D07-3CDD-83A728C7009B}"/>
              </a:ext>
            </a:extLst>
          </p:cNvPr>
          <p:cNvSpPr/>
          <p:nvPr/>
        </p:nvSpPr>
        <p:spPr>
          <a:xfrm>
            <a:off x="4468272" y="1393734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Validation</a:t>
            </a:r>
          </a:p>
        </p:txBody>
      </p:sp>
      <p:pic>
        <p:nvPicPr>
          <p:cNvPr id="26" name="Picture 2" descr="Hidden - Free interface icons">
            <a:extLst>
              <a:ext uri="{FF2B5EF4-FFF2-40B4-BE49-F238E27FC236}">
                <a16:creationId xmlns:a16="http://schemas.microsoft.com/office/drawing/2014/main" id="{0FC1D35E-87D7-9220-0FF2-74141F11B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745311" y="1427980"/>
            <a:ext cx="188816" cy="18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A919DC0-3C92-0979-A100-D7B173B6DD20}"/>
              </a:ext>
            </a:extLst>
          </p:cNvPr>
          <p:cNvSpPr/>
          <p:nvPr/>
        </p:nvSpPr>
        <p:spPr>
          <a:xfrm>
            <a:off x="3485046" y="1392956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B9C774-1AC0-A3AD-34FA-947E88517181}"/>
              </a:ext>
            </a:extLst>
          </p:cNvPr>
          <p:cNvSpPr/>
          <p:nvPr/>
        </p:nvSpPr>
        <p:spPr>
          <a:xfrm>
            <a:off x="2501820" y="1392956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B77746-09CF-C893-E1A1-308A14099F02}"/>
              </a:ext>
            </a:extLst>
          </p:cNvPr>
          <p:cNvSpPr/>
          <p:nvPr/>
        </p:nvSpPr>
        <p:spPr>
          <a:xfrm>
            <a:off x="1518594" y="1392956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5487495-B5BA-9655-09FF-D6E25C380D2C}"/>
              </a:ext>
            </a:extLst>
          </p:cNvPr>
          <p:cNvSpPr/>
          <p:nvPr/>
        </p:nvSpPr>
        <p:spPr>
          <a:xfrm>
            <a:off x="535369" y="1718332"/>
            <a:ext cx="983225" cy="2588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CB9EC12-E4AA-AD37-CBA6-3E72FC741373}"/>
              </a:ext>
            </a:extLst>
          </p:cNvPr>
          <p:cNvSpPr/>
          <p:nvPr/>
        </p:nvSpPr>
        <p:spPr>
          <a:xfrm>
            <a:off x="4468272" y="1718721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1E16837-EA84-04BC-448C-E78070C47EF0}"/>
              </a:ext>
            </a:extLst>
          </p:cNvPr>
          <p:cNvSpPr/>
          <p:nvPr/>
        </p:nvSpPr>
        <p:spPr>
          <a:xfrm>
            <a:off x="3485046" y="1717943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Validation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48D0AD1-1059-8ABC-9ED2-C57DF3C6738B}"/>
              </a:ext>
            </a:extLst>
          </p:cNvPr>
          <p:cNvSpPr/>
          <p:nvPr/>
        </p:nvSpPr>
        <p:spPr>
          <a:xfrm>
            <a:off x="2501820" y="1717943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4D5AFF3-C9CA-F705-BF5C-5CE11B544706}"/>
              </a:ext>
            </a:extLst>
          </p:cNvPr>
          <p:cNvSpPr/>
          <p:nvPr/>
        </p:nvSpPr>
        <p:spPr>
          <a:xfrm>
            <a:off x="1518594" y="1717943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C7D73FB-C359-3094-8C45-889C873B9E1F}"/>
              </a:ext>
            </a:extLst>
          </p:cNvPr>
          <p:cNvSpPr/>
          <p:nvPr/>
        </p:nvSpPr>
        <p:spPr>
          <a:xfrm>
            <a:off x="534753" y="2041842"/>
            <a:ext cx="983225" cy="2588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B81DFD8-A203-67D8-8EA4-42394D12FF2A}"/>
              </a:ext>
            </a:extLst>
          </p:cNvPr>
          <p:cNvSpPr/>
          <p:nvPr/>
        </p:nvSpPr>
        <p:spPr>
          <a:xfrm>
            <a:off x="4467656" y="2042231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FDE1472-1593-3153-1E9C-5E6FDCD5237E}"/>
              </a:ext>
            </a:extLst>
          </p:cNvPr>
          <p:cNvSpPr/>
          <p:nvPr/>
        </p:nvSpPr>
        <p:spPr>
          <a:xfrm>
            <a:off x="3484430" y="2041453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CA71658-C9D5-7865-C5DD-E173E56ACF93}"/>
              </a:ext>
            </a:extLst>
          </p:cNvPr>
          <p:cNvSpPr/>
          <p:nvPr/>
        </p:nvSpPr>
        <p:spPr>
          <a:xfrm>
            <a:off x="2501204" y="2041453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Validation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DAB54B2-36EF-AF7F-36B3-5BC80EFD6174}"/>
              </a:ext>
            </a:extLst>
          </p:cNvPr>
          <p:cNvSpPr/>
          <p:nvPr/>
        </p:nvSpPr>
        <p:spPr>
          <a:xfrm>
            <a:off x="1517978" y="2041453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27860D0-C9A7-20D9-78A8-31D1739222E1}"/>
              </a:ext>
            </a:extLst>
          </p:cNvPr>
          <p:cNvSpPr/>
          <p:nvPr/>
        </p:nvSpPr>
        <p:spPr>
          <a:xfrm>
            <a:off x="534753" y="2370542"/>
            <a:ext cx="983225" cy="2588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A411AED-90C3-F1B6-A110-A37DD72914CA}"/>
              </a:ext>
            </a:extLst>
          </p:cNvPr>
          <p:cNvSpPr/>
          <p:nvPr/>
        </p:nvSpPr>
        <p:spPr>
          <a:xfrm>
            <a:off x="4467656" y="2370931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1FDAF21-69A9-669A-C5D2-227554D0DE4D}"/>
              </a:ext>
            </a:extLst>
          </p:cNvPr>
          <p:cNvSpPr/>
          <p:nvPr/>
        </p:nvSpPr>
        <p:spPr>
          <a:xfrm>
            <a:off x="3484430" y="2370153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080448A-B8C0-A210-D01B-03D5A0FF64A7}"/>
              </a:ext>
            </a:extLst>
          </p:cNvPr>
          <p:cNvSpPr/>
          <p:nvPr/>
        </p:nvSpPr>
        <p:spPr>
          <a:xfrm>
            <a:off x="2501204" y="2370153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C6319EB-2BC8-CB0D-22B9-A651E7963413}"/>
              </a:ext>
            </a:extLst>
          </p:cNvPr>
          <p:cNvSpPr/>
          <p:nvPr/>
        </p:nvSpPr>
        <p:spPr>
          <a:xfrm>
            <a:off x="1517978" y="2370153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Validation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6DFEB1C-21CC-66E1-90FF-B420C67964DC}"/>
              </a:ext>
            </a:extLst>
          </p:cNvPr>
          <p:cNvSpPr/>
          <p:nvPr/>
        </p:nvSpPr>
        <p:spPr>
          <a:xfrm>
            <a:off x="534753" y="2705901"/>
            <a:ext cx="983225" cy="2588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Validation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BC39E89-ACBE-A78F-991E-D1583C75E302}"/>
              </a:ext>
            </a:extLst>
          </p:cNvPr>
          <p:cNvSpPr/>
          <p:nvPr/>
        </p:nvSpPr>
        <p:spPr>
          <a:xfrm>
            <a:off x="4467656" y="2706290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FE6AF48-0307-BCA6-C803-C585865BB6E2}"/>
              </a:ext>
            </a:extLst>
          </p:cNvPr>
          <p:cNvSpPr/>
          <p:nvPr/>
        </p:nvSpPr>
        <p:spPr>
          <a:xfrm>
            <a:off x="3484430" y="2705512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8F2A408-EBEF-BD94-1A53-882ED9D88620}"/>
              </a:ext>
            </a:extLst>
          </p:cNvPr>
          <p:cNvSpPr/>
          <p:nvPr/>
        </p:nvSpPr>
        <p:spPr>
          <a:xfrm>
            <a:off x="2501204" y="2705512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A1DA4D-5022-CE66-A25D-9C90A98C6FBF}"/>
              </a:ext>
            </a:extLst>
          </p:cNvPr>
          <p:cNvSpPr/>
          <p:nvPr/>
        </p:nvSpPr>
        <p:spPr>
          <a:xfrm>
            <a:off x="1517978" y="2705512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A6794650-43A0-ADE9-5E17-49CFAE4EEBA7}"/>
              </a:ext>
            </a:extLst>
          </p:cNvPr>
          <p:cNvSpPr txBox="1">
            <a:spLocks/>
          </p:cNvSpPr>
          <p:nvPr/>
        </p:nvSpPr>
        <p:spPr>
          <a:xfrm>
            <a:off x="534753" y="3195412"/>
            <a:ext cx="3811105" cy="1452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Blip>
                <a:blip r:embed="rId3"/>
              </a:buBlip>
              <a:defRPr sz="21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Blip>
                <a:blip r:embed="rId3"/>
              </a:buBlip>
              <a:defRPr sz="18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Blip>
                <a:blip r:embed="rId3"/>
              </a:buBlip>
              <a:defRPr sz="15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Blip>
                <a:blip r:embed="rId3"/>
              </a:buBlip>
              <a:defRPr sz="135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Blip>
                <a:blip r:embed="rId3"/>
              </a:buBlip>
              <a:defRPr sz="135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SG" sz="1800" dirty="0">
                <a:latin typeface="TimesNewRomanPSMT"/>
              </a:rPr>
              <a:t>3 candidates:</a:t>
            </a:r>
          </a:p>
          <a:p>
            <a:pPr marL="0" indent="0" algn="just">
              <a:buFontTx/>
              <a:buNone/>
            </a:pPr>
            <a:r>
              <a:rPr lang="en-SG" sz="1800" dirty="0">
                <a:latin typeface="TimesNewRomanPSMT"/>
              </a:rPr>
              <a:t>Example: C1: linear regression model</a:t>
            </a:r>
          </a:p>
          <a:p>
            <a:pPr marL="936625" indent="0" algn="just">
              <a:buFontTx/>
              <a:buNone/>
            </a:pPr>
            <a:r>
              <a:rPr lang="en-SG" sz="1800" dirty="0">
                <a:latin typeface="TimesNewRomanPSMT"/>
              </a:rPr>
              <a:t>C2: 2</a:t>
            </a:r>
            <a:r>
              <a:rPr lang="en-SG" sz="1800" baseline="30000" dirty="0">
                <a:latin typeface="TimesNewRomanPSMT"/>
              </a:rPr>
              <a:t>nd</a:t>
            </a:r>
            <a:r>
              <a:rPr lang="en-SG" sz="1800" dirty="0">
                <a:latin typeface="TimesNewRomanPSMT"/>
              </a:rPr>
              <a:t> order polynomial</a:t>
            </a:r>
          </a:p>
          <a:p>
            <a:pPr marL="936625" indent="0" algn="just">
              <a:buFontTx/>
              <a:buNone/>
            </a:pPr>
            <a:r>
              <a:rPr lang="en-SG" sz="1800" dirty="0">
                <a:latin typeface="TimesNewRomanPSMT"/>
              </a:rPr>
              <a:t>C3: 3</a:t>
            </a:r>
            <a:r>
              <a:rPr lang="en-SG" sz="1800" baseline="30000" dirty="0">
                <a:latin typeface="TimesNewRomanPSMT"/>
              </a:rPr>
              <a:t>rd</a:t>
            </a:r>
            <a:r>
              <a:rPr lang="en-SG" sz="1800" dirty="0">
                <a:latin typeface="TimesNewRomanPSMT"/>
              </a:rPr>
              <a:t> order polynomial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E0D1DB5-1F29-89CB-2279-B64329E78B85}"/>
              </a:ext>
            </a:extLst>
          </p:cNvPr>
          <p:cNvSpPr txBox="1"/>
          <p:nvPr/>
        </p:nvSpPr>
        <p:spPr>
          <a:xfrm>
            <a:off x="4652578" y="3006475"/>
            <a:ext cx="21151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accuracy on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 set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911EB43-E3BC-A4DF-C5A2-E59E6450F157}"/>
              </a:ext>
            </a:extLst>
          </p:cNvPr>
          <p:cNvSpPr txBox="1"/>
          <p:nvPr/>
        </p:nvSpPr>
        <p:spPr>
          <a:xfrm>
            <a:off x="4502378" y="3566116"/>
            <a:ext cx="1898240" cy="1045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SG" sz="1800" dirty="0">
                <a:solidFill>
                  <a:schemeClr val="accent5">
                    <a:lumMod val="75000"/>
                  </a:schemeClr>
                </a:solidFill>
                <a:latin typeface="TimesNewRomanPSMT"/>
              </a:rPr>
              <a:t>→	86%</a:t>
            </a:r>
          </a:p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SG" sz="1800" dirty="0">
                <a:solidFill>
                  <a:schemeClr val="accent5">
                    <a:lumMod val="75000"/>
                  </a:schemeClr>
                </a:solidFill>
                <a:latin typeface="TimesNewRomanPSMT"/>
              </a:rPr>
              <a:t>→	88%</a:t>
            </a:r>
          </a:p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SG" sz="1800" dirty="0">
                <a:solidFill>
                  <a:schemeClr val="accent5">
                    <a:lumMod val="75000"/>
                  </a:schemeClr>
                </a:solidFill>
                <a:latin typeface="TimesNewRomanPSMT"/>
              </a:rPr>
              <a:t>→	82%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04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E1D02-55B0-7F32-BE09-61A37B040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k-Fold Cross-validation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A938B7-416C-4AB6-3D4B-DEE35A4106AF}"/>
              </a:ext>
            </a:extLst>
          </p:cNvPr>
          <p:cNvSpPr/>
          <p:nvPr/>
        </p:nvSpPr>
        <p:spPr>
          <a:xfrm>
            <a:off x="594360" y="565190"/>
            <a:ext cx="36576" cy="41148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EC7F09-E0CE-7171-83E3-126A09EF8D42}"/>
              </a:ext>
            </a:extLst>
          </p:cNvPr>
          <p:cNvSpPr/>
          <p:nvPr/>
        </p:nvSpPr>
        <p:spPr>
          <a:xfrm>
            <a:off x="535369" y="1393345"/>
            <a:ext cx="983225" cy="2588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B42934-9A23-F432-4B81-735816D6CE59}"/>
              </a:ext>
            </a:extLst>
          </p:cNvPr>
          <p:cNvSpPr/>
          <p:nvPr/>
        </p:nvSpPr>
        <p:spPr>
          <a:xfrm>
            <a:off x="5710145" y="1404795"/>
            <a:ext cx="983226" cy="2351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4DADC3-DA7D-1A20-36A0-57E95F30671A}"/>
              </a:ext>
            </a:extLst>
          </p:cNvPr>
          <p:cNvSpPr txBox="1"/>
          <p:nvPr/>
        </p:nvSpPr>
        <p:spPr>
          <a:xfrm>
            <a:off x="6776062" y="1321418"/>
            <a:ext cx="1956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Hidden when selecting and training model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88A4701-144F-1D07-3CDD-83A728C7009B}"/>
              </a:ext>
            </a:extLst>
          </p:cNvPr>
          <p:cNvSpPr/>
          <p:nvPr/>
        </p:nvSpPr>
        <p:spPr>
          <a:xfrm>
            <a:off x="4468272" y="1393734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Validation</a:t>
            </a:r>
          </a:p>
        </p:txBody>
      </p:sp>
      <p:pic>
        <p:nvPicPr>
          <p:cNvPr id="26" name="Picture 2" descr="Hidden - Free interface icons">
            <a:extLst>
              <a:ext uri="{FF2B5EF4-FFF2-40B4-BE49-F238E27FC236}">
                <a16:creationId xmlns:a16="http://schemas.microsoft.com/office/drawing/2014/main" id="{0FC1D35E-87D7-9220-0FF2-74141F11B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745311" y="1427980"/>
            <a:ext cx="188816" cy="18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A919DC0-3C92-0979-A100-D7B173B6DD20}"/>
              </a:ext>
            </a:extLst>
          </p:cNvPr>
          <p:cNvSpPr/>
          <p:nvPr/>
        </p:nvSpPr>
        <p:spPr>
          <a:xfrm>
            <a:off x="3485046" y="1392956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B9C774-1AC0-A3AD-34FA-947E88517181}"/>
              </a:ext>
            </a:extLst>
          </p:cNvPr>
          <p:cNvSpPr/>
          <p:nvPr/>
        </p:nvSpPr>
        <p:spPr>
          <a:xfrm>
            <a:off x="2501820" y="1392956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B77746-09CF-C893-E1A1-308A14099F02}"/>
              </a:ext>
            </a:extLst>
          </p:cNvPr>
          <p:cNvSpPr/>
          <p:nvPr/>
        </p:nvSpPr>
        <p:spPr>
          <a:xfrm>
            <a:off x="1518594" y="1392956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5487495-B5BA-9655-09FF-D6E25C380D2C}"/>
              </a:ext>
            </a:extLst>
          </p:cNvPr>
          <p:cNvSpPr/>
          <p:nvPr/>
        </p:nvSpPr>
        <p:spPr>
          <a:xfrm>
            <a:off x="535369" y="1718332"/>
            <a:ext cx="983225" cy="2588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CB9EC12-E4AA-AD37-CBA6-3E72FC741373}"/>
              </a:ext>
            </a:extLst>
          </p:cNvPr>
          <p:cNvSpPr/>
          <p:nvPr/>
        </p:nvSpPr>
        <p:spPr>
          <a:xfrm>
            <a:off x="4468272" y="1718721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1E16837-EA84-04BC-448C-E78070C47EF0}"/>
              </a:ext>
            </a:extLst>
          </p:cNvPr>
          <p:cNvSpPr/>
          <p:nvPr/>
        </p:nvSpPr>
        <p:spPr>
          <a:xfrm>
            <a:off x="3485046" y="1717943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Validation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48D0AD1-1059-8ABC-9ED2-C57DF3C6738B}"/>
              </a:ext>
            </a:extLst>
          </p:cNvPr>
          <p:cNvSpPr/>
          <p:nvPr/>
        </p:nvSpPr>
        <p:spPr>
          <a:xfrm>
            <a:off x="2501820" y="1717943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4D5AFF3-C9CA-F705-BF5C-5CE11B544706}"/>
              </a:ext>
            </a:extLst>
          </p:cNvPr>
          <p:cNvSpPr/>
          <p:nvPr/>
        </p:nvSpPr>
        <p:spPr>
          <a:xfrm>
            <a:off x="1518594" y="1717943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C7D73FB-C359-3094-8C45-889C873B9E1F}"/>
              </a:ext>
            </a:extLst>
          </p:cNvPr>
          <p:cNvSpPr/>
          <p:nvPr/>
        </p:nvSpPr>
        <p:spPr>
          <a:xfrm>
            <a:off x="534753" y="2041842"/>
            <a:ext cx="983225" cy="2588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B81DFD8-A203-67D8-8EA4-42394D12FF2A}"/>
              </a:ext>
            </a:extLst>
          </p:cNvPr>
          <p:cNvSpPr/>
          <p:nvPr/>
        </p:nvSpPr>
        <p:spPr>
          <a:xfrm>
            <a:off x="4467656" y="2042231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FDE1472-1593-3153-1E9C-5E6FDCD5237E}"/>
              </a:ext>
            </a:extLst>
          </p:cNvPr>
          <p:cNvSpPr/>
          <p:nvPr/>
        </p:nvSpPr>
        <p:spPr>
          <a:xfrm>
            <a:off x="3484430" y="2041453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CA71658-C9D5-7865-C5DD-E173E56ACF93}"/>
              </a:ext>
            </a:extLst>
          </p:cNvPr>
          <p:cNvSpPr/>
          <p:nvPr/>
        </p:nvSpPr>
        <p:spPr>
          <a:xfrm>
            <a:off x="2501204" y="2041453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Validation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DAB54B2-36EF-AF7F-36B3-5BC80EFD6174}"/>
              </a:ext>
            </a:extLst>
          </p:cNvPr>
          <p:cNvSpPr/>
          <p:nvPr/>
        </p:nvSpPr>
        <p:spPr>
          <a:xfrm>
            <a:off x="1517978" y="2041453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27860D0-C9A7-20D9-78A8-31D1739222E1}"/>
              </a:ext>
            </a:extLst>
          </p:cNvPr>
          <p:cNvSpPr/>
          <p:nvPr/>
        </p:nvSpPr>
        <p:spPr>
          <a:xfrm>
            <a:off x="534753" y="2370542"/>
            <a:ext cx="983225" cy="2588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A411AED-90C3-F1B6-A110-A37DD72914CA}"/>
              </a:ext>
            </a:extLst>
          </p:cNvPr>
          <p:cNvSpPr/>
          <p:nvPr/>
        </p:nvSpPr>
        <p:spPr>
          <a:xfrm>
            <a:off x="4467656" y="2370931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1FDAF21-69A9-669A-C5D2-227554D0DE4D}"/>
              </a:ext>
            </a:extLst>
          </p:cNvPr>
          <p:cNvSpPr/>
          <p:nvPr/>
        </p:nvSpPr>
        <p:spPr>
          <a:xfrm>
            <a:off x="3484430" y="2370153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080448A-B8C0-A210-D01B-03D5A0FF64A7}"/>
              </a:ext>
            </a:extLst>
          </p:cNvPr>
          <p:cNvSpPr/>
          <p:nvPr/>
        </p:nvSpPr>
        <p:spPr>
          <a:xfrm>
            <a:off x="2501204" y="2370153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C6319EB-2BC8-CB0D-22B9-A651E7963413}"/>
              </a:ext>
            </a:extLst>
          </p:cNvPr>
          <p:cNvSpPr/>
          <p:nvPr/>
        </p:nvSpPr>
        <p:spPr>
          <a:xfrm>
            <a:off x="1517978" y="2370153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Validation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6DFEB1C-21CC-66E1-90FF-B420C67964DC}"/>
              </a:ext>
            </a:extLst>
          </p:cNvPr>
          <p:cNvSpPr/>
          <p:nvPr/>
        </p:nvSpPr>
        <p:spPr>
          <a:xfrm>
            <a:off x="534753" y="2705901"/>
            <a:ext cx="983225" cy="2588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Validation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BC39E89-ACBE-A78F-991E-D1583C75E302}"/>
              </a:ext>
            </a:extLst>
          </p:cNvPr>
          <p:cNvSpPr/>
          <p:nvPr/>
        </p:nvSpPr>
        <p:spPr>
          <a:xfrm>
            <a:off x="4467656" y="2706290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FE6AF48-0307-BCA6-C803-C585865BB6E2}"/>
              </a:ext>
            </a:extLst>
          </p:cNvPr>
          <p:cNvSpPr/>
          <p:nvPr/>
        </p:nvSpPr>
        <p:spPr>
          <a:xfrm>
            <a:off x="3484430" y="2705512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8F2A408-EBEF-BD94-1A53-882ED9D88620}"/>
              </a:ext>
            </a:extLst>
          </p:cNvPr>
          <p:cNvSpPr/>
          <p:nvPr/>
        </p:nvSpPr>
        <p:spPr>
          <a:xfrm>
            <a:off x="2501204" y="2705512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A1DA4D-5022-CE66-A25D-9C90A98C6FBF}"/>
              </a:ext>
            </a:extLst>
          </p:cNvPr>
          <p:cNvSpPr/>
          <p:nvPr/>
        </p:nvSpPr>
        <p:spPr>
          <a:xfrm>
            <a:off x="1517978" y="2705512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A6794650-43A0-ADE9-5E17-49CFAE4EEBA7}"/>
              </a:ext>
            </a:extLst>
          </p:cNvPr>
          <p:cNvSpPr txBox="1">
            <a:spLocks/>
          </p:cNvSpPr>
          <p:nvPr/>
        </p:nvSpPr>
        <p:spPr>
          <a:xfrm>
            <a:off x="534753" y="3195412"/>
            <a:ext cx="3932903" cy="1452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Blip>
                <a:blip r:embed="rId3"/>
              </a:buBlip>
              <a:defRPr sz="21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Blip>
                <a:blip r:embed="rId3"/>
              </a:buBlip>
              <a:defRPr sz="18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Blip>
                <a:blip r:embed="rId3"/>
              </a:buBlip>
              <a:defRPr sz="15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Blip>
                <a:blip r:embed="rId3"/>
              </a:buBlip>
              <a:defRPr sz="135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Blip>
                <a:blip r:embed="rId3"/>
              </a:buBlip>
              <a:defRPr sz="135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SG" sz="1800" dirty="0">
                <a:latin typeface="TimesNewRomanPSMT"/>
              </a:rPr>
              <a:t>3 candidates:</a:t>
            </a:r>
          </a:p>
          <a:p>
            <a:pPr marL="0" indent="0" algn="just">
              <a:buFontTx/>
              <a:buNone/>
            </a:pPr>
            <a:r>
              <a:rPr lang="en-SG" sz="1800" dirty="0">
                <a:latin typeface="TimesNewRomanPSMT"/>
              </a:rPr>
              <a:t>Example: C1: linear regression model</a:t>
            </a:r>
          </a:p>
          <a:p>
            <a:pPr marL="936625" indent="0" algn="just">
              <a:buFontTx/>
              <a:buNone/>
            </a:pPr>
            <a:r>
              <a:rPr lang="en-SG" sz="1800" dirty="0">
                <a:latin typeface="TimesNewRomanPSMT"/>
              </a:rPr>
              <a:t>C2: 2</a:t>
            </a:r>
            <a:r>
              <a:rPr lang="en-SG" sz="1800" baseline="30000" dirty="0">
                <a:latin typeface="TimesNewRomanPSMT"/>
              </a:rPr>
              <a:t>nd</a:t>
            </a:r>
            <a:r>
              <a:rPr lang="en-SG" sz="1800" dirty="0">
                <a:latin typeface="TimesNewRomanPSMT"/>
              </a:rPr>
              <a:t> order polynomial</a:t>
            </a:r>
          </a:p>
          <a:p>
            <a:pPr marL="936625" indent="0" algn="just">
              <a:buFontTx/>
              <a:buNone/>
            </a:pPr>
            <a:r>
              <a:rPr lang="en-SG" sz="1800" dirty="0">
                <a:latin typeface="TimesNewRomanPSMT"/>
              </a:rPr>
              <a:t>C3: 3</a:t>
            </a:r>
            <a:r>
              <a:rPr lang="en-SG" sz="1800" baseline="30000" dirty="0">
                <a:latin typeface="TimesNewRomanPSMT"/>
              </a:rPr>
              <a:t>rd</a:t>
            </a:r>
            <a:r>
              <a:rPr lang="en-SG" sz="1800" dirty="0">
                <a:latin typeface="TimesNewRomanPSMT"/>
              </a:rPr>
              <a:t> order polynomial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E0D1DB5-1F29-89CB-2279-B64329E78B85}"/>
              </a:ext>
            </a:extLst>
          </p:cNvPr>
          <p:cNvSpPr txBox="1"/>
          <p:nvPr/>
        </p:nvSpPr>
        <p:spPr>
          <a:xfrm>
            <a:off x="4652578" y="3006475"/>
            <a:ext cx="21151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accuracy on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 set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E41BA37-4BDF-D87A-8AD3-D054DFA2E3E8}"/>
              </a:ext>
            </a:extLst>
          </p:cNvPr>
          <p:cNvSpPr/>
          <p:nvPr/>
        </p:nvSpPr>
        <p:spPr>
          <a:xfrm>
            <a:off x="5355470" y="3546745"/>
            <a:ext cx="578657" cy="33859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BBB19E4-646A-D051-BD96-EB1C58F43136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5644799" y="2764198"/>
            <a:ext cx="579834" cy="782547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ight Brace 7">
            <a:extLst>
              <a:ext uri="{FF2B5EF4-FFF2-40B4-BE49-F238E27FC236}">
                <a16:creationId xmlns:a16="http://schemas.microsoft.com/office/drawing/2014/main" id="{D00E7B27-8859-D9DD-C4E8-4A3DF50D9048}"/>
              </a:ext>
            </a:extLst>
          </p:cNvPr>
          <p:cNvSpPr/>
          <p:nvPr/>
        </p:nvSpPr>
        <p:spPr>
          <a:xfrm>
            <a:off x="5474336" y="1392956"/>
            <a:ext cx="211738" cy="1569014"/>
          </a:xfrm>
          <a:prstGeom prst="rightBrace">
            <a:avLst>
              <a:gd name="adj1" fmla="val 58425"/>
              <a:gd name="adj2" fmla="val 50000"/>
            </a:avLst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74CB2A-6C87-CF0E-5B4F-F54CBA05684E}"/>
              </a:ext>
            </a:extLst>
          </p:cNvPr>
          <p:cNvSpPr txBox="1"/>
          <p:nvPr/>
        </p:nvSpPr>
        <p:spPr>
          <a:xfrm>
            <a:off x="5708912" y="1933201"/>
            <a:ext cx="29132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Train 5 classifiers and compute the average validation accuracy for model </a:t>
            </a:r>
            <a:r>
              <a:rPr lang="en-US" sz="1600" dirty="0">
                <a:solidFill>
                  <a:srgbClr val="ED7F0D"/>
                </a:solidFill>
              </a:rPr>
              <a:t>C1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5BB7CC4-BBCD-1F70-9168-34021B07B136}"/>
              </a:ext>
            </a:extLst>
          </p:cNvPr>
          <p:cNvSpPr txBox="1"/>
          <p:nvPr/>
        </p:nvSpPr>
        <p:spPr>
          <a:xfrm>
            <a:off x="4502378" y="3566116"/>
            <a:ext cx="1898240" cy="1045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SG" sz="1800" dirty="0">
                <a:solidFill>
                  <a:schemeClr val="accent5">
                    <a:lumMod val="75000"/>
                  </a:schemeClr>
                </a:solidFill>
                <a:latin typeface="TimesNewRomanPSMT"/>
              </a:rPr>
              <a:t>→	86%</a:t>
            </a:r>
          </a:p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SG" sz="1800" dirty="0">
                <a:solidFill>
                  <a:schemeClr val="accent5">
                    <a:lumMod val="75000"/>
                  </a:schemeClr>
                </a:solidFill>
                <a:latin typeface="TimesNewRomanPSMT"/>
              </a:rPr>
              <a:t>→	88%</a:t>
            </a:r>
          </a:p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SG" sz="1800" dirty="0">
                <a:solidFill>
                  <a:schemeClr val="accent5">
                    <a:lumMod val="75000"/>
                  </a:schemeClr>
                </a:solidFill>
                <a:latin typeface="TimesNewRomanPSMT"/>
              </a:rPr>
              <a:t>→	82%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80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E1D02-55B0-7F32-BE09-61A37B040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k-Fold Cross-validation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A938B7-416C-4AB6-3D4B-DEE35A4106AF}"/>
              </a:ext>
            </a:extLst>
          </p:cNvPr>
          <p:cNvSpPr/>
          <p:nvPr/>
        </p:nvSpPr>
        <p:spPr>
          <a:xfrm>
            <a:off x="594360" y="565190"/>
            <a:ext cx="36576" cy="41148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EC7F09-E0CE-7171-83E3-126A09EF8D42}"/>
              </a:ext>
            </a:extLst>
          </p:cNvPr>
          <p:cNvSpPr/>
          <p:nvPr/>
        </p:nvSpPr>
        <p:spPr>
          <a:xfrm>
            <a:off x="535369" y="1393345"/>
            <a:ext cx="983225" cy="2588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B42934-9A23-F432-4B81-735816D6CE59}"/>
              </a:ext>
            </a:extLst>
          </p:cNvPr>
          <p:cNvSpPr/>
          <p:nvPr/>
        </p:nvSpPr>
        <p:spPr>
          <a:xfrm>
            <a:off x="5710145" y="1404795"/>
            <a:ext cx="983226" cy="2351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4DADC3-DA7D-1A20-36A0-57E95F30671A}"/>
              </a:ext>
            </a:extLst>
          </p:cNvPr>
          <p:cNvSpPr txBox="1"/>
          <p:nvPr/>
        </p:nvSpPr>
        <p:spPr>
          <a:xfrm>
            <a:off x="6776062" y="1321418"/>
            <a:ext cx="1956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Hidden when selecting and training model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88A4701-144F-1D07-3CDD-83A728C7009B}"/>
              </a:ext>
            </a:extLst>
          </p:cNvPr>
          <p:cNvSpPr/>
          <p:nvPr/>
        </p:nvSpPr>
        <p:spPr>
          <a:xfrm>
            <a:off x="4468272" y="1393734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Validation</a:t>
            </a:r>
          </a:p>
        </p:txBody>
      </p:sp>
      <p:pic>
        <p:nvPicPr>
          <p:cNvPr id="26" name="Picture 2" descr="Hidden - Free interface icons">
            <a:extLst>
              <a:ext uri="{FF2B5EF4-FFF2-40B4-BE49-F238E27FC236}">
                <a16:creationId xmlns:a16="http://schemas.microsoft.com/office/drawing/2014/main" id="{0FC1D35E-87D7-9220-0FF2-74141F11B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745311" y="1427980"/>
            <a:ext cx="188816" cy="18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A919DC0-3C92-0979-A100-D7B173B6DD20}"/>
              </a:ext>
            </a:extLst>
          </p:cNvPr>
          <p:cNvSpPr/>
          <p:nvPr/>
        </p:nvSpPr>
        <p:spPr>
          <a:xfrm>
            <a:off x="3485046" y="1392956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B9C774-1AC0-A3AD-34FA-947E88517181}"/>
              </a:ext>
            </a:extLst>
          </p:cNvPr>
          <p:cNvSpPr/>
          <p:nvPr/>
        </p:nvSpPr>
        <p:spPr>
          <a:xfrm>
            <a:off x="2501820" y="1392956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B77746-09CF-C893-E1A1-308A14099F02}"/>
              </a:ext>
            </a:extLst>
          </p:cNvPr>
          <p:cNvSpPr/>
          <p:nvPr/>
        </p:nvSpPr>
        <p:spPr>
          <a:xfrm>
            <a:off x="1518594" y="1392956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5487495-B5BA-9655-09FF-D6E25C380D2C}"/>
              </a:ext>
            </a:extLst>
          </p:cNvPr>
          <p:cNvSpPr/>
          <p:nvPr/>
        </p:nvSpPr>
        <p:spPr>
          <a:xfrm>
            <a:off x="535369" y="1718332"/>
            <a:ext cx="983225" cy="2588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CB9EC12-E4AA-AD37-CBA6-3E72FC741373}"/>
              </a:ext>
            </a:extLst>
          </p:cNvPr>
          <p:cNvSpPr/>
          <p:nvPr/>
        </p:nvSpPr>
        <p:spPr>
          <a:xfrm>
            <a:off x="4468272" y="1718721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1E16837-EA84-04BC-448C-E78070C47EF0}"/>
              </a:ext>
            </a:extLst>
          </p:cNvPr>
          <p:cNvSpPr/>
          <p:nvPr/>
        </p:nvSpPr>
        <p:spPr>
          <a:xfrm>
            <a:off x="3485046" y="1717943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Validation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48D0AD1-1059-8ABC-9ED2-C57DF3C6738B}"/>
              </a:ext>
            </a:extLst>
          </p:cNvPr>
          <p:cNvSpPr/>
          <p:nvPr/>
        </p:nvSpPr>
        <p:spPr>
          <a:xfrm>
            <a:off x="2501820" y="1717943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4D5AFF3-C9CA-F705-BF5C-5CE11B544706}"/>
              </a:ext>
            </a:extLst>
          </p:cNvPr>
          <p:cNvSpPr/>
          <p:nvPr/>
        </p:nvSpPr>
        <p:spPr>
          <a:xfrm>
            <a:off x="1518594" y="1717943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C7D73FB-C359-3094-8C45-889C873B9E1F}"/>
              </a:ext>
            </a:extLst>
          </p:cNvPr>
          <p:cNvSpPr/>
          <p:nvPr/>
        </p:nvSpPr>
        <p:spPr>
          <a:xfrm>
            <a:off x="534753" y="2041842"/>
            <a:ext cx="983225" cy="2588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B81DFD8-A203-67D8-8EA4-42394D12FF2A}"/>
              </a:ext>
            </a:extLst>
          </p:cNvPr>
          <p:cNvSpPr/>
          <p:nvPr/>
        </p:nvSpPr>
        <p:spPr>
          <a:xfrm>
            <a:off x="4467656" y="2042231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FDE1472-1593-3153-1E9C-5E6FDCD5237E}"/>
              </a:ext>
            </a:extLst>
          </p:cNvPr>
          <p:cNvSpPr/>
          <p:nvPr/>
        </p:nvSpPr>
        <p:spPr>
          <a:xfrm>
            <a:off x="3484430" y="2041453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CA71658-C9D5-7865-C5DD-E173E56ACF93}"/>
              </a:ext>
            </a:extLst>
          </p:cNvPr>
          <p:cNvSpPr/>
          <p:nvPr/>
        </p:nvSpPr>
        <p:spPr>
          <a:xfrm>
            <a:off x="2501204" y="2041453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Validation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DAB54B2-36EF-AF7F-36B3-5BC80EFD6174}"/>
              </a:ext>
            </a:extLst>
          </p:cNvPr>
          <p:cNvSpPr/>
          <p:nvPr/>
        </p:nvSpPr>
        <p:spPr>
          <a:xfrm>
            <a:off x="1517978" y="2041453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27860D0-C9A7-20D9-78A8-31D1739222E1}"/>
              </a:ext>
            </a:extLst>
          </p:cNvPr>
          <p:cNvSpPr/>
          <p:nvPr/>
        </p:nvSpPr>
        <p:spPr>
          <a:xfrm>
            <a:off x="534753" y="2370542"/>
            <a:ext cx="983225" cy="2588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A411AED-90C3-F1B6-A110-A37DD72914CA}"/>
              </a:ext>
            </a:extLst>
          </p:cNvPr>
          <p:cNvSpPr/>
          <p:nvPr/>
        </p:nvSpPr>
        <p:spPr>
          <a:xfrm>
            <a:off x="4467656" y="2370931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1FDAF21-69A9-669A-C5D2-227554D0DE4D}"/>
              </a:ext>
            </a:extLst>
          </p:cNvPr>
          <p:cNvSpPr/>
          <p:nvPr/>
        </p:nvSpPr>
        <p:spPr>
          <a:xfrm>
            <a:off x="3484430" y="2370153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080448A-B8C0-A210-D01B-03D5A0FF64A7}"/>
              </a:ext>
            </a:extLst>
          </p:cNvPr>
          <p:cNvSpPr/>
          <p:nvPr/>
        </p:nvSpPr>
        <p:spPr>
          <a:xfrm>
            <a:off x="2501204" y="2370153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C6319EB-2BC8-CB0D-22B9-A651E7963413}"/>
              </a:ext>
            </a:extLst>
          </p:cNvPr>
          <p:cNvSpPr/>
          <p:nvPr/>
        </p:nvSpPr>
        <p:spPr>
          <a:xfrm>
            <a:off x="1517978" y="2370153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Validation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6DFEB1C-21CC-66E1-90FF-B420C67964DC}"/>
              </a:ext>
            </a:extLst>
          </p:cNvPr>
          <p:cNvSpPr/>
          <p:nvPr/>
        </p:nvSpPr>
        <p:spPr>
          <a:xfrm>
            <a:off x="534753" y="2705901"/>
            <a:ext cx="983225" cy="25886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Validation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BC39E89-ACBE-A78F-991E-D1583C75E302}"/>
              </a:ext>
            </a:extLst>
          </p:cNvPr>
          <p:cNvSpPr/>
          <p:nvPr/>
        </p:nvSpPr>
        <p:spPr>
          <a:xfrm>
            <a:off x="4467656" y="2706290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FE6AF48-0307-BCA6-C803-C585865BB6E2}"/>
              </a:ext>
            </a:extLst>
          </p:cNvPr>
          <p:cNvSpPr/>
          <p:nvPr/>
        </p:nvSpPr>
        <p:spPr>
          <a:xfrm>
            <a:off x="3484430" y="2705512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8F2A408-EBEF-BD94-1A53-882ED9D88620}"/>
              </a:ext>
            </a:extLst>
          </p:cNvPr>
          <p:cNvSpPr/>
          <p:nvPr/>
        </p:nvSpPr>
        <p:spPr>
          <a:xfrm>
            <a:off x="2501204" y="2705512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A1DA4D-5022-CE66-A25D-9C90A98C6FBF}"/>
              </a:ext>
            </a:extLst>
          </p:cNvPr>
          <p:cNvSpPr/>
          <p:nvPr/>
        </p:nvSpPr>
        <p:spPr>
          <a:xfrm>
            <a:off x="1517978" y="2705512"/>
            <a:ext cx="983226" cy="258864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A6794650-43A0-ADE9-5E17-49CFAE4EEBA7}"/>
              </a:ext>
            </a:extLst>
          </p:cNvPr>
          <p:cNvSpPr txBox="1">
            <a:spLocks/>
          </p:cNvSpPr>
          <p:nvPr/>
        </p:nvSpPr>
        <p:spPr>
          <a:xfrm>
            <a:off x="534753" y="3195412"/>
            <a:ext cx="4037247" cy="1452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Blip>
                <a:blip r:embed="rId3"/>
              </a:buBlip>
              <a:defRPr sz="21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Blip>
                <a:blip r:embed="rId3"/>
              </a:buBlip>
              <a:defRPr sz="18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Blip>
                <a:blip r:embed="rId3"/>
              </a:buBlip>
              <a:defRPr sz="15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Blip>
                <a:blip r:embed="rId3"/>
              </a:buBlip>
              <a:defRPr sz="135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Tx/>
              <a:buBlip>
                <a:blip r:embed="rId3"/>
              </a:buBlip>
              <a:defRPr sz="135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SG" sz="1800" dirty="0">
                <a:latin typeface="TimesNewRomanPSMT"/>
              </a:rPr>
              <a:t>3 candidates:</a:t>
            </a:r>
          </a:p>
          <a:p>
            <a:pPr marL="0" indent="0" algn="just">
              <a:buFontTx/>
              <a:buNone/>
            </a:pPr>
            <a:r>
              <a:rPr lang="en-SG" sz="1800" dirty="0">
                <a:latin typeface="TimesNewRomanPSMT"/>
              </a:rPr>
              <a:t>Example: C1: linear regression model</a:t>
            </a:r>
          </a:p>
          <a:p>
            <a:pPr marL="936625" indent="0" algn="just">
              <a:buFontTx/>
              <a:buNone/>
            </a:pPr>
            <a:r>
              <a:rPr lang="en-SG" sz="1800" dirty="0">
                <a:latin typeface="TimesNewRomanPSMT"/>
              </a:rPr>
              <a:t>C2: 2</a:t>
            </a:r>
            <a:r>
              <a:rPr lang="en-SG" sz="1800" baseline="30000" dirty="0">
                <a:latin typeface="TimesNewRomanPSMT"/>
              </a:rPr>
              <a:t>nd</a:t>
            </a:r>
            <a:r>
              <a:rPr lang="en-SG" sz="1800" dirty="0">
                <a:latin typeface="TimesNewRomanPSMT"/>
              </a:rPr>
              <a:t> order polynomial</a:t>
            </a:r>
          </a:p>
          <a:p>
            <a:pPr marL="936625" indent="0" algn="just">
              <a:buFontTx/>
              <a:buNone/>
            </a:pPr>
            <a:r>
              <a:rPr lang="en-SG" sz="1800" dirty="0">
                <a:latin typeface="TimesNewRomanPSMT"/>
              </a:rPr>
              <a:t>C3: 3</a:t>
            </a:r>
            <a:r>
              <a:rPr lang="en-SG" sz="1800" baseline="30000" dirty="0">
                <a:latin typeface="TimesNewRomanPSMT"/>
              </a:rPr>
              <a:t>rd</a:t>
            </a:r>
            <a:r>
              <a:rPr lang="en-SG" sz="1800" dirty="0">
                <a:latin typeface="TimesNewRomanPSMT"/>
              </a:rPr>
              <a:t> order polynomial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E0D1DB5-1F29-89CB-2279-B64329E78B85}"/>
              </a:ext>
            </a:extLst>
          </p:cNvPr>
          <p:cNvSpPr txBox="1"/>
          <p:nvPr/>
        </p:nvSpPr>
        <p:spPr>
          <a:xfrm>
            <a:off x="4652578" y="3006475"/>
            <a:ext cx="21151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accuracy on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 set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E41BA37-4BDF-D87A-8AD3-D054DFA2E3E8}"/>
              </a:ext>
            </a:extLst>
          </p:cNvPr>
          <p:cNvSpPr/>
          <p:nvPr/>
        </p:nvSpPr>
        <p:spPr>
          <a:xfrm>
            <a:off x="5355470" y="3882712"/>
            <a:ext cx="578657" cy="33859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BBB19E4-646A-D051-BD96-EB1C58F43136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5644799" y="2715013"/>
            <a:ext cx="820035" cy="1167699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ight Brace 7">
            <a:extLst>
              <a:ext uri="{FF2B5EF4-FFF2-40B4-BE49-F238E27FC236}">
                <a16:creationId xmlns:a16="http://schemas.microsoft.com/office/drawing/2014/main" id="{D00E7B27-8859-D9DD-C4E8-4A3DF50D9048}"/>
              </a:ext>
            </a:extLst>
          </p:cNvPr>
          <p:cNvSpPr/>
          <p:nvPr/>
        </p:nvSpPr>
        <p:spPr>
          <a:xfrm>
            <a:off x="5474336" y="1392956"/>
            <a:ext cx="211738" cy="1569014"/>
          </a:xfrm>
          <a:prstGeom prst="rightBrace">
            <a:avLst>
              <a:gd name="adj1" fmla="val 58425"/>
              <a:gd name="adj2" fmla="val 50000"/>
            </a:avLst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74CB2A-6C87-CF0E-5B4F-F54CBA05684E}"/>
              </a:ext>
            </a:extLst>
          </p:cNvPr>
          <p:cNvSpPr txBox="1"/>
          <p:nvPr/>
        </p:nvSpPr>
        <p:spPr>
          <a:xfrm>
            <a:off x="5708912" y="1933201"/>
            <a:ext cx="29132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Train 5 classifiers and compute the average validation accuracy for model </a:t>
            </a:r>
            <a:r>
              <a:rPr lang="en-US" sz="1600" dirty="0">
                <a:solidFill>
                  <a:srgbClr val="ED7F0D"/>
                </a:solidFill>
              </a:rPr>
              <a:t>C2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F9F0E80-ACA6-E191-FEAB-1624C0025478}"/>
              </a:ext>
            </a:extLst>
          </p:cNvPr>
          <p:cNvSpPr txBox="1"/>
          <p:nvPr/>
        </p:nvSpPr>
        <p:spPr>
          <a:xfrm>
            <a:off x="4502378" y="3566116"/>
            <a:ext cx="1898240" cy="1045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SG" sz="1800" dirty="0">
                <a:solidFill>
                  <a:schemeClr val="accent5">
                    <a:lumMod val="75000"/>
                  </a:schemeClr>
                </a:solidFill>
                <a:latin typeface="TimesNewRomanPSMT"/>
              </a:rPr>
              <a:t>→	86%</a:t>
            </a:r>
          </a:p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SG" sz="1800" dirty="0">
                <a:solidFill>
                  <a:schemeClr val="accent5">
                    <a:lumMod val="75000"/>
                  </a:schemeClr>
                </a:solidFill>
                <a:latin typeface="TimesNewRomanPSMT"/>
              </a:rPr>
              <a:t>→	88%</a:t>
            </a:r>
          </a:p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SG" sz="1800" dirty="0">
                <a:solidFill>
                  <a:schemeClr val="accent5">
                    <a:lumMod val="75000"/>
                  </a:schemeClr>
                </a:solidFill>
                <a:latin typeface="TimesNewRomanPSMT"/>
              </a:rPr>
              <a:t>→	82%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385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2318</TotalTime>
  <Words>3997</Words>
  <Application>Microsoft Macintosh PowerPoint</Application>
  <PresentationFormat>On-screen Show (16:9)</PresentationFormat>
  <Paragraphs>1047</Paragraphs>
  <Slides>51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9" baseType="lpstr">
      <vt:lpstr>Arial</vt:lpstr>
      <vt:lpstr>Calibri</vt:lpstr>
      <vt:lpstr>Cambria Math</vt:lpstr>
      <vt:lpstr>Courier New</vt:lpstr>
      <vt:lpstr>Times New Roman</vt:lpstr>
      <vt:lpstr>TimesNewRomanPSMT</vt:lpstr>
      <vt:lpstr>Wingdings</vt:lpstr>
      <vt:lpstr>Office Theme</vt:lpstr>
      <vt:lpstr>EE2211 Tutorial 10  Thao Nguyen</vt:lpstr>
      <vt:lpstr>Question 1</vt:lpstr>
      <vt:lpstr>Question 1</vt:lpstr>
      <vt:lpstr>Question 2</vt:lpstr>
      <vt:lpstr>Recap: Cross-validation</vt:lpstr>
      <vt:lpstr>Recap: Cross-validation</vt:lpstr>
      <vt:lpstr>Recap: k-Fold Cross-validation</vt:lpstr>
      <vt:lpstr>Recap: k-Fold Cross-validation</vt:lpstr>
      <vt:lpstr>Recap: k-Fold Cross-validation</vt:lpstr>
      <vt:lpstr>Recap: k-Fold Cross-validation</vt:lpstr>
      <vt:lpstr>Question 2</vt:lpstr>
      <vt:lpstr>Question 3</vt:lpstr>
      <vt:lpstr>Question 3</vt:lpstr>
      <vt:lpstr>Question 3</vt:lpstr>
      <vt:lpstr>Question 3</vt:lpstr>
      <vt:lpstr>Question 3</vt:lpstr>
      <vt:lpstr>Question 3</vt:lpstr>
      <vt:lpstr>Question 3</vt:lpstr>
      <vt:lpstr>Question 3</vt:lpstr>
      <vt:lpstr>Question 3</vt:lpstr>
      <vt:lpstr>Question 3</vt:lpstr>
      <vt:lpstr>Question 4</vt:lpstr>
      <vt:lpstr>Question 4</vt:lpstr>
      <vt:lpstr>Question 4</vt:lpstr>
      <vt:lpstr>Question 5</vt:lpstr>
      <vt:lpstr>Question 5</vt:lpstr>
      <vt:lpstr>Question 5</vt:lpstr>
      <vt:lpstr>Question 5</vt:lpstr>
      <vt:lpstr>Question 5</vt:lpstr>
      <vt:lpstr>Question 5</vt:lpstr>
      <vt:lpstr>Question 5</vt:lpstr>
      <vt:lpstr>Question 5</vt:lpstr>
      <vt:lpstr>Question 5</vt:lpstr>
      <vt:lpstr>Question 5</vt:lpstr>
      <vt:lpstr>Question 5</vt:lpstr>
      <vt:lpstr>Question 5</vt:lpstr>
      <vt:lpstr>Question 5</vt:lpstr>
      <vt:lpstr>Question 5</vt:lpstr>
      <vt:lpstr>Question 5</vt:lpstr>
      <vt:lpstr>Question 5</vt:lpstr>
      <vt:lpstr>Question 5</vt:lpstr>
      <vt:lpstr>Question 5</vt:lpstr>
      <vt:lpstr>Question 6</vt:lpstr>
      <vt:lpstr>Question 6</vt:lpstr>
      <vt:lpstr>Question 6</vt:lpstr>
      <vt:lpstr>Question 6</vt:lpstr>
      <vt:lpstr>Question 6</vt:lpstr>
      <vt:lpstr>Question 6</vt:lpstr>
      <vt:lpstr>Question 6</vt:lpstr>
      <vt:lpstr>Question 6</vt:lpstr>
      <vt:lpstr>Question 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Yihan LIAN</dc:creator>
  <cp:lastModifiedBy>Nguyen Ngoc Nhu Thao</cp:lastModifiedBy>
  <cp:revision>541</cp:revision>
  <dcterms:created xsi:type="dcterms:W3CDTF">2018-08-16T03:57:50Z</dcterms:created>
  <dcterms:modified xsi:type="dcterms:W3CDTF">2025-04-03T13:26:55Z</dcterms:modified>
</cp:coreProperties>
</file>