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9" r:id="rId3"/>
    <p:sldId id="303" r:id="rId4"/>
    <p:sldId id="304" r:id="rId5"/>
    <p:sldId id="306" r:id="rId6"/>
    <p:sldId id="307" r:id="rId7"/>
    <p:sldId id="308" r:id="rId8"/>
    <p:sldId id="310" r:id="rId9"/>
    <p:sldId id="311" r:id="rId10"/>
    <p:sldId id="309" r:id="rId11"/>
    <p:sldId id="257" r:id="rId12"/>
    <p:sldId id="258" r:id="rId13"/>
    <p:sldId id="259" r:id="rId14"/>
    <p:sldId id="286" r:id="rId15"/>
    <p:sldId id="260" r:id="rId16"/>
    <p:sldId id="261" r:id="rId17"/>
    <p:sldId id="284" r:id="rId18"/>
    <p:sldId id="285" r:id="rId19"/>
    <p:sldId id="270" r:id="rId20"/>
    <p:sldId id="271" r:id="rId21"/>
    <p:sldId id="272" r:id="rId22"/>
    <p:sldId id="273" r:id="rId23"/>
    <p:sldId id="274" r:id="rId24"/>
    <p:sldId id="275" r:id="rId25"/>
    <p:sldId id="279" r:id="rId26"/>
    <p:sldId id="280" r:id="rId27"/>
    <p:sldId id="265" r:id="rId28"/>
    <p:sldId id="283" r:id="rId29"/>
    <p:sldId id="277" r:id="rId30"/>
    <p:sldId id="267" r:id="rId31"/>
    <p:sldId id="287" r:id="rId32"/>
    <p:sldId id="289" r:id="rId33"/>
    <p:sldId id="292" r:id="rId34"/>
    <p:sldId id="291" r:id="rId35"/>
    <p:sldId id="295" r:id="rId36"/>
    <p:sldId id="296" r:id="rId37"/>
    <p:sldId id="297" r:id="rId38"/>
    <p:sldId id="298" r:id="rId39"/>
    <p:sldId id="299" r:id="rId40"/>
    <p:sldId id="294" r:id="rId41"/>
    <p:sldId id="300" r:id="rId42"/>
    <p:sldId id="268" r:id="rId43"/>
    <p:sldId id="301" r:id="rId44"/>
    <p:sldId id="302" r:id="rId4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4282"/>
    <a:srgbClr val="33689B"/>
    <a:srgbClr val="006DB7"/>
    <a:srgbClr val="ED7F0D"/>
    <a:srgbClr val="006DC9"/>
    <a:srgbClr val="001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201"/>
    <p:restoredTop sz="94658"/>
  </p:normalViewPr>
  <p:slideViewPr>
    <p:cSldViewPr snapToGrid="0" snapToObjects="1">
      <p:cViewPr varScale="1">
        <p:scale>
          <a:sx n="130" d="100"/>
          <a:sy n="130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88" y="-32870"/>
            <a:ext cx="9307943" cy="5235718"/>
          </a:xfrm>
          <a:prstGeom prst="rect">
            <a:avLst/>
          </a:prstGeom>
        </p:spPr>
      </p:pic>
      <p:sp>
        <p:nvSpPr>
          <p:cNvPr id="8" name="Trapezoid 15"/>
          <p:cNvSpPr/>
          <p:nvPr userDrawn="1"/>
        </p:nvSpPr>
        <p:spPr>
          <a:xfrm>
            <a:off x="-53789" y="1311970"/>
            <a:ext cx="5514846" cy="2641003"/>
          </a:xfrm>
          <a:custGeom>
            <a:avLst/>
            <a:gdLst>
              <a:gd name="connsiteX0" fmla="*/ 0 w 5424854"/>
              <a:gd name="connsiteY0" fmla="*/ 1018237 h 1018237"/>
              <a:gd name="connsiteX1" fmla="*/ 79127 w 5424854"/>
              <a:gd name="connsiteY1" fmla="*/ 0 h 1018237"/>
              <a:gd name="connsiteX2" fmla="*/ 5345727 w 5424854"/>
              <a:gd name="connsiteY2" fmla="*/ 0 h 1018237"/>
              <a:gd name="connsiteX3" fmla="*/ 5424854 w 5424854"/>
              <a:gd name="connsiteY3" fmla="*/ 1018237 h 1018237"/>
              <a:gd name="connsiteX4" fmla="*/ 0 w 5424854"/>
              <a:gd name="connsiteY4" fmla="*/ 1018237 h 1018237"/>
              <a:gd name="connsiteX0" fmla="*/ 4 w 5424858"/>
              <a:gd name="connsiteY0" fmla="*/ 1018237 h 1018237"/>
              <a:gd name="connsiteX1" fmla="*/ 0 w 5424858"/>
              <a:gd name="connsiteY1" fmla="*/ 8793 h 1018237"/>
              <a:gd name="connsiteX2" fmla="*/ 5345731 w 5424858"/>
              <a:gd name="connsiteY2" fmla="*/ 0 h 1018237"/>
              <a:gd name="connsiteX3" fmla="*/ 5424858 w 5424858"/>
              <a:gd name="connsiteY3" fmla="*/ 1018237 h 1018237"/>
              <a:gd name="connsiteX4" fmla="*/ 4 w 5424858"/>
              <a:gd name="connsiteY4" fmla="*/ 1018237 h 1018237"/>
              <a:gd name="connsiteX0" fmla="*/ 4 w 5433654"/>
              <a:gd name="connsiteY0" fmla="*/ 1009444 h 1009444"/>
              <a:gd name="connsiteX1" fmla="*/ 0 w 5433654"/>
              <a:gd name="connsiteY1" fmla="*/ 0 h 1009444"/>
              <a:gd name="connsiteX2" fmla="*/ 5433654 w 5433654"/>
              <a:gd name="connsiteY2" fmla="*/ 0 h 1009444"/>
              <a:gd name="connsiteX3" fmla="*/ 5424858 w 5433654"/>
              <a:gd name="connsiteY3" fmla="*/ 1009444 h 1009444"/>
              <a:gd name="connsiteX4" fmla="*/ 4 w 5433654"/>
              <a:gd name="connsiteY4" fmla="*/ 1009444 h 1009444"/>
              <a:gd name="connsiteX0" fmla="*/ 4 w 5433654"/>
              <a:gd name="connsiteY0" fmla="*/ 1009444 h 1018237"/>
              <a:gd name="connsiteX1" fmla="*/ 0 w 5433654"/>
              <a:gd name="connsiteY1" fmla="*/ 0 h 1018237"/>
              <a:gd name="connsiteX2" fmla="*/ 5433654 w 5433654"/>
              <a:gd name="connsiteY2" fmla="*/ 0 h 1018237"/>
              <a:gd name="connsiteX3" fmla="*/ 5363312 w 5433654"/>
              <a:gd name="connsiteY3" fmla="*/ 1018237 h 1018237"/>
              <a:gd name="connsiteX4" fmla="*/ 4 w 5433654"/>
              <a:gd name="connsiteY4" fmla="*/ 1009444 h 1018237"/>
              <a:gd name="connsiteX0" fmla="*/ 4 w 5540546"/>
              <a:gd name="connsiteY0" fmla="*/ 1009444 h 1018237"/>
              <a:gd name="connsiteX1" fmla="*/ 0 w 5540546"/>
              <a:gd name="connsiteY1" fmla="*/ 0 h 1018237"/>
              <a:gd name="connsiteX2" fmla="*/ 5540546 w 5540546"/>
              <a:gd name="connsiteY2" fmla="*/ 0 h 1018237"/>
              <a:gd name="connsiteX3" fmla="*/ 5363312 w 5540546"/>
              <a:gd name="connsiteY3" fmla="*/ 1018237 h 1018237"/>
              <a:gd name="connsiteX4" fmla="*/ 4 w 5540546"/>
              <a:gd name="connsiteY4" fmla="*/ 1009444 h 1018237"/>
              <a:gd name="connsiteX0" fmla="*/ 4 w 5540546"/>
              <a:gd name="connsiteY0" fmla="*/ 1009444 h 1269783"/>
              <a:gd name="connsiteX1" fmla="*/ 0 w 5540546"/>
              <a:gd name="connsiteY1" fmla="*/ 0 h 1269783"/>
              <a:gd name="connsiteX2" fmla="*/ 5540546 w 5540546"/>
              <a:gd name="connsiteY2" fmla="*/ 0 h 1269783"/>
              <a:gd name="connsiteX3" fmla="*/ 5318774 w 5540546"/>
              <a:gd name="connsiteY3" fmla="*/ 1269783 h 1269783"/>
              <a:gd name="connsiteX4" fmla="*/ 4 w 5540546"/>
              <a:gd name="connsiteY4" fmla="*/ 1009444 h 1269783"/>
              <a:gd name="connsiteX0" fmla="*/ 4 w 5540546"/>
              <a:gd name="connsiteY0" fmla="*/ 1260990 h 1269783"/>
              <a:gd name="connsiteX1" fmla="*/ 0 w 5540546"/>
              <a:gd name="connsiteY1" fmla="*/ 0 h 1269783"/>
              <a:gd name="connsiteX2" fmla="*/ 5540546 w 5540546"/>
              <a:gd name="connsiteY2" fmla="*/ 0 h 1269783"/>
              <a:gd name="connsiteX3" fmla="*/ 5318774 w 5540546"/>
              <a:gd name="connsiteY3" fmla="*/ 1269783 h 1269783"/>
              <a:gd name="connsiteX4" fmla="*/ 4 w 5540546"/>
              <a:gd name="connsiteY4" fmla="*/ 1260990 h 1269783"/>
              <a:gd name="connsiteX0" fmla="*/ 4 w 5540546"/>
              <a:gd name="connsiteY0" fmla="*/ 1260990 h 1269783"/>
              <a:gd name="connsiteX1" fmla="*/ 0 w 5540546"/>
              <a:gd name="connsiteY1" fmla="*/ 0 h 1269783"/>
              <a:gd name="connsiteX2" fmla="*/ 5540546 w 5540546"/>
              <a:gd name="connsiteY2" fmla="*/ 0 h 1269783"/>
              <a:gd name="connsiteX3" fmla="*/ 5380167 w 5540546"/>
              <a:gd name="connsiteY3" fmla="*/ 1269783 h 1269783"/>
              <a:gd name="connsiteX4" fmla="*/ 4 w 5540546"/>
              <a:gd name="connsiteY4" fmla="*/ 1260990 h 1269783"/>
              <a:gd name="connsiteX0" fmla="*/ 0 w 5595114"/>
              <a:gd name="connsiteY0" fmla="*/ 1260990 h 1269783"/>
              <a:gd name="connsiteX1" fmla="*/ 54568 w 5595114"/>
              <a:gd name="connsiteY1" fmla="*/ 0 h 1269783"/>
              <a:gd name="connsiteX2" fmla="*/ 5595114 w 5595114"/>
              <a:gd name="connsiteY2" fmla="*/ 0 h 1269783"/>
              <a:gd name="connsiteX3" fmla="*/ 5434735 w 5595114"/>
              <a:gd name="connsiteY3" fmla="*/ 1269783 h 1269783"/>
              <a:gd name="connsiteX4" fmla="*/ 0 w 5595114"/>
              <a:gd name="connsiteY4" fmla="*/ 1260990 h 1269783"/>
              <a:gd name="connsiteX0" fmla="*/ 3 w 5595117"/>
              <a:gd name="connsiteY0" fmla="*/ 1260990 h 1269783"/>
              <a:gd name="connsiteX1" fmla="*/ 0 w 5595117"/>
              <a:gd name="connsiteY1" fmla="*/ 3233 h 1269783"/>
              <a:gd name="connsiteX2" fmla="*/ 5595117 w 5595117"/>
              <a:gd name="connsiteY2" fmla="*/ 0 h 1269783"/>
              <a:gd name="connsiteX3" fmla="*/ 5434738 w 5595117"/>
              <a:gd name="connsiteY3" fmla="*/ 1269783 h 1269783"/>
              <a:gd name="connsiteX4" fmla="*/ 3 w 5595117"/>
              <a:gd name="connsiteY4" fmla="*/ 1260990 h 126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5117" h="1269783">
                <a:moveTo>
                  <a:pt x="3" y="1260990"/>
                </a:moveTo>
                <a:cubicBezTo>
                  <a:pt x="2" y="924509"/>
                  <a:pt x="1" y="339714"/>
                  <a:pt x="0" y="3233"/>
                </a:cubicBezTo>
                <a:lnTo>
                  <a:pt x="5595117" y="0"/>
                </a:lnTo>
                <a:lnTo>
                  <a:pt x="5434738" y="1269783"/>
                </a:lnTo>
                <a:lnTo>
                  <a:pt x="3" y="1260990"/>
                </a:lnTo>
                <a:close/>
              </a:path>
            </a:pathLst>
          </a:custGeom>
          <a:solidFill>
            <a:schemeClr val="bg2">
              <a:lumMod val="1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627852"/>
            <a:ext cx="4832407" cy="1286772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2914624"/>
            <a:ext cx="4622426" cy="89761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8938" y="4767263"/>
            <a:ext cx="2057400" cy="273844"/>
          </a:xfrm>
        </p:spPr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2772" y="4939290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25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32091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23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396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93431" y="1268017"/>
            <a:ext cx="8778476" cy="3552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214338" cy="1268017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482059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976380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8199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482059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976380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65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93431" y="138479"/>
            <a:ext cx="8778476" cy="4682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849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93431" y="1268017"/>
            <a:ext cx="8778476" cy="3552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07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93431" y="1268017"/>
            <a:ext cx="8778476" cy="3552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Rectangle 10"/>
          <p:cNvSpPr/>
          <p:nvPr userDrawn="1"/>
        </p:nvSpPr>
        <p:spPr>
          <a:xfrm>
            <a:off x="193432" y="1275161"/>
            <a:ext cx="4369777" cy="3552578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5143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8572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2001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15430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5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96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99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63108" y="164857"/>
            <a:ext cx="5208799" cy="4655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193432" y="164856"/>
            <a:ext cx="3569677" cy="4662883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/>
            </a:lvl1pPr>
            <a:lvl2pPr marL="514350" indent="-171450">
              <a:buFontTx/>
              <a:buBlip>
                <a:blip r:embed="rId2"/>
              </a:buBlip>
              <a:defRPr sz="2100"/>
            </a:lvl2pPr>
            <a:lvl3pPr marL="857250" indent="-171450">
              <a:buFontTx/>
              <a:buBlip>
                <a:blip r:embed="rId2"/>
              </a:buBlip>
              <a:defRPr sz="1800"/>
            </a:lvl3pPr>
            <a:lvl4pPr marL="1200150" indent="-171450">
              <a:buFontTx/>
              <a:buBlip>
                <a:blip r:embed="rId2"/>
              </a:buBlip>
              <a:defRPr sz="1500"/>
            </a:lvl4pPr>
            <a:lvl5pPr marL="1543050" indent="-171450">
              <a:buFontTx/>
              <a:buBlip>
                <a:blip r:embed="rId2"/>
              </a:buBlip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81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63108" y="164857"/>
            <a:ext cx="5208799" cy="4655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193432" y="164856"/>
            <a:ext cx="3569677" cy="4662883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45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555672" y="4877388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25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© Copyright National University of Singapore.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62356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2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30.png"/><Relationship Id="rId7" Type="http://schemas.openxmlformats.org/officeDocument/2006/relationships/image" Target="../media/image1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60.png"/><Relationship Id="rId7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1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00.png"/><Relationship Id="rId7" Type="http://schemas.openxmlformats.org/officeDocument/2006/relationships/image" Target="../media/image11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00.png"/><Relationship Id="rId7" Type="http://schemas.openxmlformats.org/officeDocument/2006/relationships/image" Target="../media/image11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00.png"/><Relationship Id="rId7" Type="http://schemas.openxmlformats.org/officeDocument/2006/relationships/image" Target="../media/image11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1" Type="http://schemas.openxmlformats.org/officeDocument/2006/relationships/image" Target="../media/image32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0.png"/><Relationship Id="rId16" Type="http://schemas.openxmlformats.org/officeDocument/2006/relationships/image" Target="../media/image28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3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959" y="1538290"/>
            <a:ext cx="4018662" cy="1188201"/>
          </a:xfrm>
        </p:spPr>
        <p:txBody>
          <a:bodyPr anchor="t">
            <a:normAutofit/>
          </a:bodyPr>
          <a:lstStyle/>
          <a:p>
            <a:r>
              <a:rPr lang="en-GB" sz="3300" dirty="0"/>
              <a:t>EE2211 Tutorial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276" y="2608445"/>
            <a:ext cx="4627861" cy="1241822"/>
          </a:xfrm>
        </p:spPr>
        <p:txBody>
          <a:bodyPr>
            <a:normAutofit/>
          </a:bodyPr>
          <a:lstStyle/>
          <a:p>
            <a:r>
              <a:rPr lang="en-US" altLang="en-US" sz="1050" dirty="0"/>
              <a:t>Thao Nguyen</a:t>
            </a:r>
            <a:endParaRPr lang="en-GB" sz="1050" dirty="0"/>
          </a:p>
        </p:txBody>
      </p:sp>
      <p:sp>
        <p:nvSpPr>
          <p:cNvPr id="4" name="Rectangle 3"/>
          <p:cNvSpPr/>
          <p:nvPr/>
        </p:nvSpPr>
        <p:spPr>
          <a:xfrm>
            <a:off x="316857" y="1615588"/>
            <a:ext cx="45720" cy="837467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Recap: K-means clustering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952567" y="1398716"/>
            <a:ext cx="4644279" cy="2976380"/>
          </a:xfrm>
        </p:spPr>
        <p:txBody>
          <a:bodyPr/>
          <a:lstStyle/>
          <a:p>
            <a:pPr algn="just"/>
            <a:r>
              <a:rPr lang="en-SG" sz="1800" dirty="0">
                <a:effectLst/>
                <a:latin typeface="TimesNewRomanPSMT"/>
              </a:rPr>
              <a:t>Task: partition data into k clusters</a:t>
            </a:r>
          </a:p>
          <a:p>
            <a:pPr algn="just"/>
            <a:r>
              <a:rPr lang="en-SG" sz="1800" dirty="0">
                <a:latin typeface="TimesNewRomanPSMT"/>
              </a:rPr>
              <a:t>Step 1: Initialize cluster centers randomly</a:t>
            </a:r>
          </a:p>
          <a:p>
            <a:pPr algn="just"/>
            <a:r>
              <a:rPr lang="en-SG" sz="1800" dirty="0">
                <a:effectLst/>
                <a:latin typeface="TimesNewRomanPSMT"/>
              </a:rPr>
              <a:t>Step 2: </a:t>
            </a:r>
            <a:r>
              <a:rPr lang="en-SG" sz="1800" u="sng" dirty="0">
                <a:effectLst/>
                <a:latin typeface="TimesNewRomanPSMT"/>
              </a:rPr>
              <a:t>Assign labels</a:t>
            </a:r>
            <a:r>
              <a:rPr lang="en-SG" sz="1800" dirty="0">
                <a:effectLst/>
                <a:latin typeface="TimesNewRomanPSMT"/>
              </a:rPr>
              <a:t> based on closest </a:t>
            </a:r>
            <a:r>
              <a:rPr lang="en-SG" sz="1800" dirty="0" err="1">
                <a:effectLst/>
                <a:latin typeface="TimesNewRomanPSMT"/>
              </a:rPr>
              <a:t>center</a:t>
            </a:r>
            <a:endParaRPr lang="en-SG" sz="1800" dirty="0">
              <a:effectLst/>
              <a:latin typeface="TimesNewRomanPSMT"/>
            </a:endParaRPr>
          </a:p>
          <a:p>
            <a:pPr algn="just"/>
            <a:r>
              <a:rPr lang="en-SG" sz="1800" dirty="0">
                <a:latin typeface="TimesNewRomanPSMT"/>
              </a:rPr>
              <a:t>Step 3: </a:t>
            </a:r>
            <a:r>
              <a:rPr lang="en-SG" sz="1800" u="sng" dirty="0">
                <a:latin typeface="TimesNewRomanPSMT"/>
              </a:rPr>
              <a:t>Update centers</a:t>
            </a:r>
            <a:r>
              <a:rPr lang="en-SG" sz="1800" dirty="0">
                <a:latin typeface="TimesNewRomanPSMT"/>
              </a:rPr>
              <a:t> to be the mean of the data points assigned to them</a:t>
            </a:r>
          </a:p>
          <a:p>
            <a:pPr algn="just"/>
            <a:r>
              <a:rPr lang="en-SG" sz="1800" dirty="0">
                <a:effectLst/>
                <a:latin typeface="TimesNewRomanPSMT"/>
              </a:rPr>
              <a:t>Repeat step 2 until converge</a:t>
            </a:r>
          </a:p>
          <a:p>
            <a:pPr algn="just"/>
            <a:endParaRPr lang="en-SG" sz="1800" dirty="0">
              <a:effectLst/>
              <a:latin typeface="TimesNewRomanPSM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" name="Circular Arrow 2">
            <a:extLst>
              <a:ext uri="{FF2B5EF4-FFF2-40B4-BE49-F238E27FC236}">
                <a16:creationId xmlns:a16="http://schemas.microsoft.com/office/drawing/2014/main" id="{DC5296C9-316A-A0B3-C224-15EF8630C93C}"/>
              </a:ext>
            </a:extLst>
          </p:cNvPr>
          <p:cNvSpPr/>
          <p:nvPr/>
        </p:nvSpPr>
        <p:spPr>
          <a:xfrm rot="17222022" flipV="1">
            <a:off x="7755911" y="2088732"/>
            <a:ext cx="1030587" cy="1509935"/>
          </a:xfrm>
          <a:prstGeom prst="circularArrow">
            <a:avLst>
              <a:gd name="adj1" fmla="val 12500"/>
              <a:gd name="adj2" fmla="val 387384"/>
              <a:gd name="adj3" fmla="val 20457681"/>
              <a:gd name="adj4" fmla="val 11684370"/>
              <a:gd name="adj5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D4FEA1-989C-DB03-2123-75D6980A7EC2}"/>
              </a:ext>
            </a:extLst>
          </p:cNvPr>
          <p:cNvCxnSpPr/>
          <p:nvPr/>
        </p:nvCxnSpPr>
        <p:spPr>
          <a:xfrm flipH="1" flipV="1">
            <a:off x="8458887" y="2349909"/>
            <a:ext cx="138266" cy="6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6D5BFC1-F549-66CC-6D50-AB4091AD00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3477" y="1559362"/>
            <a:ext cx="3424900" cy="25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7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47153" y="1398716"/>
            <a:ext cx="8049694" cy="2976380"/>
          </a:xfrm>
        </p:spPr>
        <p:txBody>
          <a:bodyPr/>
          <a:lstStyle/>
          <a:p>
            <a:pPr algn="just"/>
            <a:r>
              <a:rPr lang="en-SG" sz="1800" dirty="0">
                <a:effectLst/>
                <a:latin typeface="TimesNewRomanPSMT"/>
              </a:rPr>
              <a:t>The K-means clustering method uses the </a:t>
            </a:r>
            <a:r>
              <a:rPr lang="en-SG" sz="1800" u="sng" dirty="0">
                <a:effectLst/>
                <a:latin typeface="TimesNewRomanPSMT"/>
              </a:rPr>
              <a:t>target labels</a:t>
            </a:r>
            <a:r>
              <a:rPr lang="en-SG" sz="1800" dirty="0">
                <a:effectLst/>
                <a:latin typeface="TimesNewRomanPSMT"/>
              </a:rPr>
              <a:t> for calculating the distances from the cluster centroids for clustering.</a:t>
            </a:r>
          </a:p>
          <a:p>
            <a:pPr marL="342900" indent="-342900" algn="just">
              <a:buAutoNum type="alphaLcParenR"/>
            </a:pPr>
            <a:r>
              <a:rPr lang="en-SG" sz="1800" dirty="0">
                <a:latin typeface="TimesNewRomanPSMT"/>
              </a:rPr>
              <a:t>True</a:t>
            </a:r>
          </a:p>
          <a:p>
            <a:pPr marL="342900" indent="-342900" algn="just">
              <a:buAutoNum type="alphaLcParenR"/>
            </a:pPr>
            <a:r>
              <a:rPr lang="en-SG" sz="1800" dirty="0">
                <a:effectLst/>
                <a:latin typeface="TimesNewRomanPSMT"/>
              </a:rPr>
              <a:t>False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47153" y="1398716"/>
            <a:ext cx="8049694" cy="2976380"/>
          </a:xfrm>
        </p:spPr>
        <p:txBody>
          <a:bodyPr/>
          <a:lstStyle/>
          <a:p>
            <a:pPr algn="just"/>
            <a:r>
              <a:rPr lang="en-SG" sz="1800" dirty="0">
                <a:effectLst/>
                <a:latin typeface="TimesNewRomanPSMT"/>
              </a:rPr>
              <a:t>The K-means clustering method uses the </a:t>
            </a:r>
            <a:r>
              <a:rPr lang="en-SG" sz="1800" u="sng" dirty="0">
                <a:effectLst/>
                <a:latin typeface="TimesNewRomanPSMT"/>
              </a:rPr>
              <a:t>target labels</a:t>
            </a:r>
            <a:r>
              <a:rPr lang="en-SG" sz="1800" dirty="0">
                <a:effectLst/>
                <a:latin typeface="TimesNewRomanPSMT"/>
              </a:rPr>
              <a:t> for calculating the distances from the cluster centroids for clustering.</a:t>
            </a:r>
          </a:p>
          <a:p>
            <a:pPr marL="342900" indent="-342900" algn="just">
              <a:buAutoNum type="alphaLcParenR"/>
            </a:pPr>
            <a:r>
              <a:rPr lang="en-SG" sz="1800" dirty="0">
                <a:latin typeface="TimesNewRomanPSMT"/>
              </a:rPr>
              <a:t>True</a:t>
            </a:r>
          </a:p>
          <a:p>
            <a:pPr marL="342900" indent="-342900" algn="just">
              <a:buAutoNum type="alphaLcParenR"/>
            </a:pPr>
            <a:r>
              <a:rPr lang="en-SG" sz="1800" dirty="0">
                <a:effectLst/>
                <a:latin typeface="TimesNewRomanPSMT"/>
              </a:rPr>
              <a:t>False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4B8D455-255A-C994-6CBA-1F141853F178}"/>
              </a:ext>
            </a:extLst>
          </p:cNvPr>
          <p:cNvSpPr/>
          <p:nvPr/>
        </p:nvSpPr>
        <p:spPr>
          <a:xfrm>
            <a:off x="547153" y="2369574"/>
            <a:ext cx="278757" cy="27875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F36F0-0254-E6B9-095D-F6B898C81E84}"/>
              </a:ext>
            </a:extLst>
          </p:cNvPr>
          <p:cNvSpPr txBox="1"/>
          <p:nvPr/>
        </p:nvSpPr>
        <p:spPr>
          <a:xfrm>
            <a:off x="1828800" y="2324286"/>
            <a:ext cx="515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K-means clustering is an unsupervised method</a:t>
            </a:r>
          </a:p>
        </p:txBody>
      </p:sp>
    </p:spTree>
    <p:extLst>
      <p:ext uri="{BB962C8B-B14F-4D97-AF65-F5344CB8AC3E}">
        <p14:creationId xmlns:p14="http://schemas.microsoft.com/office/powerpoint/2010/main" val="205203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AC99-437D-3026-FA14-3CA58F07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C3B44-B531-7476-5EB4-BCB859F6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The fuzzy C-means algorithm groups the data items such that an item can exist in multiple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clusters.</a:t>
            </a:r>
          </a:p>
          <a:p>
            <a:pPr marL="342900" indent="-342900">
              <a:buAutoNum type="alphaLcParenR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TimesNewRomanPSMT"/>
              </a:rPr>
              <a:t>True</a:t>
            </a:r>
          </a:p>
          <a:p>
            <a:pPr marL="342900" indent="-342900">
              <a:buAutoNum type="alphaLcParenR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TimesNewRomanPSMT"/>
              </a:rPr>
              <a:t>False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F00756-713A-7030-B9DE-9932FC4C0849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4285605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01D4-C5CC-8886-5C8A-BA04CD0E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– Fuzzy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82C1-99E4-C900-75F7-07132C93A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15" y="1369219"/>
            <a:ext cx="8096235" cy="411480"/>
          </a:xfrm>
        </p:spPr>
        <p:txBody>
          <a:bodyPr/>
          <a:lstStyle/>
          <a:p>
            <a:r>
              <a:rPr lang="en-US" dirty="0"/>
              <a:t>From your lecture notes: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434256-5FE4-4D90-5AB9-0E5436C19794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6" name="Picture 5" descr="A close up of a text&#10;&#10;Description automatically generated">
            <a:extLst>
              <a:ext uri="{FF2B5EF4-FFF2-40B4-BE49-F238E27FC236}">
                <a16:creationId xmlns:a16="http://schemas.microsoft.com/office/drawing/2014/main" id="{7E8398C1-ED27-8251-F70E-B280AC92E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15" y="2029815"/>
            <a:ext cx="5729718" cy="2163670"/>
          </a:xfrm>
          <a:prstGeom prst="rect">
            <a:avLst/>
          </a:prstGeom>
        </p:spPr>
      </p:pic>
      <p:pic>
        <p:nvPicPr>
          <p:cNvPr id="10" name="Picture 9" descr="A graph of a line and a diagram of a graph&#10;&#10;Description automatically generated">
            <a:extLst>
              <a:ext uri="{FF2B5EF4-FFF2-40B4-BE49-F238E27FC236}">
                <a16:creationId xmlns:a16="http://schemas.microsoft.com/office/drawing/2014/main" id="{C7ED7ADC-2A7F-2E26-C031-0FEFA54CD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639" y="1673683"/>
            <a:ext cx="2501066" cy="287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6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AC99-437D-3026-FA14-3CA58F07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C3B44-B531-7476-5EB4-BCB859F6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The fuzzy C-means algorithm groups the data items such that an item can exist in multiple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clusters.</a:t>
            </a:r>
          </a:p>
          <a:p>
            <a:pPr marL="342900" indent="-342900">
              <a:buAutoNum type="alphaLcParenR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TimesNewRomanPSMT"/>
              </a:rPr>
              <a:t>True</a:t>
            </a:r>
          </a:p>
          <a:p>
            <a:pPr marL="342900" indent="-342900">
              <a:buAutoNum type="alphaLcParenR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TimesNewRomanPSMT"/>
              </a:rPr>
              <a:t>False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F00756-713A-7030-B9DE-9932FC4C0849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0F9E4C-FD97-654A-5C4A-C126536E6EF6}"/>
              </a:ext>
            </a:extLst>
          </p:cNvPr>
          <p:cNvSpPr/>
          <p:nvPr/>
        </p:nvSpPr>
        <p:spPr>
          <a:xfrm>
            <a:off x="628650" y="1995948"/>
            <a:ext cx="278757" cy="27875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73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79C8-CE74-96F0-3462-99F3160A6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F1F3A-4F8C-A558-4443-1DBB8A53C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369219"/>
            <a:ext cx="8210550" cy="2976380"/>
          </a:xfrm>
        </p:spPr>
        <p:txBody>
          <a:bodyPr/>
          <a:lstStyle/>
          <a:p>
            <a:r>
              <a:rPr lang="en-SG" sz="1800" dirty="0">
                <a:effectLst/>
                <a:latin typeface="TimesNewRomanPSMT"/>
              </a:rPr>
              <a:t>How can you prevent a clustering algorithm from getting stuck in bad local optima?</a:t>
            </a:r>
          </a:p>
          <a:p>
            <a:pPr marL="342900" indent="-342900">
              <a:buAutoNum type="alphaLcParenR"/>
            </a:pPr>
            <a:r>
              <a:rPr lang="en-SG" sz="1800" dirty="0">
                <a:effectLst/>
                <a:latin typeface="TimesNewRomanPSMT"/>
              </a:rPr>
              <a:t>Set the same seed value for each run</a:t>
            </a:r>
          </a:p>
          <a:p>
            <a:pPr marL="342900" indent="-342900" algn="just">
              <a:buFontTx/>
              <a:buAutoNum type="alphaLcParenR"/>
            </a:pPr>
            <a:r>
              <a:rPr lang="en-SG" sz="1800" dirty="0">
                <a:effectLst/>
                <a:latin typeface="TimesNewRomanPSMT"/>
              </a:rPr>
              <a:t>Use the bottom ranked samples for initialization </a:t>
            </a:r>
            <a:endParaRPr lang="en-SG" sz="1400" dirty="0">
              <a:effectLst/>
            </a:endParaRPr>
          </a:p>
          <a:p>
            <a:pPr marL="342900" indent="-342900">
              <a:buFontTx/>
              <a:buAutoNum type="alphaLcParenR"/>
            </a:pPr>
            <a:r>
              <a:rPr lang="en-SG" sz="1800" dirty="0">
                <a:effectLst/>
                <a:latin typeface="TimesNewRomanPSMT"/>
              </a:rPr>
              <a:t>Use the top ranked samples for initialization</a:t>
            </a:r>
            <a:endParaRPr lang="en-SG" sz="1400" dirty="0">
              <a:effectLst/>
            </a:endParaRPr>
          </a:p>
          <a:p>
            <a:pPr marL="342900" indent="-342900">
              <a:buFontTx/>
              <a:buAutoNum type="alphaLcParenR"/>
            </a:pPr>
            <a:r>
              <a:rPr lang="en-SG" sz="1800" dirty="0">
                <a:effectLst/>
                <a:latin typeface="TimesNewRomanPSMT"/>
              </a:rPr>
              <a:t>All the above</a:t>
            </a:r>
            <a:endParaRPr lang="en-SG" sz="1400" dirty="0">
              <a:effectLst/>
            </a:endParaRPr>
          </a:p>
          <a:p>
            <a:pPr marL="342900" indent="-342900">
              <a:buFontTx/>
              <a:buAutoNum type="alphaLcParenR"/>
            </a:pPr>
            <a:r>
              <a:rPr lang="en-SG" sz="1800" dirty="0">
                <a:effectLst/>
                <a:latin typeface="TimesNewRomanPSMT"/>
              </a:rPr>
              <a:t>None of the above </a:t>
            </a:r>
            <a:endParaRPr lang="en-SG" sz="1400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C34574-16A8-C71C-762D-0C33B3A4D479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3253984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C684-780C-9C0E-829B-1D8838E8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Question 3 – Local Optima in K-mean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88A1-D9AD-EAD9-347F-B33D92E75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1285491"/>
          </a:xfrm>
        </p:spPr>
        <p:txBody>
          <a:bodyPr/>
          <a:lstStyle/>
          <a:p>
            <a:r>
              <a:rPr lang="en-US" dirty="0"/>
              <a:t>From your lecture notes: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40AB01-CABD-816C-8354-C19C6A09AF9E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6" name="Picture 5" descr="A blue and purple dice with black text&#10;&#10;Description automatically generated">
            <a:extLst>
              <a:ext uri="{FF2B5EF4-FFF2-40B4-BE49-F238E27FC236}">
                <a16:creationId xmlns:a16="http://schemas.microsoft.com/office/drawing/2014/main" id="{9D945340-ECDE-7DD8-02EE-983D86E51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59" y="2146553"/>
            <a:ext cx="5506082" cy="106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27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79C8-CE74-96F0-3462-99F3160A6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F1F3A-4F8C-A558-4443-1DBB8A53C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369219"/>
            <a:ext cx="8210550" cy="2976380"/>
          </a:xfrm>
        </p:spPr>
        <p:txBody>
          <a:bodyPr/>
          <a:lstStyle/>
          <a:p>
            <a:r>
              <a:rPr lang="en-SG" sz="1800" dirty="0">
                <a:effectLst/>
                <a:latin typeface="TimesNewRomanPSMT"/>
              </a:rPr>
              <a:t>How can you prevent a clustering algorithm from getting stuck in bad local optima?</a:t>
            </a:r>
          </a:p>
          <a:p>
            <a:pPr marL="342900" indent="-342900">
              <a:buAutoNum type="alphaLcParenR"/>
            </a:pPr>
            <a:r>
              <a:rPr lang="en-SG" sz="1800" dirty="0">
                <a:effectLst/>
                <a:latin typeface="TimesNewRomanPSMT"/>
              </a:rPr>
              <a:t>Set the same seed value for each run</a:t>
            </a:r>
          </a:p>
          <a:p>
            <a:pPr marL="342900" indent="-342900" algn="just">
              <a:buFontTx/>
              <a:buAutoNum type="alphaLcParenR"/>
            </a:pPr>
            <a:r>
              <a:rPr lang="en-SG" sz="1800" dirty="0">
                <a:effectLst/>
                <a:latin typeface="TimesNewRomanPSMT"/>
              </a:rPr>
              <a:t>Use the bottom ranked samples for initialization </a:t>
            </a:r>
            <a:endParaRPr lang="en-SG" sz="1400" dirty="0">
              <a:effectLst/>
            </a:endParaRPr>
          </a:p>
          <a:p>
            <a:pPr marL="342900" indent="-342900">
              <a:buFontTx/>
              <a:buAutoNum type="alphaLcParenR"/>
            </a:pPr>
            <a:r>
              <a:rPr lang="en-SG" sz="1800" dirty="0">
                <a:effectLst/>
                <a:latin typeface="TimesNewRomanPSMT"/>
              </a:rPr>
              <a:t>Use the top ranked samples for initialization</a:t>
            </a:r>
            <a:endParaRPr lang="en-SG" sz="1400" dirty="0">
              <a:effectLst/>
            </a:endParaRPr>
          </a:p>
          <a:p>
            <a:pPr marL="342900" indent="-342900">
              <a:buFontTx/>
              <a:buAutoNum type="alphaLcParenR"/>
            </a:pPr>
            <a:r>
              <a:rPr lang="en-SG" sz="1800" dirty="0">
                <a:effectLst/>
                <a:latin typeface="TimesNewRomanPSMT"/>
              </a:rPr>
              <a:t>All the above</a:t>
            </a:r>
            <a:endParaRPr lang="en-SG" sz="1400" dirty="0">
              <a:effectLst/>
            </a:endParaRPr>
          </a:p>
          <a:p>
            <a:pPr marL="342900" indent="-342900">
              <a:buFontTx/>
              <a:buAutoNum type="alphaLcParenR"/>
            </a:pPr>
            <a:r>
              <a:rPr lang="en-SG" sz="1800" dirty="0">
                <a:effectLst/>
                <a:latin typeface="TimesNewRomanPSMT"/>
              </a:rPr>
              <a:t>None of the above </a:t>
            </a:r>
            <a:endParaRPr lang="en-SG" sz="1400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C34574-16A8-C71C-762D-0C33B3A4D479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7C189A-7C63-3625-2B07-95BEACF4091D}"/>
              </a:ext>
            </a:extLst>
          </p:cNvPr>
          <p:cNvSpPr/>
          <p:nvPr/>
        </p:nvSpPr>
        <p:spPr>
          <a:xfrm>
            <a:off x="473269" y="3165986"/>
            <a:ext cx="278757" cy="27875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33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803358-0BDF-8711-66B7-2502403F0A35}"/>
              </a:ext>
            </a:extLst>
          </p:cNvPr>
          <p:cNvCxnSpPr>
            <a:cxnSpLocks/>
          </p:cNvCxnSpPr>
          <p:nvPr/>
        </p:nvCxnSpPr>
        <p:spPr>
          <a:xfrm>
            <a:off x="5491102" y="3407562"/>
            <a:ext cx="580317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9F8735-D23B-6763-320F-AED9E154E8A4}"/>
                  </a:ext>
                </a:extLst>
              </p:cNvPr>
              <p:cNvSpPr txBox="1"/>
              <p:nvPr/>
            </p:nvSpPr>
            <p:spPr>
              <a:xfrm>
                <a:off x="5191511" y="3236025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9F8735-D23B-6763-320F-AED9E154E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511" y="3236025"/>
                <a:ext cx="34496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335137F-6DA8-8358-C71F-E118FBC1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CB0F26-E6A5-14F1-8ED5-78351D6E6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following data points: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effectLst/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effectLst/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k-means algorithm is initialized with centers at 𝒙 and 𝒚. Upon convergence, the two centres will be at:</a:t>
                </a:r>
              </a:p>
              <a:p>
                <a:pPr marL="342900" indent="-342900">
                  <a:buFontTx/>
                  <a:buAutoNum type="alphaLcParenR"/>
                </a:pPr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𝒙 and 𝒛</a:t>
                </a:r>
                <a:endPara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lphaLcParenR"/>
                </a:pPr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𝒙 and 𝒚</a:t>
                </a:r>
                <a:endParaRPr lang="en-SG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lphaLcParenR"/>
                </a:pPr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𝒚 and the midpoint of 𝒚 and 𝒛 </a:t>
                </a:r>
                <a:endPara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lphaLcParenR"/>
                </a:pPr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𝒛 and the midpoint of 𝒙 and 𝒚</a:t>
                </a:r>
              </a:p>
              <a:p>
                <a:pPr marL="342900" indent="-342900">
                  <a:buFontTx/>
                  <a:buAutoNum type="alphaLcParenR"/>
                </a:pPr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None of the above </a:t>
                </a:r>
                <a:endPara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CB0F26-E6A5-14F1-8ED5-78351D6E6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82" t="-426" r="-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143046B-9804-CBB2-393A-63F7657F12F2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D8EA22-416C-9D57-DA1E-6865602F0771}"/>
              </a:ext>
            </a:extLst>
          </p:cNvPr>
          <p:cNvCxnSpPr>
            <a:cxnSpLocks/>
          </p:cNvCxnSpPr>
          <p:nvPr/>
        </p:nvCxnSpPr>
        <p:spPr>
          <a:xfrm flipV="1">
            <a:off x="5496233" y="2548093"/>
            <a:ext cx="0" cy="14743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150BBD-DDD5-E8F6-6328-F5CCFC7FE99E}"/>
              </a:ext>
            </a:extLst>
          </p:cNvPr>
          <p:cNvCxnSpPr>
            <a:cxnSpLocks/>
          </p:cNvCxnSpPr>
          <p:nvPr/>
        </p:nvCxnSpPr>
        <p:spPr>
          <a:xfrm>
            <a:off x="5496233" y="4022408"/>
            <a:ext cx="20254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35C8C1-A98D-94D0-D4D4-39EA2BF9072D}"/>
                  </a:ext>
                </a:extLst>
              </p:cNvPr>
              <p:cNvSpPr txBox="1"/>
              <p:nvPr/>
            </p:nvSpPr>
            <p:spPr>
              <a:xfrm>
                <a:off x="6071419" y="3132671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35C8C1-A98D-94D0-D4D4-39EA2BF90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419" y="3132671"/>
                <a:ext cx="34977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2A82FE-16F6-57CE-512E-D5D5CAB7438F}"/>
                  </a:ext>
                </a:extLst>
              </p:cNvPr>
              <p:cNvSpPr txBox="1"/>
              <p:nvPr/>
            </p:nvSpPr>
            <p:spPr>
              <a:xfrm>
                <a:off x="5468011" y="3058474"/>
                <a:ext cx="3545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2A82FE-16F6-57CE-512E-D5D5CAB74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11" y="3058474"/>
                <a:ext cx="354584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7C92D085-732C-A5E0-3A28-4018E27F1463}"/>
              </a:ext>
            </a:extLst>
          </p:cNvPr>
          <p:cNvSpPr/>
          <p:nvPr/>
        </p:nvSpPr>
        <p:spPr>
          <a:xfrm>
            <a:off x="5448646" y="3367549"/>
            <a:ext cx="88490" cy="884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314E69-AAB4-172A-4F79-42623F554280}"/>
              </a:ext>
            </a:extLst>
          </p:cNvPr>
          <p:cNvSpPr/>
          <p:nvPr/>
        </p:nvSpPr>
        <p:spPr>
          <a:xfrm>
            <a:off x="5448646" y="3966650"/>
            <a:ext cx="88490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2FD43A1-61A2-5A42-1510-28B7F10642DF}"/>
              </a:ext>
            </a:extLst>
          </p:cNvPr>
          <p:cNvSpPr/>
          <p:nvPr/>
        </p:nvSpPr>
        <p:spPr>
          <a:xfrm>
            <a:off x="6071419" y="3367549"/>
            <a:ext cx="88490" cy="8849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0C9265-6CBC-6FFE-0C86-099BC34DDD85}"/>
              </a:ext>
            </a:extLst>
          </p:cNvPr>
          <p:cNvCxnSpPr>
            <a:cxnSpLocks/>
          </p:cNvCxnSpPr>
          <p:nvPr/>
        </p:nvCxnSpPr>
        <p:spPr>
          <a:xfrm flipH="1" flipV="1">
            <a:off x="6115664" y="3486410"/>
            <a:ext cx="1" cy="52212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243F2F-EC9F-C9EC-2F96-DC5D6A71438E}"/>
                  </a:ext>
                </a:extLst>
              </p:cNvPr>
              <p:cNvSpPr txBox="1"/>
              <p:nvPr/>
            </p:nvSpPr>
            <p:spPr>
              <a:xfrm>
                <a:off x="5468011" y="3707902"/>
                <a:ext cx="3369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243F2F-EC9F-C9EC-2F96-DC5D6A714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11" y="3707902"/>
                <a:ext cx="33695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EFDA9E-86CE-AE6F-0BAC-AEE071698CB5}"/>
                  </a:ext>
                </a:extLst>
              </p:cNvPr>
              <p:cNvSpPr txBox="1"/>
              <p:nvPr/>
            </p:nvSpPr>
            <p:spPr>
              <a:xfrm>
                <a:off x="5192170" y="4038956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EFDA9E-86CE-AE6F-0BAC-AEE071698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170" y="4038956"/>
                <a:ext cx="34496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933C5B-56A4-72DC-79E1-1611088DE8C5}"/>
                  </a:ext>
                </a:extLst>
              </p:cNvPr>
              <p:cNvSpPr txBox="1"/>
              <p:nvPr/>
            </p:nvSpPr>
            <p:spPr>
              <a:xfrm>
                <a:off x="5943181" y="4055140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933C5B-56A4-72DC-79E1-1611088DE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81" y="4055140"/>
                <a:ext cx="344966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15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Recap: K-means clustering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952567" y="1398716"/>
            <a:ext cx="4644279" cy="2976380"/>
          </a:xfrm>
        </p:spPr>
        <p:txBody>
          <a:bodyPr/>
          <a:lstStyle/>
          <a:p>
            <a:pPr algn="just"/>
            <a:r>
              <a:rPr lang="en-SG" sz="1800" dirty="0">
                <a:effectLst/>
                <a:latin typeface="TimesNewRomanPSMT"/>
              </a:rPr>
              <a:t>Task: partition data into k clusters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9956DA-E98E-F372-A482-5EBC44785C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3477" y="1559362"/>
            <a:ext cx="3424902" cy="256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16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803358-0BDF-8711-66B7-2502403F0A35}"/>
              </a:ext>
            </a:extLst>
          </p:cNvPr>
          <p:cNvCxnSpPr>
            <a:cxnSpLocks/>
          </p:cNvCxnSpPr>
          <p:nvPr/>
        </p:nvCxnSpPr>
        <p:spPr>
          <a:xfrm>
            <a:off x="5491102" y="3407562"/>
            <a:ext cx="580317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9F8735-D23B-6763-320F-AED9E154E8A4}"/>
                  </a:ext>
                </a:extLst>
              </p:cNvPr>
              <p:cNvSpPr txBox="1"/>
              <p:nvPr/>
            </p:nvSpPr>
            <p:spPr>
              <a:xfrm>
                <a:off x="5191511" y="3236025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9F8735-D23B-6763-320F-AED9E154E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511" y="3236025"/>
                <a:ext cx="34496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335137F-6DA8-8358-C71F-E118FBC1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CB0F26-E6A5-14F1-8ED5-78351D6E6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following data points: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effectLst/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effectLst/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k-means algorithm is initialized with centers at 𝒙 and 𝒚. Upon convergence, the two centres will be at:</a:t>
                </a:r>
              </a:p>
              <a:p>
                <a:pPr marL="342900" indent="-342900">
                  <a:buFontTx/>
                  <a:buAutoNum type="alphaLcParenR"/>
                </a:pPr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𝒙 and 𝒛</a:t>
                </a:r>
                <a:endPara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lphaLcParenR"/>
                </a:pPr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𝒙 and 𝒚</a:t>
                </a:r>
                <a:endParaRPr lang="en-SG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lphaLcParenR"/>
                </a:pPr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𝒚 and the midpoint of 𝒚 and 𝒛 </a:t>
                </a:r>
                <a:endPara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lphaLcParenR"/>
                </a:pPr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𝒛 and the midpoint of 𝒙 and 𝒚</a:t>
                </a:r>
              </a:p>
              <a:p>
                <a:pPr marL="342900" indent="-342900">
                  <a:buFontTx/>
                  <a:buAutoNum type="alphaLcParenR"/>
                </a:pPr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None of the above </a:t>
                </a:r>
                <a:endPara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CB0F26-E6A5-14F1-8ED5-78351D6E6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82" t="-426" r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143046B-9804-CBB2-393A-63F7657F12F2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D8EA22-416C-9D57-DA1E-6865602F0771}"/>
              </a:ext>
            </a:extLst>
          </p:cNvPr>
          <p:cNvCxnSpPr>
            <a:cxnSpLocks/>
          </p:cNvCxnSpPr>
          <p:nvPr/>
        </p:nvCxnSpPr>
        <p:spPr>
          <a:xfrm flipV="1">
            <a:off x="5496233" y="2548093"/>
            <a:ext cx="0" cy="14743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150BBD-DDD5-E8F6-6328-F5CCFC7FE99E}"/>
              </a:ext>
            </a:extLst>
          </p:cNvPr>
          <p:cNvCxnSpPr>
            <a:cxnSpLocks/>
          </p:cNvCxnSpPr>
          <p:nvPr/>
        </p:nvCxnSpPr>
        <p:spPr>
          <a:xfrm>
            <a:off x="5496233" y="4022408"/>
            <a:ext cx="20254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35C8C1-A98D-94D0-D4D4-39EA2BF9072D}"/>
                  </a:ext>
                </a:extLst>
              </p:cNvPr>
              <p:cNvSpPr txBox="1"/>
              <p:nvPr/>
            </p:nvSpPr>
            <p:spPr>
              <a:xfrm>
                <a:off x="6071419" y="3132671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35C8C1-A98D-94D0-D4D4-39EA2BF90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419" y="3132671"/>
                <a:ext cx="34977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2A82FE-16F6-57CE-512E-D5D5CAB7438F}"/>
                  </a:ext>
                </a:extLst>
              </p:cNvPr>
              <p:cNvSpPr txBox="1"/>
              <p:nvPr/>
            </p:nvSpPr>
            <p:spPr>
              <a:xfrm>
                <a:off x="5468011" y="3058474"/>
                <a:ext cx="3545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2A82FE-16F6-57CE-512E-D5D5CAB74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11" y="3058474"/>
                <a:ext cx="354584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7C92D085-732C-A5E0-3A28-4018E27F1463}"/>
              </a:ext>
            </a:extLst>
          </p:cNvPr>
          <p:cNvSpPr/>
          <p:nvPr/>
        </p:nvSpPr>
        <p:spPr>
          <a:xfrm>
            <a:off x="5448646" y="3367549"/>
            <a:ext cx="88490" cy="884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314E69-AAB4-172A-4F79-42623F554280}"/>
              </a:ext>
            </a:extLst>
          </p:cNvPr>
          <p:cNvSpPr/>
          <p:nvPr/>
        </p:nvSpPr>
        <p:spPr>
          <a:xfrm>
            <a:off x="5448646" y="3966650"/>
            <a:ext cx="88490" cy="8849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2FD43A1-61A2-5A42-1510-28B7F10642DF}"/>
              </a:ext>
            </a:extLst>
          </p:cNvPr>
          <p:cNvSpPr/>
          <p:nvPr/>
        </p:nvSpPr>
        <p:spPr>
          <a:xfrm>
            <a:off x="6071419" y="3367549"/>
            <a:ext cx="88490" cy="8849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0C9265-6CBC-6FFE-0C86-099BC34DDD85}"/>
              </a:ext>
            </a:extLst>
          </p:cNvPr>
          <p:cNvCxnSpPr>
            <a:cxnSpLocks/>
          </p:cNvCxnSpPr>
          <p:nvPr/>
        </p:nvCxnSpPr>
        <p:spPr>
          <a:xfrm flipH="1" flipV="1">
            <a:off x="6115664" y="3486410"/>
            <a:ext cx="1" cy="52212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243F2F-EC9F-C9EC-2F96-DC5D6A71438E}"/>
                  </a:ext>
                </a:extLst>
              </p:cNvPr>
              <p:cNvSpPr txBox="1"/>
              <p:nvPr/>
            </p:nvSpPr>
            <p:spPr>
              <a:xfrm>
                <a:off x="5468011" y="3707902"/>
                <a:ext cx="3369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243F2F-EC9F-C9EC-2F96-DC5D6A714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11" y="3707902"/>
                <a:ext cx="33695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EFDA9E-86CE-AE6F-0BAC-AEE071698CB5}"/>
                  </a:ext>
                </a:extLst>
              </p:cNvPr>
              <p:cNvSpPr txBox="1"/>
              <p:nvPr/>
            </p:nvSpPr>
            <p:spPr>
              <a:xfrm>
                <a:off x="5192170" y="4038956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EFDA9E-86CE-AE6F-0BAC-AEE071698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170" y="4038956"/>
                <a:ext cx="34496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933C5B-56A4-72DC-79E1-1611088DE8C5}"/>
                  </a:ext>
                </a:extLst>
              </p:cNvPr>
              <p:cNvSpPr txBox="1"/>
              <p:nvPr/>
            </p:nvSpPr>
            <p:spPr>
              <a:xfrm>
                <a:off x="5943181" y="4055140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933C5B-56A4-72DC-79E1-1611088DE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81" y="4055140"/>
                <a:ext cx="344966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262EC2-404E-8E4F-B935-403F07BC20BC}"/>
              </a:ext>
            </a:extLst>
          </p:cNvPr>
          <p:cNvCxnSpPr>
            <a:endCxn id="16" idx="4"/>
          </p:cNvCxnSpPr>
          <p:nvPr/>
        </p:nvCxnSpPr>
        <p:spPr>
          <a:xfrm flipV="1">
            <a:off x="5491102" y="3456039"/>
            <a:ext cx="1789" cy="55249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523A29-CB2F-C8D6-7CF4-F8FD2BF5D4FD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5491102" y="3456039"/>
            <a:ext cx="624562" cy="55249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09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523A29-CB2F-C8D6-7CF4-F8FD2BF5D4FD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5491102" y="3456039"/>
            <a:ext cx="624562" cy="55249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243F2F-EC9F-C9EC-2F96-DC5D6A71438E}"/>
                  </a:ext>
                </a:extLst>
              </p:cNvPr>
              <p:cNvSpPr txBox="1"/>
              <p:nvPr/>
            </p:nvSpPr>
            <p:spPr>
              <a:xfrm>
                <a:off x="5468011" y="3707902"/>
                <a:ext cx="3369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243F2F-EC9F-C9EC-2F96-DC5D6A714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11" y="3707902"/>
                <a:ext cx="336951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803358-0BDF-8711-66B7-2502403F0A35}"/>
              </a:ext>
            </a:extLst>
          </p:cNvPr>
          <p:cNvCxnSpPr>
            <a:cxnSpLocks/>
          </p:cNvCxnSpPr>
          <p:nvPr/>
        </p:nvCxnSpPr>
        <p:spPr>
          <a:xfrm>
            <a:off x="5491102" y="3407562"/>
            <a:ext cx="580317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9F8735-D23B-6763-320F-AED9E154E8A4}"/>
                  </a:ext>
                </a:extLst>
              </p:cNvPr>
              <p:cNvSpPr txBox="1"/>
              <p:nvPr/>
            </p:nvSpPr>
            <p:spPr>
              <a:xfrm>
                <a:off x="5191511" y="3236025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9F8735-D23B-6763-320F-AED9E154E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511" y="3236025"/>
                <a:ext cx="34496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335137F-6DA8-8358-C71F-E118FBC1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CB0F26-E6A5-14F1-8ED5-78351D6E6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following data points: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effectLst/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effectLst/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k-means algorithm is initialized with centers at 𝒙 and 𝒚. Upon convergence, the two centres will be at:</a:t>
                </a:r>
              </a:p>
              <a:p>
                <a:pPr marL="342900" indent="-342900">
                  <a:buFontTx/>
                  <a:buAutoNum type="alphaLcParenR"/>
                </a:pPr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𝒙 and 𝒛</a:t>
                </a:r>
                <a:endPara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lphaLcParenR"/>
                </a:pPr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𝒙 and 𝒚</a:t>
                </a:r>
                <a:endParaRPr lang="en-SG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lphaLcParenR"/>
                </a:pPr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𝒚 and the midpoint of 𝒚 and 𝒛 </a:t>
                </a:r>
                <a:endPara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lphaLcParenR"/>
                </a:pPr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𝒛 and the midpoint of 𝒙 and 𝒚</a:t>
                </a:r>
              </a:p>
              <a:p>
                <a:pPr marL="342900" indent="-342900">
                  <a:buFontTx/>
                  <a:buAutoNum type="alphaLcParenR"/>
                </a:pPr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None of the above </a:t>
                </a:r>
                <a:endPara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CB0F26-E6A5-14F1-8ED5-78351D6E6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482" t="-426" r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143046B-9804-CBB2-393A-63F7657F12F2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D8EA22-416C-9D57-DA1E-6865602F0771}"/>
              </a:ext>
            </a:extLst>
          </p:cNvPr>
          <p:cNvCxnSpPr>
            <a:cxnSpLocks/>
          </p:cNvCxnSpPr>
          <p:nvPr/>
        </p:nvCxnSpPr>
        <p:spPr>
          <a:xfrm flipV="1">
            <a:off x="5496233" y="2548093"/>
            <a:ext cx="0" cy="14743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150BBD-DDD5-E8F6-6328-F5CCFC7FE99E}"/>
              </a:ext>
            </a:extLst>
          </p:cNvPr>
          <p:cNvCxnSpPr>
            <a:cxnSpLocks/>
          </p:cNvCxnSpPr>
          <p:nvPr/>
        </p:nvCxnSpPr>
        <p:spPr>
          <a:xfrm>
            <a:off x="5496233" y="4022408"/>
            <a:ext cx="20254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35C8C1-A98D-94D0-D4D4-39EA2BF9072D}"/>
                  </a:ext>
                </a:extLst>
              </p:cNvPr>
              <p:cNvSpPr txBox="1"/>
              <p:nvPr/>
            </p:nvSpPr>
            <p:spPr>
              <a:xfrm>
                <a:off x="6071419" y="3132671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35C8C1-A98D-94D0-D4D4-39EA2BF90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419" y="3132671"/>
                <a:ext cx="34977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2A82FE-16F6-57CE-512E-D5D5CAB7438F}"/>
                  </a:ext>
                </a:extLst>
              </p:cNvPr>
              <p:cNvSpPr txBox="1"/>
              <p:nvPr/>
            </p:nvSpPr>
            <p:spPr>
              <a:xfrm>
                <a:off x="5468011" y="3058474"/>
                <a:ext cx="3545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2A82FE-16F6-57CE-512E-D5D5CAB74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11" y="3058474"/>
                <a:ext cx="354584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7C92D085-732C-A5E0-3A28-4018E27F1463}"/>
              </a:ext>
            </a:extLst>
          </p:cNvPr>
          <p:cNvSpPr/>
          <p:nvPr/>
        </p:nvSpPr>
        <p:spPr>
          <a:xfrm>
            <a:off x="5448646" y="3367549"/>
            <a:ext cx="88490" cy="884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314E69-AAB4-172A-4F79-42623F554280}"/>
              </a:ext>
            </a:extLst>
          </p:cNvPr>
          <p:cNvSpPr/>
          <p:nvPr/>
        </p:nvSpPr>
        <p:spPr>
          <a:xfrm>
            <a:off x="5448646" y="3966650"/>
            <a:ext cx="88490" cy="884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2FD43A1-61A2-5A42-1510-28B7F10642DF}"/>
              </a:ext>
            </a:extLst>
          </p:cNvPr>
          <p:cNvSpPr/>
          <p:nvPr/>
        </p:nvSpPr>
        <p:spPr>
          <a:xfrm>
            <a:off x="6071419" y="3367549"/>
            <a:ext cx="88490" cy="8849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0C9265-6CBC-6FFE-0C86-099BC34DDD85}"/>
              </a:ext>
            </a:extLst>
          </p:cNvPr>
          <p:cNvCxnSpPr>
            <a:cxnSpLocks/>
          </p:cNvCxnSpPr>
          <p:nvPr/>
        </p:nvCxnSpPr>
        <p:spPr>
          <a:xfrm flipH="1" flipV="1">
            <a:off x="6115664" y="3486410"/>
            <a:ext cx="1" cy="52212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EFDA9E-86CE-AE6F-0BAC-AEE071698CB5}"/>
                  </a:ext>
                </a:extLst>
              </p:cNvPr>
              <p:cNvSpPr txBox="1"/>
              <p:nvPr/>
            </p:nvSpPr>
            <p:spPr>
              <a:xfrm>
                <a:off x="5192170" y="4038956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EFDA9E-86CE-AE6F-0BAC-AEE071698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170" y="4038956"/>
                <a:ext cx="34496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933C5B-56A4-72DC-79E1-1611088DE8C5}"/>
                  </a:ext>
                </a:extLst>
              </p:cNvPr>
              <p:cNvSpPr txBox="1"/>
              <p:nvPr/>
            </p:nvSpPr>
            <p:spPr>
              <a:xfrm>
                <a:off x="5943181" y="4055140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933C5B-56A4-72DC-79E1-1611088DE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81" y="4055140"/>
                <a:ext cx="344966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262EC2-404E-8E4F-B935-403F07BC20BC}"/>
              </a:ext>
            </a:extLst>
          </p:cNvPr>
          <p:cNvCxnSpPr>
            <a:endCxn id="16" idx="4"/>
          </p:cNvCxnSpPr>
          <p:nvPr/>
        </p:nvCxnSpPr>
        <p:spPr>
          <a:xfrm flipV="1">
            <a:off x="5491102" y="3456039"/>
            <a:ext cx="1789" cy="55249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7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CB0F26-E6A5-14F1-8ED5-78351D6E6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following data points: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effectLst/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effectLst/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k-means algorithm is initialized with centers at 𝒙 and 𝒚. Upon convergence, the two centres will be at:</a:t>
                </a:r>
              </a:p>
              <a:p>
                <a:pPr marL="342900" indent="-342900">
                  <a:buFontTx/>
                  <a:buAutoNum type="alphaLcParenR"/>
                </a:pPr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𝒙 and 𝒛</a:t>
                </a:r>
                <a:endPara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lphaLcParenR"/>
                </a:pPr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𝒙 and 𝒚</a:t>
                </a:r>
                <a:endParaRPr lang="en-SG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lphaLcParenR"/>
                </a:pPr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𝒚 and the midpoint of 𝒚 and 𝒛 </a:t>
                </a:r>
                <a:endPara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lphaLcParenR"/>
                </a:pPr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𝒛 and the midpoint of 𝒙 and 𝒚</a:t>
                </a:r>
              </a:p>
              <a:p>
                <a:pPr marL="342900" indent="-342900">
                  <a:buFontTx/>
                  <a:buAutoNum type="alphaLcParenR"/>
                </a:pPr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None of the above </a:t>
                </a:r>
                <a:endPara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CB0F26-E6A5-14F1-8ED5-78351D6E6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" t="-426" r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243F2F-EC9F-C9EC-2F96-DC5D6A71438E}"/>
                  </a:ext>
                </a:extLst>
              </p:cNvPr>
              <p:cNvSpPr txBox="1"/>
              <p:nvPr/>
            </p:nvSpPr>
            <p:spPr>
              <a:xfrm>
                <a:off x="5468011" y="3707902"/>
                <a:ext cx="3369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243F2F-EC9F-C9EC-2F96-DC5D6A714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11" y="3707902"/>
                <a:ext cx="33695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803358-0BDF-8711-66B7-2502403F0A35}"/>
              </a:ext>
            </a:extLst>
          </p:cNvPr>
          <p:cNvCxnSpPr>
            <a:cxnSpLocks/>
          </p:cNvCxnSpPr>
          <p:nvPr/>
        </p:nvCxnSpPr>
        <p:spPr>
          <a:xfrm>
            <a:off x="5491102" y="3407562"/>
            <a:ext cx="580317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9F8735-D23B-6763-320F-AED9E154E8A4}"/>
                  </a:ext>
                </a:extLst>
              </p:cNvPr>
              <p:cNvSpPr txBox="1"/>
              <p:nvPr/>
            </p:nvSpPr>
            <p:spPr>
              <a:xfrm>
                <a:off x="5191511" y="3236025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9F8735-D23B-6763-320F-AED9E154E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511" y="3236025"/>
                <a:ext cx="34496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335137F-6DA8-8358-C71F-E118FBC1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3046B-9804-CBB2-393A-63F7657F12F2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D8EA22-416C-9D57-DA1E-6865602F0771}"/>
              </a:ext>
            </a:extLst>
          </p:cNvPr>
          <p:cNvCxnSpPr>
            <a:cxnSpLocks/>
          </p:cNvCxnSpPr>
          <p:nvPr/>
        </p:nvCxnSpPr>
        <p:spPr>
          <a:xfrm flipV="1">
            <a:off x="5496233" y="2548093"/>
            <a:ext cx="0" cy="14743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150BBD-DDD5-E8F6-6328-F5CCFC7FE99E}"/>
              </a:ext>
            </a:extLst>
          </p:cNvPr>
          <p:cNvCxnSpPr>
            <a:cxnSpLocks/>
          </p:cNvCxnSpPr>
          <p:nvPr/>
        </p:nvCxnSpPr>
        <p:spPr>
          <a:xfrm>
            <a:off x="5496233" y="4022408"/>
            <a:ext cx="20254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35C8C1-A98D-94D0-D4D4-39EA2BF9072D}"/>
                  </a:ext>
                </a:extLst>
              </p:cNvPr>
              <p:cNvSpPr txBox="1"/>
              <p:nvPr/>
            </p:nvSpPr>
            <p:spPr>
              <a:xfrm>
                <a:off x="6071419" y="3132671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35C8C1-A98D-94D0-D4D4-39EA2BF90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419" y="3132671"/>
                <a:ext cx="34977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2A82FE-16F6-57CE-512E-D5D5CAB7438F}"/>
                  </a:ext>
                </a:extLst>
              </p:cNvPr>
              <p:cNvSpPr txBox="1"/>
              <p:nvPr/>
            </p:nvSpPr>
            <p:spPr>
              <a:xfrm>
                <a:off x="5468011" y="3058474"/>
                <a:ext cx="3545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2A82FE-16F6-57CE-512E-D5D5CAB74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11" y="3058474"/>
                <a:ext cx="354584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7C92D085-732C-A5E0-3A28-4018E27F1463}"/>
              </a:ext>
            </a:extLst>
          </p:cNvPr>
          <p:cNvSpPr/>
          <p:nvPr/>
        </p:nvSpPr>
        <p:spPr>
          <a:xfrm>
            <a:off x="5448646" y="3367549"/>
            <a:ext cx="88490" cy="884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314E69-AAB4-172A-4F79-42623F554280}"/>
              </a:ext>
            </a:extLst>
          </p:cNvPr>
          <p:cNvSpPr/>
          <p:nvPr/>
        </p:nvSpPr>
        <p:spPr>
          <a:xfrm>
            <a:off x="5448646" y="3966650"/>
            <a:ext cx="88490" cy="884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2FD43A1-61A2-5A42-1510-28B7F10642DF}"/>
              </a:ext>
            </a:extLst>
          </p:cNvPr>
          <p:cNvSpPr/>
          <p:nvPr/>
        </p:nvSpPr>
        <p:spPr>
          <a:xfrm>
            <a:off x="6071419" y="3367549"/>
            <a:ext cx="88490" cy="8849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0C9265-6CBC-6FFE-0C86-099BC34DDD85}"/>
              </a:ext>
            </a:extLst>
          </p:cNvPr>
          <p:cNvCxnSpPr>
            <a:cxnSpLocks/>
          </p:cNvCxnSpPr>
          <p:nvPr/>
        </p:nvCxnSpPr>
        <p:spPr>
          <a:xfrm flipH="1" flipV="1">
            <a:off x="6115664" y="3486410"/>
            <a:ext cx="1" cy="52212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EFDA9E-86CE-AE6F-0BAC-AEE071698CB5}"/>
                  </a:ext>
                </a:extLst>
              </p:cNvPr>
              <p:cNvSpPr txBox="1"/>
              <p:nvPr/>
            </p:nvSpPr>
            <p:spPr>
              <a:xfrm>
                <a:off x="5192170" y="4038956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EFDA9E-86CE-AE6F-0BAC-AEE071698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170" y="4038956"/>
                <a:ext cx="34496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933C5B-56A4-72DC-79E1-1611088DE8C5}"/>
                  </a:ext>
                </a:extLst>
              </p:cNvPr>
              <p:cNvSpPr txBox="1"/>
              <p:nvPr/>
            </p:nvSpPr>
            <p:spPr>
              <a:xfrm>
                <a:off x="5943181" y="4055140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933C5B-56A4-72DC-79E1-1611088DE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81" y="4055140"/>
                <a:ext cx="344966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561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CB0F26-E6A5-14F1-8ED5-78351D6E6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following data points: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effectLst/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effectLst/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k-means algorithm is initialized with centers at 𝒙 and 𝒚. Upon convergence, the two centres will be at:</a:t>
                </a:r>
              </a:p>
              <a:p>
                <a:pPr marL="342900" indent="-342900">
                  <a:buFontTx/>
                  <a:buAutoNum type="alphaLcParenR"/>
                </a:pPr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𝒙 and 𝒛</a:t>
                </a:r>
                <a:endPara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lphaLcParenR"/>
                </a:pPr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𝒙 and 𝒚</a:t>
                </a:r>
                <a:endParaRPr lang="en-SG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lphaLcParenR"/>
                </a:pPr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𝒚 and the midpoint of 𝒚 and 𝒛 </a:t>
                </a:r>
                <a:endPara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lphaLcParenR"/>
                </a:pPr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𝒛 and the midpoint of 𝒙 and 𝒚</a:t>
                </a:r>
              </a:p>
              <a:p>
                <a:pPr marL="342900" indent="-342900">
                  <a:buFontTx/>
                  <a:buAutoNum type="alphaLcParenR"/>
                </a:pPr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None of the above </a:t>
                </a:r>
                <a:endPara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CB0F26-E6A5-14F1-8ED5-78351D6E6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" t="-426" r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243F2F-EC9F-C9EC-2F96-DC5D6A71438E}"/>
                  </a:ext>
                </a:extLst>
              </p:cNvPr>
              <p:cNvSpPr txBox="1"/>
              <p:nvPr/>
            </p:nvSpPr>
            <p:spPr>
              <a:xfrm>
                <a:off x="5468011" y="3707902"/>
                <a:ext cx="3369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243F2F-EC9F-C9EC-2F96-DC5D6A714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11" y="3707902"/>
                <a:ext cx="33695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803358-0BDF-8711-66B7-2502403F0A35}"/>
              </a:ext>
            </a:extLst>
          </p:cNvPr>
          <p:cNvCxnSpPr>
            <a:cxnSpLocks/>
          </p:cNvCxnSpPr>
          <p:nvPr/>
        </p:nvCxnSpPr>
        <p:spPr>
          <a:xfrm>
            <a:off x="5491102" y="3407562"/>
            <a:ext cx="580317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9F8735-D23B-6763-320F-AED9E154E8A4}"/>
                  </a:ext>
                </a:extLst>
              </p:cNvPr>
              <p:cNvSpPr txBox="1"/>
              <p:nvPr/>
            </p:nvSpPr>
            <p:spPr>
              <a:xfrm>
                <a:off x="5191511" y="3236025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9F8735-D23B-6763-320F-AED9E154E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511" y="3236025"/>
                <a:ext cx="34496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335137F-6DA8-8358-C71F-E118FBC1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3046B-9804-CBB2-393A-63F7657F12F2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D8EA22-416C-9D57-DA1E-6865602F0771}"/>
              </a:ext>
            </a:extLst>
          </p:cNvPr>
          <p:cNvCxnSpPr>
            <a:cxnSpLocks/>
          </p:cNvCxnSpPr>
          <p:nvPr/>
        </p:nvCxnSpPr>
        <p:spPr>
          <a:xfrm flipV="1">
            <a:off x="5496233" y="2548093"/>
            <a:ext cx="0" cy="14743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150BBD-DDD5-E8F6-6328-F5CCFC7FE99E}"/>
              </a:ext>
            </a:extLst>
          </p:cNvPr>
          <p:cNvCxnSpPr>
            <a:cxnSpLocks/>
          </p:cNvCxnSpPr>
          <p:nvPr/>
        </p:nvCxnSpPr>
        <p:spPr>
          <a:xfrm>
            <a:off x="5496233" y="4022408"/>
            <a:ext cx="20254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35C8C1-A98D-94D0-D4D4-39EA2BF9072D}"/>
                  </a:ext>
                </a:extLst>
              </p:cNvPr>
              <p:cNvSpPr txBox="1"/>
              <p:nvPr/>
            </p:nvSpPr>
            <p:spPr>
              <a:xfrm>
                <a:off x="6071419" y="3132671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35C8C1-A98D-94D0-D4D4-39EA2BF90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419" y="3132671"/>
                <a:ext cx="34977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2A82FE-16F6-57CE-512E-D5D5CAB7438F}"/>
                  </a:ext>
                </a:extLst>
              </p:cNvPr>
              <p:cNvSpPr txBox="1"/>
              <p:nvPr/>
            </p:nvSpPr>
            <p:spPr>
              <a:xfrm>
                <a:off x="5468011" y="3058474"/>
                <a:ext cx="3545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2A82FE-16F6-57CE-512E-D5D5CAB74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11" y="3058474"/>
                <a:ext cx="354584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7C92D085-732C-A5E0-3A28-4018E27F1463}"/>
              </a:ext>
            </a:extLst>
          </p:cNvPr>
          <p:cNvSpPr/>
          <p:nvPr/>
        </p:nvSpPr>
        <p:spPr>
          <a:xfrm>
            <a:off x="5448646" y="3367549"/>
            <a:ext cx="88490" cy="884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314E69-AAB4-172A-4F79-42623F554280}"/>
              </a:ext>
            </a:extLst>
          </p:cNvPr>
          <p:cNvSpPr/>
          <p:nvPr/>
        </p:nvSpPr>
        <p:spPr>
          <a:xfrm>
            <a:off x="5448646" y="3966650"/>
            <a:ext cx="88490" cy="884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2FD43A1-61A2-5A42-1510-28B7F10642DF}"/>
              </a:ext>
            </a:extLst>
          </p:cNvPr>
          <p:cNvSpPr/>
          <p:nvPr/>
        </p:nvSpPr>
        <p:spPr>
          <a:xfrm>
            <a:off x="6071419" y="3367549"/>
            <a:ext cx="88490" cy="8849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0C9265-6CBC-6FFE-0C86-099BC34DDD85}"/>
              </a:ext>
            </a:extLst>
          </p:cNvPr>
          <p:cNvCxnSpPr>
            <a:cxnSpLocks/>
          </p:cNvCxnSpPr>
          <p:nvPr/>
        </p:nvCxnSpPr>
        <p:spPr>
          <a:xfrm flipH="1" flipV="1">
            <a:off x="6115664" y="3486410"/>
            <a:ext cx="1" cy="52212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EFDA9E-86CE-AE6F-0BAC-AEE071698CB5}"/>
                  </a:ext>
                </a:extLst>
              </p:cNvPr>
              <p:cNvSpPr txBox="1"/>
              <p:nvPr/>
            </p:nvSpPr>
            <p:spPr>
              <a:xfrm>
                <a:off x="5192170" y="4038956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EFDA9E-86CE-AE6F-0BAC-AEE071698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170" y="4038956"/>
                <a:ext cx="34496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933C5B-56A4-72DC-79E1-1611088DE8C5}"/>
                  </a:ext>
                </a:extLst>
              </p:cNvPr>
              <p:cNvSpPr txBox="1"/>
              <p:nvPr/>
            </p:nvSpPr>
            <p:spPr>
              <a:xfrm>
                <a:off x="5943181" y="4055140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933C5B-56A4-72DC-79E1-1611088DE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81" y="4055140"/>
                <a:ext cx="344966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6DAE6669-299B-A05B-933F-949C92F31E63}"/>
              </a:ext>
            </a:extLst>
          </p:cNvPr>
          <p:cNvSpPr/>
          <p:nvPr/>
        </p:nvSpPr>
        <p:spPr>
          <a:xfrm>
            <a:off x="5446857" y="3667888"/>
            <a:ext cx="88490" cy="884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78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CB0F26-E6A5-14F1-8ED5-78351D6E6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following data points: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effectLst/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effectLst/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k-means algorithm is initialized with centers at 𝒙 and 𝒚. Upon convergence, the two centres will be at:</a:t>
                </a:r>
              </a:p>
              <a:p>
                <a:pPr marL="342900" indent="-342900">
                  <a:buFontTx/>
                  <a:buAutoNum type="alphaLcParenR"/>
                </a:pPr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𝒙 and 𝒛</a:t>
                </a:r>
                <a:endPara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lphaLcParenR"/>
                </a:pPr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𝒙 and 𝒚</a:t>
                </a:r>
                <a:endParaRPr lang="en-SG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lphaLcParenR"/>
                </a:pPr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𝒚 and the midpoint of 𝒚 and 𝒛 </a:t>
                </a:r>
                <a:endPara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lphaLcParenR"/>
                </a:pPr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𝒛 and the midpoint of 𝒙 and 𝒚</a:t>
                </a:r>
              </a:p>
              <a:p>
                <a:pPr marL="342900" indent="-342900">
                  <a:buFontTx/>
                  <a:buAutoNum type="alphaLcParenR"/>
                </a:pPr>
                <a:r>
                  <a:rPr lang="en-SG" sz="18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None of the above </a:t>
                </a:r>
                <a:endPara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CB0F26-E6A5-14F1-8ED5-78351D6E6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" t="-426" r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243F2F-EC9F-C9EC-2F96-DC5D6A71438E}"/>
                  </a:ext>
                </a:extLst>
              </p:cNvPr>
              <p:cNvSpPr txBox="1"/>
              <p:nvPr/>
            </p:nvSpPr>
            <p:spPr>
              <a:xfrm>
                <a:off x="5468011" y="3707902"/>
                <a:ext cx="3369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243F2F-EC9F-C9EC-2F96-DC5D6A714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11" y="3707902"/>
                <a:ext cx="33695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803358-0BDF-8711-66B7-2502403F0A35}"/>
              </a:ext>
            </a:extLst>
          </p:cNvPr>
          <p:cNvCxnSpPr>
            <a:cxnSpLocks/>
          </p:cNvCxnSpPr>
          <p:nvPr/>
        </p:nvCxnSpPr>
        <p:spPr>
          <a:xfrm>
            <a:off x="5491102" y="3407562"/>
            <a:ext cx="580317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9F8735-D23B-6763-320F-AED9E154E8A4}"/>
                  </a:ext>
                </a:extLst>
              </p:cNvPr>
              <p:cNvSpPr txBox="1"/>
              <p:nvPr/>
            </p:nvSpPr>
            <p:spPr>
              <a:xfrm>
                <a:off x="5191511" y="3236025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9F8735-D23B-6763-320F-AED9E154E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511" y="3236025"/>
                <a:ext cx="34496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335137F-6DA8-8358-C71F-E118FBC1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3046B-9804-CBB2-393A-63F7657F12F2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D8EA22-416C-9D57-DA1E-6865602F0771}"/>
              </a:ext>
            </a:extLst>
          </p:cNvPr>
          <p:cNvCxnSpPr>
            <a:cxnSpLocks/>
          </p:cNvCxnSpPr>
          <p:nvPr/>
        </p:nvCxnSpPr>
        <p:spPr>
          <a:xfrm flipV="1">
            <a:off x="5496233" y="2548093"/>
            <a:ext cx="0" cy="14743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150BBD-DDD5-E8F6-6328-F5CCFC7FE99E}"/>
              </a:ext>
            </a:extLst>
          </p:cNvPr>
          <p:cNvCxnSpPr>
            <a:cxnSpLocks/>
          </p:cNvCxnSpPr>
          <p:nvPr/>
        </p:nvCxnSpPr>
        <p:spPr>
          <a:xfrm>
            <a:off x="5496233" y="4022408"/>
            <a:ext cx="20254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35C8C1-A98D-94D0-D4D4-39EA2BF9072D}"/>
                  </a:ext>
                </a:extLst>
              </p:cNvPr>
              <p:cNvSpPr txBox="1"/>
              <p:nvPr/>
            </p:nvSpPr>
            <p:spPr>
              <a:xfrm>
                <a:off x="6071419" y="3132671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35C8C1-A98D-94D0-D4D4-39EA2BF90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419" y="3132671"/>
                <a:ext cx="34977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2A82FE-16F6-57CE-512E-D5D5CAB7438F}"/>
                  </a:ext>
                </a:extLst>
              </p:cNvPr>
              <p:cNvSpPr txBox="1"/>
              <p:nvPr/>
            </p:nvSpPr>
            <p:spPr>
              <a:xfrm>
                <a:off x="5468011" y="3058474"/>
                <a:ext cx="3545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2A82FE-16F6-57CE-512E-D5D5CAB74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11" y="3058474"/>
                <a:ext cx="354584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7C92D085-732C-A5E0-3A28-4018E27F1463}"/>
              </a:ext>
            </a:extLst>
          </p:cNvPr>
          <p:cNvSpPr/>
          <p:nvPr/>
        </p:nvSpPr>
        <p:spPr>
          <a:xfrm>
            <a:off x="5448646" y="3367549"/>
            <a:ext cx="88490" cy="884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314E69-AAB4-172A-4F79-42623F554280}"/>
              </a:ext>
            </a:extLst>
          </p:cNvPr>
          <p:cNvSpPr/>
          <p:nvPr/>
        </p:nvSpPr>
        <p:spPr>
          <a:xfrm>
            <a:off x="5448646" y="3966650"/>
            <a:ext cx="88490" cy="884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2FD43A1-61A2-5A42-1510-28B7F10642DF}"/>
              </a:ext>
            </a:extLst>
          </p:cNvPr>
          <p:cNvSpPr/>
          <p:nvPr/>
        </p:nvSpPr>
        <p:spPr>
          <a:xfrm>
            <a:off x="6071419" y="3367549"/>
            <a:ext cx="88490" cy="8849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0C9265-6CBC-6FFE-0C86-099BC34DDD85}"/>
              </a:ext>
            </a:extLst>
          </p:cNvPr>
          <p:cNvCxnSpPr>
            <a:cxnSpLocks/>
          </p:cNvCxnSpPr>
          <p:nvPr/>
        </p:nvCxnSpPr>
        <p:spPr>
          <a:xfrm flipH="1" flipV="1">
            <a:off x="6115664" y="3486410"/>
            <a:ext cx="1" cy="52212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EFDA9E-86CE-AE6F-0BAC-AEE071698CB5}"/>
                  </a:ext>
                </a:extLst>
              </p:cNvPr>
              <p:cNvSpPr txBox="1"/>
              <p:nvPr/>
            </p:nvSpPr>
            <p:spPr>
              <a:xfrm>
                <a:off x="5192170" y="4038956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EFDA9E-86CE-AE6F-0BAC-AEE071698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170" y="4038956"/>
                <a:ext cx="34496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933C5B-56A4-72DC-79E1-1611088DE8C5}"/>
                  </a:ext>
                </a:extLst>
              </p:cNvPr>
              <p:cNvSpPr txBox="1"/>
              <p:nvPr/>
            </p:nvSpPr>
            <p:spPr>
              <a:xfrm>
                <a:off x="5943181" y="4055140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933C5B-56A4-72DC-79E1-1611088DE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81" y="4055140"/>
                <a:ext cx="344966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6DAE6669-299B-A05B-933F-949C92F31E63}"/>
              </a:ext>
            </a:extLst>
          </p:cNvPr>
          <p:cNvSpPr/>
          <p:nvPr/>
        </p:nvSpPr>
        <p:spPr>
          <a:xfrm>
            <a:off x="5446857" y="3667888"/>
            <a:ext cx="88490" cy="8849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67C9206-3EBF-9A5E-2005-221C302AB47C}"/>
              </a:ext>
            </a:extLst>
          </p:cNvPr>
          <p:cNvSpPr/>
          <p:nvPr/>
        </p:nvSpPr>
        <p:spPr>
          <a:xfrm>
            <a:off x="628650" y="3814916"/>
            <a:ext cx="278757" cy="27875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68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803358-0BDF-8711-66B7-2502403F0A35}"/>
              </a:ext>
            </a:extLst>
          </p:cNvPr>
          <p:cNvCxnSpPr>
            <a:cxnSpLocks/>
          </p:cNvCxnSpPr>
          <p:nvPr/>
        </p:nvCxnSpPr>
        <p:spPr>
          <a:xfrm>
            <a:off x="5491102" y="3407562"/>
            <a:ext cx="580317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9F8735-D23B-6763-320F-AED9E154E8A4}"/>
                  </a:ext>
                </a:extLst>
              </p:cNvPr>
              <p:cNvSpPr txBox="1"/>
              <p:nvPr/>
            </p:nvSpPr>
            <p:spPr>
              <a:xfrm>
                <a:off x="5191511" y="3236025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9F8735-D23B-6763-320F-AED9E154E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511" y="3236025"/>
                <a:ext cx="34496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335137F-6DA8-8358-C71F-E118FBC1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0F26-E6A5-14F1-8ED5-78351D6E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Discussion: how do you choose 2 initial centers so that the solution is (d)?</a:t>
            </a:r>
            <a:endParaRPr lang="en-SG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lphaLcParenR"/>
            </a:pPr>
            <a:r>
              <a:rPr lang="en-SG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𝒙 and 𝒛</a:t>
            </a:r>
            <a:endParaRPr lang="en-S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lphaLcParenR"/>
            </a:pPr>
            <a:r>
              <a:rPr lang="en-SG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𝒙 and 𝒚</a:t>
            </a:r>
            <a:endParaRPr lang="en-SG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lphaLcParenR"/>
            </a:pPr>
            <a:r>
              <a:rPr lang="en-SG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𝒚 and the midpoint of 𝒚 and 𝒛 </a:t>
            </a:r>
            <a:endParaRPr lang="en-S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lphaLcParenR"/>
            </a:pPr>
            <a:r>
              <a:rPr lang="en-SG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𝒛 and the midpoint of 𝒙 and 𝒚</a:t>
            </a:r>
          </a:p>
          <a:p>
            <a:pPr marL="342900" indent="-342900">
              <a:buFontTx/>
              <a:buAutoNum type="alphaLcParenR"/>
            </a:pPr>
            <a:r>
              <a:rPr lang="en-SG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None of the above </a:t>
            </a:r>
            <a:endParaRPr lang="en-S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3046B-9804-CBB2-393A-63F7657F12F2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D8EA22-416C-9D57-DA1E-6865602F0771}"/>
              </a:ext>
            </a:extLst>
          </p:cNvPr>
          <p:cNvCxnSpPr>
            <a:cxnSpLocks/>
          </p:cNvCxnSpPr>
          <p:nvPr/>
        </p:nvCxnSpPr>
        <p:spPr>
          <a:xfrm flipV="1">
            <a:off x="5496233" y="2548093"/>
            <a:ext cx="0" cy="14743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150BBD-DDD5-E8F6-6328-F5CCFC7FE99E}"/>
              </a:ext>
            </a:extLst>
          </p:cNvPr>
          <p:cNvCxnSpPr>
            <a:cxnSpLocks/>
          </p:cNvCxnSpPr>
          <p:nvPr/>
        </p:nvCxnSpPr>
        <p:spPr>
          <a:xfrm>
            <a:off x="5496233" y="4022408"/>
            <a:ext cx="20254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35C8C1-A98D-94D0-D4D4-39EA2BF9072D}"/>
                  </a:ext>
                </a:extLst>
              </p:cNvPr>
              <p:cNvSpPr txBox="1"/>
              <p:nvPr/>
            </p:nvSpPr>
            <p:spPr>
              <a:xfrm>
                <a:off x="6071419" y="3132671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35C8C1-A98D-94D0-D4D4-39EA2BF90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419" y="3132671"/>
                <a:ext cx="34977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2A82FE-16F6-57CE-512E-D5D5CAB7438F}"/>
                  </a:ext>
                </a:extLst>
              </p:cNvPr>
              <p:cNvSpPr txBox="1"/>
              <p:nvPr/>
            </p:nvSpPr>
            <p:spPr>
              <a:xfrm>
                <a:off x="5468011" y="3058474"/>
                <a:ext cx="3545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2A82FE-16F6-57CE-512E-D5D5CAB74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11" y="3058474"/>
                <a:ext cx="354584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7C92D085-732C-A5E0-3A28-4018E27F1463}"/>
              </a:ext>
            </a:extLst>
          </p:cNvPr>
          <p:cNvSpPr/>
          <p:nvPr/>
        </p:nvSpPr>
        <p:spPr>
          <a:xfrm>
            <a:off x="5448646" y="3367549"/>
            <a:ext cx="88490" cy="884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314E69-AAB4-172A-4F79-42623F554280}"/>
              </a:ext>
            </a:extLst>
          </p:cNvPr>
          <p:cNvSpPr/>
          <p:nvPr/>
        </p:nvSpPr>
        <p:spPr>
          <a:xfrm>
            <a:off x="5448646" y="3966650"/>
            <a:ext cx="88490" cy="88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2FD43A1-61A2-5A42-1510-28B7F10642DF}"/>
              </a:ext>
            </a:extLst>
          </p:cNvPr>
          <p:cNvSpPr/>
          <p:nvPr/>
        </p:nvSpPr>
        <p:spPr>
          <a:xfrm>
            <a:off x="6071419" y="3367549"/>
            <a:ext cx="88490" cy="884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0C9265-6CBC-6FFE-0C86-099BC34DDD85}"/>
              </a:ext>
            </a:extLst>
          </p:cNvPr>
          <p:cNvCxnSpPr>
            <a:cxnSpLocks/>
          </p:cNvCxnSpPr>
          <p:nvPr/>
        </p:nvCxnSpPr>
        <p:spPr>
          <a:xfrm flipH="1" flipV="1">
            <a:off x="6115664" y="3486410"/>
            <a:ext cx="1" cy="52212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243F2F-EC9F-C9EC-2F96-DC5D6A71438E}"/>
                  </a:ext>
                </a:extLst>
              </p:cNvPr>
              <p:cNvSpPr txBox="1"/>
              <p:nvPr/>
            </p:nvSpPr>
            <p:spPr>
              <a:xfrm>
                <a:off x="5468011" y="3707902"/>
                <a:ext cx="3369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243F2F-EC9F-C9EC-2F96-DC5D6A714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11" y="3707902"/>
                <a:ext cx="33695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EFDA9E-86CE-AE6F-0BAC-AEE071698CB5}"/>
                  </a:ext>
                </a:extLst>
              </p:cNvPr>
              <p:cNvSpPr txBox="1"/>
              <p:nvPr/>
            </p:nvSpPr>
            <p:spPr>
              <a:xfrm>
                <a:off x="5192170" y="4038956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EFDA9E-86CE-AE6F-0BAC-AEE071698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170" y="4038956"/>
                <a:ext cx="34496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933C5B-56A4-72DC-79E1-1611088DE8C5}"/>
                  </a:ext>
                </a:extLst>
              </p:cNvPr>
              <p:cNvSpPr txBox="1"/>
              <p:nvPr/>
            </p:nvSpPr>
            <p:spPr>
              <a:xfrm>
                <a:off x="5943181" y="4055140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933C5B-56A4-72DC-79E1-1611088DE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81" y="4055140"/>
                <a:ext cx="34496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CAC6980-6FF7-E3BA-CC20-B70518765537}"/>
              </a:ext>
            </a:extLst>
          </p:cNvPr>
          <p:cNvSpPr/>
          <p:nvPr/>
        </p:nvSpPr>
        <p:spPr>
          <a:xfrm>
            <a:off x="612648" y="2783171"/>
            <a:ext cx="278757" cy="27875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1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803358-0BDF-8711-66B7-2502403F0A35}"/>
              </a:ext>
            </a:extLst>
          </p:cNvPr>
          <p:cNvCxnSpPr>
            <a:cxnSpLocks/>
          </p:cNvCxnSpPr>
          <p:nvPr/>
        </p:nvCxnSpPr>
        <p:spPr>
          <a:xfrm>
            <a:off x="5491102" y="3407562"/>
            <a:ext cx="580317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9F8735-D23B-6763-320F-AED9E154E8A4}"/>
                  </a:ext>
                </a:extLst>
              </p:cNvPr>
              <p:cNvSpPr txBox="1"/>
              <p:nvPr/>
            </p:nvSpPr>
            <p:spPr>
              <a:xfrm>
                <a:off x="5191511" y="3236025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9F8735-D23B-6763-320F-AED9E154E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511" y="3236025"/>
                <a:ext cx="34496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335137F-6DA8-8358-C71F-E118FBC1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0F26-E6A5-14F1-8ED5-78351D6E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Discussion: how do you choose 2 initial centers so that the solution is (d)?</a:t>
            </a:r>
            <a:endParaRPr lang="en-SG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lphaLcParenR"/>
            </a:pPr>
            <a:r>
              <a:rPr lang="en-SG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𝒙 and 𝒛</a:t>
            </a:r>
            <a:endParaRPr lang="en-S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lphaLcParenR"/>
            </a:pPr>
            <a:r>
              <a:rPr lang="en-SG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𝒙 and 𝒚</a:t>
            </a:r>
            <a:endParaRPr lang="en-SG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lphaLcParenR"/>
            </a:pPr>
            <a:r>
              <a:rPr lang="en-SG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𝒚 and the midpoint of 𝒚 and 𝒛 </a:t>
            </a:r>
            <a:endParaRPr lang="en-S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lphaLcParenR"/>
            </a:pPr>
            <a:r>
              <a:rPr lang="en-SG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𝒛 and the midpoint of 𝒙 and 𝒚</a:t>
            </a:r>
          </a:p>
          <a:p>
            <a:pPr marL="342900" indent="-342900">
              <a:buFontTx/>
              <a:buAutoNum type="alphaLcParenR"/>
            </a:pPr>
            <a:r>
              <a:rPr lang="en-SG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None of the above </a:t>
            </a:r>
            <a:endParaRPr lang="en-S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3046B-9804-CBB2-393A-63F7657F12F2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D8EA22-416C-9D57-DA1E-6865602F0771}"/>
              </a:ext>
            </a:extLst>
          </p:cNvPr>
          <p:cNvCxnSpPr>
            <a:cxnSpLocks/>
          </p:cNvCxnSpPr>
          <p:nvPr/>
        </p:nvCxnSpPr>
        <p:spPr>
          <a:xfrm flipV="1">
            <a:off x="5496233" y="2548093"/>
            <a:ext cx="0" cy="147431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150BBD-DDD5-E8F6-6328-F5CCFC7FE99E}"/>
              </a:ext>
            </a:extLst>
          </p:cNvPr>
          <p:cNvCxnSpPr>
            <a:cxnSpLocks/>
          </p:cNvCxnSpPr>
          <p:nvPr/>
        </p:nvCxnSpPr>
        <p:spPr>
          <a:xfrm>
            <a:off x="5496233" y="4022408"/>
            <a:ext cx="20254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35C8C1-A98D-94D0-D4D4-39EA2BF9072D}"/>
                  </a:ext>
                </a:extLst>
              </p:cNvPr>
              <p:cNvSpPr txBox="1"/>
              <p:nvPr/>
            </p:nvSpPr>
            <p:spPr>
              <a:xfrm>
                <a:off x="6071419" y="3132671"/>
                <a:ext cx="349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35C8C1-A98D-94D0-D4D4-39EA2BF90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419" y="3132671"/>
                <a:ext cx="34977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2A82FE-16F6-57CE-512E-D5D5CAB7438F}"/>
                  </a:ext>
                </a:extLst>
              </p:cNvPr>
              <p:cNvSpPr txBox="1"/>
              <p:nvPr/>
            </p:nvSpPr>
            <p:spPr>
              <a:xfrm>
                <a:off x="5468011" y="3058474"/>
                <a:ext cx="3545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2A82FE-16F6-57CE-512E-D5D5CAB74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11" y="3058474"/>
                <a:ext cx="354584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7C92D085-732C-A5E0-3A28-4018E27F1463}"/>
              </a:ext>
            </a:extLst>
          </p:cNvPr>
          <p:cNvSpPr/>
          <p:nvPr/>
        </p:nvSpPr>
        <p:spPr>
          <a:xfrm>
            <a:off x="5448646" y="3367549"/>
            <a:ext cx="88490" cy="8849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314E69-AAB4-172A-4F79-42623F554280}"/>
              </a:ext>
            </a:extLst>
          </p:cNvPr>
          <p:cNvSpPr/>
          <p:nvPr/>
        </p:nvSpPr>
        <p:spPr>
          <a:xfrm>
            <a:off x="5448646" y="3966650"/>
            <a:ext cx="88490" cy="8849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2FD43A1-61A2-5A42-1510-28B7F10642DF}"/>
              </a:ext>
            </a:extLst>
          </p:cNvPr>
          <p:cNvSpPr/>
          <p:nvPr/>
        </p:nvSpPr>
        <p:spPr>
          <a:xfrm>
            <a:off x="6071419" y="3367549"/>
            <a:ext cx="88490" cy="8849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0C9265-6CBC-6FFE-0C86-099BC34DDD85}"/>
              </a:ext>
            </a:extLst>
          </p:cNvPr>
          <p:cNvCxnSpPr>
            <a:cxnSpLocks/>
          </p:cNvCxnSpPr>
          <p:nvPr/>
        </p:nvCxnSpPr>
        <p:spPr>
          <a:xfrm flipH="1" flipV="1">
            <a:off x="6115664" y="3486410"/>
            <a:ext cx="1" cy="52212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243F2F-EC9F-C9EC-2F96-DC5D6A71438E}"/>
                  </a:ext>
                </a:extLst>
              </p:cNvPr>
              <p:cNvSpPr txBox="1"/>
              <p:nvPr/>
            </p:nvSpPr>
            <p:spPr>
              <a:xfrm>
                <a:off x="5468011" y="3707902"/>
                <a:ext cx="3369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16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243F2F-EC9F-C9EC-2F96-DC5D6A714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11" y="3707902"/>
                <a:ext cx="33695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EFDA9E-86CE-AE6F-0BAC-AEE071698CB5}"/>
                  </a:ext>
                </a:extLst>
              </p:cNvPr>
              <p:cNvSpPr txBox="1"/>
              <p:nvPr/>
            </p:nvSpPr>
            <p:spPr>
              <a:xfrm>
                <a:off x="5192170" y="4038956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EFDA9E-86CE-AE6F-0BAC-AEE071698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170" y="4038956"/>
                <a:ext cx="34496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933C5B-56A4-72DC-79E1-1611088DE8C5}"/>
                  </a:ext>
                </a:extLst>
              </p:cNvPr>
              <p:cNvSpPr txBox="1"/>
              <p:nvPr/>
            </p:nvSpPr>
            <p:spPr>
              <a:xfrm>
                <a:off x="5943181" y="4055140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933C5B-56A4-72DC-79E1-1611088DE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81" y="4055140"/>
                <a:ext cx="34496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7CAC6980-6FF7-E3BA-CC20-B70518765537}"/>
              </a:ext>
            </a:extLst>
          </p:cNvPr>
          <p:cNvSpPr/>
          <p:nvPr/>
        </p:nvSpPr>
        <p:spPr>
          <a:xfrm>
            <a:off x="612648" y="2783171"/>
            <a:ext cx="278757" cy="27875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49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2A96AC-96E7-DBDE-B121-77EFDB060AF9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5244784" y="2965276"/>
            <a:ext cx="3378091" cy="982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D011B4D-4EEB-6C29-34AB-79D960AE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F11DF0-383E-8102-83D5-29889C3720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130" y="1369219"/>
                <a:ext cx="8799870" cy="1202531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350"/>
                  </a:spcBef>
                </a:pPr>
                <a:r>
                  <a:rPr lang="en-SG" sz="1600" dirty="0">
                    <a:effectLst/>
                    <a:latin typeface="TimesNewRomanPSMT"/>
                  </a:rPr>
                  <a:t>Consider the following 8 data points: </a:t>
                </a:r>
                <a:endParaRPr lang="en-US" sz="1600" b="1" i="1" dirty="0">
                  <a:effectLst/>
                  <a:latin typeface="Cambria Math" panose="02040503050406030204" pitchFamily="18" charset="0"/>
                </a:endParaRPr>
              </a:p>
              <a:p>
                <a:pPr marL="0" indent="0" algn="ctr">
                  <a:spcBef>
                    <a:spcPts val="135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6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F11DF0-383E-8102-83D5-29889C3720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130" y="1369219"/>
                <a:ext cx="8799870" cy="1202531"/>
              </a:xfrm>
              <a:blipFill>
                <a:blip r:embed="rId2"/>
                <a:stretch>
                  <a:fillRect t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D0C2568-93BE-C316-83E9-826D87F6674C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EF239B-67A8-F2CA-237B-C871651A0CB5}"/>
              </a:ext>
            </a:extLst>
          </p:cNvPr>
          <p:cNvCxnSpPr>
            <a:cxnSpLocks/>
          </p:cNvCxnSpPr>
          <p:nvPr/>
        </p:nvCxnSpPr>
        <p:spPr>
          <a:xfrm flipV="1">
            <a:off x="5201266" y="2571750"/>
            <a:ext cx="0" cy="12529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A5DFA4-4F13-0B62-A644-EC16C2F03465}"/>
              </a:ext>
            </a:extLst>
          </p:cNvPr>
          <p:cNvCxnSpPr>
            <a:cxnSpLocks/>
          </p:cNvCxnSpPr>
          <p:nvPr/>
        </p:nvCxnSpPr>
        <p:spPr>
          <a:xfrm>
            <a:off x="5201266" y="3824748"/>
            <a:ext cx="371659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0C4996-7AEE-B841-1BAD-2E97DD9B2990}"/>
                  </a:ext>
                </a:extLst>
              </p:cNvPr>
              <p:cNvSpPr txBox="1"/>
              <p:nvPr/>
            </p:nvSpPr>
            <p:spPr>
              <a:xfrm>
                <a:off x="8837002" y="3873907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0C4996-7AEE-B841-1BAD-2E97DD9B2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002" y="3873907"/>
                <a:ext cx="141705" cy="215444"/>
              </a:xfrm>
              <a:prstGeom prst="rect">
                <a:avLst/>
              </a:prstGeom>
              <a:blipFill>
                <a:blip r:embed="rId4"/>
                <a:stretch>
                  <a:fillRect l="-25000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985120-B090-CB37-F7D1-EC94D8F933B4}"/>
                  </a:ext>
                </a:extLst>
              </p:cNvPr>
              <p:cNvSpPr txBox="1"/>
              <p:nvPr/>
            </p:nvSpPr>
            <p:spPr>
              <a:xfrm>
                <a:off x="5017245" y="2448639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985120-B090-CB37-F7D1-EC94D8F93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245" y="2448639"/>
                <a:ext cx="144142" cy="215444"/>
              </a:xfrm>
              <a:prstGeom prst="rect">
                <a:avLst/>
              </a:prstGeom>
              <a:blipFill>
                <a:blip r:embed="rId5"/>
                <a:stretch>
                  <a:fillRect l="-33333" r="-25000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282D88-393F-BE6A-ACB3-0725E61C0CA5}"/>
                  </a:ext>
                </a:extLst>
              </p:cNvPr>
              <p:cNvSpPr txBox="1"/>
              <p:nvPr/>
            </p:nvSpPr>
            <p:spPr>
              <a:xfrm>
                <a:off x="5017245" y="3873908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282D88-393F-BE6A-ACB3-0725E61C0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245" y="3873908"/>
                <a:ext cx="139461" cy="215444"/>
              </a:xfrm>
              <a:prstGeom prst="rect">
                <a:avLst/>
              </a:prstGeom>
              <a:blipFill>
                <a:blip r:embed="rId6"/>
                <a:stretch>
                  <a:fillRect l="-33333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B6FFD65D-0F22-4698-0506-1782FBBE9534}"/>
              </a:ext>
            </a:extLst>
          </p:cNvPr>
          <p:cNvSpPr/>
          <p:nvPr/>
        </p:nvSpPr>
        <p:spPr>
          <a:xfrm>
            <a:off x="5162664" y="3795250"/>
            <a:ext cx="68826" cy="6882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E649CC-3097-D6AF-07BF-F4EAD7816799}"/>
                  </a:ext>
                </a:extLst>
              </p:cNvPr>
              <p:cNvSpPr txBox="1"/>
              <p:nvPr/>
            </p:nvSpPr>
            <p:spPr>
              <a:xfrm>
                <a:off x="5276988" y="3579392"/>
                <a:ext cx="2131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E649CC-3097-D6AF-07BF-F4EAD7816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988" y="3579392"/>
                <a:ext cx="213135" cy="215444"/>
              </a:xfrm>
              <a:prstGeom prst="rect">
                <a:avLst/>
              </a:prstGeom>
              <a:blipFill>
                <a:blip r:embed="rId7"/>
                <a:stretch>
                  <a:fillRect l="-11111" r="-5556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3638F82E-19E2-0045-25C7-C0F22435F4CF}"/>
              </a:ext>
            </a:extLst>
          </p:cNvPr>
          <p:cNvSpPr/>
          <p:nvPr/>
        </p:nvSpPr>
        <p:spPr>
          <a:xfrm>
            <a:off x="5175958" y="2930863"/>
            <a:ext cx="68826" cy="68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43C95A-0B21-465A-B08A-83292D79A411}"/>
                  </a:ext>
                </a:extLst>
              </p:cNvPr>
              <p:cNvSpPr txBox="1"/>
              <p:nvPr/>
            </p:nvSpPr>
            <p:spPr>
              <a:xfrm>
                <a:off x="5260993" y="2687491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43C95A-0B21-465A-B08A-83292D79A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993" y="2687491"/>
                <a:ext cx="217304" cy="215444"/>
              </a:xfrm>
              <a:prstGeom prst="rect">
                <a:avLst/>
              </a:prstGeom>
              <a:blipFill>
                <a:blip r:embed="rId8"/>
                <a:stretch>
                  <a:fillRect l="-11111" r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CFAF89A8-9723-BBC2-03C9-BF7F40BB52AA}"/>
              </a:ext>
            </a:extLst>
          </p:cNvPr>
          <p:cNvSpPr/>
          <p:nvPr/>
        </p:nvSpPr>
        <p:spPr>
          <a:xfrm>
            <a:off x="6032090" y="2925100"/>
            <a:ext cx="68826" cy="68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B22A889-1376-4FCB-72A6-1EBA00E904D9}"/>
                  </a:ext>
                </a:extLst>
              </p:cNvPr>
              <p:cNvSpPr txBox="1"/>
              <p:nvPr/>
            </p:nvSpPr>
            <p:spPr>
              <a:xfrm>
                <a:off x="6106561" y="2689858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B22A889-1376-4FCB-72A6-1EBA00E90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561" y="2689858"/>
                <a:ext cx="217304" cy="215444"/>
              </a:xfrm>
              <a:prstGeom prst="rect">
                <a:avLst/>
              </a:prstGeom>
              <a:blipFill>
                <a:blip r:embed="rId9"/>
                <a:stretch>
                  <a:fillRect l="-11111" r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73374F52-A496-5AD3-A380-548D34B24651}"/>
              </a:ext>
            </a:extLst>
          </p:cNvPr>
          <p:cNvSpPr/>
          <p:nvPr/>
        </p:nvSpPr>
        <p:spPr>
          <a:xfrm>
            <a:off x="6027166" y="3780079"/>
            <a:ext cx="68826" cy="68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D4D430-7651-3DA9-0C18-876F09089A6C}"/>
                  </a:ext>
                </a:extLst>
              </p:cNvPr>
              <p:cNvSpPr txBox="1"/>
              <p:nvPr/>
            </p:nvSpPr>
            <p:spPr>
              <a:xfrm>
                <a:off x="6114651" y="3579392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D4D430-7651-3DA9-0C18-876F09089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651" y="3579392"/>
                <a:ext cx="217304" cy="215444"/>
              </a:xfrm>
              <a:prstGeom prst="rect">
                <a:avLst/>
              </a:prstGeom>
              <a:blipFill>
                <a:blip r:embed="rId10"/>
                <a:stretch>
                  <a:fillRect l="-11111" r="-5556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2462974F-014F-1AF3-82E8-1972F56726F3}"/>
              </a:ext>
            </a:extLst>
          </p:cNvPr>
          <p:cNvSpPr/>
          <p:nvPr/>
        </p:nvSpPr>
        <p:spPr>
          <a:xfrm>
            <a:off x="7757640" y="3795250"/>
            <a:ext cx="68826" cy="688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29C82CE-B197-3B03-C842-41816796BDA9}"/>
                  </a:ext>
                </a:extLst>
              </p:cNvPr>
              <p:cNvSpPr txBox="1"/>
              <p:nvPr/>
            </p:nvSpPr>
            <p:spPr>
              <a:xfrm>
                <a:off x="7840470" y="3579383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29C82CE-B197-3B03-C842-41816796B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470" y="3579383"/>
                <a:ext cx="217304" cy="215444"/>
              </a:xfrm>
              <a:prstGeom prst="rect">
                <a:avLst/>
              </a:prstGeom>
              <a:blipFill>
                <a:blip r:embed="rId11"/>
                <a:stretch>
                  <a:fillRect l="-11111" r="-555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16546243-BFB2-9F5B-0B20-8ADFEDABFF8D}"/>
              </a:ext>
            </a:extLst>
          </p:cNvPr>
          <p:cNvSpPr/>
          <p:nvPr/>
        </p:nvSpPr>
        <p:spPr>
          <a:xfrm>
            <a:off x="7753447" y="2934932"/>
            <a:ext cx="68826" cy="68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3BC1173-083D-21D6-0EFF-9781513B2EF9}"/>
                  </a:ext>
                </a:extLst>
              </p:cNvPr>
              <p:cNvSpPr txBox="1"/>
              <p:nvPr/>
            </p:nvSpPr>
            <p:spPr>
              <a:xfrm>
                <a:off x="7835568" y="2694860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3BC1173-083D-21D6-0EFF-9781513B2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568" y="2694860"/>
                <a:ext cx="217304" cy="215444"/>
              </a:xfrm>
              <a:prstGeom prst="rect">
                <a:avLst/>
              </a:prstGeom>
              <a:blipFill>
                <a:blip r:embed="rId12"/>
                <a:stretch>
                  <a:fillRect l="-10526" r="-526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A0C5E437-192B-F889-7E76-ADB418BDA9EC}"/>
              </a:ext>
            </a:extLst>
          </p:cNvPr>
          <p:cNvSpPr/>
          <p:nvPr/>
        </p:nvSpPr>
        <p:spPr>
          <a:xfrm>
            <a:off x="8622875" y="2940686"/>
            <a:ext cx="68826" cy="68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48E293C-13BC-BDA6-6F7A-66C78CEAE14B}"/>
                  </a:ext>
                </a:extLst>
              </p:cNvPr>
              <p:cNvSpPr txBox="1"/>
              <p:nvPr/>
            </p:nvSpPr>
            <p:spPr>
              <a:xfrm>
                <a:off x="8398850" y="2682164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48E293C-13BC-BDA6-6F7A-66C78CEAE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850" y="2682164"/>
                <a:ext cx="217304" cy="215444"/>
              </a:xfrm>
              <a:prstGeom prst="rect">
                <a:avLst/>
              </a:prstGeom>
              <a:blipFill>
                <a:blip r:embed="rId13"/>
                <a:stretch>
                  <a:fillRect l="-11111" r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A89CE5BF-7A28-29B0-618D-72E4601368AB}"/>
              </a:ext>
            </a:extLst>
          </p:cNvPr>
          <p:cNvSpPr/>
          <p:nvPr/>
        </p:nvSpPr>
        <p:spPr>
          <a:xfrm>
            <a:off x="8617947" y="3790334"/>
            <a:ext cx="68826" cy="68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09E7D7C-9E2D-E204-197A-3933D8C82834}"/>
                  </a:ext>
                </a:extLst>
              </p:cNvPr>
              <p:cNvSpPr txBox="1"/>
              <p:nvPr/>
            </p:nvSpPr>
            <p:spPr>
              <a:xfrm>
                <a:off x="8400784" y="3569977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09E7D7C-9E2D-E204-197A-3933D8C82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784" y="3569977"/>
                <a:ext cx="217304" cy="215444"/>
              </a:xfrm>
              <a:prstGeom prst="rect">
                <a:avLst/>
              </a:prstGeom>
              <a:blipFill>
                <a:blip r:embed="rId14"/>
                <a:stretch>
                  <a:fillRect l="-11111" r="-5556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581D560-B89B-372C-7E32-711A30875821}"/>
              </a:ext>
            </a:extLst>
          </p:cNvPr>
          <p:cNvCxnSpPr>
            <a:cxnSpLocks/>
            <a:stCxn id="43" idx="4"/>
            <a:endCxn id="45" idx="0"/>
          </p:cNvCxnSpPr>
          <p:nvPr/>
        </p:nvCxnSpPr>
        <p:spPr>
          <a:xfrm flipH="1">
            <a:off x="8652360" y="3009512"/>
            <a:ext cx="4928" cy="78082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1E8C798-8F05-6638-1106-20152D2F0F28}"/>
              </a:ext>
            </a:extLst>
          </p:cNvPr>
          <p:cNvCxnSpPr>
            <a:cxnSpLocks/>
          </p:cNvCxnSpPr>
          <p:nvPr/>
        </p:nvCxnSpPr>
        <p:spPr>
          <a:xfrm flipH="1">
            <a:off x="7792036" y="2984714"/>
            <a:ext cx="4928" cy="78082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16C48C6-94EE-10E5-5167-8B405F81C5F3}"/>
              </a:ext>
            </a:extLst>
          </p:cNvPr>
          <p:cNvCxnSpPr>
            <a:cxnSpLocks/>
          </p:cNvCxnSpPr>
          <p:nvPr/>
        </p:nvCxnSpPr>
        <p:spPr>
          <a:xfrm flipH="1">
            <a:off x="6061575" y="2981843"/>
            <a:ext cx="4928" cy="78082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A44C036-759F-D2CC-E556-66AA13682BE9}"/>
                  </a:ext>
                </a:extLst>
              </p:cNvPr>
              <p:cNvSpPr txBox="1"/>
              <p:nvPr/>
            </p:nvSpPr>
            <p:spPr>
              <a:xfrm>
                <a:off x="5951940" y="3869404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A44C036-759F-D2CC-E556-66AA13682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40" y="3869404"/>
                <a:ext cx="139461" cy="215444"/>
              </a:xfrm>
              <a:prstGeom prst="rect">
                <a:avLst/>
              </a:prstGeom>
              <a:blipFill>
                <a:blip r:embed="rId15"/>
                <a:stretch>
                  <a:fillRect l="-25000" r="-25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4B47E79-9F86-194F-BFF3-67A548C366D8}"/>
                  </a:ext>
                </a:extLst>
              </p:cNvPr>
              <p:cNvSpPr txBox="1"/>
              <p:nvPr/>
            </p:nvSpPr>
            <p:spPr>
              <a:xfrm>
                <a:off x="7714350" y="3870229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4B47E79-9F86-194F-BFF3-67A548C36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350" y="3870229"/>
                <a:ext cx="139461" cy="215444"/>
              </a:xfrm>
              <a:prstGeom prst="rect">
                <a:avLst/>
              </a:prstGeom>
              <a:blipFill>
                <a:blip r:embed="rId16"/>
                <a:stretch>
                  <a:fillRect l="-25000" r="-25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9D1D4C-3A56-2478-7516-53E1798C4E64}"/>
                  </a:ext>
                </a:extLst>
              </p:cNvPr>
              <p:cNvSpPr txBox="1"/>
              <p:nvPr/>
            </p:nvSpPr>
            <p:spPr>
              <a:xfrm>
                <a:off x="8572210" y="3863888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9D1D4C-3A56-2478-7516-53E1798C4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210" y="3863888"/>
                <a:ext cx="139461" cy="215444"/>
              </a:xfrm>
              <a:prstGeom prst="rect">
                <a:avLst/>
              </a:prstGeom>
              <a:blipFill>
                <a:blip r:embed="rId17"/>
                <a:stretch>
                  <a:fillRect l="-16667" r="-25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BA31B2B-77ED-1979-91CD-261F6BF2FFE5}"/>
                  </a:ext>
                </a:extLst>
              </p:cNvPr>
              <p:cNvSpPr txBox="1"/>
              <p:nvPr/>
            </p:nvSpPr>
            <p:spPr>
              <a:xfrm>
                <a:off x="5013697" y="2851791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BA31B2B-77ED-1979-91CD-261F6BF2F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97" y="2851791"/>
                <a:ext cx="139461" cy="215444"/>
              </a:xfrm>
              <a:prstGeom prst="rect">
                <a:avLst/>
              </a:prstGeom>
              <a:blipFill>
                <a:blip r:embed="rId18"/>
                <a:stretch>
                  <a:fillRect l="-25000" r="-25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D78D5A9-DAEE-3CF9-82EF-5A8D5D5EE3BF}"/>
                  </a:ext>
                </a:extLst>
              </p:cNvPr>
              <p:cNvSpPr txBox="1"/>
              <p:nvPr/>
            </p:nvSpPr>
            <p:spPr>
              <a:xfrm>
                <a:off x="344130" y="2399187"/>
                <a:ext cx="4306068" cy="2046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750"/>
                  </a:spcBef>
                </a:pPr>
                <a:r>
                  <a:rPr lang="en-SG" sz="1600" dirty="0">
                    <a:solidFill>
                      <a:srgbClr val="004282"/>
                    </a:solidFill>
                    <a:effectLst/>
                    <a:latin typeface="TimesNewRomanPSMT"/>
                  </a:rPr>
                  <a:t>The k-means algorithm is initialized with centers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SG" sz="16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600" dirty="0">
                    <a:solidFill>
                      <a:srgbClr val="004282"/>
                    </a:solidFill>
                    <a:effectLst/>
                    <a:latin typeface="TimesNewRomanPSMT"/>
                  </a:rPr>
                  <a:t>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SG" sz="16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600" dirty="0">
                    <a:solidFill>
                      <a:srgbClr val="004282"/>
                    </a:solidFill>
                    <a:effectLst/>
                    <a:latin typeface="TimesNewRomanPSMT"/>
                  </a:rPr>
                  <a:t>. </a:t>
                </a:r>
                <a:endParaRPr lang="en-SG" sz="1600" dirty="0">
                  <a:solidFill>
                    <a:srgbClr val="004282"/>
                  </a:solidFill>
                </a:endParaRPr>
              </a:p>
              <a:p>
                <a:pPr algn="just">
                  <a:spcBef>
                    <a:spcPts val="750"/>
                  </a:spcBef>
                </a:pPr>
                <a:r>
                  <a:rPr lang="en-SG" sz="1600" dirty="0">
                    <a:solidFill>
                      <a:srgbClr val="004282"/>
                    </a:solidFill>
                    <a:effectLst/>
                    <a:latin typeface="TimesNewRomanPSMT"/>
                  </a:rPr>
                  <a:t>The first </a:t>
                </a:r>
                <a:r>
                  <a:rPr lang="en-SG" sz="1600" dirty="0" err="1">
                    <a:solidFill>
                      <a:srgbClr val="004282"/>
                    </a:solidFill>
                    <a:effectLst/>
                    <a:latin typeface="TimesNewRomanPSMT"/>
                  </a:rPr>
                  <a:t>center</a:t>
                </a:r>
                <a:r>
                  <a:rPr lang="en-SG" sz="1600" dirty="0">
                    <a:solidFill>
                      <a:srgbClr val="004282"/>
                    </a:solidFill>
                    <a:effectLst/>
                    <a:latin typeface="TimesNewRomanPSMT"/>
                  </a:rPr>
                  <a:t> after convergence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00428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solidFill>
                              <a:srgbClr val="00428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sz="1600" b="1" i="0" smtClean="0">
                            <a:solidFill>
                              <a:srgbClr val="00428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0" i="0" smtClean="0">
                        <a:solidFill>
                          <a:srgbClr val="00428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SG" sz="1600" i="1" smtClean="0">
                            <a:solidFill>
                              <a:srgbClr val="00428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SG" sz="1600" i="1" smtClean="0">
                                <a:solidFill>
                                  <a:srgbClr val="00428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solidFill>
                                    <a:srgbClr val="00428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solidFill>
                                    <a:srgbClr val="00428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solidFill>
                                    <a:srgbClr val="00428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600" dirty="0">
                    <a:solidFill>
                      <a:srgbClr val="004282"/>
                    </a:solidFill>
                    <a:effectLst/>
                    <a:latin typeface="TimesNewRomanPSMT"/>
                  </a:rPr>
                  <a:t> </a:t>
                </a:r>
              </a:p>
              <a:p>
                <a:pPr algn="just">
                  <a:spcBef>
                    <a:spcPts val="750"/>
                  </a:spcBef>
                </a:pPr>
                <a:r>
                  <a:rPr lang="en-SG" sz="1600" dirty="0">
                    <a:solidFill>
                      <a:srgbClr val="004282"/>
                    </a:solidFill>
                    <a:effectLst/>
                    <a:latin typeface="TimesNewRomanPSMT"/>
                  </a:rPr>
                  <a:t>The second centre after convergence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00428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428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428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428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600" dirty="0">
                    <a:solidFill>
                      <a:schemeClr val="accent2"/>
                    </a:solidFill>
                    <a:effectLst/>
                    <a:latin typeface="TimesNewRomanPSMT"/>
                  </a:rPr>
                  <a:t> </a:t>
                </a:r>
                <a:r>
                  <a:rPr lang="en-SG" sz="1600" dirty="0">
                    <a:solidFill>
                      <a:srgbClr val="004282"/>
                    </a:solidFill>
                    <a:effectLst/>
                    <a:latin typeface="TimesNewRomanPSMT"/>
                  </a:rPr>
                  <a:t>(up to 1 decimal place) </a:t>
                </a:r>
                <a:endParaRPr lang="en-SG" sz="1600" dirty="0">
                  <a:solidFill>
                    <a:srgbClr val="004282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D78D5A9-DAEE-3CF9-82EF-5A8D5D5EE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30" y="2399187"/>
                <a:ext cx="4306068" cy="2046458"/>
              </a:xfrm>
              <a:prstGeom prst="rect">
                <a:avLst/>
              </a:prstGeom>
              <a:blipFill>
                <a:blip r:embed="rId19"/>
                <a:stretch>
                  <a:fillRect l="-587" t="-1242" r="-1760" b="-2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370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2A96AC-96E7-DBDE-B121-77EFDB060AF9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5244784" y="2965276"/>
            <a:ext cx="3378091" cy="982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D011B4D-4EEB-6C29-34AB-79D960AE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F11DF0-383E-8102-83D5-29889C3720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130" y="1369219"/>
                <a:ext cx="8799870" cy="1202531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350"/>
                  </a:spcBef>
                </a:pPr>
                <a:r>
                  <a:rPr lang="en-SG" sz="1600" dirty="0">
                    <a:effectLst/>
                    <a:latin typeface="TimesNewRomanPSMT"/>
                  </a:rPr>
                  <a:t>Consider the following 8 data points: </a:t>
                </a:r>
                <a:endParaRPr lang="en-US" sz="1600" b="1" i="1" dirty="0">
                  <a:effectLst/>
                  <a:latin typeface="Cambria Math" panose="02040503050406030204" pitchFamily="18" charset="0"/>
                </a:endParaRPr>
              </a:p>
              <a:p>
                <a:pPr marL="0" indent="0" algn="ctr">
                  <a:spcBef>
                    <a:spcPts val="135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6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F11DF0-383E-8102-83D5-29889C3720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130" y="1369219"/>
                <a:ext cx="8799870" cy="1202531"/>
              </a:xfrm>
              <a:blipFill>
                <a:blip r:embed="rId2"/>
                <a:stretch>
                  <a:fillRect t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D0C2568-93BE-C316-83E9-826D87F6674C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EF239B-67A8-F2CA-237B-C871651A0CB5}"/>
              </a:ext>
            </a:extLst>
          </p:cNvPr>
          <p:cNvCxnSpPr>
            <a:cxnSpLocks/>
          </p:cNvCxnSpPr>
          <p:nvPr/>
        </p:nvCxnSpPr>
        <p:spPr>
          <a:xfrm flipV="1">
            <a:off x="5201266" y="2571750"/>
            <a:ext cx="0" cy="12529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A5DFA4-4F13-0B62-A644-EC16C2F03465}"/>
              </a:ext>
            </a:extLst>
          </p:cNvPr>
          <p:cNvCxnSpPr>
            <a:cxnSpLocks/>
          </p:cNvCxnSpPr>
          <p:nvPr/>
        </p:nvCxnSpPr>
        <p:spPr>
          <a:xfrm>
            <a:off x="5201266" y="3824748"/>
            <a:ext cx="371659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0C4996-7AEE-B841-1BAD-2E97DD9B2990}"/>
                  </a:ext>
                </a:extLst>
              </p:cNvPr>
              <p:cNvSpPr txBox="1"/>
              <p:nvPr/>
            </p:nvSpPr>
            <p:spPr>
              <a:xfrm>
                <a:off x="8837002" y="3873907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0C4996-7AEE-B841-1BAD-2E97DD9B2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002" y="3873907"/>
                <a:ext cx="141705" cy="215444"/>
              </a:xfrm>
              <a:prstGeom prst="rect">
                <a:avLst/>
              </a:prstGeom>
              <a:blipFill>
                <a:blip r:embed="rId4"/>
                <a:stretch>
                  <a:fillRect l="-25000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985120-B090-CB37-F7D1-EC94D8F933B4}"/>
                  </a:ext>
                </a:extLst>
              </p:cNvPr>
              <p:cNvSpPr txBox="1"/>
              <p:nvPr/>
            </p:nvSpPr>
            <p:spPr>
              <a:xfrm>
                <a:off x="5017245" y="2448639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985120-B090-CB37-F7D1-EC94D8F93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245" y="2448639"/>
                <a:ext cx="144142" cy="215444"/>
              </a:xfrm>
              <a:prstGeom prst="rect">
                <a:avLst/>
              </a:prstGeom>
              <a:blipFill>
                <a:blip r:embed="rId5"/>
                <a:stretch>
                  <a:fillRect l="-33333" r="-25000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282D88-393F-BE6A-ACB3-0725E61C0CA5}"/>
                  </a:ext>
                </a:extLst>
              </p:cNvPr>
              <p:cNvSpPr txBox="1"/>
              <p:nvPr/>
            </p:nvSpPr>
            <p:spPr>
              <a:xfrm>
                <a:off x="5017245" y="3873908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282D88-393F-BE6A-ACB3-0725E61C0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245" y="3873908"/>
                <a:ext cx="139461" cy="215444"/>
              </a:xfrm>
              <a:prstGeom prst="rect">
                <a:avLst/>
              </a:prstGeom>
              <a:blipFill>
                <a:blip r:embed="rId6"/>
                <a:stretch>
                  <a:fillRect l="-33333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B6FFD65D-0F22-4698-0506-1782FBBE9534}"/>
              </a:ext>
            </a:extLst>
          </p:cNvPr>
          <p:cNvSpPr/>
          <p:nvPr/>
        </p:nvSpPr>
        <p:spPr>
          <a:xfrm>
            <a:off x="5162664" y="3795250"/>
            <a:ext cx="68826" cy="6882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E649CC-3097-D6AF-07BF-F4EAD7816799}"/>
                  </a:ext>
                </a:extLst>
              </p:cNvPr>
              <p:cNvSpPr txBox="1"/>
              <p:nvPr/>
            </p:nvSpPr>
            <p:spPr>
              <a:xfrm>
                <a:off x="5276988" y="3579392"/>
                <a:ext cx="2131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E649CC-3097-D6AF-07BF-F4EAD7816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988" y="3579392"/>
                <a:ext cx="213135" cy="215444"/>
              </a:xfrm>
              <a:prstGeom prst="rect">
                <a:avLst/>
              </a:prstGeom>
              <a:blipFill>
                <a:blip r:embed="rId7"/>
                <a:stretch>
                  <a:fillRect l="-11111" r="-5556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3638F82E-19E2-0045-25C7-C0F22435F4CF}"/>
              </a:ext>
            </a:extLst>
          </p:cNvPr>
          <p:cNvSpPr/>
          <p:nvPr/>
        </p:nvSpPr>
        <p:spPr>
          <a:xfrm>
            <a:off x="5175958" y="2930863"/>
            <a:ext cx="68826" cy="6882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43C95A-0B21-465A-B08A-83292D79A411}"/>
                  </a:ext>
                </a:extLst>
              </p:cNvPr>
              <p:cNvSpPr txBox="1"/>
              <p:nvPr/>
            </p:nvSpPr>
            <p:spPr>
              <a:xfrm>
                <a:off x="5260993" y="2687491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43C95A-0B21-465A-B08A-83292D79A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993" y="2687491"/>
                <a:ext cx="217304" cy="215444"/>
              </a:xfrm>
              <a:prstGeom prst="rect">
                <a:avLst/>
              </a:prstGeom>
              <a:blipFill>
                <a:blip r:embed="rId8"/>
                <a:stretch>
                  <a:fillRect l="-11111" r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CFAF89A8-9723-BBC2-03C9-BF7F40BB52AA}"/>
              </a:ext>
            </a:extLst>
          </p:cNvPr>
          <p:cNvSpPr/>
          <p:nvPr/>
        </p:nvSpPr>
        <p:spPr>
          <a:xfrm>
            <a:off x="6032090" y="2925100"/>
            <a:ext cx="68826" cy="6882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B22A889-1376-4FCB-72A6-1EBA00E904D9}"/>
                  </a:ext>
                </a:extLst>
              </p:cNvPr>
              <p:cNvSpPr txBox="1"/>
              <p:nvPr/>
            </p:nvSpPr>
            <p:spPr>
              <a:xfrm>
                <a:off x="6106561" y="2689858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B22A889-1376-4FCB-72A6-1EBA00E90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561" y="2689858"/>
                <a:ext cx="217304" cy="215444"/>
              </a:xfrm>
              <a:prstGeom prst="rect">
                <a:avLst/>
              </a:prstGeom>
              <a:blipFill>
                <a:blip r:embed="rId9"/>
                <a:stretch>
                  <a:fillRect l="-11111" r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73374F52-A496-5AD3-A380-548D34B24651}"/>
              </a:ext>
            </a:extLst>
          </p:cNvPr>
          <p:cNvSpPr/>
          <p:nvPr/>
        </p:nvSpPr>
        <p:spPr>
          <a:xfrm>
            <a:off x="6027166" y="3780079"/>
            <a:ext cx="68826" cy="6882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D4D430-7651-3DA9-0C18-876F09089A6C}"/>
                  </a:ext>
                </a:extLst>
              </p:cNvPr>
              <p:cNvSpPr txBox="1"/>
              <p:nvPr/>
            </p:nvSpPr>
            <p:spPr>
              <a:xfrm>
                <a:off x="6114651" y="3579392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D4D430-7651-3DA9-0C18-876F09089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651" y="3579392"/>
                <a:ext cx="217304" cy="215444"/>
              </a:xfrm>
              <a:prstGeom prst="rect">
                <a:avLst/>
              </a:prstGeom>
              <a:blipFill>
                <a:blip r:embed="rId10"/>
                <a:stretch>
                  <a:fillRect l="-11111" r="-5556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2462974F-014F-1AF3-82E8-1972F56726F3}"/>
              </a:ext>
            </a:extLst>
          </p:cNvPr>
          <p:cNvSpPr/>
          <p:nvPr/>
        </p:nvSpPr>
        <p:spPr>
          <a:xfrm>
            <a:off x="7757640" y="3795250"/>
            <a:ext cx="68826" cy="688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29C82CE-B197-3B03-C842-41816796BDA9}"/>
                  </a:ext>
                </a:extLst>
              </p:cNvPr>
              <p:cNvSpPr txBox="1"/>
              <p:nvPr/>
            </p:nvSpPr>
            <p:spPr>
              <a:xfrm>
                <a:off x="7840470" y="3579383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29C82CE-B197-3B03-C842-41816796B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470" y="3579383"/>
                <a:ext cx="217304" cy="215444"/>
              </a:xfrm>
              <a:prstGeom prst="rect">
                <a:avLst/>
              </a:prstGeom>
              <a:blipFill>
                <a:blip r:embed="rId11"/>
                <a:stretch>
                  <a:fillRect l="-11111" r="-555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16546243-BFB2-9F5B-0B20-8ADFEDABFF8D}"/>
              </a:ext>
            </a:extLst>
          </p:cNvPr>
          <p:cNvSpPr/>
          <p:nvPr/>
        </p:nvSpPr>
        <p:spPr>
          <a:xfrm>
            <a:off x="7753447" y="2934932"/>
            <a:ext cx="68826" cy="688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3BC1173-083D-21D6-0EFF-9781513B2EF9}"/>
                  </a:ext>
                </a:extLst>
              </p:cNvPr>
              <p:cNvSpPr txBox="1"/>
              <p:nvPr/>
            </p:nvSpPr>
            <p:spPr>
              <a:xfrm>
                <a:off x="7835568" y="2694860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3BC1173-083D-21D6-0EFF-9781513B2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568" y="2694860"/>
                <a:ext cx="217304" cy="215444"/>
              </a:xfrm>
              <a:prstGeom prst="rect">
                <a:avLst/>
              </a:prstGeom>
              <a:blipFill>
                <a:blip r:embed="rId12"/>
                <a:stretch>
                  <a:fillRect l="-10526" r="-526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A0C5E437-192B-F889-7E76-ADB418BDA9EC}"/>
              </a:ext>
            </a:extLst>
          </p:cNvPr>
          <p:cNvSpPr/>
          <p:nvPr/>
        </p:nvSpPr>
        <p:spPr>
          <a:xfrm>
            <a:off x="8622875" y="2940686"/>
            <a:ext cx="68826" cy="688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48E293C-13BC-BDA6-6F7A-66C78CEAE14B}"/>
                  </a:ext>
                </a:extLst>
              </p:cNvPr>
              <p:cNvSpPr txBox="1"/>
              <p:nvPr/>
            </p:nvSpPr>
            <p:spPr>
              <a:xfrm>
                <a:off x="8398850" y="2682164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48E293C-13BC-BDA6-6F7A-66C78CEAE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850" y="2682164"/>
                <a:ext cx="217304" cy="215444"/>
              </a:xfrm>
              <a:prstGeom prst="rect">
                <a:avLst/>
              </a:prstGeom>
              <a:blipFill>
                <a:blip r:embed="rId13"/>
                <a:stretch>
                  <a:fillRect l="-11111" r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A89CE5BF-7A28-29B0-618D-72E4601368AB}"/>
              </a:ext>
            </a:extLst>
          </p:cNvPr>
          <p:cNvSpPr/>
          <p:nvPr/>
        </p:nvSpPr>
        <p:spPr>
          <a:xfrm>
            <a:off x="8617947" y="3790334"/>
            <a:ext cx="68826" cy="688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09E7D7C-9E2D-E204-197A-3933D8C82834}"/>
                  </a:ext>
                </a:extLst>
              </p:cNvPr>
              <p:cNvSpPr txBox="1"/>
              <p:nvPr/>
            </p:nvSpPr>
            <p:spPr>
              <a:xfrm>
                <a:off x="8400784" y="3569977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09E7D7C-9E2D-E204-197A-3933D8C82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784" y="3569977"/>
                <a:ext cx="217304" cy="215444"/>
              </a:xfrm>
              <a:prstGeom prst="rect">
                <a:avLst/>
              </a:prstGeom>
              <a:blipFill>
                <a:blip r:embed="rId14"/>
                <a:stretch>
                  <a:fillRect l="-11111" r="-5556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581D560-B89B-372C-7E32-711A30875821}"/>
              </a:ext>
            </a:extLst>
          </p:cNvPr>
          <p:cNvCxnSpPr>
            <a:cxnSpLocks/>
            <a:stCxn id="43" idx="4"/>
            <a:endCxn id="45" idx="0"/>
          </p:cNvCxnSpPr>
          <p:nvPr/>
        </p:nvCxnSpPr>
        <p:spPr>
          <a:xfrm flipH="1">
            <a:off x="8652360" y="3009512"/>
            <a:ext cx="4928" cy="78082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1E8C798-8F05-6638-1106-20152D2F0F28}"/>
              </a:ext>
            </a:extLst>
          </p:cNvPr>
          <p:cNvCxnSpPr>
            <a:cxnSpLocks/>
          </p:cNvCxnSpPr>
          <p:nvPr/>
        </p:nvCxnSpPr>
        <p:spPr>
          <a:xfrm flipH="1">
            <a:off x="7792036" y="2984714"/>
            <a:ext cx="4928" cy="78082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16C48C6-94EE-10E5-5167-8B405F81C5F3}"/>
              </a:ext>
            </a:extLst>
          </p:cNvPr>
          <p:cNvCxnSpPr>
            <a:cxnSpLocks/>
          </p:cNvCxnSpPr>
          <p:nvPr/>
        </p:nvCxnSpPr>
        <p:spPr>
          <a:xfrm flipH="1">
            <a:off x="6061575" y="2981843"/>
            <a:ext cx="4928" cy="78082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A44C036-759F-D2CC-E556-66AA13682BE9}"/>
                  </a:ext>
                </a:extLst>
              </p:cNvPr>
              <p:cNvSpPr txBox="1"/>
              <p:nvPr/>
            </p:nvSpPr>
            <p:spPr>
              <a:xfrm>
                <a:off x="5951940" y="3869404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A44C036-759F-D2CC-E556-66AA13682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40" y="3869404"/>
                <a:ext cx="139461" cy="215444"/>
              </a:xfrm>
              <a:prstGeom prst="rect">
                <a:avLst/>
              </a:prstGeom>
              <a:blipFill>
                <a:blip r:embed="rId15"/>
                <a:stretch>
                  <a:fillRect l="-25000" r="-25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4B47E79-9F86-194F-BFF3-67A548C366D8}"/>
                  </a:ext>
                </a:extLst>
              </p:cNvPr>
              <p:cNvSpPr txBox="1"/>
              <p:nvPr/>
            </p:nvSpPr>
            <p:spPr>
              <a:xfrm>
                <a:off x="7714350" y="3870229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4B47E79-9F86-194F-BFF3-67A548C36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350" y="3870229"/>
                <a:ext cx="139461" cy="215444"/>
              </a:xfrm>
              <a:prstGeom prst="rect">
                <a:avLst/>
              </a:prstGeom>
              <a:blipFill>
                <a:blip r:embed="rId16"/>
                <a:stretch>
                  <a:fillRect l="-25000" r="-25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9D1D4C-3A56-2478-7516-53E1798C4E64}"/>
                  </a:ext>
                </a:extLst>
              </p:cNvPr>
              <p:cNvSpPr txBox="1"/>
              <p:nvPr/>
            </p:nvSpPr>
            <p:spPr>
              <a:xfrm>
                <a:off x="8572210" y="3863888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9D1D4C-3A56-2478-7516-53E1798C4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210" y="3863888"/>
                <a:ext cx="139461" cy="215444"/>
              </a:xfrm>
              <a:prstGeom prst="rect">
                <a:avLst/>
              </a:prstGeom>
              <a:blipFill>
                <a:blip r:embed="rId17"/>
                <a:stretch>
                  <a:fillRect l="-16667" r="-25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BA31B2B-77ED-1979-91CD-261F6BF2FFE5}"/>
                  </a:ext>
                </a:extLst>
              </p:cNvPr>
              <p:cNvSpPr txBox="1"/>
              <p:nvPr/>
            </p:nvSpPr>
            <p:spPr>
              <a:xfrm>
                <a:off x="5013697" y="2851791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BA31B2B-77ED-1979-91CD-261F6BF2F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97" y="2851791"/>
                <a:ext cx="139461" cy="215444"/>
              </a:xfrm>
              <a:prstGeom prst="rect">
                <a:avLst/>
              </a:prstGeom>
              <a:blipFill>
                <a:blip r:embed="rId18"/>
                <a:stretch>
                  <a:fillRect l="-25000" r="-25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06A38E-5332-1E08-1D35-B17293E6C6FC}"/>
                  </a:ext>
                </a:extLst>
              </p:cNvPr>
              <p:cNvSpPr txBox="1"/>
              <p:nvPr/>
            </p:nvSpPr>
            <p:spPr>
              <a:xfrm>
                <a:off x="344130" y="2399187"/>
                <a:ext cx="4306068" cy="2046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750"/>
                  </a:spcBef>
                </a:pPr>
                <a:r>
                  <a:rPr lang="en-SG" sz="1600" dirty="0">
                    <a:solidFill>
                      <a:srgbClr val="004282"/>
                    </a:solidFill>
                    <a:effectLst/>
                    <a:latin typeface="TimesNewRomanPSMT"/>
                  </a:rPr>
                  <a:t>The k-means algorithm is initialized with centers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SG" sz="16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600" dirty="0">
                    <a:solidFill>
                      <a:srgbClr val="004282"/>
                    </a:solidFill>
                    <a:effectLst/>
                    <a:latin typeface="TimesNewRomanPSMT"/>
                  </a:rPr>
                  <a:t>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SG" sz="16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600" dirty="0">
                    <a:solidFill>
                      <a:srgbClr val="004282"/>
                    </a:solidFill>
                    <a:effectLst/>
                    <a:latin typeface="TimesNewRomanPSMT"/>
                  </a:rPr>
                  <a:t>. </a:t>
                </a:r>
                <a:endParaRPr lang="en-SG" sz="1600" dirty="0">
                  <a:solidFill>
                    <a:srgbClr val="004282"/>
                  </a:solidFill>
                </a:endParaRPr>
              </a:p>
              <a:p>
                <a:pPr algn="just">
                  <a:spcBef>
                    <a:spcPts val="750"/>
                  </a:spcBef>
                </a:pPr>
                <a:r>
                  <a:rPr lang="en-SG" sz="1600" dirty="0">
                    <a:solidFill>
                      <a:srgbClr val="004282"/>
                    </a:solidFill>
                    <a:effectLst/>
                    <a:latin typeface="TimesNewRomanPSMT"/>
                  </a:rPr>
                  <a:t>The first </a:t>
                </a:r>
                <a:r>
                  <a:rPr lang="en-SG" sz="1600" dirty="0" err="1">
                    <a:solidFill>
                      <a:srgbClr val="004282"/>
                    </a:solidFill>
                    <a:effectLst/>
                    <a:latin typeface="TimesNewRomanPSMT"/>
                  </a:rPr>
                  <a:t>center</a:t>
                </a:r>
                <a:r>
                  <a:rPr lang="en-SG" sz="1600" dirty="0">
                    <a:solidFill>
                      <a:srgbClr val="004282"/>
                    </a:solidFill>
                    <a:effectLst/>
                    <a:latin typeface="TimesNewRomanPSMT"/>
                  </a:rPr>
                  <a:t> after convergence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00428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solidFill>
                              <a:srgbClr val="00428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sz="1600" b="1" i="0" smtClean="0">
                            <a:solidFill>
                              <a:srgbClr val="00428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0" i="0" smtClean="0">
                        <a:solidFill>
                          <a:srgbClr val="00428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SG" sz="1600" i="1" smtClean="0">
                            <a:solidFill>
                              <a:srgbClr val="00428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SG" sz="1600" i="1" smtClean="0">
                                <a:solidFill>
                                  <a:srgbClr val="00428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solidFill>
                                    <a:srgbClr val="00428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solidFill>
                                    <a:srgbClr val="00428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solidFill>
                                    <a:srgbClr val="00428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600" dirty="0">
                    <a:solidFill>
                      <a:srgbClr val="004282"/>
                    </a:solidFill>
                    <a:effectLst/>
                    <a:latin typeface="TimesNewRomanPSMT"/>
                  </a:rPr>
                  <a:t> </a:t>
                </a:r>
              </a:p>
              <a:p>
                <a:pPr algn="just">
                  <a:spcBef>
                    <a:spcPts val="750"/>
                  </a:spcBef>
                </a:pPr>
                <a:r>
                  <a:rPr lang="en-SG" sz="1600" dirty="0">
                    <a:solidFill>
                      <a:srgbClr val="004282"/>
                    </a:solidFill>
                    <a:effectLst/>
                    <a:latin typeface="TimesNewRomanPSMT"/>
                  </a:rPr>
                  <a:t>The second centre after convergence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00428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428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428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428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600" dirty="0">
                    <a:solidFill>
                      <a:schemeClr val="accent2"/>
                    </a:solidFill>
                    <a:effectLst/>
                    <a:latin typeface="TimesNewRomanPSMT"/>
                  </a:rPr>
                  <a:t> </a:t>
                </a:r>
                <a:r>
                  <a:rPr lang="en-SG" sz="1600" dirty="0">
                    <a:solidFill>
                      <a:srgbClr val="004282"/>
                    </a:solidFill>
                    <a:effectLst/>
                    <a:latin typeface="TimesNewRomanPSMT"/>
                  </a:rPr>
                  <a:t>(up to 1 decimal place) </a:t>
                </a:r>
                <a:endParaRPr lang="en-SG" sz="1600" dirty="0">
                  <a:solidFill>
                    <a:srgbClr val="004282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306A38E-5332-1E08-1D35-B17293E6C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30" y="2399187"/>
                <a:ext cx="4306068" cy="2046458"/>
              </a:xfrm>
              <a:prstGeom prst="rect">
                <a:avLst/>
              </a:prstGeom>
              <a:blipFill>
                <a:blip r:embed="rId19"/>
                <a:stretch>
                  <a:fillRect l="-587" t="-1242" r="-587" b="-2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685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2A96AC-96E7-DBDE-B121-77EFDB060AF9}"/>
              </a:ext>
            </a:extLst>
          </p:cNvPr>
          <p:cNvCxnSpPr>
            <a:cxnSpLocks/>
            <a:stCxn id="33" idx="6"/>
            <a:endCxn id="43" idx="2"/>
          </p:cNvCxnSpPr>
          <p:nvPr/>
        </p:nvCxnSpPr>
        <p:spPr>
          <a:xfrm>
            <a:off x="5244784" y="2965276"/>
            <a:ext cx="3378091" cy="982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D011B4D-4EEB-6C29-34AB-79D960AE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F11DF0-383E-8102-83D5-29889C3720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130" y="1369219"/>
                <a:ext cx="8799870" cy="1202531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350"/>
                  </a:spcBef>
                </a:pPr>
                <a:r>
                  <a:rPr lang="en-SG" sz="1600" dirty="0">
                    <a:effectLst/>
                    <a:latin typeface="TimesNewRomanPSMT"/>
                  </a:rPr>
                  <a:t>Consider the following 8 data points: </a:t>
                </a:r>
                <a:endParaRPr lang="en-US" sz="1600" b="1" i="1" dirty="0">
                  <a:effectLst/>
                  <a:latin typeface="Cambria Math" panose="02040503050406030204" pitchFamily="18" charset="0"/>
                </a:endParaRPr>
              </a:p>
              <a:p>
                <a:pPr marL="0" indent="0" algn="ctr">
                  <a:spcBef>
                    <a:spcPts val="135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effectLst/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6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F11DF0-383E-8102-83D5-29889C3720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130" y="1369219"/>
                <a:ext cx="8799870" cy="1202531"/>
              </a:xfrm>
              <a:blipFill>
                <a:blip r:embed="rId2"/>
                <a:stretch>
                  <a:fillRect t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D0C2568-93BE-C316-83E9-826D87F6674C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EF239B-67A8-F2CA-237B-C871651A0CB5}"/>
              </a:ext>
            </a:extLst>
          </p:cNvPr>
          <p:cNvCxnSpPr>
            <a:cxnSpLocks/>
          </p:cNvCxnSpPr>
          <p:nvPr/>
        </p:nvCxnSpPr>
        <p:spPr>
          <a:xfrm flipV="1">
            <a:off x="5201266" y="2571750"/>
            <a:ext cx="0" cy="12529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A5DFA4-4F13-0B62-A644-EC16C2F03465}"/>
              </a:ext>
            </a:extLst>
          </p:cNvPr>
          <p:cNvCxnSpPr>
            <a:cxnSpLocks/>
          </p:cNvCxnSpPr>
          <p:nvPr/>
        </p:nvCxnSpPr>
        <p:spPr>
          <a:xfrm>
            <a:off x="5201266" y="3824748"/>
            <a:ext cx="371659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0C4996-7AEE-B841-1BAD-2E97DD9B2990}"/>
                  </a:ext>
                </a:extLst>
              </p:cNvPr>
              <p:cNvSpPr txBox="1"/>
              <p:nvPr/>
            </p:nvSpPr>
            <p:spPr>
              <a:xfrm>
                <a:off x="8837002" y="3873907"/>
                <a:ext cx="14170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0C4996-7AEE-B841-1BAD-2E97DD9B2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002" y="3873907"/>
                <a:ext cx="141705" cy="215444"/>
              </a:xfrm>
              <a:prstGeom prst="rect">
                <a:avLst/>
              </a:prstGeom>
              <a:blipFill>
                <a:blip r:embed="rId4"/>
                <a:stretch>
                  <a:fillRect l="-25000"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985120-B090-CB37-F7D1-EC94D8F933B4}"/>
                  </a:ext>
                </a:extLst>
              </p:cNvPr>
              <p:cNvSpPr txBox="1"/>
              <p:nvPr/>
            </p:nvSpPr>
            <p:spPr>
              <a:xfrm>
                <a:off x="5017245" y="2448639"/>
                <a:ext cx="14414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985120-B090-CB37-F7D1-EC94D8F93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245" y="2448639"/>
                <a:ext cx="144142" cy="215444"/>
              </a:xfrm>
              <a:prstGeom prst="rect">
                <a:avLst/>
              </a:prstGeom>
              <a:blipFill>
                <a:blip r:embed="rId5"/>
                <a:stretch>
                  <a:fillRect l="-33333" r="-25000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282D88-393F-BE6A-ACB3-0725E61C0CA5}"/>
                  </a:ext>
                </a:extLst>
              </p:cNvPr>
              <p:cNvSpPr txBox="1"/>
              <p:nvPr/>
            </p:nvSpPr>
            <p:spPr>
              <a:xfrm>
                <a:off x="5017245" y="3873908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282D88-393F-BE6A-ACB3-0725E61C0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245" y="3873908"/>
                <a:ext cx="139461" cy="215444"/>
              </a:xfrm>
              <a:prstGeom prst="rect">
                <a:avLst/>
              </a:prstGeom>
              <a:blipFill>
                <a:blip r:embed="rId6"/>
                <a:stretch>
                  <a:fillRect l="-33333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B6FFD65D-0F22-4698-0506-1782FBBE9534}"/>
              </a:ext>
            </a:extLst>
          </p:cNvPr>
          <p:cNvSpPr/>
          <p:nvPr/>
        </p:nvSpPr>
        <p:spPr>
          <a:xfrm>
            <a:off x="5162664" y="3795250"/>
            <a:ext cx="68826" cy="6882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E649CC-3097-D6AF-07BF-F4EAD7816799}"/>
                  </a:ext>
                </a:extLst>
              </p:cNvPr>
              <p:cNvSpPr txBox="1"/>
              <p:nvPr/>
            </p:nvSpPr>
            <p:spPr>
              <a:xfrm>
                <a:off x="5276988" y="3579392"/>
                <a:ext cx="2131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E649CC-3097-D6AF-07BF-F4EAD7816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988" y="3579392"/>
                <a:ext cx="213135" cy="215444"/>
              </a:xfrm>
              <a:prstGeom prst="rect">
                <a:avLst/>
              </a:prstGeom>
              <a:blipFill>
                <a:blip r:embed="rId7"/>
                <a:stretch>
                  <a:fillRect l="-11111" r="-5556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3638F82E-19E2-0045-25C7-C0F22435F4CF}"/>
              </a:ext>
            </a:extLst>
          </p:cNvPr>
          <p:cNvSpPr/>
          <p:nvPr/>
        </p:nvSpPr>
        <p:spPr>
          <a:xfrm>
            <a:off x="5175958" y="2930863"/>
            <a:ext cx="68826" cy="6882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43C95A-0B21-465A-B08A-83292D79A411}"/>
                  </a:ext>
                </a:extLst>
              </p:cNvPr>
              <p:cNvSpPr txBox="1"/>
              <p:nvPr/>
            </p:nvSpPr>
            <p:spPr>
              <a:xfrm>
                <a:off x="5260993" y="2687491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43C95A-0B21-465A-B08A-83292D79A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993" y="2687491"/>
                <a:ext cx="217304" cy="215444"/>
              </a:xfrm>
              <a:prstGeom prst="rect">
                <a:avLst/>
              </a:prstGeom>
              <a:blipFill>
                <a:blip r:embed="rId8"/>
                <a:stretch>
                  <a:fillRect l="-11111" r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CFAF89A8-9723-BBC2-03C9-BF7F40BB52AA}"/>
              </a:ext>
            </a:extLst>
          </p:cNvPr>
          <p:cNvSpPr/>
          <p:nvPr/>
        </p:nvSpPr>
        <p:spPr>
          <a:xfrm>
            <a:off x="6032090" y="2925100"/>
            <a:ext cx="68826" cy="6882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B22A889-1376-4FCB-72A6-1EBA00E904D9}"/>
                  </a:ext>
                </a:extLst>
              </p:cNvPr>
              <p:cNvSpPr txBox="1"/>
              <p:nvPr/>
            </p:nvSpPr>
            <p:spPr>
              <a:xfrm>
                <a:off x="6106561" y="2689858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B22A889-1376-4FCB-72A6-1EBA00E90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561" y="2689858"/>
                <a:ext cx="217304" cy="215444"/>
              </a:xfrm>
              <a:prstGeom prst="rect">
                <a:avLst/>
              </a:prstGeom>
              <a:blipFill>
                <a:blip r:embed="rId9"/>
                <a:stretch>
                  <a:fillRect l="-11111" r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73374F52-A496-5AD3-A380-548D34B24651}"/>
              </a:ext>
            </a:extLst>
          </p:cNvPr>
          <p:cNvSpPr/>
          <p:nvPr/>
        </p:nvSpPr>
        <p:spPr>
          <a:xfrm>
            <a:off x="6027166" y="3780079"/>
            <a:ext cx="68826" cy="6882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D4D430-7651-3DA9-0C18-876F09089A6C}"/>
                  </a:ext>
                </a:extLst>
              </p:cNvPr>
              <p:cNvSpPr txBox="1"/>
              <p:nvPr/>
            </p:nvSpPr>
            <p:spPr>
              <a:xfrm>
                <a:off x="6114651" y="3579392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D4D430-7651-3DA9-0C18-876F09089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651" y="3579392"/>
                <a:ext cx="217304" cy="215444"/>
              </a:xfrm>
              <a:prstGeom prst="rect">
                <a:avLst/>
              </a:prstGeom>
              <a:blipFill>
                <a:blip r:embed="rId10"/>
                <a:stretch>
                  <a:fillRect l="-11111" r="-5556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2462974F-014F-1AF3-82E8-1972F56726F3}"/>
              </a:ext>
            </a:extLst>
          </p:cNvPr>
          <p:cNvSpPr/>
          <p:nvPr/>
        </p:nvSpPr>
        <p:spPr>
          <a:xfrm>
            <a:off x="7757640" y="3795250"/>
            <a:ext cx="68826" cy="688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29C82CE-B197-3B03-C842-41816796BDA9}"/>
                  </a:ext>
                </a:extLst>
              </p:cNvPr>
              <p:cNvSpPr txBox="1"/>
              <p:nvPr/>
            </p:nvSpPr>
            <p:spPr>
              <a:xfrm>
                <a:off x="7840470" y="3579383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29C82CE-B197-3B03-C842-41816796B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470" y="3579383"/>
                <a:ext cx="217304" cy="215444"/>
              </a:xfrm>
              <a:prstGeom prst="rect">
                <a:avLst/>
              </a:prstGeom>
              <a:blipFill>
                <a:blip r:embed="rId11"/>
                <a:stretch>
                  <a:fillRect l="-11111" r="-555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16546243-BFB2-9F5B-0B20-8ADFEDABFF8D}"/>
              </a:ext>
            </a:extLst>
          </p:cNvPr>
          <p:cNvSpPr/>
          <p:nvPr/>
        </p:nvSpPr>
        <p:spPr>
          <a:xfrm>
            <a:off x="7753447" y="2934932"/>
            <a:ext cx="68826" cy="688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3BC1173-083D-21D6-0EFF-9781513B2EF9}"/>
                  </a:ext>
                </a:extLst>
              </p:cNvPr>
              <p:cNvSpPr txBox="1"/>
              <p:nvPr/>
            </p:nvSpPr>
            <p:spPr>
              <a:xfrm>
                <a:off x="7835568" y="2694860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3BC1173-083D-21D6-0EFF-9781513B2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568" y="2694860"/>
                <a:ext cx="217304" cy="215444"/>
              </a:xfrm>
              <a:prstGeom prst="rect">
                <a:avLst/>
              </a:prstGeom>
              <a:blipFill>
                <a:blip r:embed="rId12"/>
                <a:stretch>
                  <a:fillRect l="-10526" r="-5263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A0C5E437-192B-F889-7E76-ADB418BDA9EC}"/>
              </a:ext>
            </a:extLst>
          </p:cNvPr>
          <p:cNvSpPr/>
          <p:nvPr/>
        </p:nvSpPr>
        <p:spPr>
          <a:xfrm>
            <a:off x="8622875" y="2940686"/>
            <a:ext cx="68826" cy="688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48E293C-13BC-BDA6-6F7A-66C78CEAE14B}"/>
                  </a:ext>
                </a:extLst>
              </p:cNvPr>
              <p:cNvSpPr txBox="1"/>
              <p:nvPr/>
            </p:nvSpPr>
            <p:spPr>
              <a:xfrm>
                <a:off x="8398850" y="2682164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48E293C-13BC-BDA6-6F7A-66C78CEAE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850" y="2682164"/>
                <a:ext cx="217304" cy="215444"/>
              </a:xfrm>
              <a:prstGeom prst="rect">
                <a:avLst/>
              </a:prstGeom>
              <a:blipFill>
                <a:blip r:embed="rId13"/>
                <a:stretch>
                  <a:fillRect l="-11111" r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A89CE5BF-7A28-29B0-618D-72E4601368AB}"/>
              </a:ext>
            </a:extLst>
          </p:cNvPr>
          <p:cNvSpPr/>
          <p:nvPr/>
        </p:nvSpPr>
        <p:spPr>
          <a:xfrm>
            <a:off x="8617947" y="3790334"/>
            <a:ext cx="68826" cy="6882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09E7D7C-9E2D-E204-197A-3933D8C82834}"/>
                  </a:ext>
                </a:extLst>
              </p:cNvPr>
              <p:cNvSpPr txBox="1"/>
              <p:nvPr/>
            </p:nvSpPr>
            <p:spPr>
              <a:xfrm>
                <a:off x="8400784" y="3569977"/>
                <a:ext cx="2173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09E7D7C-9E2D-E204-197A-3933D8C82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784" y="3569977"/>
                <a:ext cx="217304" cy="215444"/>
              </a:xfrm>
              <a:prstGeom prst="rect">
                <a:avLst/>
              </a:prstGeom>
              <a:blipFill>
                <a:blip r:embed="rId14"/>
                <a:stretch>
                  <a:fillRect l="-11111" r="-5556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581D560-B89B-372C-7E32-711A30875821}"/>
              </a:ext>
            </a:extLst>
          </p:cNvPr>
          <p:cNvCxnSpPr>
            <a:cxnSpLocks/>
            <a:stCxn id="43" idx="4"/>
            <a:endCxn id="45" idx="0"/>
          </p:cNvCxnSpPr>
          <p:nvPr/>
        </p:nvCxnSpPr>
        <p:spPr>
          <a:xfrm flipH="1">
            <a:off x="8652360" y="3009512"/>
            <a:ext cx="4928" cy="78082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1E8C798-8F05-6638-1106-20152D2F0F28}"/>
              </a:ext>
            </a:extLst>
          </p:cNvPr>
          <p:cNvCxnSpPr>
            <a:cxnSpLocks/>
          </p:cNvCxnSpPr>
          <p:nvPr/>
        </p:nvCxnSpPr>
        <p:spPr>
          <a:xfrm flipH="1">
            <a:off x="7792036" y="2984714"/>
            <a:ext cx="4928" cy="78082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16C48C6-94EE-10E5-5167-8B405F81C5F3}"/>
              </a:ext>
            </a:extLst>
          </p:cNvPr>
          <p:cNvCxnSpPr>
            <a:cxnSpLocks/>
          </p:cNvCxnSpPr>
          <p:nvPr/>
        </p:nvCxnSpPr>
        <p:spPr>
          <a:xfrm flipH="1">
            <a:off x="6061575" y="2981843"/>
            <a:ext cx="4928" cy="78082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A44C036-759F-D2CC-E556-66AA13682BE9}"/>
                  </a:ext>
                </a:extLst>
              </p:cNvPr>
              <p:cNvSpPr txBox="1"/>
              <p:nvPr/>
            </p:nvSpPr>
            <p:spPr>
              <a:xfrm>
                <a:off x="5951940" y="3869404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A44C036-759F-D2CC-E556-66AA13682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40" y="3869404"/>
                <a:ext cx="139461" cy="215444"/>
              </a:xfrm>
              <a:prstGeom prst="rect">
                <a:avLst/>
              </a:prstGeom>
              <a:blipFill>
                <a:blip r:embed="rId15"/>
                <a:stretch>
                  <a:fillRect l="-25000" r="-25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4B47E79-9F86-194F-BFF3-67A548C366D8}"/>
                  </a:ext>
                </a:extLst>
              </p:cNvPr>
              <p:cNvSpPr txBox="1"/>
              <p:nvPr/>
            </p:nvSpPr>
            <p:spPr>
              <a:xfrm>
                <a:off x="7714350" y="3870229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4B47E79-9F86-194F-BFF3-67A548C36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350" y="3870229"/>
                <a:ext cx="139461" cy="215444"/>
              </a:xfrm>
              <a:prstGeom prst="rect">
                <a:avLst/>
              </a:prstGeom>
              <a:blipFill>
                <a:blip r:embed="rId16"/>
                <a:stretch>
                  <a:fillRect l="-25000" r="-25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9D1D4C-3A56-2478-7516-53E1798C4E64}"/>
                  </a:ext>
                </a:extLst>
              </p:cNvPr>
              <p:cNvSpPr txBox="1"/>
              <p:nvPr/>
            </p:nvSpPr>
            <p:spPr>
              <a:xfrm>
                <a:off x="8572210" y="3863888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F9D1D4C-3A56-2478-7516-53E1798C4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210" y="3863888"/>
                <a:ext cx="139461" cy="215444"/>
              </a:xfrm>
              <a:prstGeom prst="rect">
                <a:avLst/>
              </a:prstGeom>
              <a:blipFill>
                <a:blip r:embed="rId17"/>
                <a:stretch>
                  <a:fillRect l="-16667" r="-25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BA31B2B-77ED-1979-91CD-261F6BF2FFE5}"/>
                  </a:ext>
                </a:extLst>
              </p:cNvPr>
              <p:cNvSpPr txBox="1"/>
              <p:nvPr/>
            </p:nvSpPr>
            <p:spPr>
              <a:xfrm>
                <a:off x="5013697" y="2851791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BA31B2B-77ED-1979-91CD-261F6BF2F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97" y="2851791"/>
                <a:ext cx="139461" cy="215444"/>
              </a:xfrm>
              <a:prstGeom prst="rect">
                <a:avLst/>
              </a:prstGeom>
              <a:blipFill>
                <a:blip r:embed="rId18"/>
                <a:stretch>
                  <a:fillRect l="-25000" r="-25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61E993B0-96DA-DE4F-0384-6D34DA96CC42}"/>
              </a:ext>
            </a:extLst>
          </p:cNvPr>
          <p:cNvSpPr/>
          <p:nvPr/>
        </p:nvSpPr>
        <p:spPr>
          <a:xfrm>
            <a:off x="5594552" y="3327983"/>
            <a:ext cx="68826" cy="6882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A2578C-EA7D-ED33-99B1-BAE344581F3F}"/>
              </a:ext>
            </a:extLst>
          </p:cNvPr>
          <p:cNvSpPr/>
          <p:nvPr/>
        </p:nvSpPr>
        <p:spPr>
          <a:xfrm>
            <a:off x="8185316" y="3352573"/>
            <a:ext cx="68826" cy="6882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B70FABA-2D54-4A61-A6FD-D11B2837F297}"/>
                  </a:ext>
                </a:extLst>
              </p:cNvPr>
              <p:cNvSpPr txBox="1"/>
              <p:nvPr/>
            </p:nvSpPr>
            <p:spPr>
              <a:xfrm>
                <a:off x="5659289" y="3137129"/>
                <a:ext cx="2174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B70FABA-2D54-4A61-A6FD-D11B2837F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289" y="3137129"/>
                <a:ext cx="217431" cy="215444"/>
              </a:xfrm>
              <a:prstGeom prst="rect">
                <a:avLst/>
              </a:prstGeom>
              <a:blipFill>
                <a:blip r:embed="rId19"/>
                <a:stretch>
                  <a:fillRect l="-11111" r="-1111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396498D-1368-5B1A-123E-EF7AC51BC197}"/>
                  </a:ext>
                </a:extLst>
              </p:cNvPr>
              <p:cNvSpPr txBox="1"/>
              <p:nvPr/>
            </p:nvSpPr>
            <p:spPr>
              <a:xfrm>
                <a:off x="8257566" y="3132215"/>
                <a:ext cx="2174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396498D-1368-5B1A-123E-EF7AC51BC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566" y="3132215"/>
                <a:ext cx="217432" cy="215444"/>
              </a:xfrm>
              <a:prstGeom prst="rect">
                <a:avLst/>
              </a:prstGeom>
              <a:blipFill>
                <a:blip r:embed="rId20"/>
                <a:stretch>
                  <a:fillRect l="-11111" r="-555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E7CBE91-8255-2B9C-E690-1DE5A6AB69E8}"/>
                  </a:ext>
                </a:extLst>
              </p:cNvPr>
              <p:cNvSpPr txBox="1"/>
              <p:nvPr/>
            </p:nvSpPr>
            <p:spPr>
              <a:xfrm>
                <a:off x="344130" y="2399187"/>
                <a:ext cx="4306068" cy="2046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750"/>
                  </a:spcBef>
                </a:pPr>
                <a:r>
                  <a:rPr lang="en-SG" sz="1600" dirty="0">
                    <a:solidFill>
                      <a:srgbClr val="004282"/>
                    </a:solidFill>
                    <a:effectLst/>
                    <a:latin typeface="TimesNewRomanPSMT"/>
                  </a:rPr>
                  <a:t>The k-means algorithm is initialized with centers 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sz="160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SG" sz="160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600" dirty="0">
                    <a:solidFill>
                      <a:srgbClr val="004282"/>
                    </a:solidFill>
                    <a:effectLst/>
                    <a:latin typeface="TimesNewRomanPSMT"/>
                  </a:rPr>
                  <a:t>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SG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SG" sz="16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600" dirty="0">
                    <a:solidFill>
                      <a:srgbClr val="004282"/>
                    </a:solidFill>
                    <a:effectLst/>
                    <a:latin typeface="TimesNewRomanPSMT"/>
                  </a:rPr>
                  <a:t>. </a:t>
                </a:r>
                <a:endParaRPr lang="en-SG" sz="1600" dirty="0">
                  <a:solidFill>
                    <a:srgbClr val="004282"/>
                  </a:solidFill>
                </a:endParaRPr>
              </a:p>
              <a:p>
                <a:pPr algn="just">
                  <a:spcBef>
                    <a:spcPts val="750"/>
                  </a:spcBef>
                </a:pPr>
                <a:r>
                  <a:rPr lang="en-SG" sz="1600" dirty="0">
                    <a:solidFill>
                      <a:srgbClr val="004282"/>
                    </a:solidFill>
                    <a:effectLst/>
                    <a:latin typeface="TimesNewRomanPSMT"/>
                  </a:rPr>
                  <a:t>The first </a:t>
                </a:r>
                <a:r>
                  <a:rPr lang="en-SG" sz="1600" dirty="0" err="1">
                    <a:solidFill>
                      <a:srgbClr val="004282"/>
                    </a:solidFill>
                    <a:effectLst/>
                    <a:latin typeface="TimesNewRomanPSMT"/>
                  </a:rPr>
                  <a:t>center</a:t>
                </a:r>
                <a:r>
                  <a:rPr lang="en-SG" sz="1600" dirty="0">
                    <a:solidFill>
                      <a:srgbClr val="004282"/>
                    </a:solidFill>
                    <a:effectLst/>
                    <a:latin typeface="TimesNewRomanPSMT"/>
                  </a:rPr>
                  <a:t> after convergence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00428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0" smtClean="0">
                            <a:solidFill>
                              <a:srgbClr val="00428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sz="1600" b="1" i="0" smtClean="0">
                            <a:solidFill>
                              <a:srgbClr val="00428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0" i="0" smtClean="0">
                        <a:solidFill>
                          <a:srgbClr val="00428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SG" sz="1600" i="1" smtClean="0">
                            <a:solidFill>
                              <a:srgbClr val="00428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SG" sz="1600" i="1" smtClean="0">
                                <a:solidFill>
                                  <a:srgbClr val="00428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solidFill>
                                    <a:srgbClr val="00428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600" b="0" i="1" smtClean="0">
                                  <a:solidFill>
                                    <a:srgbClr val="00428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solidFill>
                                    <a:srgbClr val="00428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600" dirty="0">
                    <a:solidFill>
                      <a:srgbClr val="004282"/>
                    </a:solidFill>
                    <a:effectLst/>
                    <a:latin typeface="TimesNewRomanPSMT"/>
                  </a:rPr>
                  <a:t> </a:t>
                </a:r>
              </a:p>
              <a:p>
                <a:pPr algn="just">
                  <a:spcBef>
                    <a:spcPts val="750"/>
                  </a:spcBef>
                </a:pPr>
                <a:r>
                  <a:rPr lang="en-SG" sz="1600" dirty="0">
                    <a:solidFill>
                      <a:srgbClr val="004282"/>
                    </a:solidFill>
                    <a:effectLst/>
                    <a:latin typeface="TimesNewRomanPSMT"/>
                  </a:rPr>
                  <a:t>The second centre after convergence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00428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00428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428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428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3.5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600" dirty="0">
                    <a:solidFill>
                      <a:schemeClr val="accent2"/>
                    </a:solidFill>
                    <a:effectLst/>
                    <a:latin typeface="TimesNewRomanPSMT"/>
                  </a:rPr>
                  <a:t> </a:t>
                </a:r>
                <a:r>
                  <a:rPr lang="en-SG" sz="1600" dirty="0">
                    <a:solidFill>
                      <a:srgbClr val="004282"/>
                    </a:solidFill>
                    <a:effectLst/>
                    <a:latin typeface="TimesNewRomanPSMT"/>
                  </a:rPr>
                  <a:t>(up to 1 decimal place) </a:t>
                </a:r>
                <a:endParaRPr lang="en-SG" sz="1600" dirty="0">
                  <a:solidFill>
                    <a:srgbClr val="004282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E7CBE91-8255-2B9C-E690-1DE5A6AB6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30" y="2399187"/>
                <a:ext cx="4306068" cy="2046458"/>
              </a:xfrm>
              <a:prstGeom prst="rect">
                <a:avLst/>
              </a:prstGeom>
              <a:blipFill>
                <a:blip r:embed="rId21"/>
                <a:stretch>
                  <a:fillRect l="-587" t="-1242" r="-587" b="-2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49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Recap: K-means clustering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952567" y="1398716"/>
            <a:ext cx="4644279" cy="2976380"/>
          </a:xfrm>
        </p:spPr>
        <p:txBody>
          <a:bodyPr/>
          <a:lstStyle/>
          <a:p>
            <a:pPr algn="just"/>
            <a:r>
              <a:rPr lang="en-SG" sz="1800" dirty="0">
                <a:effectLst/>
                <a:latin typeface="TimesNewRomanPSMT"/>
              </a:rPr>
              <a:t>Task: partition data into k clusters</a:t>
            </a:r>
          </a:p>
          <a:p>
            <a:pPr algn="just"/>
            <a:r>
              <a:rPr lang="en-SG" sz="1800" dirty="0">
                <a:latin typeface="TimesNewRomanPSMT"/>
              </a:rPr>
              <a:t>Step 1: Initialize cluster centers randomly</a:t>
            </a:r>
            <a:endParaRPr lang="en-SG" sz="1800" dirty="0">
              <a:effectLst/>
              <a:latin typeface="TimesNewRomanPSM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ED4AE4-A6A8-4201-2EEF-86AD3D365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3477" y="1559362"/>
            <a:ext cx="3424902" cy="256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03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3625-640F-E0E3-6A22-A770D787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1C51-C9AC-7D85-2A0B-05345AF05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62" y="1426248"/>
            <a:ext cx="3452047" cy="2976380"/>
          </a:xfrm>
        </p:spPr>
        <p:txBody>
          <a:bodyPr>
            <a:normAutofit lnSpcReduction="10000"/>
          </a:bodyPr>
          <a:lstStyle/>
          <a:p>
            <a:pPr algn="just"/>
            <a:r>
              <a:rPr lang="en-SG" sz="1800" dirty="0">
                <a:effectLst/>
                <a:latin typeface="TimesNewRomanPSMT"/>
              </a:rPr>
              <a:t>Generate three clusters of data using the following codes.</a:t>
            </a:r>
          </a:p>
          <a:p>
            <a:pPr marL="400050" indent="-400050" algn="just">
              <a:buAutoNum type="romanLcParenBoth"/>
            </a:pPr>
            <a:r>
              <a:rPr lang="en-SG" sz="1800" dirty="0">
                <a:effectLst/>
                <a:latin typeface="TimesNewRomanPSMT"/>
              </a:rPr>
              <a:t>Implement the </a:t>
            </a:r>
            <a:r>
              <a:rPr lang="en-SG" sz="1800" dirty="0" err="1">
                <a:effectLst/>
                <a:latin typeface="TimesNewRomanPSMT"/>
              </a:rPr>
              <a:t>Naïve</a:t>
            </a:r>
            <a:r>
              <a:rPr lang="en-SG" sz="1800" dirty="0">
                <a:effectLst/>
                <a:latin typeface="TimesNewRomanPSMT"/>
              </a:rPr>
              <a:t> K-means (the basic/standard algorithm shown in lecture) clustering algorithm to find the </a:t>
            </a:r>
            <a:r>
              <a:rPr lang="en-SG" sz="1800" u="sng" dirty="0">
                <a:effectLst/>
                <a:latin typeface="TimesNewRomanPSMT"/>
              </a:rPr>
              <a:t>3 cluster </a:t>
            </a:r>
            <a:r>
              <a:rPr lang="en-SG" sz="1800" dirty="0">
                <a:effectLst/>
                <a:latin typeface="TimesNewRomanPSMT"/>
              </a:rPr>
              <a:t>centroids. </a:t>
            </a:r>
            <a:endParaRPr lang="en-US" sz="1800" dirty="0">
              <a:latin typeface="TimesNewRomanPSMT"/>
            </a:endParaRPr>
          </a:p>
          <a:p>
            <a:pPr marL="400050" indent="-400050" algn="just">
              <a:buFontTx/>
              <a:buAutoNum type="romanLcParenBoth"/>
            </a:pPr>
            <a:r>
              <a:rPr lang="en-SG" sz="1800" u="sng" dirty="0">
                <a:effectLst/>
                <a:latin typeface="TimesNewRomanPSMT"/>
              </a:rPr>
              <a:t>Change the number of clusters K to 5</a:t>
            </a:r>
            <a:r>
              <a:rPr lang="en-SG" sz="1800" dirty="0">
                <a:effectLst/>
                <a:latin typeface="TimesNewRomanPSMT"/>
              </a:rPr>
              <a:t> and classify the data points again with a plot illustration. </a:t>
            </a:r>
            <a:endParaRPr lang="en-SG" sz="1100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D28186-C67A-DA5D-884A-DEE0D246ADAE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5F047-810C-E30E-7324-43866606B6CB}"/>
              </a:ext>
            </a:extLst>
          </p:cNvPr>
          <p:cNvSpPr txBox="1"/>
          <p:nvPr/>
        </p:nvSpPr>
        <p:spPr>
          <a:xfrm>
            <a:off x="3942735" y="1426248"/>
            <a:ext cx="4955203" cy="2708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0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## Import necessary libraries</a:t>
            </a:r>
            <a:br>
              <a:rPr lang="en-SG" sz="1000" dirty="0">
                <a:effectLst/>
                <a:latin typeface="CourierNewPSMT" panose="02070309020205020404" pitchFamily="49" charset="0"/>
              </a:rPr>
            </a:br>
            <a:r>
              <a:rPr lang="en-SG" sz="10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import</a:t>
            </a:r>
            <a:r>
              <a:rPr lang="en-SG" sz="10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1000" dirty="0" err="1">
                <a:effectLst/>
                <a:latin typeface="CourierNewPSMT" panose="02070309020205020404" pitchFamily="49" charset="0"/>
              </a:rPr>
              <a:t>numpy</a:t>
            </a:r>
            <a:r>
              <a:rPr lang="en-SG" sz="1000" dirty="0">
                <a:effectLst/>
                <a:latin typeface="CourierNewPSMT" panose="02070309020205020404" pitchFamily="49" charset="0"/>
              </a:rPr>
              <a:t> as np	 </a:t>
            </a:r>
            <a:r>
              <a:rPr lang="en-SG" sz="10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linear algebra</a:t>
            </a:r>
          </a:p>
          <a:p>
            <a:r>
              <a:rPr lang="en-SG" sz="10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from</a:t>
            </a:r>
            <a:r>
              <a:rPr lang="en-SG" sz="1000" dirty="0">
                <a:effectLst/>
                <a:latin typeface="CourierNewPSMT" panose="02070309020205020404" pitchFamily="49" charset="0"/>
              </a:rPr>
              <a:t> matplotlib </a:t>
            </a:r>
            <a:r>
              <a:rPr lang="en-SG" sz="10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import</a:t>
            </a:r>
            <a:r>
              <a:rPr lang="en-SG" sz="10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1000" dirty="0" err="1">
                <a:effectLst/>
                <a:latin typeface="CourierNewPSMT" panose="02070309020205020404" pitchFamily="49" charset="0"/>
              </a:rPr>
              <a:t>pyplot</a:t>
            </a:r>
            <a:r>
              <a:rPr lang="en-SG" sz="10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10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as</a:t>
            </a:r>
            <a:r>
              <a:rPr lang="en-SG" sz="10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1000" dirty="0" err="1">
                <a:effectLst/>
                <a:latin typeface="CourierNewPSMT" panose="02070309020205020404" pitchFamily="49" charset="0"/>
              </a:rPr>
              <a:t>plt</a:t>
            </a:r>
            <a:endParaRPr lang="en-SG" sz="1000" dirty="0">
              <a:effectLst/>
              <a:latin typeface="CourierNewPSMT" panose="02070309020205020404" pitchFamily="49" charset="0"/>
            </a:endParaRPr>
          </a:p>
          <a:p>
            <a:endParaRPr lang="en-SG" sz="1000" dirty="0">
              <a:latin typeface="CourierNewPSMT" panose="02070309020205020404" pitchFamily="49" charset="0"/>
            </a:endParaRPr>
          </a:p>
          <a:p>
            <a:r>
              <a:rPr lang="en-SG" sz="10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## Generate data </a:t>
            </a:r>
            <a:endParaRPr lang="en-SG" sz="1000" dirty="0">
              <a:solidFill>
                <a:srgbClr val="FF0000"/>
              </a:solidFill>
            </a:endParaRPr>
          </a:p>
          <a:p>
            <a:r>
              <a:rPr lang="en-SG" sz="10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## Set three centers, the model should predict similar results</a:t>
            </a:r>
          </a:p>
          <a:p>
            <a:r>
              <a:rPr lang="en-SG" sz="1000" dirty="0">
                <a:effectLst/>
                <a:latin typeface="CourierNewPSMT" panose="02070309020205020404" pitchFamily="49" charset="0"/>
              </a:rPr>
              <a:t>center_1 = </a:t>
            </a:r>
            <a:r>
              <a:rPr lang="en-SG" sz="1000" dirty="0" err="1">
                <a:effectLst/>
                <a:latin typeface="CourierNewPSMT" panose="02070309020205020404" pitchFamily="49" charset="0"/>
              </a:rPr>
              <a:t>np.array</a:t>
            </a:r>
            <a:r>
              <a:rPr lang="en-SG" sz="1000" dirty="0">
                <a:effectLst/>
                <a:latin typeface="CourierNewPSMT" panose="02070309020205020404" pitchFamily="49" charset="0"/>
              </a:rPr>
              <a:t>([2,2])</a:t>
            </a:r>
            <a:br>
              <a:rPr lang="en-SG" sz="1000" dirty="0">
                <a:effectLst/>
                <a:latin typeface="CourierNewPSMT" panose="02070309020205020404" pitchFamily="49" charset="0"/>
              </a:rPr>
            </a:br>
            <a:r>
              <a:rPr lang="en-SG" sz="1000" dirty="0">
                <a:effectLst/>
                <a:latin typeface="CourierNewPSMT" panose="02070309020205020404" pitchFamily="49" charset="0"/>
              </a:rPr>
              <a:t>center_2 = </a:t>
            </a:r>
            <a:r>
              <a:rPr lang="en-SG" sz="1000" dirty="0" err="1">
                <a:effectLst/>
                <a:latin typeface="CourierNewPSMT" panose="02070309020205020404" pitchFamily="49" charset="0"/>
              </a:rPr>
              <a:t>np.array</a:t>
            </a:r>
            <a:r>
              <a:rPr lang="en-SG" sz="1000" dirty="0">
                <a:effectLst/>
                <a:latin typeface="CourierNewPSMT" panose="02070309020205020404" pitchFamily="49" charset="0"/>
              </a:rPr>
              <a:t>([4,4])</a:t>
            </a:r>
            <a:br>
              <a:rPr lang="en-SG" sz="1000" dirty="0">
                <a:effectLst/>
                <a:latin typeface="CourierNewPSMT" panose="02070309020205020404" pitchFamily="49" charset="0"/>
              </a:rPr>
            </a:br>
            <a:r>
              <a:rPr lang="en-SG" sz="1000" dirty="0">
                <a:effectLst/>
                <a:latin typeface="CourierNewPSMT" panose="02070309020205020404" pitchFamily="49" charset="0"/>
              </a:rPr>
              <a:t>center_3 = </a:t>
            </a:r>
            <a:r>
              <a:rPr lang="en-SG" sz="1000" dirty="0" err="1">
                <a:effectLst/>
                <a:latin typeface="CourierNewPSMT" panose="02070309020205020404" pitchFamily="49" charset="0"/>
              </a:rPr>
              <a:t>np.array</a:t>
            </a:r>
            <a:r>
              <a:rPr lang="en-SG" sz="1000" dirty="0">
                <a:effectLst/>
                <a:latin typeface="CourierNewPSMT" panose="02070309020205020404" pitchFamily="49" charset="0"/>
              </a:rPr>
              <a:t>([6,1]) </a:t>
            </a:r>
          </a:p>
          <a:p>
            <a:endParaRPr lang="en-SG" sz="1000" dirty="0"/>
          </a:p>
          <a:p>
            <a:r>
              <a:rPr lang="en-SG" sz="10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## Generate random data and </a:t>
            </a:r>
            <a:r>
              <a:rPr lang="en-SG" sz="1000" dirty="0" err="1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center</a:t>
            </a:r>
            <a:r>
              <a:rPr lang="en-SG" sz="10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 it to the three centers</a:t>
            </a:r>
          </a:p>
          <a:p>
            <a:r>
              <a:rPr lang="en-SG" sz="1000" dirty="0">
                <a:effectLst/>
                <a:latin typeface="CourierNewPSMT" panose="02070309020205020404" pitchFamily="49" charset="0"/>
              </a:rPr>
              <a:t>data_1 = </a:t>
            </a:r>
            <a:r>
              <a:rPr lang="en-SG" sz="1000" dirty="0" err="1">
                <a:effectLst/>
                <a:latin typeface="CourierNewPSMT" panose="02070309020205020404" pitchFamily="49" charset="0"/>
              </a:rPr>
              <a:t>np.random.randn</a:t>
            </a:r>
            <a:r>
              <a:rPr lang="en-SG" sz="1000" dirty="0">
                <a:effectLst/>
                <a:latin typeface="CourierNewPSMT" panose="02070309020205020404" pitchFamily="49" charset="0"/>
              </a:rPr>
              <a:t>(200, 2) + center_1</a:t>
            </a:r>
            <a:br>
              <a:rPr lang="en-SG" sz="1000" dirty="0">
                <a:effectLst/>
                <a:latin typeface="CourierNewPSMT" panose="02070309020205020404" pitchFamily="49" charset="0"/>
              </a:rPr>
            </a:br>
            <a:r>
              <a:rPr lang="en-SG" sz="1000" dirty="0">
                <a:effectLst/>
                <a:latin typeface="CourierNewPSMT" panose="02070309020205020404" pitchFamily="49" charset="0"/>
              </a:rPr>
              <a:t>data_2 = </a:t>
            </a:r>
            <a:r>
              <a:rPr lang="en-SG" sz="1000" dirty="0" err="1">
                <a:effectLst/>
                <a:latin typeface="CourierNewPSMT" panose="02070309020205020404" pitchFamily="49" charset="0"/>
              </a:rPr>
              <a:t>np.random.randn</a:t>
            </a:r>
            <a:r>
              <a:rPr lang="en-SG" sz="1000" dirty="0">
                <a:effectLst/>
                <a:latin typeface="CourierNewPSMT" panose="02070309020205020404" pitchFamily="49" charset="0"/>
              </a:rPr>
              <a:t>(200,2) + center_2</a:t>
            </a:r>
            <a:br>
              <a:rPr lang="en-SG" sz="1000" dirty="0">
                <a:effectLst/>
                <a:latin typeface="CourierNewPSMT" panose="02070309020205020404" pitchFamily="49" charset="0"/>
              </a:rPr>
            </a:br>
            <a:r>
              <a:rPr lang="en-SG" sz="1000" dirty="0">
                <a:effectLst/>
                <a:latin typeface="CourierNewPSMT" panose="02070309020205020404" pitchFamily="49" charset="0"/>
              </a:rPr>
              <a:t>data_3 = </a:t>
            </a:r>
            <a:r>
              <a:rPr lang="en-SG" sz="1000" dirty="0" err="1">
                <a:effectLst/>
                <a:latin typeface="CourierNewPSMT" panose="02070309020205020404" pitchFamily="49" charset="0"/>
              </a:rPr>
              <a:t>np.random.randn</a:t>
            </a:r>
            <a:r>
              <a:rPr lang="en-SG" sz="1000" dirty="0">
                <a:effectLst/>
                <a:latin typeface="CourierNewPSMT" panose="02070309020205020404" pitchFamily="49" charset="0"/>
              </a:rPr>
              <a:t>(200,2) + center_3 </a:t>
            </a:r>
            <a:endParaRPr lang="en-SG" sz="1000" dirty="0"/>
          </a:p>
          <a:p>
            <a:r>
              <a:rPr lang="en-SG" sz="1000" dirty="0">
                <a:effectLst/>
                <a:latin typeface="CourierNewPSMT" panose="02070309020205020404" pitchFamily="49" charset="0"/>
              </a:rPr>
              <a:t>data = </a:t>
            </a:r>
            <a:r>
              <a:rPr lang="en-SG" sz="1000" dirty="0" err="1">
                <a:effectLst/>
                <a:latin typeface="CourierNewPSMT" panose="02070309020205020404" pitchFamily="49" charset="0"/>
              </a:rPr>
              <a:t>np.concatenate</a:t>
            </a:r>
            <a:r>
              <a:rPr lang="en-SG" sz="1000" dirty="0">
                <a:effectLst/>
                <a:latin typeface="CourierNewPSMT" panose="02070309020205020404" pitchFamily="49" charset="0"/>
              </a:rPr>
              <a:t>((data_1, data_2, data_3), axis = 0)</a:t>
            </a:r>
          </a:p>
          <a:p>
            <a:endParaRPr lang="en-SG" sz="1000" dirty="0">
              <a:effectLst/>
              <a:latin typeface="CourierNewPSMT" panose="02070309020205020404" pitchFamily="49" charset="0"/>
            </a:endParaRPr>
          </a:p>
          <a:p>
            <a:r>
              <a:rPr lang="en-SG" sz="1000" dirty="0" err="1">
                <a:effectLst/>
                <a:latin typeface="CourierNewPSMT" panose="02070309020205020404" pitchFamily="49" charset="0"/>
              </a:rPr>
              <a:t>plt.scatter</a:t>
            </a:r>
            <a:r>
              <a:rPr lang="en-SG" sz="1000" dirty="0">
                <a:effectLst/>
                <a:latin typeface="CourierNewPSMT" panose="02070309020205020404" pitchFamily="49" charset="0"/>
              </a:rPr>
              <a:t>(data[:,0], data[:,1], s=7) 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2223453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4A15-652B-DD20-17BC-608FD084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359BF3-6FAA-49AB-7380-A3E6AB820FAD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F20AA-73E7-E3E0-C182-8A92A5D2D4BE}"/>
              </a:ext>
            </a:extLst>
          </p:cNvPr>
          <p:cNvSpPr txBox="1"/>
          <p:nvPr/>
        </p:nvSpPr>
        <p:spPr>
          <a:xfrm>
            <a:off x="3942735" y="1426248"/>
            <a:ext cx="4955203" cy="27084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0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## Import necessary libraries</a:t>
            </a:r>
            <a:br>
              <a:rPr lang="en-SG" sz="1000" dirty="0">
                <a:effectLst/>
                <a:latin typeface="CourierNewPSMT" panose="02070309020205020404" pitchFamily="49" charset="0"/>
              </a:rPr>
            </a:br>
            <a:r>
              <a:rPr lang="en-SG" sz="10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import</a:t>
            </a:r>
            <a:r>
              <a:rPr lang="en-SG" sz="10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1000" dirty="0" err="1">
                <a:effectLst/>
                <a:latin typeface="CourierNewPSMT" panose="02070309020205020404" pitchFamily="49" charset="0"/>
              </a:rPr>
              <a:t>numpy</a:t>
            </a:r>
            <a:r>
              <a:rPr lang="en-SG" sz="1000" dirty="0">
                <a:effectLst/>
                <a:latin typeface="CourierNewPSMT" panose="02070309020205020404" pitchFamily="49" charset="0"/>
              </a:rPr>
              <a:t> as np	 </a:t>
            </a:r>
            <a:r>
              <a:rPr lang="en-SG" sz="10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linear algebra</a:t>
            </a:r>
          </a:p>
          <a:p>
            <a:r>
              <a:rPr lang="en-SG" sz="10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from</a:t>
            </a:r>
            <a:r>
              <a:rPr lang="en-SG" sz="1000" dirty="0">
                <a:effectLst/>
                <a:latin typeface="CourierNewPSMT" panose="02070309020205020404" pitchFamily="49" charset="0"/>
              </a:rPr>
              <a:t> matplotlib </a:t>
            </a:r>
            <a:r>
              <a:rPr lang="en-SG" sz="10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import</a:t>
            </a:r>
            <a:r>
              <a:rPr lang="en-SG" sz="10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1000" dirty="0" err="1">
                <a:effectLst/>
                <a:latin typeface="CourierNewPSMT" panose="02070309020205020404" pitchFamily="49" charset="0"/>
              </a:rPr>
              <a:t>pyplot</a:t>
            </a:r>
            <a:r>
              <a:rPr lang="en-SG" sz="10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10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as</a:t>
            </a:r>
            <a:r>
              <a:rPr lang="en-SG" sz="10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1000" dirty="0" err="1">
                <a:effectLst/>
                <a:latin typeface="CourierNewPSMT" panose="02070309020205020404" pitchFamily="49" charset="0"/>
              </a:rPr>
              <a:t>plt</a:t>
            </a:r>
            <a:endParaRPr lang="en-SG" sz="1000" dirty="0">
              <a:effectLst/>
              <a:latin typeface="CourierNewPSMT" panose="02070309020205020404" pitchFamily="49" charset="0"/>
            </a:endParaRPr>
          </a:p>
          <a:p>
            <a:endParaRPr lang="en-SG" sz="1000" dirty="0">
              <a:latin typeface="CourierNewPSMT" panose="02070309020205020404" pitchFamily="49" charset="0"/>
            </a:endParaRPr>
          </a:p>
          <a:p>
            <a:r>
              <a:rPr lang="en-SG" sz="10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## Generate data </a:t>
            </a:r>
            <a:endParaRPr lang="en-SG" sz="1000" dirty="0">
              <a:solidFill>
                <a:srgbClr val="FF0000"/>
              </a:solidFill>
            </a:endParaRPr>
          </a:p>
          <a:p>
            <a:r>
              <a:rPr lang="en-SG" sz="10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## Set three centers, the model should predict similar results</a:t>
            </a:r>
          </a:p>
          <a:p>
            <a:r>
              <a:rPr lang="en-SG" sz="1000" dirty="0">
                <a:effectLst/>
                <a:latin typeface="CourierNewPSMT" panose="02070309020205020404" pitchFamily="49" charset="0"/>
              </a:rPr>
              <a:t>center_1 = </a:t>
            </a:r>
            <a:r>
              <a:rPr lang="en-SG" sz="1000" dirty="0" err="1">
                <a:effectLst/>
                <a:latin typeface="CourierNewPSMT" panose="02070309020205020404" pitchFamily="49" charset="0"/>
              </a:rPr>
              <a:t>np.array</a:t>
            </a:r>
            <a:r>
              <a:rPr lang="en-SG" sz="1000" dirty="0">
                <a:effectLst/>
                <a:latin typeface="CourierNewPSMT" panose="02070309020205020404" pitchFamily="49" charset="0"/>
              </a:rPr>
              <a:t>([2,2])</a:t>
            </a:r>
            <a:br>
              <a:rPr lang="en-SG" sz="1000" dirty="0">
                <a:effectLst/>
                <a:latin typeface="CourierNewPSMT" panose="02070309020205020404" pitchFamily="49" charset="0"/>
              </a:rPr>
            </a:br>
            <a:r>
              <a:rPr lang="en-SG" sz="1000" dirty="0">
                <a:effectLst/>
                <a:latin typeface="CourierNewPSMT" panose="02070309020205020404" pitchFamily="49" charset="0"/>
              </a:rPr>
              <a:t>center_2 = </a:t>
            </a:r>
            <a:r>
              <a:rPr lang="en-SG" sz="1000" dirty="0" err="1">
                <a:effectLst/>
                <a:latin typeface="CourierNewPSMT" panose="02070309020205020404" pitchFamily="49" charset="0"/>
              </a:rPr>
              <a:t>np.array</a:t>
            </a:r>
            <a:r>
              <a:rPr lang="en-SG" sz="1000" dirty="0">
                <a:effectLst/>
                <a:latin typeface="CourierNewPSMT" panose="02070309020205020404" pitchFamily="49" charset="0"/>
              </a:rPr>
              <a:t>([4,4])</a:t>
            </a:r>
            <a:br>
              <a:rPr lang="en-SG" sz="1000" dirty="0">
                <a:effectLst/>
                <a:latin typeface="CourierNewPSMT" panose="02070309020205020404" pitchFamily="49" charset="0"/>
              </a:rPr>
            </a:br>
            <a:r>
              <a:rPr lang="en-SG" sz="1000" dirty="0">
                <a:effectLst/>
                <a:latin typeface="CourierNewPSMT" panose="02070309020205020404" pitchFamily="49" charset="0"/>
              </a:rPr>
              <a:t>center_3 = </a:t>
            </a:r>
            <a:r>
              <a:rPr lang="en-SG" sz="1000" dirty="0" err="1">
                <a:effectLst/>
                <a:latin typeface="CourierNewPSMT" panose="02070309020205020404" pitchFamily="49" charset="0"/>
              </a:rPr>
              <a:t>np.array</a:t>
            </a:r>
            <a:r>
              <a:rPr lang="en-SG" sz="1000" dirty="0">
                <a:effectLst/>
                <a:latin typeface="CourierNewPSMT" panose="02070309020205020404" pitchFamily="49" charset="0"/>
              </a:rPr>
              <a:t>([6,1]) </a:t>
            </a:r>
          </a:p>
          <a:p>
            <a:endParaRPr lang="en-SG" sz="1000" dirty="0"/>
          </a:p>
          <a:p>
            <a:r>
              <a:rPr lang="en-SG" sz="10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## Generate random data and </a:t>
            </a:r>
            <a:r>
              <a:rPr lang="en-SG" sz="1000" dirty="0" err="1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center</a:t>
            </a:r>
            <a:r>
              <a:rPr lang="en-SG" sz="10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 it to the three centers</a:t>
            </a:r>
          </a:p>
          <a:p>
            <a:r>
              <a:rPr lang="en-SG" sz="1000" dirty="0">
                <a:effectLst/>
                <a:latin typeface="CourierNewPSMT" panose="02070309020205020404" pitchFamily="49" charset="0"/>
              </a:rPr>
              <a:t>data_1 = </a:t>
            </a:r>
            <a:r>
              <a:rPr lang="en-SG" sz="1000" dirty="0" err="1">
                <a:effectLst/>
                <a:latin typeface="CourierNewPSMT" panose="02070309020205020404" pitchFamily="49" charset="0"/>
              </a:rPr>
              <a:t>np.random.randn</a:t>
            </a:r>
            <a:r>
              <a:rPr lang="en-SG" sz="1000" dirty="0">
                <a:effectLst/>
                <a:latin typeface="CourierNewPSMT" panose="02070309020205020404" pitchFamily="49" charset="0"/>
              </a:rPr>
              <a:t>(200, 2) + center_1</a:t>
            </a:r>
            <a:br>
              <a:rPr lang="en-SG" sz="1000" dirty="0">
                <a:effectLst/>
                <a:latin typeface="CourierNewPSMT" panose="02070309020205020404" pitchFamily="49" charset="0"/>
              </a:rPr>
            </a:br>
            <a:r>
              <a:rPr lang="en-SG" sz="1000" dirty="0">
                <a:effectLst/>
                <a:latin typeface="CourierNewPSMT" panose="02070309020205020404" pitchFamily="49" charset="0"/>
              </a:rPr>
              <a:t>data_2 = </a:t>
            </a:r>
            <a:r>
              <a:rPr lang="en-SG" sz="1000" dirty="0" err="1">
                <a:effectLst/>
                <a:latin typeface="CourierNewPSMT" panose="02070309020205020404" pitchFamily="49" charset="0"/>
              </a:rPr>
              <a:t>np.random.randn</a:t>
            </a:r>
            <a:r>
              <a:rPr lang="en-SG" sz="1000" dirty="0">
                <a:effectLst/>
                <a:latin typeface="CourierNewPSMT" panose="02070309020205020404" pitchFamily="49" charset="0"/>
              </a:rPr>
              <a:t>(200,2) + center_2</a:t>
            </a:r>
            <a:br>
              <a:rPr lang="en-SG" sz="1000" dirty="0">
                <a:effectLst/>
                <a:latin typeface="CourierNewPSMT" panose="02070309020205020404" pitchFamily="49" charset="0"/>
              </a:rPr>
            </a:br>
            <a:r>
              <a:rPr lang="en-SG" sz="1000" dirty="0">
                <a:effectLst/>
                <a:latin typeface="CourierNewPSMT" panose="02070309020205020404" pitchFamily="49" charset="0"/>
              </a:rPr>
              <a:t>data_3 = </a:t>
            </a:r>
            <a:r>
              <a:rPr lang="en-SG" sz="1000" dirty="0" err="1">
                <a:effectLst/>
                <a:latin typeface="CourierNewPSMT" panose="02070309020205020404" pitchFamily="49" charset="0"/>
              </a:rPr>
              <a:t>np.random.randn</a:t>
            </a:r>
            <a:r>
              <a:rPr lang="en-SG" sz="1000" dirty="0">
                <a:effectLst/>
                <a:latin typeface="CourierNewPSMT" panose="02070309020205020404" pitchFamily="49" charset="0"/>
              </a:rPr>
              <a:t>(200,2) + center_3 </a:t>
            </a:r>
            <a:endParaRPr lang="en-SG" sz="1000" dirty="0"/>
          </a:p>
          <a:p>
            <a:r>
              <a:rPr lang="en-SG" sz="1000" dirty="0">
                <a:effectLst/>
                <a:latin typeface="CourierNewPSMT" panose="02070309020205020404" pitchFamily="49" charset="0"/>
              </a:rPr>
              <a:t>data = </a:t>
            </a:r>
            <a:r>
              <a:rPr lang="en-SG" sz="1000" dirty="0" err="1">
                <a:effectLst/>
                <a:latin typeface="CourierNewPSMT" panose="02070309020205020404" pitchFamily="49" charset="0"/>
              </a:rPr>
              <a:t>np.concatenate</a:t>
            </a:r>
            <a:r>
              <a:rPr lang="en-SG" sz="1000" dirty="0">
                <a:effectLst/>
                <a:latin typeface="CourierNewPSMT" panose="02070309020205020404" pitchFamily="49" charset="0"/>
              </a:rPr>
              <a:t>((data_1, data_2, data_3), axis = 0)</a:t>
            </a:r>
          </a:p>
          <a:p>
            <a:endParaRPr lang="en-SG" sz="1000" dirty="0">
              <a:effectLst/>
              <a:latin typeface="CourierNewPSMT" panose="02070309020205020404" pitchFamily="49" charset="0"/>
            </a:endParaRPr>
          </a:p>
          <a:p>
            <a:r>
              <a:rPr lang="en-SG" sz="1000" dirty="0" err="1">
                <a:effectLst/>
                <a:latin typeface="CourierNewPSMT" panose="02070309020205020404" pitchFamily="49" charset="0"/>
              </a:rPr>
              <a:t>plt.scatter</a:t>
            </a:r>
            <a:r>
              <a:rPr lang="en-SG" sz="1000" dirty="0">
                <a:effectLst/>
                <a:latin typeface="CourierNewPSMT" panose="02070309020205020404" pitchFamily="49" charset="0"/>
              </a:rPr>
              <a:t>(data[:,0], data[:,1], s=7) </a:t>
            </a:r>
            <a:endParaRPr lang="en-SG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8B4044-2815-B7BA-53A5-4E7AF8E7A8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3477" y="1559362"/>
            <a:ext cx="3424902" cy="256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60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4A15-652B-DD20-17BC-608FD084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359BF3-6FAA-49AB-7380-A3E6AB820FAD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F20AA-73E7-E3E0-C182-8A92A5D2D4BE}"/>
              </a:ext>
            </a:extLst>
          </p:cNvPr>
          <p:cNvSpPr txBox="1"/>
          <p:nvPr/>
        </p:nvSpPr>
        <p:spPr>
          <a:xfrm>
            <a:off x="4055435" y="1402045"/>
            <a:ext cx="485259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Initialize cluster centers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k = 3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centers = data[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np.random.choice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len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(data), k, replace=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False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)]</a:t>
            </a:r>
          </a:p>
          <a:p>
            <a:endParaRPr lang="en-SG" sz="800" dirty="0">
              <a:effectLst/>
              <a:latin typeface="CourierNewPSMT" panose="02070309020205020404" pitchFamily="49" charset="0"/>
            </a:endParaRP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# K-Means implementation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def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k_means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, centers,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n_clusters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,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max_iterations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=100):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for _ in range(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max_iterations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):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</a:t>
            </a:r>
          </a:p>
          <a:p>
            <a:r>
              <a:rPr lang="en-SG" sz="800" dirty="0">
                <a:solidFill>
                  <a:schemeClr val="bg1"/>
                </a:solidFill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# Assign labels based on closest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center</a:t>
            </a:r>
            <a:endParaRPr lang="en-SG" sz="800" dirty="0">
              <a:solidFill>
                <a:schemeClr val="bg1"/>
              </a:solidFill>
              <a:effectLst/>
              <a:latin typeface="CourierNewPSMT" panose="02070309020205020404" pitchFamily="49" charset="0"/>
            </a:endParaRP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labels =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np.zeros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len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))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for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in range(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len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)):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    distances = [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np.linalg.norm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[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] - c) for c in centers]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    labels[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] =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np.argmin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(distances)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    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# Update centers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new_centers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=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np.zeros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((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n_clusters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,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data_points.shape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[1]))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for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in range(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n_clusters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):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   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new_centers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[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] =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np.mean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[labels ==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], axis=0)</a:t>
            </a:r>
          </a:p>
          <a:p>
            <a:endParaRPr lang="en-SG" sz="800" dirty="0">
              <a:solidFill>
                <a:schemeClr val="bg1"/>
              </a:solidFill>
              <a:effectLst/>
              <a:latin typeface="CourierNewPSMT" panose="02070309020205020404" pitchFamily="49" charset="0"/>
            </a:endParaRP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# Check for convergence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if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np.linalg.norm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new_centers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- centers) &lt; </a:t>
            </a:r>
            <a:r>
              <a:rPr lang="en-SG" sz="800" dirty="0">
                <a:solidFill>
                  <a:schemeClr val="bg1"/>
                </a:solidFill>
                <a:latin typeface="CourierNewPSMT" panose="02070309020205020404" pitchFamily="49" charset="0"/>
              </a:rPr>
              <a:t>0.0001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: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    break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centers =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new_centers</a:t>
            </a:r>
            <a:endParaRPr lang="en-SG" sz="800" dirty="0">
              <a:solidFill>
                <a:schemeClr val="bg1"/>
              </a:solidFill>
              <a:effectLst/>
              <a:latin typeface="CourierNewPSMT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52246-C5DA-0BF4-FC5F-44764E1D49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3477" y="1559362"/>
            <a:ext cx="3424902" cy="256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0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4A15-652B-DD20-17BC-608FD084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359BF3-6FAA-49AB-7380-A3E6AB820FAD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F20AA-73E7-E3E0-C182-8A92A5D2D4BE}"/>
              </a:ext>
            </a:extLst>
          </p:cNvPr>
          <p:cNvSpPr txBox="1"/>
          <p:nvPr/>
        </p:nvSpPr>
        <p:spPr>
          <a:xfrm>
            <a:off x="4055435" y="1402045"/>
            <a:ext cx="485259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Initialize cluster centers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k = 3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centers = data[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np.random.choice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len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(data), k, replace=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False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)]</a:t>
            </a:r>
          </a:p>
          <a:p>
            <a:endParaRPr lang="en-SG" sz="800" dirty="0">
              <a:effectLst/>
              <a:latin typeface="CourierNewPSMT" panose="02070309020205020404" pitchFamily="49" charset="0"/>
            </a:endParaRPr>
          </a:p>
          <a:p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K-Means implementation</a:t>
            </a:r>
          </a:p>
          <a:p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def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 err="1">
                <a:solidFill>
                  <a:srgbClr val="0432FF"/>
                </a:solidFill>
                <a:effectLst/>
                <a:latin typeface="CourierNewPSMT" panose="02070309020205020404" pitchFamily="49" charset="0"/>
              </a:rPr>
              <a:t>k_means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, centers,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n_clusters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,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max_iterations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=100):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for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_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range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max_iterations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</a:p>
          <a:p>
            <a:r>
              <a:rPr lang="en-SG" sz="800" dirty="0"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Assign labels based on closest </a:t>
            </a:r>
            <a:r>
              <a:rPr lang="en-SG" sz="800" dirty="0" err="1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center</a:t>
            </a:r>
            <a:endParaRPr lang="en-SG" sz="800" dirty="0">
              <a:solidFill>
                <a:srgbClr val="FF0000"/>
              </a:solidFill>
              <a:effectLst/>
              <a:latin typeface="CourierNewPSMT" panose="02070309020205020404" pitchFamily="49" charset="0"/>
            </a:endParaRP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labels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np.zeros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len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))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for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range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len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)):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distances = 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np.linalg.norm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] - c)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for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c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centers]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labels[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]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np.argmin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(distances)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# Update centers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new_centers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=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np.zeros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((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n_clusters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,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data_points.shape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[1]))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for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in range(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n_clusters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):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   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new_centers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[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] =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np.mean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[labels ==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], axis=0)</a:t>
            </a:r>
          </a:p>
          <a:p>
            <a:endParaRPr lang="en-SG" sz="800" dirty="0">
              <a:solidFill>
                <a:schemeClr val="bg1"/>
              </a:solidFill>
              <a:effectLst/>
              <a:latin typeface="CourierNewPSMT" panose="02070309020205020404" pitchFamily="49" charset="0"/>
            </a:endParaRP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# Check for convergence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if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np.linalg.norm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new_centers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- centers) &lt; </a:t>
            </a:r>
            <a:r>
              <a:rPr lang="en-SG" sz="800" dirty="0">
                <a:solidFill>
                  <a:schemeClr val="bg1"/>
                </a:solidFill>
                <a:latin typeface="CourierNewPSMT" panose="02070309020205020404" pitchFamily="49" charset="0"/>
              </a:rPr>
              <a:t>0.0001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: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    break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centers =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new_centers</a:t>
            </a:r>
            <a:endParaRPr lang="en-SG" sz="800" dirty="0">
              <a:solidFill>
                <a:schemeClr val="bg1"/>
              </a:solidFill>
              <a:effectLst/>
              <a:latin typeface="CourierNewPSMT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52246-C5DA-0BF4-FC5F-44764E1D49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3477" y="1559362"/>
            <a:ext cx="3424902" cy="256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36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4A15-652B-DD20-17BC-608FD084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359BF3-6FAA-49AB-7380-A3E6AB820FAD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F20AA-73E7-E3E0-C182-8A92A5D2D4BE}"/>
              </a:ext>
            </a:extLst>
          </p:cNvPr>
          <p:cNvSpPr txBox="1"/>
          <p:nvPr/>
        </p:nvSpPr>
        <p:spPr>
          <a:xfrm>
            <a:off x="4055435" y="1402045"/>
            <a:ext cx="485259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Initialize cluster centers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k = 3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centers = data[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np.random.choice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len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(data), k, replace=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False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)]</a:t>
            </a:r>
          </a:p>
          <a:p>
            <a:endParaRPr lang="en-SG" sz="800" dirty="0">
              <a:effectLst/>
              <a:latin typeface="CourierNewPSMT" panose="02070309020205020404" pitchFamily="49" charset="0"/>
            </a:endParaRPr>
          </a:p>
          <a:p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K-Means implementation</a:t>
            </a:r>
          </a:p>
          <a:p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def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 err="1">
                <a:solidFill>
                  <a:srgbClr val="0432FF"/>
                </a:solidFill>
                <a:effectLst/>
                <a:latin typeface="CourierNewPSMT" panose="02070309020205020404" pitchFamily="49" charset="0"/>
              </a:rPr>
              <a:t>k_means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, centers,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n_clusters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,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max_iterations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=100):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for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_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range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max_iterations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</a:p>
          <a:p>
            <a:r>
              <a:rPr lang="en-SG" sz="800" dirty="0"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Assign labels based on closest </a:t>
            </a:r>
            <a:r>
              <a:rPr lang="en-SG" sz="800" dirty="0" err="1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center</a:t>
            </a:r>
            <a:endParaRPr lang="en-SG" sz="800" dirty="0">
              <a:solidFill>
                <a:srgbClr val="FF0000"/>
              </a:solidFill>
              <a:effectLst/>
              <a:latin typeface="CourierNewPSMT" panose="02070309020205020404" pitchFamily="49" charset="0"/>
            </a:endParaRP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labels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np.zeros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len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))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for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range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len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)):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distances = 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np.linalg.norm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] - c)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for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c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centers]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labels[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]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np.argmin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(distances)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Update centers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new_centers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np.zeros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n_clusters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,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data_points.shape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[1]))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for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range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n_clusters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new_centers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]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np.mean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[labels ==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], axis=0)</a:t>
            </a:r>
          </a:p>
          <a:p>
            <a:endParaRPr lang="en-SG" sz="800" dirty="0">
              <a:effectLst/>
              <a:latin typeface="CourierNewPSMT" panose="02070309020205020404" pitchFamily="49" charset="0"/>
            </a:endParaRP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# Check for convergence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if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np.linalg.norm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new_centers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- centers) &lt; </a:t>
            </a:r>
            <a:r>
              <a:rPr lang="en-SG" sz="800" dirty="0">
                <a:solidFill>
                  <a:schemeClr val="bg1"/>
                </a:solidFill>
                <a:latin typeface="CourierNewPSMT" panose="02070309020205020404" pitchFamily="49" charset="0"/>
              </a:rPr>
              <a:t>0.0001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: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    break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centers =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new_centers</a:t>
            </a:r>
            <a:endParaRPr lang="en-SG" sz="800" dirty="0">
              <a:solidFill>
                <a:schemeClr val="bg1"/>
              </a:solidFill>
              <a:effectLst/>
              <a:latin typeface="CourierNewPSMT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52246-C5DA-0BF4-FC5F-44764E1D49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3477" y="1559362"/>
            <a:ext cx="3424902" cy="256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96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4A15-652B-DD20-17BC-608FD084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359BF3-6FAA-49AB-7380-A3E6AB820FAD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F20AA-73E7-E3E0-C182-8A92A5D2D4BE}"/>
              </a:ext>
            </a:extLst>
          </p:cNvPr>
          <p:cNvSpPr txBox="1"/>
          <p:nvPr/>
        </p:nvSpPr>
        <p:spPr>
          <a:xfrm>
            <a:off x="4055435" y="1402045"/>
            <a:ext cx="485259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Initialize cluster centers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k = 3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centers = data[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np.random.choice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len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(data), k, replace=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False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)]</a:t>
            </a:r>
          </a:p>
          <a:p>
            <a:endParaRPr lang="en-SG" sz="800" dirty="0">
              <a:effectLst/>
              <a:latin typeface="CourierNewPSMT" panose="02070309020205020404" pitchFamily="49" charset="0"/>
            </a:endParaRPr>
          </a:p>
          <a:p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K-Means implementation</a:t>
            </a:r>
          </a:p>
          <a:p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def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 err="1">
                <a:solidFill>
                  <a:srgbClr val="0432FF"/>
                </a:solidFill>
                <a:effectLst/>
                <a:latin typeface="CourierNewPSMT" panose="02070309020205020404" pitchFamily="49" charset="0"/>
              </a:rPr>
              <a:t>k_means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, centers,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n_clusters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,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max_iterations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=100):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for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_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range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max_iterations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</a:p>
          <a:p>
            <a:r>
              <a:rPr lang="en-SG" sz="800" dirty="0"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Assign labels based on closest </a:t>
            </a:r>
            <a:r>
              <a:rPr lang="en-SG" sz="800" dirty="0" err="1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center</a:t>
            </a:r>
            <a:endParaRPr lang="en-SG" sz="800" dirty="0">
              <a:solidFill>
                <a:srgbClr val="FF0000"/>
              </a:solidFill>
              <a:effectLst/>
              <a:latin typeface="CourierNewPSMT" panose="02070309020205020404" pitchFamily="49" charset="0"/>
            </a:endParaRP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labels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np.zeros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len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))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for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range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len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)):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distances = 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np.linalg.norm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] - c)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for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c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centers]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labels[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]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np.argmin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(distances)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Update centers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new_centers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np.zeros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n_clusters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,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data_points.shape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[1]))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for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range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n_clusters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new_centers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]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np.mean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[labels ==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], axis=0)</a:t>
            </a:r>
          </a:p>
          <a:p>
            <a:endParaRPr lang="en-SG" sz="800" dirty="0">
              <a:effectLst/>
              <a:latin typeface="CourierNewPSMT" panose="02070309020205020404" pitchFamily="49" charset="0"/>
            </a:endParaRP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# Check for convergence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if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np.linalg.norm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new_centers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- centers) &lt; </a:t>
            </a:r>
            <a:r>
              <a:rPr lang="en-SG" sz="800" dirty="0">
                <a:solidFill>
                  <a:schemeClr val="bg1"/>
                </a:solidFill>
                <a:latin typeface="CourierNewPSMT" panose="02070309020205020404" pitchFamily="49" charset="0"/>
              </a:rPr>
              <a:t>0.0001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: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    break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centers =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new_centers</a:t>
            </a:r>
            <a:endParaRPr lang="en-SG" sz="800" dirty="0">
              <a:solidFill>
                <a:schemeClr val="bg1"/>
              </a:solidFill>
              <a:effectLst/>
              <a:latin typeface="CourierNewPSMT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52246-C5DA-0BF4-FC5F-44764E1D49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3477" y="1559362"/>
            <a:ext cx="3424902" cy="256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32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4A15-652B-DD20-17BC-608FD084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359BF3-6FAA-49AB-7380-A3E6AB820FAD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F20AA-73E7-E3E0-C182-8A92A5D2D4BE}"/>
              </a:ext>
            </a:extLst>
          </p:cNvPr>
          <p:cNvSpPr txBox="1"/>
          <p:nvPr/>
        </p:nvSpPr>
        <p:spPr>
          <a:xfrm>
            <a:off x="4055435" y="1402045"/>
            <a:ext cx="485259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Initialize cluster centers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k = 3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centers = data[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np.random.choice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len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(data), k, replace=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False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)]</a:t>
            </a:r>
          </a:p>
          <a:p>
            <a:endParaRPr lang="en-SG" sz="800" dirty="0">
              <a:effectLst/>
              <a:latin typeface="CourierNewPSMT" panose="02070309020205020404" pitchFamily="49" charset="0"/>
            </a:endParaRPr>
          </a:p>
          <a:p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K-Means implementation</a:t>
            </a:r>
          </a:p>
          <a:p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def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 err="1">
                <a:solidFill>
                  <a:srgbClr val="0432FF"/>
                </a:solidFill>
                <a:effectLst/>
                <a:latin typeface="CourierNewPSMT" panose="02070309020205020404" pitchFamily="49" charset="0"/>
              </a:rPr>
              <a:t>k_means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, centers,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n_clusters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,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max_iterations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=100):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for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_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range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max_iterations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</a:p>
          <a:p>
            <a:r>
              <a:rPr lang="en-SG" sz="800" dirty="0"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Assign labels based on closest </a:t>
            </a:r>
            <a:r>
              <a:rPr lang="en-SG" sz="800" dirty="0" err="1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center</a:t>
            </a:r>
            <a:endParaRPr lang="en-SG" sz="800" dirty="0">
              <a:solidFill>
                <a:srgbClr val="FF0000"/>
              </a:solidFill>
              <a:effectLst/>
              <a:latin typeface="CourierNewPSMT" panose="02070309020205020404" pitchFamily="49" charset="0"/>
            </a:endParaRP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labels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np.zeros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len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))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for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range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len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)):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distances = 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np.linalg.norm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] - c)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for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c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centers]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labels[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]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np.argmin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(distances)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Update centers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new_centers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np.zeros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n_clusters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,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data_points.shape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[1]))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for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range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n_clusters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new_centers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]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np.mean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[labels ==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], axis=0)</a:t>
            </a:r>
          </a:p>
          <a:p>
            <a:endParaRPr lang="en-SG" sz="800" dirty="0">
              <a:effectLst/>
              <a:latin typeface="CourierNewPSMT" panose="02070309020205020404" pitchFamily="49" charset="0"/>
            </a:endParaRP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# Check for convergence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if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np.linalg.norm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new_centers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- centers) &lt; </a:t>
            </a:r>
            <a:r>
              <a:rPr lang="en-SG" sz="800" dirty="0">
                <a:solidFill>
                  <a:schemeClr val="bg1"/>
                </a:solidFill>
                <a:latin typeface="CourierNewPSMT" panose="02070309020205020404" pitchFamily="49" charset="0"/>
              </a:rPr>
              <a:t>0.0001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: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    break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centers =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new_centers</a:t>
            </a:r>
            <a:endParaRPr lang="en-SG" sz="800" dirty="0">
              <a:solidFill>
                <a:schemeClr val="bg1"/>
              </a:solidFill>
              <a:effectLst/>
              <a:latin typeface="CourierNewPSMT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52246-C5DA-0BF4-FC5F-44764E1D49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3477" y="1559362"/>
            <a:ext cx="3424901" cy="256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01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4A15-652B-DD20-17BC-608FD084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359BF3-6FAA-49AB-7380-A3E6AB820FAD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F20AA-73E7-E3E0-C182-8A92A5D2D4BE}"/>
              </a:ext>
            </a:extLst>
          </p:cNvPr>
          <p:cNvSpPr txBox="1"/>
          <p:nvPr/>
        </p:nvSpPr>
        <p:spPr>
          <a:xfrm>
            <a:off x="4055435" y="1402045"/>
            <a:ext cx="485259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Initialize cluster centers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k = 3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centers = data[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np.random.choice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len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(data), k, replace=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False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)]</a:t>
            </a:r>
          </a:p>
          <a:p>
            <a:endParaRPr lang="en-SG" sz="800" dirty="0">
              <a:effectLst/>
              <a:latin typeface="CourierNewPSMT" panose="02070309020205020404" pitchFamily="49" charset="0"/>
            </a:endParaRPr>
          </a:p>
          <a:p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K-Means implementation</a:t>
            </a:r>
          </a:p>
          <a:p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def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 err="1">
                <a:solidFill>
                  <a:srgbClr val="0432FF"/>
                </a:solidFill>
                <a:effectLst/>
                <a:latin typeface="CourierNewPSMT" panose="02070309020205020404" pitchFamily="49" charset="0"/>
              </a:rPr>
              <a:t>k_means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, centers,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n_clusters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,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max_iterations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=100):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for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_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range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max_iterations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</a:p>
          <a:p>
            <a:r>
              <a:rPr lang="en-SG" sz="800" dirty="0"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Assign labels based on closest </a:t>
            </a:r>
            <a:r>
              <a:rPr lang="en-SG" sz="800" dirty="0" err="1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center</a:t>
            </a:r>
            <a:endParaRPr lang="en-SG" sz="800" dirty="0">
              <a:solidFill>
                <a:srgbClr val="FF0000"/>
              </a:solidFill>
              <a:effectLst/>
              <a:latin typeface="CourierNewPSMT" panose="02070309020205020404" pitchFamily="49" charset="0"/>
            </a:endParaRP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labels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np.zeros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len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))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for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range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len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)):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distances = 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np.linalg.norm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] - c)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for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c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centers]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labels[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]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np.argmin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(distances)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Update centers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new_centers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np.zeros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n_clusters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,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data_points.shape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[1]))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for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range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n_clusters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new_centers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]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np.mean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[labels ==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], axis=0)</a:t>
            </a:r>
          </a:p>
          <a:p>
            <a:endParaRPr lang="en-SG" sz="800" dirty="0">
              <a:effectLst/>
              <a:latin typeface="CourierNewPSMT" panose="02070309020205020404" pitchFamily="49" charset="0"/>
            </a:endParaRP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# Check for convergence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if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np.linalg.norm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new_centers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- centers) &lt; </a:t>
            </a:r>
            <a:r>
              <a:rPr lang="en-SG" sz="800" dirty="0">
                <a:solidFill>
                  <a:schemeClr val="bg1"/>
                </a:solidFill>
                <a:latin typeface="CourierNewPSMT" panose="02070309020205020404" pitchFamily="49" charset="0"/>
              </a:rPr>
              <a:t>0.0001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: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    break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centers =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new_centers</a:t>
            </a:r>
            <a:endParaRPr lang="en-SG" sz="800" dirty="0">
              <a:solidFill>
                <a:schemeClr val="bg1"/>
              </a:solidFill>
              <a:effectLst/>
              <a:latin typeface="CourierNewPSMT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52246-C5DA-0BF4-FC5F-44764E1D49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3477" y="1559362"/>
            <a:ext cx="3424901" cy="25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10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4A15-652B-DD20-17BC-608FD084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359BF3-6FAA-49AB-7380-A3E6AB820FAD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F20AA-73E7-E3E0-C182-8A92A5D2D4BE}"/>
              </a:ext>
            </a:extLst>
          </p:cNvPr>
          <p:cNvSpPr txBox="1"/>
          <p:nvPr/>
        </p:nvSpPr>
        <p:spPr>
          <a:xfrm>
            <a:off x="4055435" y="1402045"/>
            <a:ext cx="485259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Initialize cluster centers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k = 3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centers = data[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np.random.choice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len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(data), k, replace=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False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)]</a:t>
            </a:r>
          </a:p>
          <a:p>
            <a:endParaRPr lang="en-SG" sz="800" dirty="0">
              <a:effectLst/>
              <a:latin typeface="CourierNewPSMT" panose="02070309020205020404" pitchFamily="49" charset="0"/>
            </a:endParaRPr>
          </a:p>
          <a:p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K-Means implementation</a:t>
            </a:r>
          </a:p>
          <a:p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def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 err="1">
                <a:solidFill>
                  <a:srgbClr val="0432FF"/>
                </a:solidFill>
                <a:effectLst/>
                <a:latin typeface="CourierNewPSMT" panose="02070309020205020404" pitchFamily="49" charset="0"/>
              </a:rPr>
              <a:t>k_means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, centers,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n_clusters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,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max_iterations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=100):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for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_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range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max_iterations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</a:p>
          <a:p>
            <a:r>
              <a:rPr lang="en-SG" sz="800" dirty="0"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Assign labels based on closest </a:t>
            </a:r>
            <a:r>
              <a:rPr lang="en-SG" sz="800" dirty="0" err="1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center</a:t>
            </a:r>
            <a:endParaRPr lang="en-SG" sz="800" dirty="0">
              <a:solidFill>
                <a:srgbClr val="FF0000"/>
              </a:solidFill>
              <a:effectLst/>
              <a:latin typeface="CourierNewPSMT" panose="02070309020205020404" pitchFamily="49" charset="0"/>
            </a:endParaRP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labels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np.zeros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len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))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for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range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len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)):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distances = 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np.linalg.norm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] - c)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for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c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centers]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labels[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]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np.argmin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(distances)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Update centers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new_centers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np.zeros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n_clusters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,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data_points.shape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[1]))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for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range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n_clusters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new_centers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]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np.mean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[labels ==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], axis=0)</a:t>
            </a:r>
          </a:p>
          <a:p>
            <a:endParaRPr lang="en-SG" sz="800" dirty="0">
              <a:effectLst/>
              <a:latin typeface="CourierNewPSMT" panose="02070309020205020404" pitchFamily="49" charset="0"/>
            </a:endParaRP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# Check for convergence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if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np.linalg.norm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new_centers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- centers) &lt; </a:t>
            </a:r>
            <a:r>
              <a:rPr lang="en-SG" sz="800" dirty="0">
                <a:solidFill>
                  <a:schemeClr val="bg1"/>
                </a:solidFill>
                <a:latin typeface="CourierNewPSMT" panose="02070309020205020404" pitchFamily="49" charset="0"/>
              </a:rPr>
              <a:t>0.0001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: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    break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centers =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new_centers</a:t>
            </a:r>
            <a:endParaRPr lang="en-SG" sz="800" dirty="0">
              <a:solidFill>
                <a:schemeClr val="bg1"/>
              </a:solidFill>
              <a:effectLst/>
              <a:latin typeface="CourierNewPSMT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52246-C5DA-0BF4-FC5F-44764E1D49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3477" y="1559362"/>
            <a:ext cx="3424901" cy="25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10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4A15-652B-DD20-17BC-608FD084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359BF3-6FAA-49AB-7380-A3E6AB820FAD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F20AA-73E7-E3E0-C182-8A92A5D2D4BE}"/>
              </a:ext>
            </a:extLst>
          </p:cNvPr>
          <p:cNvSpPr txBox="1"/>
          <p:nvPr/>
        </p:nvSpPr>
        <p:spPr>
          <a:xfrm>
            <a:off x="4055435" y="1402045"/>
            <a:ext cx="485259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Initialize cluster centers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k = 3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centers = data[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np.random.choice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len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(data), k, replace=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False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)]</a:t>
            </a:r>
          </a:p>
          <a:p>
            <a:endParaRPr lang="en-SG" sz="800" dirty="0">
              <a:effectLst/>
              <a:latin typeface="CourierNewPSMT" panose="02070309020205020404" pitchFamily="49" charset="0"/>
            </a:endParaRPr>
          </a:p>
          <a:p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K-Means implementation</a:t>
            </a:r>
          </a:p>
          <a:p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def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 err="1">
                <a:solidFill>
                  <a:srgbClr val="0432FF"/>
                </a:solidFill>
                <a:effectLst/>
                <a:latin typeface="CourierNewPSMT" panose="02070309020205020404" pitchFamily="49" charset="0"/>
              </a:rPr>
              <a:t>k_means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, centers,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n_clusters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,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max_iterations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=100):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for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_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range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max_iterations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</a:p>
          <a:p>
            <a:r>
              <a:rPr lang="en-SG" sz="800" dirty="0"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Assign labels based on closest </a:t>
            </a:r>
            <a:r>
              <a:rPr lang="en-SG" sz="800" dirty="0" err="1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center</a:t>
            </a:r>
            <a:endParaRPr lang="en-SG" sz="800" dirty="0">
              <a:solidFill>
                <a:srgbClr val="FF0000"/>
              </a:solidFill>
              <a:effectLst/>
              <a:latin typeface="CourierNewPSMT" panose="02070309020205020404" pitchFamily="49" charset="0"/>
            </a:endParaRP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labels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np.zeros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len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))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for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range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len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)):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distances = 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np.linalg.norm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] - c)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for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c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centers]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labels[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]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np.argmin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(distances)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Update centers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new_centers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np.zeros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n_clusters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,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data_points.shape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[1]))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for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range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n_clusters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new_centers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]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np.mean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[labels ==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], axis=0)</a:t>
            </a:r>
          </a:p>
          <a:p>
            <a:endParaRPr lang="en-SG" sz="800" dirty="0">
              <a:effectLst/>
              <a:latin typeface="CourierNewPSMT" panose="02070309020205020404" pitchFamily="49" charset="0"/>
            </a:endParaRP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# Check for convergence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if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np.linalg.norm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new_centers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- centers) &lt; </a:t>
            </a:r>
            <a:r>
              <a:rPr lang="en-SG" sz="800" dirty="0">
                <a:solidFill>
                  <a:schemeClr val="bg1"/>
                </a:solidFill>
                <a:latin typeface="CourierNewPSMT" panose="02070309020205020404" pitchFamily="49" charset="0"/>
              </a:rPr>
              <a:t>0.0001</a:t>
            </a:r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: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    break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</a:t>
            </a:r>
          </a:p>
          <a:p>
            <a:r>
              <a:rPr lang="en-SG" sz="800" dirty="0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        centers = </a:t>
            </a:r>
            <a:r>
              <a:rPr lang="en-SG" sz="800" dirty="0" err="1">
                <a:solidFill>
                  <a:schemeClr val="bg1"/>
                </a:solidFill>
                <a:effectLst/>
                <a:latin typeface="CourierNewPSMT" panose="02070309020205020404" pitchFamily="49" charset="0"/>
              </a:rPr>
              <a:t>new_centers</a:t>
            </a:r>
            <a:endParaRPr lang="en-SG" sz="800" dirty="0">
              <a:solidFill>
                <a:schemeClr val="bg1"/>
              </a:solidFill>
              <a:effectLst/>
              <a:latin typeface="CourierNewPSMT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52246-C5DA-0BF4-FC5F-44764E1D49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3477" y="1559362"/>
            <a:ext cx="3424900" cy="25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4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Recap: K-means clustering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952567" y="1398716"/>
            <a:ext cx="4644279" cy="2976380"/>
          </a:xfrm>
        </p:spPr>
        <p:txBody>
          <a:bodyPr/>
          <a:lstStyle/>
          <a:p>
            <a:pPr algn="just"/>
            <a:r>
              <a:rPr lang="en-SG" sz="1800" dirty="0">
                <a:effectLst/>
                <a:latin typeface="TimesNewRomanPSMT"/>
              </a:rPr>
              <a:t>Task: partition data into k clusters</a:t>
            </a:r>
          </a:p>
          <a:p>
            <a:pPr algn="just"/>
            <a:r>
              <a:rPr lang="en-SG" sz="1800" dirty="0">
                <a:latin typeface="TimesNewRomanPSMT"/>
              </a:rPr>
              <a:t>Step 1: Initialize cluster centers randomly</a:t>
            </a:r>
          </a:p>
          <a:p>
            <a:pPr algn="just"/>
            <a:r>
              <a:rPr lang="en-SG" sz="1800" dirty="0">
                <a:effectLst/>
                <a:latin typeface="TimesNewRomanPSMT"/>
              </a:rPr>
              <a:t>Step 2: </a:t>
            </a:r>
            <a:r>
              <a:rPr lang="en-SG" sz="1800" u="sng" dirty="0">
                <a:effectLst/>
                <a:latin typeface="TimesNewRomanPSMT"/>
              </a:rPr>
              <a:t>Assign labels</a:t>
            </a:r>
            <a:r>
              <a:rPr lang="en-SG" sz="1800" dirty="0">
                <a:effectLst/>
                <a:latin typeface="TimesNewRomanPSMT"/>
              </a:rPr>
              <a:t> based on closest </a:t>
            </a:r>
            <a:r>
              <a:rPr lang="en-SG" sz="1800" dirty="0" err="1">
                <a:effectLst/>
                <a:latin typeface="TimesNewRomanPSMT"/>
              </a:rPr>
              <a:t>center</a:t>
            </a:r>
            <a:endParaRPr lang="en-SG" sz="1800" dirty="0">
              <a:effectLst/>
              <a:latin typeface="TimesNewRomanPSMT"/>
            </a:endParaRPr>
          </a:p>
          <a:p>
            <a:pPr algn="just"/>
            <a:endParaRPr lang="en-SG" sz="1800" dirty="0">
              <a:effectLst/>
              <a:latin typeface="TimesNewRomanPSM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2B1485-CCDD-5886-F84C-6EAAEFAA1E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3477" y="1559362"/>
            <a:ext cx="3424902" cy="256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74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4A15-652B-DD20-17BC-608FD084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359BF3-6FAA-49AB-7380-A3E6AB820FAD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F20AA-73E7-E3E0-C182-8A92A5D2D4BE}"/>
              </a:ext>
            </a:extLst>
          </p:cNvPr>
          <p:cNvSpPr txBox="1"/>
          <p:nvPr/>
        </p:nvSpPr>
        <p:spPr>
          <a:xfrm>
            <a:off x="4055435" y="1402045"/>
            <a:ext cx="485259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Initialize cluster centers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k = 3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centers = data[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np.random.choice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len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(data), k, replace=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False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)]</a:t>
            </a:r>
          </a:p>
          <a:p>
            <a:endParaRPr lang="en-SG" sz="800" dirty="0">
              <a:effectLst/>
              <a:latin typeface="CourierNewPSMT" panose="02070309020205020404" pitchFamily="49" charset="0"/>
            </a:endParaRPr>
          </a:p>
          <a:p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K-Means implementation</a:t>
            </a:r>
          </a:p>
          <a:p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def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 err="1">
                <a:solidFill>
                  <a:srgbClr val="0432FF"/>
                </a:solidFill>
                <a:effectLst/>
                <a:latin typeface="CourierNewPSMT" panose="02070309020205020404" pitchFamily="49" charset="0"/>
              </a:rPr>
              <a:t>k_means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, centers,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n_clusters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,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max_iterations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=100):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for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_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range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max_iterations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</a:p>
          <a:p>
            <a:r>
              <a:rPr lang="en-SG" sz="800" dirty="0"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Assign labels based on closest </a:t>
            </a:r>
            <a:r>
              <a:rPr lang="en-SG" sz="800" dirty="0" err="1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center</a:t>
            </a:r>
            <a:endParaRPr lang="en-SG" sz="800" dirty="0">
              <a:solidFill>
                <a:srgbClr val="FF0000"/>
              </a:solidFill>
              <a:effectLst/>
              <a:latin typeface="CourierNewPSMT" panose="02070309020205020404" pitchFamily="49" charset="0"/>
            </a:endParaRP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labels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np.zeros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len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))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for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range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len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)):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distances = 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np.linalg.norm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] - c)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for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c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centers]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labels[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]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np.argmin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(distances)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Update centers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new_centers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np.zeros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n_clusters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,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data_points.shape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[1]))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for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range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n_clusters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new_centers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]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np.mean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[labels ==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], axis=0)</a:t>
            </a:r>
          </a:p>
          <a:p>
            <a:endParaRPr lang="en-SG" sz="800" dirty="0">
              <a:effectLst/>
              <a:latin typeface="CourierNewPSMT" panose="02070309020205020404" pitchFamily="49" charset="0"/>
            </a:endParaRP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Check for convergence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if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np.linalg.norm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new_centers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- centers) &lt; </a:t>
            </a:r>
            <a:r>
              <a:rPr lang="en-SG" sz="800" dirty="0">
                <a:latin typeface="CourierNewPSMT" panose="02070309020205020404" pitchFamily="49" charset="0"/>
              </a:rPr>
              <a:t>0.0001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break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centers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new_centers</a:t>
            </a:r>
            <a:endParaRPr lang="en-SG" sz="800" dirty="0">
              <a:effectLst/>
              <a:latin typeface="CourierNewPSMT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52246-C5DA-0BF4-FC5F-44764E1D49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3477" y="1559362"/>
            <a:ext cx="3424902" cy="256867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16290D-BAF3-F568-AFFC-F02C5915E8FC}"/>
              </a:ext>
            </a:extLst>
          </p:cNvPr>
          <p:cNvCxnSpPr>
            <a:cxnSpLocks/>
          </p:cNvCxnSpPr>
          <p:nvPr/>
        </p:nvCxnSpPr>
        <p:spPr>
          <a:xfrm flipV="1">
            <a:off x="3362632" y="3972232"/>
            <a:ext cx="1209368" cy="54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9E93655-901E-E8F1-FB09-62778DCF6EF7}"/>
              </a:ext>
            </a:extLst>
          </p:cNvPr>
          <p:cNvSpPr txBox="1"/>
          <p:nvPr/>
        </p:nvSpPr>
        <p:spPr>
          <a:xfrm>
            <a:off x="1014994" y="4436638"/>
            <a:ext cx="2694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Terminate before </a:t>
            </a:r>
            <a:r>
              <a:rPr lang="en-US" sz="1400" dirty="0" err="1"/>
              <a:t>max_iterations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58498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4BFC-D1AA-5E66-B234-AB3CB616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59B26-292A-D4CE-1580-8881D64CBD45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99B18-61FE-A3CC-C11D-88622EC4F1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4391" y="1559364"/>
            <a:ext cx="2981186" cy="2235889"/>
          </a:xfrm>
          <a:prstGeom prst="rect">
            <a:avLst/>
          </a:prstGeom>
        </p:spPr>
      </p:pic>
      <p:pic>
        <p:nvPicPr>
          <p:cNvPr id="8" name="Picture 7" descr="A diagram of a clustering results&#10;&#10;Description automatically generated">
            <a:extLst>
              <a:ext uri="{FF2B5EF4-FFF2-40B4-BE49-F238E27FC236}">
                <a16:creationId xmlns:a16="http://schemas.microsoft.com/office/drawing/2014/main" id="{2FCA4F62-DE31-F5D1-9122-42EB29EFE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77" y="1559364"/>
            <a:ext cx="2981186" cy="2235890"/>
          </a:xfrm>
          <a:prstGeom prst="rect">
            <a:avLst/>
          </a:prstGeom>
        </p:spPr>
      </p:pic>
      <p:pic>
        <p:nvPicPr>
          <p:cNvPr id="10" name="Picture 9" descr="A diagram of a clustering results&#10;&#10;Description automatically generated">
            <a:extLst>
              <a:ext uri="{FF2B5EF4-FFF2-40B4-BE49-F238E27FC236}">
                <a16:creationId xmlns:a16="http://schemas.microsoft.com/office/drawing/2014/main" id="{D8CCE437-1300-0C75-DAC9-6535D20C2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762" y="1559364"/>
            <a:ext cx="2981187" cy="22358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403F00-C764-93BF-8638-59F9AFD4FEB6}"/>
              </a:ext>
            </a:extLst>
          </p:cNvPr>
          <p:cNvSpPr txBox="1"/>
          <p:nvPr/>
        </p:nvSpPr>
        <p:spPr>
          <a:xfrm>
            <a:off x="551889" y="3958782"/>
            <a:ext cx="21261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Initial data, generated with 3 clusters centered at [2, 2], [4, 4], [6, 1]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7EC66D-4B46-BBB4-1F0C-AC063776946A}"/>
              </a:ext>
            </a:extLst>
          </p:cNvPr>
          <p:cNvSpPr txBox="1"/>
          <p:nvPr/>
        </p:nvSpPr>
        <p:spPr>
          <a:xfrm>
            <a:off x="3805920" y="3958782"/>
            <a:ext cx="1580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K-mean clustering, 3 clusters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34F530-BB95-4AF8-B1CB-EA281EC6006F}"/>
              </a:ext>
            </a:extLst>
          </p:cNvPr>
          <p:cNvSpPr txBox="1"/>
          <p:nvPr/>
        </p:nvSpPr>
        <p:spPr>
          <a:xfrm>
            <a:off x="6787105" y="3958782"/>
            <a:ext cx="1580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K-mean clustering, 5 clusters</a:t>
            </a:r>
          </a:p>
        </p:txBody>
      </p:sp>
    </p:spTree>
    <p:extLst>
      <p:ext uri="{BB962C8B-B14F-4D97-AF65-F5344CB8AC3E}">
        <p14:creationId xmlns:p14="http://schemas.microsoft.com/office/powerpoint/2010/main" val="1351578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6A69-854B-1469-CB1D-8A3F7CB7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C2D2E-9662-532C-24A3-7BB83BB52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sz="1800" dirty="0">
                <a:effectLst/>
                <a:latin typeface="TimesNewRomanPSMT"/>
              </a:rPr>
              <a:t>Load the IRIS data “</a:t>
            </a:r>
            <a:r>
              <a:rPr lang="en-SG" sz="1800" dirty="0">
                <a:effectLst/>
                <a:latin typeface="CourierNewPSMT" panose="02070309020205020404" pitchFamily="49" charset="0"/>
              </a:rPr>
              <a:t>from </a:t>
            </a:r>
            <a:r>
              <a:rPr lang="en-SG" sz="1800" dirty="0" err="1">
                <a:effectLst/>
                <a:latin typeface="CourierNewPSMT" panose="02070309020205020404" pitchFamily="49" charset="0"/>
              </a:rPr>
              <a:t>sklearn.datasets</a:t>
            </a:r>
            <a:r>
              <a:rPr lang="en-SG" sz="1800" dirty="0">
                <a:effectLst/>
                <a:latin typeface="CourierNewPSMT" panose="02070309020205020404" pitchFamily="49" charset="0"/>
              </a:rPr>
              <a:t> import </a:t>
            </a:r>
            <a:r>
              <a:rPr lang="en-SG" sz="1800" dirty="0" err="1">
                <a:effectLst/>
                <a:latin typeface="CourierNewPSMT" panose="02070309020205020404" pitchFamily="49" charset="0"/>
              </a:rPr>
              <a:t>load_iris</a:t>
            </a:r>
            <a:r>
              <a:rPr lang="en-SG" sz="1800" dirty="0">
                <a:effectLst/>
                <a:latin typeface="TimesNewRomanPSMT"/>
              </a:rPr>
              <a:t>”. Assume that the class labels are not given. Use the </a:t>
            </a:r>
            <a:r>
              <a:rPr lang="en-SG" sz="1800" dirty="0" err="1">
                <a:effectLst/>
                <a:latin typeface="TimesNewRomanPSMT"/>
              </a:rPr>
              <a:t>Naïve</a:t>
            </a:r>
            <a:r>
              <a:rPr lang="en-SG" sz="1800" dirty="0">
                <a:effectLst/>
                <a:latin typeface="TimesNewRomanPSMT"/>
              </a:rPr>
              <a:t> K-means clustering algorithm to group all the data based on K=3. How accurate is the result of clustering comparing with the known labels? 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3E2A63-54D9-23FA-CAE8-8564A5836C2D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5707560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F146-C756-3ECE-C386-2403EDEB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67E91-87C7-0C52-EAE9-F336F2531C43}"/>
              </a:ext>
            </a:extLst>
          </p:cNvPr>
          <p:cNvSpPr txBox="1"/>
          <p:nvPr/>
        </p:nvSpPr>
        <p:spPr>
          <a:xfrm>
            <a:off x="2145704" y="1372549"/>
            <a:ext cx="4852592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Initialize cluster centers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k = 3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centers = data[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np.random.choice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len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(data), k, replace=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False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)]</a:t>
            </a:r>
          </a:p>
          <a:p>
            <a:endParaRPr lang="en-SG" sz="800" dirty="0">
              <a:effectLst/>
              <a:latin typeface="CourierNewPSMT" panose="02070309020205020404" pitchFamily="49" charset="0"/>
            </a:endParaRPr>
          </a:p>
          <a:p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K-Means implementation</a:t>
            </a:r>
          </a:p>
          <a:p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def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 err="1">
                <a:solidFill>
                  <a:srgbClr val="0432FF"/>
                </a:solidFill>
                <a:effectLst/>
                <a:latin typeface="CourierNewPSMT" panose="02070309020205020404" pitchFamily="49" charset="0"/>
              </a:rPr>
              <a:t>k_means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, centers,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n_clusters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,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max_iterations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=100):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for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_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range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max_iterations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</a:p>
          <a:p>
            <a:r>
              <a:rPr lang="en-SG" sz="800" dirty="0"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Assign labels based on closest </a:t>
            </a:r>
            <a:r>
              <a:rPr lang="en-SG" sz="800" dirty="0" err="1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center</a:t>
            </a:r>
            <a:endParaRPr lang="en-SG" sz="800" dirty="0">
              <a:solidFill>
                <a:srgbClr val="FF0000"/>
              </a:solidFill>
              <a:effectLst/>
              <a:latin typeface="CourierNewPSMT" panose="02070309020205020404" pitchFamily="49" charset="0"/>
            </a:endParaRP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labels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np.zeros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len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))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for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range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len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)):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distances = 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np.linalg.norm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] - c)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for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c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centers]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labels[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]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np.argmin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(distances)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Update centers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new_centers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np.zeros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n_clusters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,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data_points.shape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[1]))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for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>
                <a:solidFill>
                  <a:srgbClr val="7030A0"/>
                </a:solidFill>
                <a:effectLst/>
                <a:latin typeface="CourierNewPSMT" panose="02070309020205020404" pitchFamily="49" charset="0"/>
              </a:rPr>
              <a:t>range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n_clusters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):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new_centers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[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]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np.mean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data_points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[labels ==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i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], axis=0)</a:t>
            </a:r>
          </a:p>
          <a:p>
            <a:endParaRPr lang="en-SG" sz="800" dirty="0">
              <a:effectLst/>
              <a:latin typeface="CourierNewPSMT" panose="02070309020205020404" pitchFamily="49" charset="0"/>
            </a:endParaRP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rgbClr val="FF0000"/>
                </a:solidFill>
                <a:effectLst/>
                <a:latin typeface="CourierNewPSMT" panose="02070309020205020404" pitchFamily="49" charset="0"/>
              </a:rPr>
              <a:t># Check for convergence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if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np.linalg.norm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(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new_centers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 - centers) &lt; </a:t>
            </a:r>
            <a:r>
              <a:rPr lang="en-SG" sz="800" dirty="0">
                <a:latin typeface="CourierNewPSMT" panose="02070309020205020404" pitchFamily="49" charset="0"/>
              </a:rPr>
              <a:t>0.0001</a:t>
            </a:r>
            <a:r>
              <a:rPr lang="en-SG" sz="800" dirty="0">
                <a:effectLst/>
                <a:latin typeface="CourierNewPSMT" panose="02070309020205020404" pitchFamily="49" charset="0"/>
              </a:rPr>
              <a:t>: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    </a:t>
            </a:r>
            <a:r>
              <a:rPr lang="en-SG" sz="800" dirty="0">
                <a:solidFill>
                  <a:schemeClr val="accent2"/>
                </a:solidFill>
                <a:effectLst/>
                <a:latin typeface="CourierNewPSMT" panose="02070309020205020404" pitchFamily="49" charset="0"/>
              </a:rPr>
              <a:t>break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</a:t>
            </a:r>
          </a:p>
          <a:p>
            <a:r>
              <a:rPr lang="en-SG" sz="800" dirty="0">
                <a:effectLst/>
                <a:latin typeface="CourierNewPSMT" panose="02070309020205020404" pitchFamily="49" charset="0"/>
              </a:rPr>
              <a:t>        centers = </a:t>
            </a:r>
            <a:r>
              <a:rPr lang="en-SG" sz="800" dirty="0" err="1">
                <a:effectLst/>
                <a:latin typeface="CourierNewPSMT" panose="02070309020205020404" pitchFamily="49" charset="0"/>
              </a:rPr>
              <a:t>new_centers</a:t>
            </a:r>
            <a:endParaRPr lang="en-SG" sz="800" dirty="0">
              <a:effectLst/>
              <a:latin typeface="CourierNewPSMT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1AF76F-D9D3-9090-21ED-31569A16C70B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301503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F146-C756-3ECE-C386-2403EDEB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1AF76F-D9D3-9090-21ED-31569A16C70B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8" name="Picture 7" descr="A graph showing different colored dots&#10;&#10;Description automatically generated">
            <a:extLst>
              <a:ext uri="{FF2B5EF4-FFF2-40B4-BE49-F238E27FC236}">
                <a16:creationId xmlns:a16="http://schemas.microsoft.com/office/drawing/2014/main" id="{07470FB3-6423-9B70-B77D-EC02D6E88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3" y="1969800"/>
            <a:ext cx="3634659" cy="272599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8033D6-F439-2C5E-CAC2-82DC25B1F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380" y="1369219"/>
            <a:ext cx="4768647" cy="2976380"/>
          </a:xfrm>
        </p:spPr>
        <p:txBody>
          <a:bodyPr/>
          <a:lstStyle/>
          <a:p>
            <a:pPr algn="just"/>
            <a:r>
              <a:rPr lang="en-SG" sz="1800" dirty="0">
                <a:effectLst/>
                <a:latin typeface="TimesNewRomanPSMT"/>
              </a:rPr>
              <a:t>How do we assign the labels?</a:t>
            </a:r>
          </a:p>
          <a:p>
            <a:pPr algn="just"/>
            <a:r>
              <a:rPr lang="en-SG" sz="1800" dirty="0">
                <a:latin typeface="TimesNewRomanPSMT"/>
              </a:rPr>
              <a:t>Clusters from left to right can be mapped to labels:</a:t>
            </a:r>
          </a:p>
          <a:p>
            <a:pPr lvl="1" algn="just"/>
            <a:r>
              <a:rPr lang="en-SG" sz="1500" dirty="0">
                <a:latin typeface="TimesNewRomanPSMT"/>
              </a:rPr>
              <a:t>0 – 1 – 2 </a:t>
            </a:r>
          </a:p>
          <a:p>
            <a:pPr lvl="1" algn="just"/>
            <a:r>
              <a:rPr lang="en-SG" sz="1500" dirty="0">
                <a:latin typeface="TimesNewRomanPSMT"/>
              </a:rPr>
              <a:t>0 – 2 – 1</a:t>
            </a:r>
          </a:p>
          <a:p>
            <a:pPr lvl="1" algn="just"/>
            <a:r>
              <a:rPr lang="en-SG" sz="1500" dirty="0">
                <a:latin typeface="TimesNewRomanPSMT"/>
              </a:rPr>
              <a:t>1 – 0 – 2</a:t>
            </a:r>
          </a:p>
          <a:p>
            <a:pPr lvl="1" algn="just"/>
            <a:r>
              <a:rPr lang="en-SG" sz="1500" dirty="0">
                <a:latin typeface="TimesNewRomanPSMT"/>
              </a:rPr>
              <a:t>1 – 2 – 0</a:t>
            </a:r>
          </a:p>
          <a:p>
            <a:pPr lvl="1" algn="just"/>
            <a:r>
              <a:rPr lang="en-SG" sz="1500" dirty="0">
                <a:latin typeface="TimesNewRomanPSMT"/>
              </a:rPr>
              <a:t>2 – 0 – 1</a:t>
            </a:r>
          </a:p>
          <a:p>
            <a:pPr lvl="1" algn="just"/>
            <a:r>
              <a:rPr lang="en-SG" sz="1500" dirty="0">
                <a:latin typeface="TimesNewRomanPSMT"/>
              </a:rPr>
              <a:t>2 – 1 – 0</a:t>
            </a:r>
          </a:p>
          <a:p>
            <a:pPr algn="just"/>
            <a:endParaRPr lang="en-SG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71E3802-D877-66D1-9DD6-F17B4E34E5AD}"/>
              </a:ext>
            </a:extLst>
          </p:cNvPr>
          <p:cNvSpPr/>
          <p:nvPr/>
        </p:nvSpPr>
        <p:spPr>
          <a:xfrm>
            <a:off x="5633884" y="2241755"/>
            <a:ext cx="275303" cy="1671484"/>
          </a:xfrm>
          <a:prstGeom prst="rightBrace">
            <a:avLst>
              <a:gd name="adj1" fmla="val 45000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4D17E-8D0A-C87E-F988-4710B12D5133}"/>
              </a:ext>
            </a:extLst>
          </p:cNvPr>
          <p:cNvSpPr txBox="1"/>
          <p:nvPr/>
        </p:nvSpPr>
        <p:spPr>
          <a:xfrm>
            <a:off x="5909187" y="2754331"/>
            <a:ext cx="2998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Compare with true labels to measure the accuracy:</a:t>
            </a:r>
          </a:p>
          <a:p>
            <a:pPr algn="just"/>
            <a:r>
              <a:rPr lang="en-US" sz="1400" dirty="0" err="1"/>
              <a:t>sklearn.metrics.accuracy_score</a:t>
            </a:r>
            <a:r>
              <a:rPr lang="en-US" sz="1400" dirty="0"/>
              <a:t>(</a:t>
            </a:r>
            <a:r>
              <a:rPr lang="en-US" sz="1400" dirty="0" err="1"/>
              <a:t>y_true</a:t>
            </a:r>
            <a:r>
              <a:rPr lang="en-US" sz="1400" dirty="0"/>
              <a:t>, </a:t>
            </a:r>
            <a:r>
              <a:rPr lang="en-US" sz="1400" dirty="0" err="1"/>
              <a:t>y_pred</a:t>
            </a:r>
            <a:r>
              <a:rPr lang="en-US" sz="14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C11EA-6743-AA0D-611C-FA97671B84EC}"/>
              </a:ext>
            </a:extLst>
          </p:cNvPr>
          <p:cNvSpPr txBox="1"/>
          <p:nvPr/>
        </p:nvSpPr>
        <p:spPr>
          <a:xfrm>
            <a:off x="358581" y="1336007"/>
            <a:ext cx="3389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/>
              <a:t>Iris has 4 features, but we’re plotting only 2 for easier visualization.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9828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Recap: K-means clustering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76C170-DAD1-E683-3621-2FD1EF6AC7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3477" y="1559362"/>
            <a:ext cx="3424902" cy="2568677"/>
          </a:xfrm>
          <a:prstGeom prst="rect">
            <a:avLst/>
          </a:prstGeom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1250A2C0-9F41-893E-0D3D-DC81998BA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567" y="1398716"/>
            <a:ext cx="4644279" cy="2976380"/>
          </a:xfrm>
        </p:spPr>
        <p:txBody>
          <a:bodyPr/>
          <a:lstStyle/>
          <a:p>
            <a:pPr algn="just"/>
            <a:r>
              <a:rPr lang="en-SG" sz="1800" dirty="0">
                <a:effectLst/>
                <a:latin typeface="TimesNewRomanPSMT"/>
              </a:rPr>
              <a:t>Task: partition data into k clusters</a:t>
            </a:r>
          </a:p>
          <a:p>
            <a:pPr algn="just"/>
            <a:r>
              <a:rPr lang="en-SG" sz="1800" dirty="0">
                <a:latin typeface="TimesNewRomanPSMT"/>
              </a:rPr>
              <a:t>Step 1: Initialize cluster centers randomly</a:t>
            </a:r>
          </a:p>
          <a:p>
            <a:pPr algn="just"/>
            <a:r>
              <a:rPr lang="en-SG" sz="1800" dirty="0">
                <a:effectLst/>
                <a:latin typeface="TimesNewRomanPSMT"/>
              </a:rPr>
              <a:t>Step 2: </a:t>
            </a:r>
            <a:r>
              <a:rPr lang="en-SG" sz="1800" u="sng" dirty="0">
                <a:effectLst/>
                <a:latin typeface="TimesNewRomanPSMT"/>
              </a:rPr>
              <a:t>Assign labels</a:t>
            </a:r>
            <a:r>
              <a:rPr lang="en-SG" sz="1800" dirty="0">
                <a:effectLst/>
                <a:latin typeface="TimesNewRomanPSMT"/>
              </a:rPr>
              <a:t> based on closest </a:t>
            </a:r>
            <a:r>
              <a:rPr lang="en-SG" sz="1800" dirty="0" err="1">
                <a:effectLst/>
                <a:latin typeface="TimesNewRomanPSMT"/>
              </a:rPr>
              <a:t>center</a:t>
            </a:r>
            <a:endParaRPr lang="en-SG" sz="1800" dirty="0">
              <a:effectLst/>
              <a:latin typeface="TimesNewRomanPSMT"/>
            </a:endParaRPr>
          </a:p>
          <a:p>
            <a:pPr algn="just"/>
            <a:r>
              <a:rPr lang="en-SG" sz="1800" dirty="0">
                <a:latin typeface="TimesNewRomanPSMT"/>
              </a:rPr>
              <a:t>Step 3: </a:t>
            </a:r>
            <a:r>
              <a:rPr lang="en-SG" sz="1800" u="sng" dirty="0">
                <a:latin typeface="TimesNewRomanPSMT"/>
              </a:rPr>
              <a:t>Update centers</a:t>
            </a:r>
            <a:r>
              <a:rPr lang="en-SG" sz="1800" dirty="0">
                <a:latin typeface="TimesNewRomanPSMT"/>
              </a:rPr>
              <a:t> to be the mean of the data points assigned to them</a:t>
            </a:r>
          </a:p>
        </p:txBody>
      </p:sp>
    </p:spTree>
    <p:extLst>
      <p:ext uri="{BB962C8B-B14F-4D97-AF65-F5344CB8AC3E}">
        <p14:creationId xmlns:p14="http://schemas.microsoft.com/office/powerpoint/2010/main" val="214795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Recap: K-means clustering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952567" y="1398716"/>
            <a:ext cx="4644279" cy="2976380"/>
          </a:xfrm>
        </p:spPr>
        <p:txBody>
          <a:bodyPr/>
          <a:lstStyle/>
          <a:p>
            <a:pPr algn="just"/>
            <a:r>
              <a:rPr lang="en-SG" sz="1800" dirty="0">
                <a:effectLst/>
                <a:latin typeface="TimesNewRomanPSMT"/>
              </a:rPr>
              <a:t>Task: partition data into k clusters</a:t>
            </a:r>
          </a:p>
          <a:p>
            <a:pPr algn="just"/>
            <a:r>
              <a:rPr lang="en-SG" sz="1800" dirty="0">
                <a:latin typeface="TimesNewRomanPSMT"/>
              </a:rPr>
              <a:t>Step 1: Initialize cluster centers randomly</a:t>
            </a:r>
          </a:p>
          <a:p>
            <a:pPr algn="just"/>
            <a:r>
              <a:rPr lang="en-SG" sz="1800" dirty="0">
                <a:effectLst/>
                <a:latin typeface="TimesNewRomanPSMT"/>
              </a:rPr>
              <a:t>Step 2: </a:t>
            </a:r>
            <a:r>
              <a:rPr lang="en-SG" sz="1800" u="sng" dirty="0">
                <a:effectLst/>
                <a:latin typeface="TimesNewRomanPSMT"/>
              </a:rPr>
              <a:t>Assign labels</a:t>
            </a:r>
            <a:r>
              <a:rPr lang="en-SG" sz="1800" dirty="0">
                <a:effectLst/>
                <a:latin typeface="TimesNewRomanPSMT"/>
              </a:rPr>
              <a:t> based on closest </a:t>
            </a:r>
            <a:r>
              <a:rPr lang="en-SG" sz="1800" dirty="0" err="1">
                <a:effectLst/>
                <a:latin typeface="TimesNewRomanPSMT"/>
              </a:rPr>
              <a:t>center</a:t>
            </a:r>
            <a:endParaRPr lang="en-SG" sz="1800" dirty="0">
              <a:effectLst/>
              <a:latin typeface="TimesNewRomanPSMT"/>
            </a:endParaRPr>
          </a:p>
          <a:p>
            <a:pPr algn="just"/>
            <a:r>
              <a:rPr lang="en-SG" sz="1800" dirty="0">
                <a:latin typeface="TimesNewRomanPSMT"/>
              </a:rPr>
              <a:t>Step 3: </a:t>
            </a:r>
            <a:r>
              <a:rPr lang="en-SG" sz="1800" u="sng" dirty="0">
                <a:latin typeface="TimesNewRomanPSMT"/>
              </a:rPr>
              <a:t>Update centers</a:t>
            </a:r>
            <a:r>
              <a:rPr lang="en-SG" sz="1800" dirty="0">
                <a:latin typeface="TimesNewRomanPSMT"/>
              </a:rPr>
              <a:t> to be the mean of the data points assigned to them</a:t>
            </a:r>
          </a:p>
          <a:p>
            <a:pPr algn="just"/>
            <a:r>
              <a:rPr lang="en-SG" sz="1800" dirty="0">
                <a:effectLst/>
                <a:latin typeface="TimesNewRomanPSMT"/>
              </a:rPr>
              <a:t>Repeat step 2 until converge</a:t>
            </a:r>
          </a:p>
          <a:p>
            <a:pPr algn="just"/>
            <a:endParaRPr lang="en-SG" sz="1800" dirty="0">
              <a:effectLst/>
              <a:latin typeface="TimesNewRomanPSM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" name="Circular Arrow 2">
            <a:extLst>
              <a:ext uri="{FF2B5EF4-FFF2-40B4-BE49-F238E27FC236}">
                <a16:creationId xmlns:a16="http://schemas.microsoft.com/office/drawing/2014/main" id="{DC5296C9-316A-A0B3-C224-15EF8630C93C}"/>
              </a:ext>
            </a:extLst>
          </p:cNvPr>
          <p:cNvSpPr/>
          <p:nvPr/>
        </p:nvSpPr>
        <p:spPr>
          <a:xfrm rot="17222022" flipV="1">
            <a:off x="7755911" y="2088732"/>
            <a:ext cx="1030587" cy="1509935"/>
          </a:xfrm>
          <a:prstGeom prst="circularArrow">
            <a:avLst>
              <a:gd name="adj1" fmla="val 12500"/>
              <a:gd name="adj2" fmla="val 387384"/>
              <a:gd name="adj3" fmla="val 20457681"/>
              <a:gd name="adj4" fmla="val 11684370"/>
              <a:gd name="adj5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D4FEA1-989C-DB03-2123-75D6980A7EC2}"/>
              </a:ext>
            </a:extLst>
          </p:cNvPr>
          <p:cNvCxnSpPr/>
          <p:nvPr/>
        </p:nvCxnSpPr>
        <p:spPr>
          <a:xfrm flipH="1" flipV="1">
            <a:off x="8458887" y="2349909"/>
            <a:ext cx="138266" cy="6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27D2BD4-EA6F-6FD5-FADB-9BD206CEEC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3477" y="1559362"/>
            <a:ext cx="3424902" cy="256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88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Recap: K-means clustering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952567" y="1398716"/>
            <a:ext cx="4644279" cy="2976380"/>
          </a:xfrm>
        </p:spPr>
        <p:txBody>
          <a:bodyPr/>
          <a:lstStyle/>
          <a:p>
            <a:pPr algn="just"/>
            <a:r>
              <a:rPr lang="en-SG" sz="1800" dirty="0">
                <a:effectLst/>
                <a:latin typeface="TimesNewRomanPSMT"/>
              </a:rPr>
              <a:t>Task: partition data into k clusters</a:t>
            </a:r>
          </a:p>
          <a:p>
            <a:pPr algn="just"/>
            <a:r>
              <a:rPr lang="en-SG" sz="1800" dirty="0">
                <a:latin typeface="TimesNewRomanPSMT"/>
              </a:rPr>
              <a:t>Step 1: Initialize cluster centers randomly</a:t>
            </a:r>
          </a:p>
          <a:p>
            <a:pPr algn="just"/>
            <a:r>
              <a:rPr lang="en-SG" sz="1800" dirty="0">
                <a:effectLst/>
                <a:latin typeface="TimesNewRomanPSMT"/>
              </a:rPr>
              <a:t>Step 2: </a:t>
            </a:r>
            <a:r>
              <a:rPr lang="en-SG" sz="1800" u="sng" dirty="0">
                <a:effectLst/>
                <a:latin typeface="TimesNewRomanPSMT"/>
              </a:rPr>
              <a:t>Assign labels</a:t>
            </a:r>
            <a:r>
              <a:rPr lang="en-SG" sz="1800" dirty="0">
                <a:effectLst/>
                <a:latin typeface="TimesNewRomanPSMT"/>
              </a:rPr>
              <a:t> based on closest </a:t>
            </a:r>
            <a:r>
              <a:rPr lang="en-SG" sz="1800" dirty="0" err="1">
                <a:effectLst/>
                <a:latin typeface="TimesNewRomanPSMT"/>
              </a:rPr>
              <a:t>center</a:t>
            </a:r>
            <a:endParaRPr lang="en-SG" sz="1800" dirty="0">
              <a:effectLst/>
              <a:latin typeface="TimesNewRomanPSMT"/>
            </a:endParaRPr>
          </a:p>
          <a:p>
            <a:pPr algn="just"/>
            <a:r>
              <a:rPr lang="en-SG" sz="1800" dirty="0">
                <a:latin typeface="TimesNewRomanPSMT"/>
              </a:rPr>
              <a:t>Step 3: </a:t>
            </a:r>
            <a:r>
              <a:rPr lang="en-SG" sz="1800" u="sng" dirty="0">
                <a:latin typeface="TimesNewRomanPSMT"/>
              </a:rPr>
              <a:t>Update centers</a:t>
            </a:r>
            <a:r>
              <a:rPr lang="en-SG" sz="1800" dirty="0">
                <a:latin typeface="TimesNewRomanPSMT"/>
              </a:rPr>
              <a:t> to be the mean of the data points assigned to them</a:t>
            </a:r>
          </a:p>
          <a:p>
            <a:pPr algn="just"/>
            <a:r>
              <a:rPr lang="en-SG" sz="1800" dirty="0">
                <a:effectLst/>
                <a:latin typeface="TimesNewRomanPSMT"/>
              </a:rPr>
              <a:t>Repeat step 2 until converge</a:t>
            </a:r>
          </a:p>
          <a:p>
            <a:pPr algn="just"/>
            <a:endParaRPr lang="en-SG" sz="1800" dirty="0">
              <a:effectLst/>
              <a:latin typeface="TimesNewRomanPSM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" name="Circular Arrow 2">
            <a:extLst>
              <a:ext uri="{FF2B5EF4-FFF2-40B4-BE49-F238E27FC236}">
                <a16:creationId xmlns:a16="http://schemas.microsoft.com/office/drawing/2014/main" id="{DC5296C9-316A-A0B3-C224-15EF8630C93C}"/>
              </a:ext>
            </a:extLst>
          </p:cNvPr>
          <p:cNvSpPr/>
          <p:nvPr/>
        </p:nvSpPr>
        <p:spPr>
          <a:xfrm rot="17222022" flipV="1">
            <a:off x="7755911" y="2088732"/>
            <a:ext cx="1030587" cy="1509935"/>
          </a:xfrm>
          <a:prstGeom prst="circularArrow">
            <a:avLst>
              <a:gd name="adj1" fmla="val 12500"/>
              <a:gd name="adj2" fmla="val 387384"/>
              <a:gd name="adj3" fmla="val 20457681"/>
              <a:gd name="adj4" fmla="val 11684370"/>
              <a:gd name="adj5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D4FEA1-989C-DB03-2123-75D6980A7EC2}"/>
              </a:ext>
            </a:extLst>
          </p:cNvPr>
          <p:cNvCxnSpPr/>
          <p:nvPr/>
        </p:nvCxnSpPr>
        <p:spPr>
          <a:xfrm flipH="1" flipV="1">
            <a:off x="8458887" y="2349909"/>
            <a:ext cx="138266" cy="6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E92419E-4602-1A3D-14B4-FF6684D12F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3477" y="1559362"/>
            <a:ext cx="3424901" cy="256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8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Recap: K-means clustering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952567" y="1398716"/>
            <a:ext cx="4644279" cy="2976380"/>
          </a:xfrm>
        </p:spPr>
        <p:txBody>
          <a:bodyPr/>
          <a:lstStyle/>
          <a:p>
            <a:pPr algn="just"/>
            <a:r>
              <a:rPr lang="en-SG" sz="1800" dirty="0">
                <a:effectLst/>
                <a:latin typeface="TimesNewRomanPSMT"/>
              </a:rPr>
              <a:t>Task: partition data into k clusters</a:t>
            </a:r>
          </a:p>
          <a:p>
            <a:pPr algn="just"/>
            <a:r>
              <a:rPr lang="en-SG" sz="1800" dirty="0">
                <a:latin typeface="TimesNewRomanPSMT"/>
              </a:rPr>
              <a:t>Step 1: Initialize cluster centers randomly</a:t>
            </a:r>
          </a:p>
          <a:p>
            <a:pPr algn="just"/>
            <a:r>
              <a:rPr lang="en-SG" sz="1800" dirty="0">
                <a:effectLst/>
                <a:latin typeface="TimesNewRomanPSMT"/>
              </a:rPr>
              <a:t>Step 2: </a:t>
            </a:r>
            <a:r>
              <a:rPr lang="en-SG" sz="1800" u="sng" dirty="0">
                <a:effectLst/>
                <a:latin typeface="TimesNewRomanPSMT"/>
              </a:rPr>
              <a:t>Assign labels</a:t>
            </a:r>
            <a:r>
              <a:rPr lang="en-SG" sz="1800" dirty="0">
                <a:effectLst/>
                <a:latin typeface="TimesNewRomanPSMT"/>
              </a:rPr>
              <a:t> based on closest </a:t>
            </a:r>
            <a:r>
              <a:rPr lang="en-SG" sz="1800" dirty="0" err="1">
                <a:effectLst/>
                <a:latin typeface="TimesNewRomanPSMT"/>
              </a:rPr>
              <a:t>center</a:t>
            </a:r>
            <a:endParaRPr lang="en-SG" sz="1800" dirty="0">
              <a:effectLst/>
              <a:latin typeface="TimesNewRomanPSMT"/>
            </a:endParaRPr>
          </a:p>
          <a:p>
            <a:pPr algn="just"/>
            <a:r>
              <a:rPr lang="en-SG" sz="1800" dirty="0">
                <a:latin typeface="TimesNewRomanPSMT"/>
              </a:rPr>
              <a:t>Step 3: </a:t>
            </a:r>
            <a:r>
              <a:rPr lang="en-SG" sz="1800" u="sng" dirty="0">
                <a:latin typeface="TimesNewRomanPSMT"/>
              </a:rPr>
              <a:t>Update centers</a:t>
            </a:r>
            <a:r>
              <a:rPr lang="en-SG" sz="1800" dirty="0">
                <a:latin typeface="TimesNewRomanPSMT"/>
              </a:rPr>
              <a:t> to be the mean of the data points assigned to them</a:t>
            </a:r>
          </a:p>
          <a:p>
            <a:pPr algn="just"/>
            <a:r>
              <a:rPr lang="en-SG" sz="1800" dirty="0">
                <a:effectLst/>
                <a:latin typeface="TimesNewRomanPSMT"/>
              </a:rPr>
              <a:t>Repeat step 2 until converge</a:t>
            </a:r>
          </a:p>
          <a:p>
            <a:pPr algn="just"/>
            <a:endParaRPr lang="en-SG" sz="1800" dirty="0">
              <a:effectLst/>
              <a:latin typeface="TimesNewRomanPSM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" name="Circular Arrow 2">
            <a:extLst>
              <a:ext uri="{FF2B5EF4-FFF2-40B4-BE49-F238E27FC236}">
                <a16:creationId xmlns:a16="http://schemas.microsoft.com/office/drawing/2014/main" id="{DC5296C9-316A-A0B3-C224-15EF8630C93C}"/>
              </a:ext>
            </a:extLst>
          </p:cNvPr>
          <p:cNvSpPr/>
          <p:nvPr/>
        </p:nvSpPr>
        <p:spPr>
          <a:xfrm rot="17222022" flipV="1">
            <a:off x="7755911" y="2088732"/>
            <a:ext cx="1030587" cy="1509935"/>
          </a:xfrm>
          <a:prstGeom prst="circularArrow">
            <a:avLst>
              <a:gd name="adj1" fmla="val 12500"/>
              <a:gd name="adj2" fmla="val 387384"/>
              <a:gd name="adj3" fmla="val 20457681"/>
              <a:gd name="adj4" fmla="val 11684370"/>
              <a:gd name="adj5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D4FEA1-989C-DB03-2123-75D6980A7EC2}"/>
              </a:ext>
            </a:extLst>
          </p:cNvPr>
          <p:cNvCxnSpPr/>
          <p:nvPr/>
        </p:nvCxnSpPr>
        <p:spPr>
          <a:xfrm flipH="1" flipV="1">
            <a:off x="8458887" y="2349909"/>
            <a:ext cx="138266" cy="6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EB63902-B832-C6B5-292C-666A6CEB3A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3477" y="1559362"/>
            <a:ext cx="3424901" cy="25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0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Recap: K-means clustering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952567" y="1398716"/>
            <a:ext cx="4644279" cy="2976380"/>
          </a:xfrm>
        </p:spPr>
        <p:txBody>
          <a:bodyPr/>
          <a:lstStyle/>
          <a:p>
            <a:pPr algn="just"/>
            <a:r>
              <a:rPr lang="en-SG" sz="1800" dirty="0">
                <a:effectLst/>
                <a:latin typeface="TimesNewRomanPSMT"/>
              </a:rPr>
              <a:t>Task: partition data into k clusters</a:t>
            </a:r>
          </a:p>
          <a:p>
            <a:pPr algn="just"/>
            <a:r>
              <a:rPr lang="en-SG" sz="1800" dirty="0">
                <a:latin typeface="TimesNewRomanPSMT"/>
              </a:rPr>
              <a:t>Step 1: Initialize cluster centers randomly</a:t>
            </a:r>
          </a:p>
          <a:p>
            <a:pPr algn="just"/>
            <a:r>
              <a:rPr lang="en-SG" sz="1800" dirty="0">
                <a:effectLst/>
                <a:latin typeface="TimesNewRomanPSMT"/>
              </a:rPr>
              <a:t>Step 2: </a:t>
            </a:r>
            <a:r>
              <a:rPr lang="en-SG" sz="1800" u="sng" dirty="0">
                <a:effectLst/>
                <a:latin typeface="TimesNewRomanPSMT"/>
              </a:rPr>
              <a:t>Assign labels</a:t>
            </a:r>
            <a:r>
              <a:rPr lang="en-SG" sz="1800" dirty="0">
                <a:effectLst/>
                <a:latin typeface="TimesNewRomanPSMT"/>
              </a:rPr>
              <a:t> based on closest </a:t>
            </a:r>
            <a:r>
              <a:rPr lang="en-SG" sz="1800" dirty="0" err="1">
                <a:effectLst/>
                <a:latin typeface="TimesNewRomanPSMT"/>
              </a:rPr>
              <a:t>center</a:t>
            </a:r>
            <a:endParaRPr lang="en-SG" sz="1800" dirty="0">
              <a:effectLst/>
              <a:latin typeface="TimesNewRomanPSMT"/>
            </a:endParaRPr>
          </a:p>
          <a:p>
            <a:pPr algn="just"/>
            <a:r>
              <a:rPr lang="en-SG" sz="1800" dirty="0">
                <a:latin typeface="TimesNewRomanPSMT"/>
              </a:rPr>
              <a:t>Step 3: </a:t>
            </a:r>
            <a:r>
              <a:rPr lang="en-SG" sz="1800" u="sng" dirty="0">
                <a:latin typeface="TimesNewRomanPSMT"/>
              </a:rPr>
              <a:t>Update centers</a:t>
            </a:r>
            <a:r>
              <a:rPr lang="en-SG" sz="1800" dirty="0">
                <a:latin typeface="TimesNewRomanPSMT"/>
              </a:rPr>
              <a:t> to be the mean of the data points assigned to them</a:t>
            </a:r>
          </a:p>
          <a:p>
            <a:pPr algn="just"/>
            <a:r>
              <a:rPr lang="en-SG" sz="1800" dirty="0">
                <a:effectLst/>
                <a:latin typeface="TimesNewRomanPSMT"/>
              </a:rPr>
              <a:t>Repeat step 2 until converge</a:t>
            </a:r>
          </a:p>
          <a:p>
            <a:pPr algn="just"/>
            <a:endParaRPr lang="en-SG" sz="1800" dirty="0">
              <a:effectLst/>
              <a:latin typeface="TimesNewRomanPSM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" name="Circular Arrow 2">
            <a:extLst>
              <a:ext uri="{FF2B5EF4-FFF2-40B4-BE49-F238E27FC236}">
                <a16:creationId xmlns:a16="http://schemas.microsoft.com/office/drawing/2014/main" id="{DC5296C9-316A-A0B3-C224-15EF8630C93C}"/>
              </a:ext>
            </a:extLst>
          </p:cNvPr>
          <p:cNvSpPr/>
          <p:nvPr/>
        </p:nvSpPr>
        <p:spPr>
          <a:xfrm rot="17222022" flipV="1">
            <a:off x="7755911" y="2088732"/>
            <a:ext cx="1030587" cy="1509935"/>
          </a:xfrm>
          <a:prstGeom prst="circularArrow">
            <a:avLst>
              <a:gd name="adj1" fmla="val 12500"/>
              <a:gd name="adj2" fmla="val 387384"/>
              <a:gd name="adj3" fmla="val 20457681"/>
              <a:gd name="adj4" fmla="val 11684370"/>
              <a:gd name="adj5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D4FEA1-989C-DB03-2123-75D6980A7EC2}"/>
              </a:ext>
            </a:extLst>
          </p:cNvPr>
          <p:cNvCxnSpPr/>
          <p:nvPr/>
        </p:nvCxnSpPr>
        <p:spPr>
          <a:xfrm flipH="1" flipV="1">
            <a:off x="8458887" y="2349909"/>
            <a:ext cx="138266" cy="6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D72AA38-09F6-2D6C-3453-1CC9EF5587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3477" y="1559362"/>
            <a:ext cx="3424901" cy="25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0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1389</TotalTime>
  <Words>4208</Words>
  <Application>Microsoft Macintosh PowerPoint</Application>
  <PresentationFormat>On-screen Show (16:9)</PresentationFormat>
  <Paragraphs>558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Cambria Math</vt:lpstr>
      <vt:lpstr>CourierNewPSMT</vt:lpstr>
      <vt:lpstr>Times New Roman</vt:lpstr>
      <vt:lpstr>TimesNewRomanPSMT</vt:lpstr>
      <vt:lpstr>Office Theme</vt:lpstr>
      <vt:lpstr>EE2211 Tutorial 11</vt:lpstr>
      <vt:lpstr>Recap: K-means clustering</vt:lpstr>
      <vt:lpstr>Recap: K-means clustering</vt:lpstr>
      <vt:lpstr>Recap: K-means clustering</vt:lpstr>
      <vt:lpstr>Recap: K-means clustering</vt:lpstr>
      <vt:lpstr>Recap: K-means clustering</vt:lpstr>
      <vt:lpstr>Recap: K-means clustering</vt:lpstr>
      <vt:lpstr>Recap: K-means clustering</vt:lpstr>
      <vt:lpstr>Recap: K-means clustering</vt:lpstr>
      <vt:lpstr>Recap: K-means clustering</vt:lpstr>
      <vt:lpstr>Question 1</vt:lpstr>
      <vt:lpstr>Question 1</vt:lpstr>
      <vt:lpstr>Question 2</vt:lpstr>
      <vt:lpstr>Question 2 – Fuzzy Clustering</vt:lpstr>
      <vt:lpstr>Question 2</vt:lpstr>
      <vt:lpstr>Question 3</vt:lpstr>
      <vt:lpstr>Question 3 – Local Optima in K-mean Clustering</vt:lpstr>
      <vt:lpstr>Question 3</vt:lpstr>
      <vt:lpstr>Question 4</vt:lpstr>
      <vt:lpstr>Question 4</vt:lpstr>
      <vt:lpstr>Question 4</vt:lpstr>
      <vt:lpstr>Question 4</vt:lpstr>
      <vt:lpstr>Question 4</vt:lpstr>
      <vt:lpstr>Question 4</vt:lpstr>
      <vt:lpstr>Question 4</vt:lpstr>
      <vt:lpstr>Question 4</vt:lpstr>
      <vt:lpstr>Question 5</vt:lpstr>
      <vt:lpstr>Question 5</vt:lpstr>
      <vt:lpstr>Question 5</vt:lpstr>
      <vt:lpstr>Question 6</vt:lpstr>
      <vt:lpstr>Question 6</vt:lpstr>
      <vt:lpstr>Question 6</vt:lpstr>
      <vt:lpstr>Question 6</vt:lpstr>
      <vt:lpstr>Question 6</vt:lpstr>
      <vt:lpstr>Question 6</vt:lpstr>
      <vt:lpstr>Question 6</vt:lpstr>
      <vt:lpstr>Question 6</vt:lpstr>
      <vt:lpstr>Question 6</vt:lpstr>
      <vt:lpstr>Question 6</vt:lpstr>
      <vt:lpstr>Question 6</vt:lpstr>
      <vt:lpstr>Question 6</vt:lpstr>
      <vt:lpstr>Question 7</vt:lpstr>
      <vt:lpstr>Question 7</vt:lpstr>
      <vt:lpstr>Question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Yihan LIAN</dc:creator>
  <cp:lastModifiedBy>Nguyen Ngoc Nhu Thao</cp:lastModifiedBy>
  <cp:revision>229</cp:revision>
  <dcterms:created xsi:type="dcterms:W3CDTF">2018-08-16T03:57:50Z</dcterms:created>
  <dcterms:modified xsi:type="dcterms:W3CDTF">2025-04-06T13:56:44Z</dcterms:modified>
</cp:coreProperties>
</file>