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57" r:id="rId3"/>
    <p:sldId id="279" r:id="rId4"/>
    <p:sldId id="258" r:id="rId5"/>
    <p:sldId id="259" r:id="rId6"/>
    <p:sldId id="280" r:id="rId7"/>
    <p:sldId id="260" r:id="rId8"/>
    <p:sldId id="261" r:id="rId9"/>
    <p:sldId id="262" r:id="rId10"/>
    <p:sldId id="264" r:id="rId11"/>
    <p:sldId id="263" r:id="rId12"/>
    <p:sldId id="266" r:id="rId13"/>
    <p:sldId id="276" r:id="rId14"/>
    <p:sldId id="277" r:id="rId15"/>
    <p:sldId id="278" r:id="rId16"/>
    <p:sldId id="267" r:id="rId17"/>
    <p:sldId id="268" r:id="rId18"/>
    <p:sldId id="274" r:id="rId19"/>
    <p:sldId id="275" r:id="rId20"/>
    <p:sldId id="269" r:id="rId21"/>
    <p:sldId id="270" r:id="rId22"/>
    <p:sldId id="271" r:id="rId23"/>
    <p:sldId id="281" r:id="rId24"/>
    <p:sldId id="272"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82"/>
    <a:srgbClr val="33689B"/>
    <a:srgbClr val="006DB7"/>
    <a:srgbClr val="ED7F0D"/>
    <a:srgbClr val="006DC9"/>
    <a:srgbClr val="001A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63"/>
    <p:restoredTop sz="94729"/>
  </p:normalViewPr>
  <p:slideViewPr>
    <p:cSldViewPr snapToGrid="0" snapToObjects="1">
      <p:cViewPr varScale="1">
        <p:scale>
          <a:sx n="113" d="100"/>
          <a:sy n="113" d="100"/>
        </p:scale>
        <p:origin x="184" y="736"/>
      </p:cViewPr>
      <p:guideLst/>
    </p:cSldViewPr>
  </p:slideViewPr>
  <p:outlineViewPr>
    <p:cViewPr>
      <p:scale>
        <a:sx n="33" d="100"/>
        <a:sy n="33" d="100"/>
      </p:scale>
      <p:origin x="0" y="-932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636B-E721-F542-A26A-9A1721C7C523}"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1FF1F-8C03-AD48-AD0C-CDC0E1EB3024}" type="slidenum">
              <a:rPr lang="en-US" smtClean="0"/>
              <a:t>‹#›</a:t>
            </a:fld>
            <a:endParaRPr lang="en-US"/>
          </a:p>
        </p:txBody>
      </p:sp>
    </p:spTree>
    <p:extLst>
      <p:ext uri="{BB962C8B-B14F-4D97-AF65-F5344CB8AC3E}">
        <p14:creationId xmlns:p14="http://schemas.microsoft.com/office/powerpoint/2010/main" val="215556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1FF1F-8C03-AD48-AD0C-CDC0E1EB3024}" type="slidenum">
              <a:rPr lang="en-US" smtClean="0"/>
              <a:t>13</a:t>
            </a:fld>
            <a:endParaRPr lang="en-US"/>
          </a:p>
        </p:txBody>
      </p:sp>
    </p:spTree>
    <p:extLst>
      <p:ext uri="{BB962C8B-B14F-4D97-AF65-F5344CB8AC3E}">
        <p14:creationId xmlns:p14="http://schemas.microsoft.com/office/powerpoint/2010/main" val="314723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88" y="-32870"/>
            <a:ext cx="9307943" cy="5235718"/>
          </a:xfrm>
          <a:prstGeom prst="rect">
            <a:avLst/>
          </a:prstGeom>
        </p:spPr>
      </p:pic>
      <p:sp>
        <p:nvSpPr>
          <p:cNvPr id="8" name="Trapezoid 15"/>
          <p:cNvSpPr/>
          <p:nvPr userDrawn="1"/>
        </p:nvSpPr>
        <p:spPr>
          <a:xfrm>
            <a:off x="-53789" y="1311970"/>
            <a:ext cx="5514846" cy="2641003"/>
          </a:xfrm>
          <a:custGeom>
            <a:avLst/>
            <a:gdLst>
              <a:gd name="connsiteX0" fmla="*/ 0 w 5424854"/>
              <a:gd name="connsiteY0" fmla="*/ 1018237 h 1018237"/>
              <a:gd name="connsiteX1" fmla="*/ 79127 w 5424854"/>
              <a:gd name="connsiteY1" fmla="*/ 0 h 1018237"/>
              <a:gd name="connsiteX2" fmla="*/ 5345727 w 5424854"/>
              <a:gd name="connsiteY2" fmla="*/ 0 h 1018237"/>
              <a:gd name="connsiteX3" fmla="*/ 5424854 w 5424854"/>
              <a:gd name="connsiteY3" fmla="*/ 1018237 h 1018237"/>
              <a:gd name="connsiteX4" fmla="*/ 0 w 5424854"/>
              <a:gd name="connsiteY4" fmla="*/ 1018237 h 1018237"/>
              <a:gd name="connsiteX0" fmla="*/ 4 w 5424858"/>
              <a:gd name="connsiteY0" fmla="*/ 1018237 h 1018237"/>
              <a:gd name="connsiteX1" fmla="*/ 0 w 5424858"/>
              <a:gd name="connsiteY1" fmla="*/ 8793 h 1018237"/>
              <a:gd name="connsiteX2" fmla="*/ 5345731 w 5424858"/>
              <a:gd name="connsiteY2" fmla="*/ 0 h 1018237"/>
              <a:gd name="connsiteX3" fmla="*/ 5424858 w 5424858"/>
              <a:gd name="connsiteY3" fmla="*/ 1018237 h 1018237"/>
              <a:gd name="connsiteX4" fmla="*/ 4 w 5424858"/>
              <a:gd name="connsiteY4" fmla="*/ 1018237 h 1018237"/>
              <a:gd name="connsiteX0" fmla="*/ 4 w 5433654"/>
              <a:gd name="connsiteY0" fmla="*/ 1009444 h 1009444"/>
              <a:gd name="connsiteX1" fmla="*/ 0 w 5433654"/>
              <a:gd name="connsiteY1" fmla="*/ 0 h 1009444"/>
              <a:gd name="connsiteX2" fmla="*/ 5433654 w 5433654"/>
              <a:gd name="connsiteY2" fmla="*/ 0 h 1009444"/>
              <a:gd name="connsiteX3" fmla="*/ 5424858 w 5433654"/>
              <a:gd name="connsiteY3" fmla="*/ 1009444 h 1009444"/>
              <a:gd name="connsiteX4" fmla="*/ 4 w 5433654"/>
              <a:gd name="connsiteY4" fmla="*/ 1009444 h 1009444"/>
              <a:gd name="connsiteX0" fmla="*/ 4 w 5433654"/>
              <a:gd name="connsiteY0" fmla="*/ 1009444 h 1018237"/>
              <a:gd name="connsiteX1" fmla="*/ 0 w 5433654"/>
              <a:gd name="connsiteY1" fmla="*/ 0 h 1018237"/>
              <a:gd name="connsiteX2" fmla="*/ 5433654 w 5433654"/>
              <a:gd name="connsiteY2" fmla="*/ 0 h 1018237"/>
              <a:gd name="connsiteX3" fmla="*/ 5363312 w 5433654"/>
              <a:gd name="connsiteY3" fmla="*/ 1018237 h 1018237"/>
              <a:gd name="connsiteX4" fmla="*/ 4 w 5433654"/>
              <a:gd name="connsiteY4" fmla="*/ 1009444 h 1018237"/>
              <a:gd name="connsiteX0" fmla="*/ 4 w 5540546"/>
              <a:gd name="connsiteY0" fmla="*/ 1009444 h 1018237"/>
              <a:gd name="connsiteX1" fmla="*/ 0 w 5540546"/>
              <a:gd name="connsiteY1" fmla="*/ 0 h 1018237"/>
              <a:gd name="connsiteX2" fmla="*/ 5540546 w 5540546"/>
              <a:gd name="connsiteY2" fmla="*/ 0 h 1018237"/>
              <a:gd name="connsiteX3" fmla="*/ 5363312 w 5540546"/>
              <a:gd name="connsiteY3" fmla="*/ 1018237 h 1018237"/>
              <a:gd name="connsiteX4" fmla="*/ 4 w 5540546"/>
              <a:gd name="connsiteY4" fmla="*/ 1009444 h 1018237"/>
              <a:gd name="connsiteX0" fmla="*/ 4 w 5540546"/>
              <a:gd name="connsiteY0" fmla="*/ 1009444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009444 h 1269783"/>
              <a:gd name="connsiteX0" fmla="*/ 4 w 5540546"/>
              <a:gd name="connsiteY0" fmla="*/ 1260990 h 1269783"/>
              <a:gd name="connsiteX1" fmla="*/ 0 w 5540546"/>
              <a:gd name="connsiteY1" fmla="*/ 0 h 1269783"/>
              <a:gd name="connsiteX2" fmla="*/ 5540546 w 5540546"/>
              <a:gd name="connsiteY2" fmla="*/ 0 h 1269783"/>
              <a:gd name="connsiteX3" fmla="*/ 5318774 w 5540546"/>
              <a:gd name="connsiteY3" fmla="*/ 1269783 h 1269783"/>
              <a:gd name="connsiteX4" fmla="*/ 4 w 5540546"/>
              <a:gd name="connsiteY4" fmla="*/ 1260990 h 1269783"/>
              <a:gd name="connsiteX0" fmla="*/ 4 w 5540546"/>
              <a:gd name="connsiteY0" fmla="*/ 1260990 h 1269783"/>
              <a:gd name="connsiteX1" fmla="*/ 0 w 5540546"/>
              <a:gd name="connsiteY1" fmla="*/ 0 h 1269783"/>
              <a:gd name="connsiteX2" fmla="*/ 5540546 w 5540546"/>
              <a:gd name="connsiteY2" fmla="*/ 0 h 1269783"/>
              <a:gd name="connsiteX3" fmla="*/ 5380167 w 5540546"/>
              <a:gd name="connsiteY3" fmla="*/ 1269783 h 1269783"/>
              <a:gd name="connsiteX4" fmla="*/ 4 w 5540546"/>
              <a:gd name="connsiteY4" fmla="*/ 1260990 h 1269783"/>
              <a:gd name="connsiteX0" fmla="*/ 0 w 5595114"/>
              <a:gd name="connsiteY0" fmla="*/ 1260990 h 1269783"/>
              <a:gd name="connsiteX1" fmla="*/ 54568 w 5595114"/>
              <a:gd name="connsiteY1" fmla="*/ 0 h 1269783"/>
              <a:gd name="connsiteX2" fmla="*/ 5595114 w 5595114"/>
              <a:gd name="connsiteY2" fmla="*/ 0 h 1269783"/>
              <a:gd name="connsiteX3" fmla="*/ 5434735 w 5595114"/>
              <a:gd name="connsiteY3" fmla="*/ 1269783 h 1269783"/>
              <a:gd name="connsiteX4" fmla="*/ 0 w 5595114"/>
              <a:gd name="connsiteY4" fmla="*/ 1260990 h 1269783"/>
              <a:gd name="connsiteX0" fmla="*/ 3 w 5595117"/>
              <a:gd name="connsiteY0" fmla="*/ 1260990 h 1269783"/>
              <a:gd name="connsiteX1" fmla="*/ 0 w 5595117"/>
              <a:gd name="connsiteY1" fmla="*/ 3233 h 1269783"/>
              <a:gd name="connsiteX2" fmla="*/ 5595117 w 5595117"/>
              <a:gd name="connsiteY2" fmla="*/ 0 h 1269783"/>
              <a:gd name="connsiteX3" fmla="*/ 5434738 w 5595117"/>
              <a:gd name="connsiteY3" fmla="*/ 1269783 h 1269783"/>
              <a:gd name="connsiteX4" fmla="*/ 3 w 5595117"/>
              <a:gd name="connsiteY4" fmla="*/ 1260990 h 1269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117" h="1269783">
                <a:moveTo>
                  <a:pt x="3" y="1260990"/>
                </a:moveTo>
                <a:cubicBezTo>
                  <a:pt x="2" y="924509"/>
                  <a:pt x="1" y="339714"/>
                  <a:pt x="0" y="3233"/>
                </a:cubicBezTo>
                <a:lnTo>
                  <a:pt x="5595117" y="0"/>
                </a:lnTo>
                <a:lnTo>
                  <a:pt x="5434738" y="1269783"/>
                </a:lnTo>
                <a:lnTo>
                  <a:pt x="3" y="1260990"/>
                </a:lnTo>
                <a:close/>
              </a:path>
            </a:pathLst>
          </a:custGeom>
          <a:solidFill>
            <a:schemeClr val="bg2">
              <a:lumMod val="1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628650" y="1627852"/>
            <a:ext cx="4832407" cy="1286772"/>
          </a:xfrm>
          <a:effectLst>
            <a:outerShdw blurRad="50800" dist="76200" dir="2700000" algn="tl" rotWithShape="0">
              <a:prstClr val="black">
                <a:alpha val="40000"/>
              </a:prstClr>
            </a:outerShdw>
          </a:effectLst>
        </p:spPr>
        <p:txBody>
          <a:bodyPr anchor="t">
            <a:normAutofit/>
          </a:bodyPr>
          <a:lstStyle>
            <a:lvl1pPr algn="l">
              <a:defRPr sz="4000">
                <a:solidFill>
                  <a:schemeClr val="bg1">
                    <a:lumMod val="95000"/>
                  </a:schemeClr>
                </a:solidFill>
              </a:defRPr>
            </a:lvl1pPr>
          </a:lstStyle>
          <a:p>
            <a:r>
              <a:rPr lang="en-US" dirty="0"/>
              <a:t>Click to edit Master title style</a:t>
            </a:r>
          </a:p>
        </p:txBody>
      </p:sp>
      <p:sp>
        <p:nvSpPr>
          <p:cNvPr id="3" name="Subtitle 2"/>
          <p:cNvSpPr>
            <a:spLocks noGrp="1"/>
          </p:cNvSpPr>
          <p:nvPr>
            <p:ph type="subTitle" idx="1"/>
          </p:nvPr>
        </p:nvSpPr>
        <p:spPr>
          <a:xfrm>
            <a:off x="628650" y="2914624"/>
            <a:ext cx="4622426" cy="897617"/>
          </a:xfrm>
        </p:spPr>
        <p:txBody>
          <a:bodyPr/>
          <a:lstStyle>
            <a:lvl1pPr marL="0" indent="0" algn="l">
              <a:buNone/>
              <a:defRPr sz="1800">
                <a:solidFill>
                  <a:schemeClr val="bg1">
                    <a:lumMod val="9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968938" y="4767263"/>
            <a:ext cx="2057400" cy="273844"/>
          </a:xfrm>
        </p:spPr>
        <p:txBody>
          <a:bodyPr/>
          <a:lstStyle/>
          <a:p>
            <a:fld id="{C2E482B0-A764-7649-BFD8-7624B53F13A9}" type="slidenum">
              <a:rPr lang="en-GB" smtClean="0"/>
              <a:pPr/>
              <a:t>‹#›</a:t>
            </a:fld>
            <a:endParaRPr lang="en-GB" dirty="0"/>
          </a:p>
        </p:txBody>
      </p:sp>
      <p:sp>
        <p:nvSpPr>
          <p:cNvPr id="9" name="Text Box 20"/>
          <p:cNvSpPr txBox="1">
            <a:spLocks noChangeArrowheads="1"/>
          </p:cNvSpPr>
          <p:nvPr userDrawn="1"/>
        </p:nvSpPr>
        <p:spPr bwMode="auto">
          <a:xfrm>
            <a:off x="212772" y="4939290"/>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panose="020B0604020202020204" pitchFamily="34" charset="0"/>
                <a:cs typeface="Arial" panose="020B0604020202020204" pitchFamily="34" charset="0"/>
              </a:rPr>
              <a:t>© Copyright National University of Singapore. All Rights Reserved. </a:t>
            </a:r>
          </a:p>
        </p:txBody>
      </p:sp>
    </p:spTree>
    <p:extLst>
      <p:ext uri="{BB962C8B-B14F-4D97-AF65-F5344CB8AC3E}">
        <p14:creationId xmlns:p14="http://schemas.microsoft.com/office/powerpoint/2010/main" val="132091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89923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1739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Rectangle 4"/>
          <p:cNvSpPr/>
          <p:nvPr userDrawn="1"/>
        </p:nvSpPr>
        <p:spPr>
          <a:xfrm>
            <a:off x="193431" y="1268017"/>
            <a:ext cx="8778476" cy="35525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Rectangle 5"/>
          <p:cNvSpPr/>
          <p:nvPr userDrawn="1"/>
        </p:nvSpPr>
        <p:spPr>
          <a:xfrm>
            <a:off x="0" y="0"/>
            <a:ext cx="9214338" cy="1268017"/>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normAutofit/>
          </a:bodyPr>
          <a:lstStyle>
            <a:lvl1pPr>
              <a:defRPr sz="3000" b="1">
                <a:solidFill>
                  <a:schemeClr val="bg1"/>
                </a:solidFill>
              </a:defRPr>
            </a:lvl1pPr>
          </a:lstStyle>
          <a:p>
            <a:r>
              <a:rPr lang="en-US" dirty="0"/>
              <a:t>Click to edit Master title style</a:t>
            </a:r>
          </a:p>
        </p:txBody>
      </p:sp>
      <p:sp>
        <p:nvSpPr>
          <p:cNvPr id="8" name="Slide Number Placeholder 5"/>
          <p:cNvSpPr>
            <a:spLocks noGrp="1"/>
          </p:cNvSpPr>
          <p:nvPr>
            <p:ph type="sldNum" sz="quarter" idx="10"/>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4"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8199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b="1">
                <a:solidFill>
                  <a:srgbClr val="004282"/>
                </a:solidFill>
              </a:defRPr>
            </a:lvl1pPr>
          </a:lstStyle>
          <a:p>
            <a:r>
              <a:rPr lang="en-US" dirty="0"/>
              <a:t>Click to edit Master title style</a:t>
            </a:r>
          </a:p>
        </p:txBody>
      </p:sp>
      <p:sp>
        <p:nvSpPr>
          <p:cNvPr id="9" name="Slide Number Placeholder 5"/>
          <p:cNvSpPr>
            <a:spLocks noGrp="1"/>
          </p:cNvSpPr>
          <p:nvPr>
            <p:ph type="sldNum" sz="quarter" idx="4"/>
          </p:nvPr>
        </p:nvSpPr>
        <p:spPr>
          <a:xfrm>
            <a:off x="6914507" y="4820594"/>
            <a:ext cx="2057400" cy="273844"/>
          </a:xfrm>
          <a:prstGeom prst="rect">
            <a:avLst/>
          </a:prstGeom>
        </p:spPr>
        <p:txBody>
          <a:bodyPr/>
          <a:lstStyle>
            <a:lvl1pPr algn="r">
              <a:defRPr sz="900">
                <a:solidFill>
                  <a:schemeClr val="bg1">
                    <a:lumMod val="50000"/>
                  </a:schemeClr>
                </a:solidFill>
              </a:defRPr>
            </a:lvl1pPr>
          </a:lstStyle>
          <a:p>
            <a:fld id="{C2E482B0-A764-7649-BFD8-7624B53F13A9}" type="slidenum">
              <a:rPr lang="en-GB" smtClean="0"/>
              <a:pPr/>
              <a:t>‹#›</a:t>
            </a:fld>
            <a:endParaRPr lang="en-GB" dirty="0"/>
          </a:p>
        </p:txBody>
      </p:sp>
      <p:sp>
        <p:nvSpPr>
          <p:cNvPr id="7" name="Content Placeholder 2"/>
          <p:cNvSpPr>
            <a:spLocks noGrp="1"/>
          </p:cNvSpPr>
          <p:nvPr>
            <p:ph idx="1"/>
          </p:nvPr>
        </p:nvSpPr>
        <p:spPr>
          <a:xfrm>
            <a:off x="628650" y="1369219"/>
            <a:ext cx="7886700" cy="2976380"/>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718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3865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93431" y="138479"/>
            <a:ext cx="8778476" cy="46821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3888" y="1282304"/>
            <a:ext cx="7886700" cy="2139553"/>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50849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69219"/>
            <a:ext cx="3886200" cy="3263504"/>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8507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193431" y="1268017"/>
            <a:ext cx="8778476" cy="3552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userDrawn="1"/>
        </p:nvSpPr>
        <p:spPr>
          <a:xfrm>
            <a:off x="193432" y="1275161"/>
            <a:ext cx="4369777" cy="3552578"/>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marL="171450" indent="-171450">
              <a:buFontTx/>
              <a:buBlip>
                <a:blip r:embed="rId2"/>
              </a:buBlip>
              <a:defRPr>
                <a:solidFill>
                  <a:schemeClr val="bg1"/>
                </a:solidFill>
              </a:defRPr>
            </a:lvl1pPr>
            <a:lvl2pPr marL="514350" indent="-171450">
              <a:buFontTx/>
              <a:buBlip>
                <a:blip r:embed="rId2"/>
              </a:buBlip>
              <a:defRPr>
                <a:solidFill>
                  <a:schemeClr val="bg1"/>
                </a:solidFill>
              </a:defRPr>
            </a:lvl2pPr>
            <a:lvl3pPr marL="857250" indent="-171450">
              <a:buFontTx/>
              <a:buBlip>
                <a:blip r:embed="rId2"/>
              </a:buBlip>
              <a:defRPr>
                <a:solidFill>
                  <a:schemeClr val="bg1"/>
                </a:solidFill>
              </a:defRPr>
            </a:lvl3pPr>
            <a:lvl4pPr marL="1200150" indent="-171450">
              <a:buFontTx/>
              <a:buBlip>
                <a:blip r:embed="rId2"/>
              </a:buBlip>
              <a:defRPr>
                <a:solidFill>
                  <a:schemeClr val="bg1"/>
                </a:solidFill>
              </a:defRPr>
            </a:lvl4pPr>
            <a:lvl5pPr marL="1543050" indent="-171450">
              <a:buFontTx/>
              <a:buBlip>
                <a:blip r:embed="rId2"/>
              </a:buBlip>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marL="171450" indent="-171450">
              <a:buFontTx/>
              <a:buBlip>
                <a:blip r:embed="rId2"/>
              </a:buBlip>
              <a:defRPr/>
            </a:lvl1pPr>
            <a:lvl2pPr marL="514350" indent="-171450">
              <a:buFontTx/>
              <a:buBlip>
                <a:blip r:embed="rId2"/>
              </a:buBlip>
              <a:defRPr/>
            </a:lvl2pPr>
            <a:lvl3pPr marL="857250" indent="-171450">
              <a:buFontTx/>
              <a:buBlip>
                <a:blip r:embed="rId2"/>
              </a:buBlip>
              <a:defRPr/>
            </a:lvl3pPr>
            <a:lvl4pPr marL="1200150" indent="-171450">
              <a:buFontTx/>
              <a:buBlip>
                <a:blip r:embed="rId2"/>
              </a:buBlip>
              <a:defRPr/>
            </a:lvl4pPr>
            <a:lvl5pPr marL="1543050" indent="-171450">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282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85296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399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marL="171450" indent="-171450">
              <a:buFontTx/>
              <a:buBlip>
                <a:blip r:embed="rId2"/>
              </a:buBlip>
              <a:defRPr sz="2400"/>
            </a:lvl1pPr>
            <a:lvl2pPr marL="514350" indent="-171450">
              <a:buFontTx/>
              <a:buBlip>
                <a:blip r:embed="rId2"/>
              </a:buBlip>
              <a:defRPr sz="2100"/>
            </a:lvl2pPr>
            <a:lvl3pPr marL="857250" indent="-171450">
              <a:buFontTx/>
              <a:buBlip>
                <a:blip r:embed="rId2"/>
              </a:buBlip>
              <a:defRPr sz="1800"/>
            </a:lvl3pPr>
            <a:lvl4pPr marL="1200150" indent="-171450">
              <a:buFontTx/>
              <a:buBlip>
                <a:blip r:embed="rId2"/>
              </a:buBlip>
              <a:defRPr sz="1500"/>
            </a:lvl4pPr>
            <a:lvl5pPr marL="1543050" indent="-171450">
              <a:buFontTx/>
              <a:buBlip>
                <a:blip r:embed="rId2"/>
              </a:buBlip>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7081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3763108" y="164857"/>
            <a:ext cx="5208799" cy="4655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193432" y="164856"/>
            <a:ext cx="3569677" cy="4662883"/>
          </a:xfrm>
          <a:prstGeom prst="rect">
            <a:avLst/>
          </a:prstGeom>
          <a:solidFill>
            <a:srgbClr val="336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629841" y="342900"/>
            <a:ext cx="2949178" cy="1200150"/>
          </a:xfrm>
        </p:spPr>
        <p:txBody>
          <a:bodyPr anchor="b"/>
          <a:lstStyle>
            <a:lvl1pPr>
              <a:defRPr sz="240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09845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5672" y="4877388"/>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tx1">
                    <a:lumMod val="85000"/>
                    <a:lumOff val="15000"/>
                  </a:schemeClr>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1623564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2" r:id="rId13"/>
  </p:sldLayoutIdLst>
  <p:txStyles>
    <p:titleStyle>
      <a:lvl1pPr algn="l" defTabSz="685800" rtl="0" eaLnBrk="1" latinLnBrk="0" hangingPunct="1">
        <a:lnSpc>
          <a:spcPct val="90000"/>
        </a:lnSpc>
        <a:spcBef>
          <a:spcPct val="0"/>
        </a:spcBef>
        <a:buNone/>
        <a:defRPr sz="3300" b="1" kern="1200">
          <a:solidFill>
            <a:srgbClr val="004282"/>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raw.githubusercontent.com/jbrownlee/Datasets/master/pima-indians-diabetes.data.csv"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data.gov.sg/dataset/government-expenditure-on-education"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959" y="1538290"/>
            <a:ext cx="3310304" cy="1188201"/>
          </a:xfrm>
        </p:spPr>
        <p:txBody>
          <a:bodyPr anchor="t">
            <a:normAutofit/>
          </a:bodyPr>
          <a:lstStyle/>
          <a:p>
            <a:r>
              <a:rPr lang="en-GB" sz="3300" dirty="0"/>
              <a:t>EE2011 Tut 2</a:t>
            </a:r>
          </a:p>
        </p:txBody>
      </p:sp>
      <p:sp>
        <p:nvSpPr>
          <p:cNvPr id="3" name="Subtitle 2"/>
          <p:cNvSpPr>
            <a:spLocks noGrp="1"/>
          </p:cNvSpPr>
          <p:nvPr>
            <p:ph type="subTitle" idx="1"/>
          </p:nvPr>
        </p:nvSpPr>
        <p:spPr>
          <a:xfrm>
            <a:off x="430276" y="2608445"/>
            <a:ext cx="4627861" cy="1241822"/>
          </a:xfrm>
        </p:spPr>
        <p:txBody>
          <a:bodyPr>
            <a:normAutofit/>
          </a:bodyPr>
          <a:lstStyle/>
          <a:p>
            <a:r>
              <a:rPr lang="en-US" sz="1050" dirty="0"/>
              <a:t>Thao Nguyen</a:t>
            </a:r>
            <a:endParaRPr lang="en-GB" sz="1050" dirty="0"/>
          </a:p>
        </p:txBody>
      </p:sp>
      <p:sp>
        <p:nvSpPr>
          <p:cNvPr id="4" name="Rectangle 3"/>
          <p:cNvSpPr/>
          <p:nvPr/>
        </p:nvSpPr>
        <p:spPr>
          <a:xfrm>
            <a:off x="316857" y="1615588"/>
            <a:ext cx="4572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D988-4851-8D89-5A7A-843E5F6D5DA7}"/>
              </a:ext>
            </a:extLst>
          </p:cNvPr>
          <p:cNvSpPr>
            <a:spLocks noGrp="1"/>
          </p:cNvSpPr>
          <p:nvPr>
            <p:ph type="title"/>
          </p:nvPr>
        </p:nvSpPr>
        <p:spPr/>
        <p:txBody>
          <a:bodyPr/>
          <a:lstStyle/>
          <a:p>
            <a:r>
              <a:rPr lang="en-US" dirty="0"/>
              <a:t>Question 3:</a:t>
            </a:r>
          </a:p>
        </p:txBody>
      </p:sp>
      <p:sp>
        <p:nvSpPr>
          <p:cNvPr id="4" name="Content Placeholder 2">
            <a:extLst>
              <a:ext uri="{FF2B5EF4-FFF2-40B4-BE49-F238E27FC236}">
                <a16:creationId xmlns:a16="http://schemas.microsoft.com/office/drawing/2014/main" id="{92DA20E7-4A70-7FCD-CB5F-2D328DB1563C}"/>
              </a:ext>
            </a:extLst>
          </p:cNvPr>
          <p:cNvSpPr>
            <a:spLocks noGrp="1"/>
          </p:cNvSpPr>
          <p:nvPr>
            <p:ph idx="1"/>
          </p:nvPr>
        </p:nvSpPr>
        <p:spPr>
          <a:xfrm>
            <a:off x="628650" y="1369218"/>
            <a:ext cx="7886700" cy="3500437"/>
          </a:xfrm>
        </p:spPr>
        <p:txBody>
          <a:bodyPr>
            <a:normAutofit fontScale="77500" lnSpcReduction="20000"/>
          </a:bodyPr>
          <a:lstStyle/>
          <a:p>
            <a:r>
              <a:rPr lang="en-US" sz="1600" dirty="0"/>
              <a:t>Load the file: </a:t>
            </a:r>
          </a:p>
          <a:p>
            <a:pPr marL="0" indent="0">
              <a:buNone/>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sklearn.datasets</a:t>
            </a:r>
            <a:r>
              <a:rPr lang="en-US" sz="1600" dirty="0">
                <a:latin typeface="Courier New" panose="02070309020205020404" pitchFamily="49" charset="0"/>
                <a:cs typeface="Courier New" panose="02070309020205020404" pitchFamily="49" charset="0"/>
              </a:rPr>
              <a:t> import </a:t>
            </a:r>
            <a:r>
              <a:rPr lang="en-US" sz="1600" dirty="0" err="1">
                <a:latin typeface="Courier New" panose="02070309020205020404" pitchFamily="49" charset="0"/>
                <a:cs typeface="Courier New" panose="02070309020205020404" pitchFamily="49" charset="0"/>
              </a:rPr>
              <a:t>load_iris</a:t>
            </a: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iris_dataset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load_iris</a:t>
            </a:r>
            <a:r>
              <a:rPr lang="en-US" sz="1600" dirty="0">
                <a:latin typeface="Courier New" panose="02070309020205020404" pitchFamily="49" charset="0"/>
                <a:cs typeface="Courier New" panose="02070309020205020404" pitchFamily="49" charset="0"/>
              </a:rPr>
              <a:t>()</a:t>
            </a:r>
          </a:p>
          <a:p>
            <a:pPr marL="0" indent="0">
              <a:buNone/>
            </a:pPr>
            <a:endParaRPr lang="en-US" sz="1600" dirty="0"/>
          </a:p>
          <a:p>
            <a:r>
              <a:rPr lang="en-US" sz="1600" dirty="0"/>
              <a:t>Get training set, test set:</a:t>
            </a:r>
          </a:p>
          <a:p>
            <a:pPr marL="0" indent="0">
              <a:buNone/>
            </a:pPr>
            <a:r>
              <a:rPr lang="en-US" sz="1600" dirty="0" err="1">
                <a:latin typeface="Courier New" panose="02070309020205020404" pitchFamily="49" charset="0"/>
                <a:cs typeface="Courier New" panose="02070309020205020404" pitchFamily="49" charset="0"/>
              </a:rPr>
              <a:t>X_train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X_test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y_train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y_test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model_selection.train_test_split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iris_dataset</a:t>
            </a:r>
            <a:r>
              <a:rPr lang="en-US" sz="1600" dirty="0">
                <a:latin typeface="Courier New" panose="02070309020205020404" pitchFamily="49" charset="0"/>
                <a:cs typeface="Courier New" panose="02070309020205020404" pitchFamily="49" charset="0"/>
              </a:rPr>
              <a:t>['data'], </a:t>
            </a:r>
            <a:r>
              <a:rPr lang="en-US" sz="1600" dirty="0" err="1">
                <a:latin typeface="Courier New" panose="02070309020205020404" pitchFamily="49" charset="0"/>
                <a:cs typeface="Courier New" panose="02070309020205020404" pitchFamily="49" charset="0"/>
              </a:rPr>
              <a:t>iris_dataset</a:t>
            </a:r>
            <a:r>
              <a:rPr lang="en-US" sz="1600" dirty="0">
                <a:latin typeface="Courier New" panose="02070309020205020404" pitchFamily="49" charset="0"/>
                <a:cs typeface="Courier New" panose="02070309020205020404" pitchFamily="49" charset="0"/>
              </a:rPr>
              <a:t>['target'], </a:t>
            </a:r>
            <a:r>
              <a:rPr lang="en-US" sz="1600" dirty="0" err="1">
                <a:latin typeface="Courier New" panose="02070309020205020404" pitchFamily="49" charset="0"/>
                <a:cs typeface="Courier New" panose="02070309020205020404" pitchFamily="49" charset="0"/>
              </a:rPr>
              <a:t>random_state</a:t>
            </a:r>
            <a:r>
              <a:rPr lang="en-US" sz="1600" dirty="0">
                <a:latin typeface="Courier New" panose="02070309020205020404" pitchFamily="49" charset="0"/>
                <a:cs typeface="Courier New" panose="02070309020205020404" pitchFamily="49" charset="0"/>
              </a:rPr>
              <a:t>=0)</a:t>
            </a:r>
          </a:p>
          <a:p>
            <a:endParaRPr lang="en-US" sz="1600" dirty="0"/>
          </a:p>
          <a:p>
            <a:r>
              <a:rPr lang="en-US" sz="1600" dirty="0"/>
              <a:t>Build Pandas object:</a:t>
            </a:r>
          </a:p>
          <a:p>
            <a:pPr marL="0" indent="0">
              <a:buNone/>
            </a:pP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pd.DataFrame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X_train</a:t>
            </a:r>
            <a:r>
              <a:rPr lang="en-US" sz="1600" dirty="0">
                <a:latin typeface="Courier New" panose="02070309020205020404" pitchFamily="49" charset="0"/>
                <a:cs typeface="Courier New" panose="02070309020205020404" pitchFamily="49" charset="0"/>
              </a:rPr>
              <a:t>, columns=</a:t>
            </a:r>
            <a:r>
              <a:rPr lang="en-US" sz="1600" dirty="0" err="1">
                <a:latin typeface="Courier New" panose="02070309020205020404" pitchFamily="49" charset="0"/>
                <a:cs typeface="Courier New" panose="02070309020205020404" pitchFamily="49" charset="0"/>
              </a:rPr>
              <a:t>iris_dataset.feature_names</a:t>
            </a:r>
            <a:r>
              <a:rPr lang="en-US" sz="1600" dirty="0">
                <a:latin typeface="Courier New" panose="02070309020205020404" pitchFamily="49" charset="0"/>
                <a:cs typeface="Courier New" panose="02070309020205020404" pitchFamily="49" charset="0"/>
              </a:rPr>
              <a:t>)</a:t>
            </a:r>
          </a:p>
          <a:p>
            <a:pPr marL="0" indent="0">
              <a:buNone/>
            </a:pPr>
            <a:endParaRPr lang="en-US" sz="1600" dirty="0"/>
          </a:p>
          <a:p>
            <a:r>
              <a:rPr lang="en-US" sz="1600" dirty="0"/>
              <a:t>Plot scattered matrix:</a:t>
            </a:r>
          </a:p>
          <a:p>
            <a:pPr marL="0" indent="0">
              <a:buNone/>
            </a:pPr>
            <a:r>
              <a:rPr lang="en-US" sz="1600" dirty="0" err="1">
                <a:latin typeface="Courier New" panose="02070309020205020404" pitchFamily="49" charset="0"/>
                <a:cs typeface="Courier New" panose="02070309020205020404" pitchFamily="49" charset="0"/>
              </a:rPr>
              <a:t>pd.plotting.scatter_matrix</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hist_kwds</a:t>
            </a:r>
            <a:r>
              <a:rPr lang="en-US" sz="1600" dirty="0">
                <a:latin typeface="Courier New" panose="02070309020205020404" pitchFamily="49" charset="0"/>
                <a:cs typeface="Courier New" panose="02070309020205020404" pitchFamily="49" charset="0"/>
              </a:rPr>
              <a:t>={'bins':20})</a:t>
            </a:r>
          </a:p>
          <a:p>
            <a:pPr marL="0" indent="0">
              <a:buNone/>
            </a:pPr>
            <a:r>
              <a:rPr lang="en-US" sz="1600" dirty="0" err="1">
                <a:latin typeface="Courier New" panose="02070309020205020404" pitchFamily="49" charset="0"/>
                <a:cs typeface="Courier New" panose="02070309020205020404" pitchFamily="49" charset="0"/>
              </a:rPr>
              <a:t>plt.show</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144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202F-C29F-014F-F390-4E236583C4DD}"/>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F0BAE630-8107-6362-88D4-20A7531AD856}"/>
              </a:ext>
            </a:extLst>
          </p:cNvPr>
          <p:cNvSpPr>
            <a:spLocks noGrp="1"/>
          </p:cNvSpPr>
          <p:nvPr>
            <p:ph idx="1"/>
          </p:nvPr>
        </p:nvSpPr>
        <p:spPr>
          <a:xfrm>
            <a:off x="628650" y="1369218"/>
            <a:ext cx="7886700" cy="3301105"/>
          </a:xfrm>
        </p:spPr>
        <p:txBody>
          <a:bodyPr>
            <a:normAutofit fontScale="85000" lnSpcReduction="10000"/>
          </a:bodyPr>
          <a:lstStyle/>
          <a:p>
            <a:r>
              <a:rPr lang="en-SG" sz="1800" dirty="0">
                <a:effectLst/>
                <a:latin typeface="TimesNewRomanPSMT"/>
              </a:rPr>
              <a:t>You are given a set of data for supervised learning. A sample block of data looks like this:</a:t>
            </a:r>
          </a:p>
          <a:p>
            <a:pPr marL="1162050" indent="0">
              <a:buNone/>
              <a:tabLst>
                <a:tab pos="2079625" algn="l"/>
                <a:tab pos="2968625" algn="l"/>
                <a:tab pos="3857625" algn="l"/>
                <a:tab pos="4659313" algn="l"/>
                <a:tab pos="5684838" algn="l"/>
              </a:tabLst>
            </a:pPr>
            <a:r>
              <a:rPr lang="en-SG" sz="1800" dirty="0">
                <a:effectLst/>
                <a:latin typeface="TimesNewRomanPSMT"/>
              </a:rPr>
              <a:t>“1.2234,	0.3302,	123.50, 	0.0081, 	30033.81, 	1 </a:t>
            </a:r>
          </a:p>
          <a:p>
            <a:pPr marL="1162050" indent="0">
              <a:spcBef>
                <a:spcPts val="0"/>
              </a:spcBef>
              <a:buNone/>
              <a:tabLst>
                <a:tab pos="2079625" algn="l"/>
                <a:tab pos="2968625" algn="l"/>
                <a:tab pos="3857625" algn="l"/>
                <a:tab pos="4659313" algn="l"/>
                <a:tab pos="5684838" algn="l"/>
              </a:tabLst>
            </a:pPr>
            <a:r>
              <a:rPr lang="en-SG" sz="1800" dirty="0">
                <a:effectLst/>
                <a:latin typeface="TimesNewRomanPSMT"/>
              </a:rPr>
              <a:t>1.3456,	0.3208,	113.24, 	0.0067, 	29283.18, 	-1</a:t>
            </a:r>
            <a:br>
              <a:rPr lang="en-SG" sz="1800" dirty="0">
                <a:effectLst/>
                <a:latin typeface="TimesNewRomanPSMT"/>
              </a:rPr>
            </a:br>
            <a:r>
              <a:rPr lang="en-SG" sz="1800" dirty="0">
                <a:effectLst/>
                <a:latin typeface="TimesNewRomanPSMT"/>
              </a:rPr>
              <a:t>0.9988,	0.2326, 	133.45, 	0.0093, 	36034.33,	 1</a:t>
            </a:r>
            <a:br>
              <a:rPr lang="en-SG" sz="1800" dirty="0">
                <a:effectLst/>
                <a:latin typeface="TimesNewRomanPSMT"/>
              </a:rPr>
            </a:br>
            <a:r>
              <a:rPr lang="en-SG" sz="1800" dirty="0">
                <a:effectLst/>
                <a:latin typeface="TimesNewRomanPSMT"/>
              </a:rPr>
              <a:t>1.1858,	0.4301, 	128.55, 	0.0077, 	34037.35, 	1</a:t>
            </a:r>
            <a:br>
              <a:rPr lang="en-SG" sz="1800" dirty="0">
                <a:effectLst/>
                <a:latin typeface="TimesNewRomanPSMT"/>
              </a:rPr>
            </a:br>
            <a:r>
              <a:rPr lang="en-SG" sz="1800" dirty="0">
                <a:effectLst/>
                <a:latin typeface="TimesNewRomanPSMT"/>
              </a:rPr>
              <a:t>1.1533,	0.3853, 	116.70, 	0.0066, 	22033.58, 	-13</a:t>
            </a:r>
            <a:br>
              <a:rPr lang="en-SG" sz="1800" dirty="0">
                <a:effectLst/>
                <a:latin typeface="TimesNewRomanPSMT"/>
              </a:rPr>
            </a:br>
            <a:r>
              <a:rPr lang="en-SG" sz="1800" dirty="0">
                <a:effectLst/>
                <a:latin typeface="TimesNewRomanPSMT"/>
              </a:rPr>
              <a:t>1.2755,	0.3102, 	118.30, 	0.0098, 	30183.65, 	1</a:t>
            </a:r>
            <a:br>
              <a:rPr lang="en-SG" sz="1800" dirty="0">
                <a:effectLst/>
                <a:latin typeface="TimesNewRomanPSMT"/>
              </a:rPr>
            </a:br>
            <a:r>
              <a:rPr lang="en-SG" sz="1800" dirty="0">
                <a:effectLst/>
                <a:latin typeface="TimesNewRomanPSMT"/>
              </a:rPr>
              <a:t>1.0045,	0.2901, 	123.52, 	0.0065, 	31093.98, 	-1</a:t>
            </a:r>
            <a:br>
              <a:rPr lang="en-SG" sz="1800" dirty="0">
                <a:effectLst/>
                <a:latin typeface="TimesNewRomanPSMT"/>
              </a:rPr>
            </a:br>
            <a:r>
              <a:rPr lang="en-SG" sz="1800" dirty="0">
                <a:effectLst/>
                <a:latin typeface="TimesNewRomanPSMT"/>
              </a:rPr>
              <a:t>1.1131,	0.3912, 	113.15, 	0.0088, 	29033.23, 	-1 ” </a:t>
            </a:r>
            <a:endParaRPr lang="en-SG" dirty="0"/>
          </a:p>
          <a:p>
            <a:endParaRPr lang="en-SG" sz="1800" dirty="0">
              <a:effectLst/>
              <a:latin typeface="TimesNewRomanPSMT"/>
            </a:endParaRPr>
          </a:p>
          <a:p>
            <a:r>
              <a:rPr lang="en-SG" sz="1800" dirty="0">
                <a:effectLst/>
                <a:latin typeface="TimesNewRomanPSMT"/>
              </a:rPr>
              <a:t>Each row corresponds to a sample data measurement with 5 input features and 1 response.</a:t>
            </a:r>
          </a:p>
          <a:p>
            <a:pPr marL="184150" indent="0">
              <a:buNone/>
            </a:pPr>
            <a:br>
              <a:rPr lang="en-SG" sz="1800" dirty="0">
                <a:effectLst/>
                <a:latin typeface="TimesNewRomanPSMT"/>
              </a:rPr>
            </a:br>
            <a:r>
              <a:rPr lang="en-SG" sz="1800" dirty="0">
                <a:effectLst/>
                <a:latin typeface="TimesNewRomanPSMT"/>
              </a:rPr>
              <a:t>(a) What kind of undesired effect can you anticipate if this set of raw data is used for learning?</a:t>
            </a:r>
          </a:p>
          <a:p>
            <a:pPr marL="0" indent="184150">
              <a:buNone/>
            </a:pPr>
            <a:r>
              <a:rPr lang="en-SG" sz="1800" dirty="0">
                <a:effectLst/>
                <a:latin typeface="TimesNewRomanPSMT"/>
              </a:rPr>
              <a:t>(b) How can the data be pre-processed to handle this issue? </a:t>
            </a:r>
            <a:endParaRPr lang="en-SG" dirty="0"/>
          </a:p>
        </p:txBody>
      </p:sp>
    </p:spTree>
    <p:extLst>
      <p:ext uri="{BB962C8B-B14F-4D97-AF65-F5344CB8AC3E}">
        <p14:creationId xmlns:p14="http://schemas.microsoft.com/office/powerpoint/2010/main" val="305322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202F-C29F-014F-F390-4E236583C4DD}"/>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F0BAE630-8107-6362-88D4-20A7531AD856}"/>
              </a:ext>
            </a:extLst>
          </p:cNvPr>
          <p:cNvSpPr>
            <a:spLocks noGrp="1"/>
          </p:cNvSpPr>
          <p:nvPr>
            <p:ph idx="1"/>
          </p:nvPr>
        </p:nvSpPr>
        <p:spPr>
          <a:xfrm>
            <a:off x="628650" y="1369218"/>
            <a:ext cx="7886700" cy="3301105"/>
          </a:xfrm>
        </p:spPr>
        <p:txBody>
          <a:bodyPr>
            <a:normAutofit fontScale="77500" lnSpcReduction="20000"/>
          </a:bodyPr>
          <a:lstStyle/>
          <a:p>
            <a:r>
              <a:rPr lang="en-SG" sz="1800" dirty="0">
                <a:effectLst/>
                <a:latin typeface="TimesNewRomanPSMT"/>
              </a:rPr>
              <a:t>You are given a set of data for supervised learning. A sample block of data looks like this:</a:t>
            </a:r>
          </a:p>
          <a:p>
            <a:pPr marL="1162050" indent="0">
              <a:buNone/>
              <a:tabLst>
                <a:tab pos="2079625" algn="l"/>
                <a:tab pos="2968625" algn="l"/>
                <a:tab pos="3857625" algn="l"/>
                <a:tab pos="4659313" algn="l"/>
                <a:tab pos="5684838" algn="l"/>
              </a:tabLst>
            </a:pPr>
            <a:r>
              <a:rPr lang="en-SG" sz="1800" dirty="0">
                <a:effectLst/>
                <a:latin typeface="TimesNewRomanPSMT"/>
              </a:rPr>
              <a:t>“1.2234,	0.3302,	123.50, 	0.0081, 	30033.81, 	1 </a:t>
            </a:r>
          </a:p>
          <a:p>
            <a:pPr marL="1162050" indent="0">
              <a:spcBef>
                <a:spcPts val="0"/>
              </a:spcBef>
              <a:buNone/>
              <a:tabLst>
                <a:tab pos="2079625" algn="l"/>
                <a:tab pos="2968625" algn="l"/>
                <a:tab pos="3857625" algn="l"/>
                <a:tab pos="4659313" algn="l"/>
                <a:tab pos="5684838" algn="l"/>
              </a:tabLst>
            </a:pPr>
            <a:r>
              <a:rPr lang="en-SG" sz="1800" dirty="0">
                <a:effectLst/>
                <a:latin typeface="TimesNewRomanPSMT"/>
              </a:rPr>
              <a:t>1.3456,	0.3208,	113.24, 	0.0067, 	29283.18, 	-1</a:t>
            </a:r>
            <a:br>
              <a:rPr lang="en-SG" sz="1800" dirty="0">
                <a:effectLst/>
                <a:latin typeface="TimesNewRomanPSMT"/>
              </a:rPr>
            </a:br>
            <a:r>
              <a:rPr lang="en-SG" sz="1800" dirty="0">
                <a:effectLst/>
                <a:latin typeface="TimesNewRomanPSMT"/>
              </a:rPr>
              <a:t>0.9988,	0.2326, 	133.45, 	0.0093, 	36034.33,	 1</a:t>
            </a:r>
            <a:br>
              <a:rPr lang="en-SG" sz="1800" dirty="0">
                <a:effectLst/>
                <a:latin typeface="TimesNewRomanPSMT"/>
              </a:rPr>
            </a:br>
            <a:r>
              <a:rPr lang="en-SG" sz="1800" dirty="0">
                <a:effectLst/>
                <a:latin typeface="TimesNewRomanPSMT"/>
              </a:rPr>
              <a:t>1.1858,	0.4301, 	128.55, 	0.0077, 	34037.35, 	1</a:t>
            </a:r>
            <a:br>
              <a:rPr lang="en-SG" sz="1800" dirty="0">
                <a:effectLst/>
                <a:latin typeface="TimesNewRomanPSMT"/>
              </a:rPr>
            </a:br>
            <a:r>
              <a:rPr lang="en-SG" sz="1800" dirty="0">
                <a:effectLst/>
                <a:latin typeface="TimesNewRomanPSMT"/>
              </a:rPr>
              <a:t>1.1533,	0.3853, 	116.70, 	0.0066, 	22033.58, 	-1</a:t>
            </a:r>
            <a:br>
              <a:rPr lang="en-SG" sz="1800" dirty="0">
                <a:effectLst/>
                <a:latin typeface="TimesNewRomanPSMT"/>
              </a:rPr>
            </a:br>
            <a:r>
              <a:rPr lang="en-SG" sz="1800" dirty="0">
                <a:effectLst/>
                <a:latin typeface="TimesNewRomanPSMT"/>
              </a:rPr>
              <a:t>1.2755,	0.3102, 	118.30, 	0.0098, 	30183.65, 	1</a:t>
            </a:r>
            <a:br>
              <a:rPr lang="en-SG" sz="1800" dirty="0">
                <a:effectLst/>
                <a:latin typeface="TimesNewRomanPSMT"/>
              </a:rPr>
            </a:br>
            <a:r>
              <a:rPr lang="en-SG" sz="1800" dirty="0">
                <a:effectLst/>
                <a:latin typeface="TimesNewRomanPSMT"/>
              </a:rPr>
              <a:t>1.0045,	0.2901, 	123.52, 	0.0065, 	31093.98, 	-1</a:t>
            </a:r>
            <a:br>
              <a:rPr lang="en-SG" sz="1800" dirty="0">
                <a:effectLst/>
                <a:latin typeface="TimesNewRomanPSMT"/>
              </a:rPr>
            </a:br>
            <a:r>
              <a:rPr lang="en-SG" sz="1800" dirty="0">
                <a:effectLst/>
                <a:latin typeface="TimesNewRomanPSMT"/>
              </a:rPr>
              <a:t>1.1131,	0.3912, 	113.15, 	0.0088, 	29033.23, 	-1 ” </a:t>
            </a:r>
            <a:endParaRPr lang="en-SG" dirty="0"/>
          </a:p>
          <a:p>
            <a:endParaRPr lang="en-SG" sz="1800" dirty="0">
              <a:effectLst/>
              <a:latin typeface="TimesNewRomanPSMT"/>
            </a:endParaRPr>
          </a:p>
          <a:p>
            <a:r>
              <a:rPr lang="en-SG" sz="1800" dirty="0">
                <a:effectLst/>
                <a:latin typeface="TimesNewRomanPSMT"/>
              </a:rPr>
              <a:t>Each row corresponds to a sample data measurement with 5 input features and 1 response.</a:t>
            </a:r>
          </a:p>
          <a:p>
            <a:pPr marL="184150" indent="0">
              <a:buNone/>
            </a:pPr>
            <a:br>
              <a:rPr lang="en-SG" sz="1800" dirty="0">
                <a:effectLst/>
                <a:latin typeface="TimesNewRomanPSMT"/>
              </a:rPr>
            </a:br>
            <a:r>
              <a:rPr lang="en-SG" sz="1800" dirty="0">
                <a:effectLst/>
                <a:latin typeface="TimesNewRomanPSMT"/>
              </a:rPr>
              <a:t>(a) What kind of undesired effect can you anticipate if this set of raw data is used for learning?</a:t>
            </a:r>
          </a:p>
          <a:p>
            <a:pPr marL="469900" indent="-285750">
              <a:buFont typeface="Wingdings" pitchFamily="2" charset="2"/>
              <a:buChar char="ü"/>
            </a:pPr>
            <a:r>
              <a:rPr lang="en-SG" dirty="0">
                <a:solidFill>
                  <a:schemeClr val="accent2"/>
                </a:solidFill>
                <a:effectLst/>
                <a:latin typeface="TimesNewRomanPSMT"/>
              </a:rPr>
              <a:t>Those features with very large values may overshadow those with very small values. </a:t>
            </a:r>
          </a:p>
          <a:p>
            <a:pPr marL="0" indent="184150">
              <a:buNone/>
            </a:pPr>
            <a:r>
              <a:rPr lang="en-SG" sz="1800" dirty="0">
                <a:effectLst/>
                <a:latin typeface="TimesNewRomanPSMT"/>
              </a:rPr>
              <a:t>(b) How can the data be pre-processed to handle this issue? </a:t>
            </a:r>
          </a:p>
          <a:p>
            <a:pPr marL="360363" indent="-165100">
              <a:buFont typeface="Wingdings" pitchFamily="2" charset="2"/>
              <a:buChar char="ü"/>
            </a:pPr>
            <a:r>
              <a:rPr lang="en-SG" dirty="0">
                <a:solidFill>
                  <a:schemeClr val="accent2"/>
                </a:solidFill>
                <a:latin typeface="TimesNewRomanPSMT"/>
              </a:rPr>
              <a:t>  Normalize data</a:t>
            </a:r>
            <a:endParaRPr lang="en-SG" dirty="0">
              <a:solidFill>
                <a:schemeClr val="accent2"/>
              </a:solidFill>
            </a:endParaRPr>
          </a:p>
        </p:txBody>
      </p:sp>
    </p:spTree>
    <p:extLst>
      <p:ext uri="{BB962C8B-B14F-4D97-AF65-F5344CB8AC3E}">
        <p14:creationId xmlns:p14="http://schemas.microsoft.com/office/powerpoint/2010/main" val="145880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70FF-5FDA-9B60-895C-4BCD4B0F46CF}"/>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36C34CF7-A045-4937-3353-3E31C31A3C1B}"/>
              </a:ext>
            </a:extLst>
          </p:cNvPr>
          <p:cNvSpPr>
            <a:spLocks noGrp="1"/>
          </p:cNvSpPr>
          <p:nvPr>
            <p:ph idx="1"/>
          </p:nvPr>
        </p:nvSpPr>
        <p:spPr/>
        <p:txBody>
          <a:bodyPr>
            <a:normAutofit fontScale="92500"/>
          </a:bodyPr>
          <a:lstStyle/>
          <a:p>
            <a:pPr algn="just"/>
            <a:r>
              <a:rPr lang="en-SG" sz="1800" dirty="0">
                <a:effectLst/>
                <a:latin typeface="TimesNewRomanPSMT"/>
              </a:rPr>
              <a:t>The Pima Indians Diabetes Dataset involves predicting the onset of diabetes within 5 years in Pima Indians given medical details. Download the Pima-Indians-Diabetes data from </a:t>
            </a:r>
            <a:r>
              <a:rPr lang="en-SG" sz="1800" dirty="0">
                <a:solidFill>
                  <a:srgbClr val="0000FF"/>
                </a:solidFill>
                <a:effectLst/>
                <a:latin typeface="Calibri" panose="020F0502020204030204" pitchFamily="34" charset="0"/>
                <a:hlinkClick r:id="rId3"/>
              </a:rPr>
              <a:t>https://raw.githubusercontent.com/jbrownlee/Datasets/master/pima-indians-diabetes.data.csv</a:t>
            </a:r>
            <a:r>
              <a:rPr lang="en-SG" sz="1800" dirty="0">
                <a:effectLst/>
                <a:latin typeface="Calibri" panose="020F0502020204030204" pitchFamily="34" charset="0"/>
              </a:rPr>
              <a:t>.</a:t>
            </a:r>
            <a:endParaRPr lang="en-SG" sz="1800" dirty="0">
              <a:latin typeface="Calibri" panose="020F0502020204030204" pitchFamily="34" charset="0"/>
            </a:endParaRPr>
          </a:p>
          <a:p>
            <a:pPr marL="0" indent="0">
              <a:buNone/>
            </a:pPr>
            <a:r>
              <a:rPr lang="en-SG" sz="1800" dirty="0">
                <a:effectLst/>
                <a:latin typeface="TimesNewRomanPSMT"/>
              </a:rPr>
              <a:t>(a)  Print the summary statistics of this data set. </a:t>
            </a:r>
            <a:endParaRPr lang="en-SG" dirty="0">
              <a:effectLst/>
            </a:endParaRPr>
          </a:p>
          <a:p>
            <a:pPr marL="0" indent="0">
              <a:buNone/>
            </a:pPr>
            <a:r>
              <a:rPr lang="en-SG" sz="1800" dirty="0">
                <a:effectLst/>
                <a:latin typeface="TimesNewRomanPSMT"/>
              </a:rPr>
              <a:t>(b)  Count the number of “0” entries in columns [1,2,3,4,5]. </a:t>
            </a:r>
            <a:endParaRPr lang="en-SG" dirty="0">
              <a:effectLst/>
            </a:endParaRPr>
          </a:p>
          <a:p>
            <a:pPr marL="0" indent="0">
              <a:buNone/>
            </a:pPr>
            <a:r>
              <a:rPr lang="en-SG" sz="1800" dirty="0">
                <a:effectLst/>
                <a:latin typeface="TimesNewRomanPSMT"/>
              </a:rPr>
              <a:t>(c)  Replace these “0” values by “</a:t>
            </a:r>
            <a:r>
              <a:rPr lang="en-SG" sz="1800" dirty="0" err="1">
                <a:effectLst/>
                <a:latin typeface="TimesNewRomanPSMT"/>
              </a:rPr>
              <a:t>NaN</a:t>
            </a:r>
            <a:r>
              <a:rPr lang="en-SG" sz="1800" dirty="0">
                <a:effectLst/>
                <a:latin typeface="TimesNewRomanPSMT"/>
              </a:rPr>
              <a:t>”. </a:t>
            </a:r>
          </a:p>
          <a:p>
            <a:pPr marL="0" indent="0">
              <a:buNone/>
            </a:pPr>
            <a:endParaRPr lang="en-SG" dirty="0">
              <a:effectLst/>
            </a:endParaRPr>
          </a:p>
          <a:p>
            <a:r>
              <a:rPr lang="en-SG" sz="1800" dirty="0">
                <a:effectLst/>
                <a:latin typeface="TimesNewRomanPSMT"/>
              </a:rPr>
              <a:t>(Hint: you might need the “</a:t>
            </a:r>
            <a:r>
              <a:rPr lang="en-SG" sz="1800" dirty="0">
                <a:effectLst/>
                <a:latin typeface="CourierNewPSMT" panose="02070309020205020404" pitchFamily="49" charset="0"/>
              </a:rPr>
              <a:t>.describe()</a:t>
            </a:r>
            <a:r>
              <a:rPr lang="en-SG" sz="1800" dirty="0">
                <a:effectLst/>
                <a:latin typeface="TimesNewRomanPSMT"/>
              </a:rPr>
              <a:t>” and “</a:t>
            </a:r>
            <a:r>
              <a:rPr lang="en-SG" sz="1800" dirty="0">
                <a:effectLst/>
                <a:latin typeface="CourierNewPSMT" panose="02070309020205020404" pitchFamily="49" charset="0"/>
              </a:rPr>
              <a:t>.replace(0, </a:t>
            </a:r>
            <a:r>
              <a:rPr lang="en-SG" sz="1800" dirty="0" err="1">
                <a:effectLst/>
                <a:latin typeface="CourierNewPSMT" panose="02070309020205020404" pitchFamily="49" charset="0"/>
              </a:rPr>
              <a:t>numpy.NaN</a:t>
            </a:r>
            <a:r>
              <a:rPr lang="en-SG" sz="1800" dirty="0">
                <a:effectLst/>
                <a:latin typeface="CourierNewPSMT" panose="02070309020205020404" pitchFamily="49" charset="0"/>
              </a:rPr>
              <a:t>)</a:t>
            </a:r>
            <a:r>
              <a:rPr lang="en-SG" sz="1800" dirty="0">
                <a:effectLst/>
                <a:latin typeface="TimesNewRomanPSMT"/>
              </a:rPr>
              <a:t>” functions “</a:t>
            </a:r>
            <a:r>
              <a:rPr lang="en-SG" sz="1800" dirty="0">
                <a:effectLst/>
                <a:latin typeface="CourierNewPSMT" panose="02070309020205020404" pitchFamily="49" charset="0"/>
              </a:rPr>
              <a:t>from pandas import </a:t>
            </a:r>
            <a:r>
              <a:rPr lang="en-SG" sz="1800" dirty="0" err="1">
                <a:effectLst/>
                <a:latin typeface="CourierNewPSMT" panose="02070309020205020404" pitchFamily="49" charset="0"/>
              </a:rPr>
              <a:t>read_csv</a:t>
            </a:r>
            <a:r>
              <a:rPr lang="en-SG" sz="1800" dirty="0">
                <a:effectLst/>
                <a:latin typeface="TimesNewRomanPSMT"/>
              </a:rPr>
              <a:t>”.) </a:t>
            </a:r>
            <a:endParaRPr lang="en-SG" dirty="0"/>
          </a:p>
          <a:p>
            <a:endParaRPr lang="en-US" dirty="0"/>
          </a:p>
        </p:txBody>
      </p:sp>
    </p:spTree>
    <p:extLst>
      <p:ext uri="{BB962C8B-B14F-4D97-AF65-F5344CB8AC3E}">
        <p14:creationId xmlns:p14="http://schemas.microsoft.com/office/powerpoint/2010/main" val="2977991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2EC4-71F1-F89D-3C07-4EC1699F7A35}"/>
              </a:ext>
            </a:extLst>
          </p:cNvPr>
          <p:cNvSpPr>
            <a:spLocks noGrp="1"/>
          </p:cNvSpPr>
          <p:nvPr>
            <p:ph type="title"/>
          </p:nvPr>
        </p:nvSpPr>
        <p:spPr/>
        <p:txBody>
          <a:bodyPr/>
          <a:lstStyle/>
          <a:p>
            <a:r>
              <a:rPr lang="en-US" dirty="0"/>
              <a:t>Question 5</a:t>
            </a:r>
          </a:p>
        </p:txBody>
      </p:sp>
      <p:sp>
        <p:nvSpPr>
          <p:cNvPr id="15" name="Content Placeholder 14">
            <a:extLst>
              <a:ext uri="{FF2B5EF4-FFF2-40B4-BE49-F238E27FC236}">
                <a16:creationId xmlns:a16="http://schemas.microsoft.com/office/drawing/2014/main" id="{7F08FF69-1BCD-63B5-CD52-DC8650807442}"/>
              </a:ext>
            </a:extLst>
          </p:cNvPr>
          <p:cNvSpPr>
            <a:spLocks noGrp="1"/>
          </p:cNvSpPr>
          <p:nvPr>
            <p:ph idx="1"/>
          </p:nvPr>
        </p:nvSpPr>
        <p:spPr>
          <a:xfrm>
            <a:off x="379771" y="1369218"/>
            <a:ext cx="3366319" cy="3281439"/>
          </a:xfrm>
        </p:spPr>
        <p:txBody>
          <a:bodyPr>
            <a:normAutofit fontScale="62500" lnSpcReduction="20000"/>
          </a:bodyPr>
          <a:lstStyle/>
          <a:p>
            <a:pPr algn="just"/>
            <a:r>
              <a:rPr lang="en-US" dirty="0"/>
              <a:t>768 observations (rows)</a:t>
            </a:r>
          </a:p>
          <a:p>
            <a:pPr algn="just"/>
            <a:r>
              <a:rPr lang="en-US" dirty="0"/>
              <a:t>8 features (columns):</a:t>
            </a:r>
          </a:p>
          <a:p>
            <a:pPr marL="0" indent="0" algn="just">
              <a:buNone/>
            </a:pPr>
            <a:r>
              <a:rPr lang="en-US" dirty="0"/>
              <a:t>0. Number of times pregnant.</a:t>
            </a:r>
          </a:p>
          <a:p>
            <a:pPr marL="184150" indent="-184150" algn="just">
              <a:buAutoNum type="arabicPeriod"/>
            </a:pPr>
            <a:r>
              <a:rPr lang="en-US" dirty="0"/>
              <a:t>Plasma glucose concentration a 2 hours in an oral glucose tolerance test.</a:t>
            </a:r>
          </a:p>
          <a:p>
            <a:pPr marL="0" indent="0" algn="just">
              <a:buNone/>
            </a:pPr>
            <a:r>
              <a:rPr lang="en-US" dirty="0"/>
              <a:t>2. Diastolic blood pressure (mm Hg).</a:t>
            </a:r>
          </a:p>
          <a:p>
            <a:pPr marL="0" indent="0" algn="just">
              <a:buNone/>
            </a:pPr>
            <a:r>
              <a:rPr lang="en-US" dirty="0"/>
              <a:t>3. Triceps skinfold thickness (mm).</a:t>
            </a:r>
          </a:p>
          <a:p>
            <a:pPr marL="0" indent="0" algn="just">
              <a:buNone/>
            </a:pPr>
            <a:r>
              <a:rPr lang="en-US" dirty="0"/>
              <a:t>4. 2-Hour serum insulin (mu U/ml).</a:t>
            </a:r>
          </a:p>
          <a:p>
            <a:pPr marL="0" indent="0" algn="just">
              <a:buNone/>
            </a:pPr>
            <a:r>
              <a:rPr lang="en-US" dirty="0"/>
              <a:t>5. Body mass index (weight in kg/(height in m)^2).</a:t>
            </a:r>
          </a:p>
          <a:p>
            <a:pPr marL="0" indent="0" algn="just">
              <a:buNone/>
            </a:pPr>
            <a:r>
              <a:rPr lang="en-US" dirty="0"/>
              <a:t>6. Diabetes pedigree function.</a:t>
            </a:r>
          </a:p>
          <a:p>
            <a:pPr marL="0" indent="0" algn="just">
              <a:buNone/>
            </a:pPr>
            <a:r>
              <a:rPr lang="en-US" dirty="0"/>
              <a:t>7. Age (years).</a:t>
            </a:r>
          </a:p>
          <a:p>
            <a:pPr marL="0" indent="0" algn="just">
              <a:buNone/>
            </a:pPr>
            <a:r>
              <a:rPr lang="en-US" dirty="0"/>
              <a:t>8. Class variable (0 or 1).</a:t>
            </a:r>
          </a:p>
        </p:txBody>
      </p:sp>
      <p:pic>
        <p:nvPicPr>
          <p:cNvPr id="17" name="Picture 16">
            <a:extLst>
              <a:ext uri="{FF2B5EF4-FFF2-40B4-BE49-F238E27FC236}">
                <a16:creationId xmlns:a16="http://schemas.microsoft.com/office/drawing/2014/main" id="{9F2F7CA4-2B47-C0F8-4FC9-9BA1A4122B67}"/>
              </a:ext>
            </a:extLst>
          </p:cNvPr>
          <p:cNvPicPr>
            <a:picLocks noChangeAspect="1"/>
          </p:cNvPicPr>
          <p:nvPr/>
        </p:nvPicPr>
        <p:blipFill>
          <a:blip r:embed="rId2"/>
          <a:srcRect/>
          <a:stretch/>
        </p:blipFill>
        <p:spPr>
          <a:xfrm>
            <a:off x="4076460" y="1369219"/>
            <a:ext cx="4687769" cy="3281439"/>
          </a:xfrm>
          <a:prstGeom prst="rect">
            <a:avLst/>
          </a:prstGeom>
        </p:spPr>
      </p:pic>
    </p:spTree>
    <p:extLst>
      <p:ext uri="{BB962C8B-B14F-4D97-AF65-F5344CB8AC3E}">
        <p14:creationId xmlns:p14="http://schemas.microsoft.com/office/powerpoint/2010/main" val="304646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AF02-FB84-7837-252D-7903D477E833}"/>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7847BF33-5E9A-8C6E-9265-91121DE9002F}"/>
              </a:ext>
            </a:extLst>
          </p:cNvPr>
          <p:cNvSpPr>
            <a:spLocks noGrp="1"/>
          </p:cNvSpPr>
          <p:nvPr>
            <p:ph idx="1"/>
          </p:nvPr>
        </p:nvSpPr>
        <p:spPr/>
        <p:txBody>
          <a:bodyPr>
            <a:noAutofit/>
          </a:bodyPr>
          <a:lstStyle/>
          <a:p>
            <a:r>
              <a:rPr lang="en-SG" sz="1800" dirty="0">
                <a:effectLst/>
                <a:latin typeface="Arial" panose="020B0604020202020204" pitchFamily="34" charset="0"/>
                <a:cs typeface="Arial" panose="020B0604020202020204" pitchFamily="34" charset="0"/>
              </a:rPr>
              <a:t>Print the summary statistics of this data set.</a:t>
            </a:r>
          </a:p>
          <a:p>
            <a:pPr marL="0" indent="0">
              <a:buNone/>
            </a:pPr>
            <a:r>
              <a:rPr lang="en-SG" sz="1800" dirty="0" err="1">
                <a:effectLst/>
                <a:latin typeface="Courier New" panose="02070309020205020404" pitchFamily="49" charset="0"/>
                <a:cs typeface="Courier New" panose="02070309020205020404" pitchFamily="49" charset="0"/>
              </a:rPr>
              <a:t>df.describe</a:t>
            </a:r>
            <a:r>
              <a:rPr lang="en-SG" sz="1800" dirty="0">
                <a:effectLst/>
                <a:latin typeface="Courier New" panose="02070309020205020404" pitchFamily="49" charset="0"/>
                <a:cs typeface="Courier New" panose="02070309020205020404" pitchFamily="49" charset="0"/>
              </a:rPr>
              <a:t>()</a:t>
            </a:r>
          </a:p>
          <a:p>
            <a:r>
              <a:rPr lang="en-US" sz="1800" dirty="0"/>
              <a:t>Count the number of “0” entries in columns [1,2,3,4,5].</a:t>
            </a:r>
          </a:p>
          <a:p>
            <a:pPr marL="0" indent="0">
              <a:buNone/>
            </a:pPr>
            <a:r>
              <a:rPr lang="en-SG" sz="1800" dirty="0">
                <a:latin typeface="CourierNewPSMT" panose="02070309020205020404" pitchFamily="49" charset="0"/>
              </a:rPr>
              <a:t>e</a:t>
            </a:r>
            <a:r>
              <a:rPr lang="en-SG" sz="1800" dirty="0">
                <a:effectLst/>
                <a:latin typeface="CourierNewPSMT" panose="02070309020205020404" pitchFamily="49" charset="0"/>
              </a:rPr>
              <a:t>ntries = </a:t>
            </a:r>
            <a:r>
              <a:rPr lang="en-SG" sz="1800" dirty="0" err="1">
                <a:effectLst/>
                <a:latin typeface="CourierNewPSMT" panose="02070309020205020404" pitchFamily="49" charset="0"/>
              </a:rPr>
              <a:t>df</a:t>
            </a:r>
            <a:r>
              <a:rPr lang="en-SG" sz="1800" dirty="0">
                <a:effectLst/>
                <a:latin typeface="CourierNewPSMT" panose="02070309020205020404" pitchFamily="49" charset="0"/>
              </a:rPr>
              <a:t>[[1,2,3,4,5]] == 0 # find the entries</a:t>
            </a:r>
          </a:p>
          <a:p>
            <a:pPr marL="0" indent="0">
              <a:buNone/>
            </a:pPr>
            <a:r>
              <a:rPr lang="en-US" sz="1800" dirty="0" err="1">
                <a:latin typeface="Courier New" panose="02070309020205020404" pitchFamily="49" charset="0"/>
                <a:cs typeface="Courier New" panose="02070309020205020404" pitchFamily="49" charset="0"/>
              </a:rPr>
              <a:t>entries.sum</a:t>
            </a:r>
            <a:r>
              <a:rPr lang="en-US" sz="1800" dirty="0">
                <a:latin typeface="Courier New" panose="02070309020205020404" pitchFamily="49" charset="0"/>
                <a:cs typeface="Courier New" panose="02070309020205020404" pitchFamily="49" charset="0"/>
              </a:rPr>
              <a:t>()	# count number of </a:t>
            </a:r>
            <a:r>
              <a:rPr lang="en-US" sz="1800" dirty="0" err="1">
                <a:latin typeface="Courier New" panose="02070309020205020404" pitchFamily="49" charset="0"/>
                <a:cs typeface="Courier New" panose="02070309020205020404" pitchFamily="49" charset="0"/>
              </a:rPr>
              <a:t>True’s</a:t>
            </a:r>
            <a:r>
              <a:rPr lang="en-US" sz="1800" dirty="0">
                <a:latin typeface="Courier New" panose="02070309020205020404" pitchFamily="49" charset="0"/>
                <a:cs typeface="Courier New" panose="02070309020205020404" pitchFamily="49" charset="0"/>
              </a:rPr>
              <a:t> in each column</a:t>
            </a:r>
          </a:p>
          <a:p>
            <a:r>
              <a:rPr lang="en-US" sz="1800" dirty="0"/>
              <a:t>Replace these “0” values by “</a:t>
            </a:r>
            <a:r>
              <a:rPr lang="en-US" sz="1800" dirty="0" err="1"/>
              <a:t>NaN</a:t>
            </a:r>
            <a:r>
              <a:rPr lang="en-US" sz="1800" dirty="0"/>
              <a:t>”.</a:t>
            </a:r>
          </a:p>
          <a:p>
            <a:pPr marL="0" indent="0">
              <a:buNone/>
            </a:pPr>
            <a:r>
              <a:rPr lang="en-SG" sz="1800" dirty="0">
                <a:effectLst/>
                <a:latin typeface="CourierNewPSMT" panose="02070309020205020404" pitchFamily="49" charset="0"/>
              </a:rPr>
              <a:t>replace(0, </a:t>
            </a:r>
            <a:r>
              <a:rPr lang="en-SG" sz="1800" dirty="0" err="1">
                <a:effectLst/>
                <a:latin typeface="CourierNewPSMT" panose="02070309020205020404" pitchFamily="49" charset="0"/>
              </a:rPr>
              <a:t>numpy.NaN</a:t>
            </a:r>
            <a:r>
              <a:rPr lang="en-SG" sz="1800" dirty="0">
                <a:effectLst/>
                <a:latin typeface="CourierNewPSMT" panose="02070309020205020404" pitchFamily="49" charset="0"/>
              </a:rPr>
              <a:t>) </a:t>
            </a:r>
            <a:endParaRPr lang="en-SG" sz="1800" dirty="0"/>
          </a:p>
        </p:txBody>
      </p:sp>
    </p:spTree>
    <p:extLst>
      <p:ext uri="{BB962C8B-B14F-4D97-AF65-F5344CB8AC3E}">
        <p14:creationId xmlns:p14="http://schemas.microsoft.com/office/powerpoint/2010/main" val="384729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4786-3769-15DF-1086-C0CA64A4CC09}"/>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2AAB848C-F6C6-A3B0-A035-D58BDC6DDA97}"/>
              </a:ext>
            </a:extLst>
          </p:cNvPr>
          <p:cNvSpPr>
            <a:spLocks noGrp="1"/>
          </p:cNvSpPr>
          <p:nvPr>
            <p:ph idx="1"/>
          </p:nvPr>
        </p:nvSpPr>
        <p:spPr/>
        <p:txBody>
          <a:bodyPr/>
          <a:lstStyle/>
          <a:p>
            <a:pPr algn="just"/>
            <a:r>
              <a:rPr lang="en-SG" sz="1800" dirty="0">
                <a:effectLst/>
                <a:latin typeface="TimesNewRomanPSMT"/>
              </a:rPr>
              <a:t>Disease Outbreak Response System Condition (DORSCON) in Singapore is a colour-coded framework that shows the current disease situation. The framework provides us with general guidelines on what needs to be done to prevent and reduce the impact of infections. There are 4 statuses – </a:t>
            </a:r>
            <a:r>
              <a:rPr lang="en-SG" sz="1800" dirty="0">
                <a:solidFill>
                  <a:schemeClr val="accent2"/>
                </a:solidFill>
                <a:effectLst/>
                <a:latin typeface="TimesNewRomanPSMT"/>
              </a:rPr>
              <a:t>Green, Yellow, Orange and Red</a:t>
            </a:r>
            <a:r>
              <a:rPr lang="en-SG" sz="1800" dirty="0">
                <a:effectLst/>
                <a:latin typeface="TimesNewRomanPSMT"/>
              </a:rPr>
              <a:t>, depending on the severity and spread of the disease. Which type of data does DORSCON belong to ? </a:t>
            </a:r>
            <a:endParaRPr lang="en-SG" dirty="0"/>
          </a:p>
          <a:p>
            <a:pPr marL="0" indent="0" algn="ctr">
              <a:buNone/>
            </a:pPr>
            <a:r>
              <a:rPr lang="en-SG" sz="1800" dirty="0">
                <a:effectLst/>
                <a:latin typeface="TimesNewRomanPSMT"/>
              </a:rPr>
              <a:t>(1) Categorical; (2) Ordinal; (3) Continuous; (4) Interval </a:t>
            </a:r>
            <a:endParaRPr lang="en-SG" dirty="0"/>
          </a:p>
          <a:p>
            <a:pPr marL="0" indent="0">
              <a:buNone/>
            </a:pPr>
            <a:endParaRPr lang="en-US" dirty="0"/>
          </a:p>
        </p:txBody>
      </p:sp>
    </p:spTree>
    <p:extLst>
      <p:ext uri="{BB962C8B-B14F-4D97-AF65-F5344CB8AC3E}">
        <p14:creationId xmlns:p14="http://schemas.microsoft.com/office/powerpoint/2010/main" val="2165690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C28C-5E8E-6AE6-2A7D-4189FF774603}"/>
              </a:ext>
            </a:extLst>
          </p:cNvPr>
          <p:cNvSpPr>
            <a:spLocks noGrp="1"/>
          </p:cNvSpPr>
          <p:nvPr>
            <p:ph type="title"/>
          </p:nvPr>
        </p:nvSpPr>
        <p:spPr/>
        <p:txBody>
          <a:bodyPr/>
          <a:lstStyle/>
          <a:p>
            <a:r>
              <a:rPr lang="en-US" dirty="0"/>
              <a:t>Question 6</a:t>
            </a:r>
          </a:p>
        </p:txBody>
      </p:sp>
      <p:pic>
        <p:nvPicPr>
          <p:cNvPr id="5" name="Content Placeholder 4" descr="A diagram of a number of objects&#10;&#10;Description automatically generated">
            <a:extLst>
              <a:ext uri="{FF2B5EF4-FFF2-40B4-BE49-F238E27FC236}">
                <a16:creationId xmlns:a16="http://schemas.microsoft.com/office/drawing/2014/main" id="{2AC41997-E815-214C-A125-8DDBCC9D3C38}"/>
              </a:ext>
            </a:extLst>
          </p:cNvPr>
          <p:cNvPicPr>
            <a:picLocks noGrp="1" noChangeAspect="1"/>
          </p:cNvPicPr>
          <p:nvPr>
            <p:ph idx="1"/>
          </p:nvPr>
        </p:nvPicPr>
        <p:blipFill>
          <a:blip r:embed="rId2"/>
          <a:stretch>
            <a:fillRect/>
          </a:stretch>
        </p:blipFill>
        <p:spPr>
          <a:xfrm>
            <a:off x="1896571" y="1370013"/>
            <a:ext cx="5350858" cy="2974975"/>
          </a:xfrm>
        </p:spPr>
      </p:pic>
    </p:spTree>
    <p:extLst>
      <p:ext uri="{BB962C8B-B14F-4D97-AF65-F5344CB8AC3E}">
        <p14:creationId xmlns:p14="http://schemas.microsoft.com/office/powerpoint/2010/main" val="323458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4786-3769-15DF-1086-C0CA64A4CC09}"/>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2AAB848C-F6C6-A3B0-A035-D58BDC6DDA97}"/>
              </a:ext>
            </a:extLst>
          </p:cNvPr>
          <p:cNvSpPr>
            <a:spLocks noGrp="1"/>
          </p:cNvSpPr>
          <p:nvPr>
            <p:ph idx="1"/>
          </p:nvPr>
        </p:nvSpPr>
        <p:spPr/>
        <p:txBody>
          <a:bodyPr/>
          <a:lstStyle/>
          <a:p>
            <a:pPr algn="just"/>
            <a:r>
              <a:rPr lang="en-SG" sz="1800" dirty="0">
                <a:effectLst/>
                <a:latin typeface="TimesNewRomanPSMT"/>
              </a:rPr>
              <a:t>Disease Outbreak Response System Condition (DORSCON) in Singapore is a colour-coded framework that shows the current disease situation. The framework provides us with general guidelines on what needs to be done to prevent and reduce the impact of infections. There are 4 statuses – </a:t>
            </a:r>
            <a:r>
              <a:rPr lang="en-SG" sz="1800" dirty="0">
                <a:solidFill>
                  <a:schemeClr val="accent2"/>
                </a:solidFill>
                <a:effectLst/>
                <a:latin typeface="TimesNewRomanPSMT"/>
              </a:rPr>
              <a:t>Green, Yellow, Orange and Red</a:t>
            </a:r>
            <a:r>
              <a:rPr lang="en-SG" sz="1800" dirty="0">
                <a:effectLst/>
                <a:latin typeface="TimesNewRomanPSMT"/>
              </a:rPr>
              <a:t>, depending on the severity and spread of the disease. Which type of data does DORSCON belong to ? </a:t>
            </a:r>
            <a:endParaRPr lang="en-SG" dirty="0"/>
          </a:p>
          <a:p>
            <a:pPr marL="0" indent="0" algn="ctr">
              <a:buNone/>
            </a:pPr>
            <a:r>
              <a:rPr lang="en-SG" sz="1800" dirty="0">
                <a:effectLst/>
                <a:latin typeface="TimesNewRomanPSMT"/>
              </a:rPr>
              <a:t>(1) Categorical; (2) Ordinal; (3) Continuous; (4) Interval </a:t>
            </a:r>
            <a:endParaRPr lang="en-SG" dirty="0"/>
          </a:p>
          <a:p>
            <a:pPr marL="0" indent="0">
              <a:buNone/>
            </a:pPr>
            <a:endParaRPr lang="en-US" dirty="0"/>
          </a:p>
        </p:txBody>
      </p:sp>
    </p:spTree>
    <p:extLst>
      <p:ext uri="{BB962C8B-B14F-4D97-AF65-F5344CB8AC3E}">
        <p14:creationId xmlns:p14="http://schemas.microsoft.com/office/powerpoint/2010/main" val="93698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4786-3769-15DF-1086-C0CA64A4CC09}"/>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2AAB848C-F6C6-A3B0-A035-D58BDC6DDA97}"/>
              </a:ext>
            </a:extLst>
          </p:cNvPr>
          <p:cNvSpPr>
            <a:spLocks noGrp="1"/>
          </p:cNvSpPr>
          <p:nvPr>
            <p:ph idx="1"/>
          </p:nvPr>
        </p:nvSpPr>
        <p:spPr/>
        <p:txBody>
          <a:bodyPr/>
          <a:lstStyle/>
          <a:p>
            <a:pPr algn="just"/>
            <a:r>
              <a:rPr lang="en-SG" sz="1800" dirty="0">
                <a:effectLst/>
                <a:latin typeface="TimesNewRomanPSMT"/>
              </a:rPr>
              <a:t>Disease Outbreak Response System Condition (DORSCON) in Singapore is a colour-coded framework that shows the current disease situation. The framework provides us with general guidelines on what needs to be done to prevent and reduce the impact of infections. There are 4 statuses – </a:t>
            </a:r>
            <a:r>
              <a:rPr lang="en-SG" sz="1800" dirty="0">
                <a:solidFill>
                  <a:schemeClr val="accent2"/>
                </a:solidFill>
                <a:effectLst/>
                <a:latin typeface="TimesNewRomanPSMT"/>
              </a:rPr>
              <a:t>Green, Yellow, Orange and Red</a:t>
            </a:r>
            <a:r>
              <a:rPr lang="en-SG" sz="1800" dirty="0">
                <a:effectLst/>
                <a:latin typeface="TimesNewRomanPSMT"/>
              </a:rPr>
              <a:t>, depending on the severity and spread of the disease. Which type of data does DORSCON belong to ? </a:t>
            </a:r>
            <a:endParaRPr lang="en-SG" dirty="0"/>
          </a:p>
          <a:p>
            <a:pPr marL="0" indent="0" algn="ctr">
              <a:buNone/>
            </a:pPr>
            <a:r>
              <a:rPr lang="en-SG" sz="1800" dirty="0">
                <a:effectLst/>
                <a:latin typeface="TimesNewRomanPSMT"/>
              </a:rPr>
              <a:t>(1) Categorical; (2) Ordinal; (3) Continuous; (4) Interval </a:t>
            </a:r>
            <a:endParaRPr lang="en-SG" dirty="0"/>
          </a:p>
          <a:p>
            <a:pPr marL="0" indent="0">
              <a:buNone/>
            </a:pPr>
            <a:endParaRPr lang="en-US" dirty="0"/>
          </a:p>
        </p:txBody>
      </p:sp>
      <p:sp>
        <p:nvSpPr>
          <p:cNvPr id="4" name="Oval 3">
            <a:extLst>
              <a:ext uri="{FF2B5EF4-FFF2-40B4-BE49-F238E27FC236}">
                <a16:creationId xmlns:a16="http://schemas.microsoft.com/office/drawing/2014/main" id="{6705A52C-2533-5129-70EB-A935DCAB89C7}"/>
              </a:ext>
            </a:extLst>
          </p:cNvPr>
          <p:cNvSpPr/>
          <p:nvPr/>
        </p:nvSpPr>
        <p:spPr>
          <a:xfrm>
            <a:off x="3441291" y="2979173"/>
            <a:ext cx="334296" cy="34412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3A642B5-98B8-E9EA-441E-DAB967758356}"/>
              </a:ext>
            </a:extLst>
          </p:cNvPr>
          <p:cNvSpPr/>
          <p:nvPr/>
        </p:nvSpPr>
        <p:spPr>
          <a:xfrm>
            <a:off x="1931731" y="2979172"/>
            <a:ext cx="334296" cy="34412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34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Question 1</a:t>
            </a:r>
          </a:p>
        </p:txBody>
      </p:sp>
      <p:sp>
        <p:nvSpPr>
          <p:cNvPr id="7" name="Content Placeholder 1"/>
          <p:cNvSpPr>
            <a:spLocks noGrp="1"/>
          </p:cNvSpPr>
          <p:nvPr>
            <p:ph idx="1"/>
          </p:nvPr>
        </p:nvSpPr>
        <p:spPr>
          <a:xfrm>
            <a:off x="501446" y="1369219"/>
            <a:ext cx="8249264" cy="2976380"/>
          </a:xfrm>
        </p:spPr>
        <p:txBody>
          <a:bodyPr/>
          <a:lstStyle/>
          <a:p>
            <a:pPr algn="just"/>
            <a:r>
              <a:rPr lang="en-SG" sz="1800" dirty="0">
                <a:effectLst/>
                <a:latin typeface="TimesNewRomanPSMT"/>
              </a:rPr>
              <a:t>A Comma Separated Values (CSV) file is a plain text file that contains a list of data. These files are often used for exchanging data between different applications.</a:t>
            </a:r>
          </a:p>
          <a:p>
            <a:pPr algn="just"/>
            <a:r>
              <a:rPr lang="en-SG" sz="1800" dirty="0">
                <a:effectLst/>
                <a:latin typeface="TimesNewRomanPSMT"/>
              </a:rPr>
              <a:t> Download the file “</a:t>
            </a:r>
            <a:r>
              <a:rPr lang="en-SG" sz="1800" dirty="0">
                <a:solidFill>
                  <a:srgbClr val="3333FF"/>
                </a:solidFill>
                <a:effectLst/>
                <a:latin typeface="TimesNewRomanPSMT"/>
              </a:rPr>
              <a:t>government-expenditure-on-</a:t>
            </a:r>
            <a:r>
              <a:rPr lang="en-SG" sz="1800" dirty="0" err="1">
                <a:solidFill>
                  <a:srgbClr val="3333FF"/>
                </a:solidFill>
                <a:effectLst/>
                <a:latin typeface="TimesNewRomanPSMT"/>
              </a:rPr>
              <a:t>education.csv</a:t>
            </a:r>
            <a:r>
              <a:rPr lang="en-SG" sz="1800" dirty="0">
                <a:effectLst/>
                <a:latin typeface="TimesNewRomanPSMT"/>
              </a:rPr>
              <a:t>” from </a:t>
            </a:r>
            <a:r>
              <a:rPr lang="en-SG" sz="1800" dirty="0">
                <a:solidFill>
                  <a:srgbClr val="0000FF"/>
                </a:solidFill>
                <a:effectLst/>
                <a:latin typeface="TimesNewRomanPSMT"/>
                <a:hlinkClick r:id="rId2"/>
              </a:rPr>
              <a:t>https://data.gov.sg/dataset/government-expenditure-on-education</a:t>
            </a:r>
            <a:r>
              <a:rPr lang="en-SG" sz="1800" dirty="0">
                <a:effectLst/>
                <a:latin typeface="TimesNewRomanPSMT"/>
              </a:rPr>
              <a:t>.</a:t>
            </a:r>
          </a:p>
          <a:p>
            <a:pPr algn="just"/>
            <a:r>
              <a:rPr lang="en-SG" sz="1800" dirty="0">
                <a:effectLst/>
                <a:latin typeface="TimesNewRomanPSMT"/>
              </a:rPr>
              <a:t>Plot the educational expenditure over the years.</a:t>
            </a:r>
          </a:p>
          <a:p>
            <a:pPr algn="just"/>
            <a:r>
              <a:rPr lang="en-SG" sz="1800" dirty="0">
                <a:effectLst/>
                <a:latin typeface="TimesNewRomanPSMT"/>
              </a:rPr>
              <a:t>(Hint: you might need “</a:t>
            </a:r>
            <a:r>
              <a:rPr lang="en-SG" sz="1800" dirty="0">
                <a:effectLst/>
                <a:latin typeface="CourierNewPSMT" panose="02070309020205020404" pitchFamily="49" charset="0"/>
              </a:rPr>
              <a:t>import pandas as pd</a:t>
            </a:r>
            <a:r>
              <a:rPr lang="en-SG" sz="1800" dirty="0">
                <a:effectLst/>
                <a:latin typeface="TimesNewRomanPSMT"/>
              </a:rPr>
              <a:t>” and “</a:t>
            </a:r>
            <a:r>
              <a:rPr lang="en-SG" sz="1800" dirty="0">
                <a:effectLst/>
                <a:latin typeface="CourierNewPSMT" panose="02070309020205020404" pitchFamily="49" charset="0"/>
              </a:rPr>
              <a:t>import </a:t>
            </a:r>
            <a:r>
              <a:rPr lang="en-SG" sz="1800" dirty="0" err="1">
                <a:effectLst/>
                <a:latin typeface="CourierNewPSMT" panose="02070309020205020404" pitchFamily="49" charset="0"/>
              </a:rPr>
              <a:t>matplotlib.pyplot</a:t>
            </a:r>
            <a:r>
              <a:rPr lang="en-SG" sz="1800" dirty="0">
                <a:effectLst/>
                <a:latin typeface="CourierNewPSMT" panose="02070309020205020404" pitchFamily="49" charset="0"/>
              </a:rPr>
              <a:t> as </a:t>
            </a:r>
            <a:r>
              <a:rPr lang="en-SG" sz="1800" dirty="0" err="1">
                <a:effectLst/>
                <a:latin typeface="CourierNewPSMT" panose="02070309020205020404" pitchFamily="49" charset="0"/>
              </a:rPr>
              <a:t>plt</a:t>
            </a:r>
            <a:r>
              <a:rPr lang="en-SG" sz="1800" dirty="0">
                <a:effectLst/>
                <a:latin typeface="TimesNewRomanPSMT"/>
              </a:rPr>
              <a:t>”.) </a:t>
            </a:r>
            <a:endParaRPr lang="en-SG" dirty="0"/>
          </a:p>
        </p:txBody>
      </p:sp>
      <p:sp>
        <p:nvSpPr>
          <p:cNvPr id="5" name="Rectangle 4"/>
          <p:cNvSpPr/>
          <p:nvPr/>
        </p:nvSpPr>
        <p:spPr>
          <a:xfrm>
            <a:off x="594360" y="565190"/>
            <a:ext cx="36576" cy="411480"/>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633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C1C9-04D1-D3CC-17DA-686362AD40A4}"/>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E27C47C1-04B7-59B5-D3CD-7BF282A18B74}"/>
              </a:ext>
            </a:extLst>
          </p:cNvPr>
          <p:cNvSpPr>
            <a:spLocks noGrp="1"/>
          </p:cNvSpPr>
          <p:nvPr>
            <p:ph idx="1"/>
          </p:nvPr>
        </p:nvSpPr>
        <p:spPr/>
        <p:txBody>
          <a:bodyPr/>
          <a:lstStyle/>
          <a:p>
            <a:pPr algn="just"/>
            <a:r>
              <a:rPr lang="en-SG" sz="1800" dirty="0">
                <a:effectLst/>
                <a:latin typeface="TimesNewRomanPSMT"/>
              </a:rPr>
              <a:t>A boxplot is a standardized way of displaying the dataset based on a five-number summary: the minimum, the maximum, </a:t>
            </a:r>
            <a:r>
              <a:rPr lang="en-SG" sz="1800" i="1" dirty="0">
                <a:effectLst/>
                <a:latin typeface="TimesNewRomanPS"/>
              </a:rPr>
              <a:t>________</a:t>
            </a:r>
            <a:r>
              <a:rPr lang="en-SG" sz="1800" dirty="0">
                <a:effectLst/>
                <a:latin typeface="TimesNewRomanPSMT"/>
              </a:rPr>
              <a:t>, and the first and third quartiles, where the number of data points that fall between the first and third quartiles amounts to </a:t>
            </a:r>
            <a:r>
              <a:rPr lang="en-SG" sz="1800" i="1" dirty="0">
                <a:effectLst/>
                <a:latin typeface="TimesNewRomanPS"/>
              </a:rPr>
              <a:t>________ </a:t>
            </a:r>
            <a:r>
              <a:rPr lang="en-SG" sz="1800" dirty="0">
                <a:effectLst/>
                <a:latin typeface="TimesNewRomanPSMT"/>
              </a:rPr>
              <a:t>percent of the total number of data on display. </a:t>
            </a:r>
            <a:endParaRPr lang="en-SG" dirty="0"/>
          </a:p>
        </p:txBody>
      </p:sp>
    </p:spTree>
    <p:extLst>
      <p:ext uri="{BB962C8B-B14F-4D97-AF65-F5344CB8AC3E}">
        <p14:creationId xmlns:p14="http://schemas.microsoft.com/office/powerpoint/2010/main" val="309627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52AC-6D4A-C558-0585-407F75DB1202}"/>
              </a:ext>
            </a:extLst>
          </p:cNvPr>
          <p:cNvSpPr>
            <a:spLocks noGrp="1"/>
          </p:cNvSpPr>
          <p:nvPr>
            <p:ph type="title"/>
          </p:nvPr>
        </p:nvSpPr>
        <p:spPr/>
        <p:txBody>
          <a:bodyPr/>
          <a:lstStyle/>
          <a:p>
            <a:r>
              <a:rPr lang="en-US"/>
              <a:t>Question 7</a:t>
            </a:r>
            <a:endParaRPr lang="en-US" dirty="0"/>
          </a:p>
        </p:txBody>
      </p:sp>
      <p:pic>
        <p:nvPicPr>
          <p:cNvPr id="5" name="Content Placeholder 4">
            <a:extLst>
              <a:ext uri="{FF2B5EF4-FFF2-40B4-BE49-F238E27FC236}">
                <a16:creationId xmlns:a16="http://schemas.microsoft.com/office/drawing/2014/main" id="{8F9DC435-42F8-9246-DFB8-3C82847183A4}"/>
              </a:ext>
            </a:extLst>
          </p:cNvPr>
          <p:cNvPicPr>
            <a:picLocks noGrp="1" noChangeAspect="1"/>
          </p:cNvPicPr>
          <p:nvPr>
            <p:ph idx="1"/>
          </p:nvPr>
        </p:nvPicPr>
        <p:blipFill>
          <a:blip r:embed="rId2"/>
          <a:stretch>
            <a:fillRect/>
          </a:stretch>
        </p:blipFill>
        <p:spPr>
          <a:xfrm>
            <a:off x="1713480" y="1389678"/>
            <a:ext cx="5717040" cy="3280645"/>
          </a:xfrm>
        </p:spPr>
      </p:pic>
    </p:spTree>
    <p:extLst>
      <p:ext uri="{BB962C8B-B14F-4D97-AF65-F5344CB8AC3E}">
        <p14:creationId xmlns:p14="http://schemas.microsoft.com/office/powerpoint/2010/main" val="406318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C1C9-04D1-D3CC-17DA-686362AD40A4}"/>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E27C47C1-04B7-59B5-D3CD-7BF282A18B74}"/>
              </a:ext>
            </a:extLst>
          </p:cNvPr>
          <p:cNvSpPr>
            <a:spLocks noGrp="1"/>
          </p:cNvSpPr>
          <p:nvPr>
            <p:ph idx="1"/>
          </p:nvPr>
        </p:nvSpPr>
        <p:spPr/>
        <p:txBody>
          <a:bodyPr/>
          <a:lstStyle/>
          <a:p>
            <a:pPr algn="just"/>
            <a:r>
              <a:rPr lang="en-SG" sz="1800" dirty="0">
                <a:effectLst/>
                <a:latin typeface="TimesNewRomanPSMT"/>
              </a:rPr>
              <a:t>A boxplot is a standardized way of displaying the dataset based on a five-number summary: the minimum, the maximum, </a:t>
            </a:r>
            <a:r>
              <a:rPr lang="en-SG" sz="1800" i="1" dirty="0">
                <a:effectLst/>
                <a:latin typeface="TimesNewRomanPS"/>
              </a:rPr>
              <a:t>________</a:t>
            </a:r>
            <a:r>
              <a:rPr lang="en-SG" sz="1800" dirty="0">
                <a:effectLst/>
                <a:latin typeface="TimesNewRomanPSMT"/>
              </a:rPr>
              <a:t>, and the first and third quartiles, where the number of data points that fall between the first and third quartiles amounts to </a:t>
            </a:r>
            <a:r>
              <a:rPr lang="en-SG" sz="1800" i="1" dirty="0">
                <a:effectLst/>
                <a:latin typeface="TimesNewRomanPS"/>
              </a:rPr>
              <a:t>________ </a:t>
            </a:r>
            <a:r>
              <a:rPr lang="en-SG" sz="1800" dirty="0">
                <a:effectLst/>
                <a:latin typeface="TimesNewRomanPSMT"/>
              </a:rPr>
              <a:t>percent of the total number of data on display. </a:t>
            </a:r>
            <a:endParaRPr lang="en-SG" dirty="0"/>
          </a:p>
        </p:txBody>
      </p:sp>
    </p:spTree>
    <p:extLst>
      <p:ext uri="{BB962C8B-B14F-4D97-AF65-F5344CB8AC3E}">
        <p14:creationId xmlns:p14="http://schemas.microsoft.com/office/powerpoint/2010/main" val="1004154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C1C9-04D1-D3CC-17DA-686362AD40A4}"/>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E27C47C1-04B7-59B5-D3CD-7BF282A18B74}"/>
              </a:ext>
            </a:extLst>
          </p:cNvPr>
          <p:cNvSpPr>
            <a:spLocks noGrp="1"/>
          </p:cNvSpPr>
          <p:nvPr>
            <p:ph idx="1"/>
          </p:nvPr>
        </p:nvSpPr>
        <p:spPr/>
        <p:txBody>
          <a:bodyPr/>
          <a:lstStyle/>
          <a:p>
            <a:pPr algn="just"/>
            <a:r>
              <a:rPr lang="en-SG" sz="1800" dirty="0">
                <a:effectLst/>
                <a:latin typeface="TimesNewRomanPSMT"/>
              </a:rPr>
              <a:t>A boxplot is a standardized way of displaying the dataset based on a five-number summary: the minimum, the maximum, </a:t>
            </a:r>
            <a:r>
              <a:rPr lang="en-SG" sz="1800" u="sng" dirty="0">
                <a:effectLst/>
                <a:latin typeface="TimesNewRomanPSMT"/>
              </a:rPr>
              <a:t> </a:t>
            </a:r>
            <a:r>
              <a:rPr lang="en-SG" sz="1800" i="1" u="sng" dirty="0">
                <a:effectLst/>
                <a:latin typeface="TimesNewRomanPS"/>
              </a:rPr>
              <a:t>MEDIAN</a:t>
            </a:r>
            <a:r>
              <a:rPr lang="en-SG" sz="1800" i="1" u="sng" dirty="0">
                <a:latin typeface="TimesNewRomanPS"/>
              </a:rPr>
              <a:t> </a:t>
            </a:r>
            <a:r>
              <a:rPr lang="en-SG" sz="1800" dirty="0">
                <a:effectLst/>
                <a:latin typeface="TimesNewRomanPSMT"/>
              </a:rPr>
              <a:t>, and the first and third quartiles, where the number of data points that fall between the first and third quartiles amounts to </a:t>
            </a:r>
            <a:r>
              <a:rPr lang="en-SG" sz="1800" u="sng" dirty="0">
                <a:effectLst/>
                <a:latin typeface="TimesNewRomanPSMT"/>
              </a:rPr>
              <a:t>          </a:t>
            </a:r>
            <a:r>
              <a:rPr lang="en-SG" sz="1800" dirty="0">
                <a:effectLst/>
                <a:latin typeface="TimesNewRomanPSMT"/>
              </a:rPr>
              <a:t> percent of the total number of data on display. </a:t>
            </a:r>
            <a:endParaRPr lang="en-SG" dirty="0"/>
          </a:p>
        </p:txBody>
      </p:sp>
    </p:spTree>
    <p:extLst>
      <p:ext uri="{BB962C8B-B14F-4D97-AF65-F5344CB8AC3E}">
        <p14:creationId xmlns:p14="http://schemas.microsoft.com/office/powerpoint/2010/main" val="290858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C1C9-04D1-D3CC-17DA-686362AD40A4}"/>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E27C47C1-04B7-59B5-D3CD-7BF282A18B74}"/>
              </a:ext>
            </a:extLst>
          </p:cNvPr>
          <p:cNvSpPr>
            <a:spLocks noGrp="1"/>
          </p:cNvSpPr>
          <p:nvPr>
            <p:ph idx="1"/>
          </p:nvPr>
        </p:nvSpPr>
        <p:spPr/>
        <p:txBody>
          <a:bodyPr/>
          <a:lstStyle/>
          <a:p>
            <a:pPr algn="just"/>
            <a:r>
              <a:rPr lang="en-SG" sz="1800" dirty="0">
                <a:effectLst/>
                <a:latin typeface="TimesNewRomanPSMT"/>
              </a:rPr>
              <a:t>A boxplot is a standardized way of displaying the dataset based on a five-number summary: the minimum, the maximum, </a:t>
            </a:r>
            <a:r>
              <a:rPr lang="en-SG" sz="1800" u="sng" dirty="0">
                <a:effectLst/>
                <a:latin typeface="TimesNewRomanPSMT"/>
              </a:rPr>
              <a:t> </a:t>
            </a:r>
            <a:r>
              <a:rPr lang="en-SG" sz="1800" i="1" u="sng" dirty="0">
                <a:effectLst/>
                <a:latin typeface="TimesNewRomanPS"/>
              </a:rPr>
              <a:t>MEDIAN</a:t>
            </a:r>
            <a:r>
              <a:rPr lang="en-SG" sz="1800" i="1" u="sng" dirty="0">
                <a:latin typeface="TimesNewRomanPS"/>
              </a:rPr>
              <a:t> </a:t>
            </a:r>
            <a:r>
              <a:rPr lang="en-SG" sz="1800" dirty="0">
                <a:effectLst/>
                <a:latin typeface="TimesNewRomanPSMT"/>
              </a:rPr>
              <a:t>, and the first and third quartiles, where the number of data points that fall between the first and third quartiles amounts to </a:t>
            </a:r>
            <a:r>
              <a:rPr lang="en-SG" sz="1800" u="sng" dirty="0">
                <a:effectLst/>
                <a:latin typeface="TimesNewRomanPSMT"/>
              </a:rPr>
              <a:t>   50   </a:t>
            </a:r>
            <a:r>
              <a:rPr lang="en-SG" sz="1800" dirty="0">
                <a:effectLst/>
                <a:latin typeface="TimesNewRomanPSMT"/>
              </a:rPr>
              <a:t> percent of the total number of data on display. </a:t>
            </a:r>
            <a:endParaRPr lang="en-SG" dirty="0"/>
          </a:p>
        </p:txBody>
      </p:sp>
    </p:spTree>
    <p:extLst>
      <p:ext uri="{BB962C8B-B14F-4D97-AF65-F5344CB8AC3E}">
        <p14:creationId xmlns:p14="http://schemas.microsoft.com/office/powerpoint/2010/main" val="224417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FFCD-1472-DCAE-9445-F46003C00E55}"/>
              </a:ext>
            </a:extLst>
          </p:cNvPr>
          <p:cNvSpPr>
            <a:spLocks noGrp="1"/>
          </p:cNvSpPr>
          <p:nvPr>
            <p:ph type="title"/>
          </p:nvPr>
        </p:nvSpPr>
        <p:spPr/>
        <p:txBody>
          <a:bodyPr/>
          <a:lstStyle/>
          <a:p>
            <a:r>
              <a:rPr lang="en-US" dirty="0"/>
              <a:t>Question 1</a:t>
            </a:r>
          </a:p>
        </p:txBody>
      </p:sp>
      <p:pic>
        <p:nvPicPr>
          <p:cNvPr id="5" name="Content Placeholder 4" descr="A graph with a line going up&#10;&#10;Description automatically generated">
            <a:extLst>
              <a:ext uri="{FF2B5EF4-FFF2-40B4-BE49-F238E27FC236}">
                <a16:creationId xmlns:a16="http://schemas.microsoft.com/office/drawing/2014/main" id="{C9FAD6E4-8394-AB73-C423-0B7082222623}"/>
              </a:ext>
            </a:extLst>
          </p:cNvPr>
          <p:cNvPicPr>
            <a:picLocks noGrp="1" noChangeAspect="1"/>
          </p:cNvPicPr>
          <p:nvPr>
            <p:ph idx="1"/>
          </p:nvPr>
        </p:nvPicPr>
        <p:blipFill>
          <a:blip r:embed="rId2"/>
          <a:stretch>
            <a:fillRect/>
          </a:stretch>
        </p:blipFill>
        <p:spPr>
          <a:xfrm>
            <a:off x="628650" y="1443831"/>
            <a:ext cx="3966633" cy="2974975"/>
          </a:xfrm>
        </p:spPr>
      </p:pic>
      <p:pic>
        <p:nvPicPr>
          <p:cNvPr id="6" name="Picture 5" descr="A screenshot of a table&#10;&#10;Description automatically generated">
            <a:extLst>
              <a:ext uri="{FF2B5EF4-FFF2-40B4-BE49-F238E27FC236}">
                <a16:creationId xmlns:a16="http://schemas.microsoft.com/office/drawing/2014/main" id="{610F7FE4-007C-581C-3CDB-9049E608E3BB}"/>
              </a:ext>
            </a:extLst>
          </p:cNvPr>
          <p:cNvPicPr>
            <a:picLocks noChangeAspect="1"/>
          </p:cNvPicPr>
          <p:nvPr/>
        </p:nvPicPr>
        <p:blipFill>
          <a:blip r:embed="rId3"/>
          <a:stretch>
            <a:fillRect/>
          </a:stretch>
        </p:blipFill>
        <p:spPr>
          <a:xfrm>
            <a:off x="5213350" y="1369219"/>
            <a:ext cx="3302000" cy="3124200"/>
          </a:xfrm>
          <a:prstGeom prst="rect">
            <a:avLst/>
          </a:prstGeom>
        </p:spPr>
      </p:pic>
    </p:spTree>
    <p:extLst>
      <p:ext uri="{BB962C8B-B14F-4D97-AF65-F5344CB8AC3E}">
        <p14:creationId xmlns:p14="http://schemas.microsoft.com/office/powerpoint/2010/main" val="165935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FF27-ABB5-9463-033F-BDE298C427CD}"/>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8EADE9E3-3E7C-C0EE-6FF4-942D691901AC}"/>
              </a:ext>
            </a:extLst>
          </p:cNvPr>
          <p:cNvSpPr>
            <a:spLocks noGrp="1"/>
          </p:cNvSpPr>
          <p:nvPr>
            <p:ph idx="1"/>
          </p:nvPr>
        </p:nvSpPr>
        <p:spPr>
          <a:xfrm>
            <a:off x="491612" y="1369219"/>
            <a:ext cx="5348749" cy="3419092"/>
          </a:xfrm>
        </p:spPr>
        <p:txBody>
          <a:bodyPr>
            <a:normAutofit lnSpcReduction="10000"/>
          </a:bodyPr>
          <a:lstStyle/>
          <a:p>
            <a:r>
              <a:rPr lang="en-US" sz="1600" dirty="0"/>
              <a:t>To read from CSV file:</a:t>
            </a:r>
          </a:p>
          <a:p>
            <a:pPr marL="0" indent="184150">
              <a:buNone/>
            </a:pPr>
            <a:r>
              <a:rPr lang="en-SG" sz="1600" dirty="0" err="1">
                <a:effectLst/>
                <a:latin typeface="CourierNewPSMT" panose="02070309020205020404" pitchFamily="49" charset="0"/>
              </a:rPr>
              <a:t>df</a:t>
            </a:r>
            <a:r>
              <a:rPr lang="en-SG" sz="1600" dirty="0">
                <a:effectLst/>
                <a:latin typeface="CourierNewPSMT" panose="02070309020205020404" pitchFamily="49" charset="0"/>
              </a:rPr>
              <a:t> = </a:t>
            </a:r>
            <a:r>
              <a:rPr lang="en-SG" sz="1600" dirty="0" err="1">
                <a:effectLst/>
                <a:latin typeface="CourierNewPSMT" panose="02070309020205020404" pitchFamily="49" charset="0"/>
              </a:rPr>
              <a:t>pd.read_csv</a:t>
            </a:r>
            <a:r>
              <a:rPr lang="en-SG" sz="1600" dirty="0">
                <a:effectLst/>
                <a:latin typeface="CourierNewPSMT" panose="02070309020205020404" pitchFamily="49" charset="0"/>
              </a:rPr>
              <a:t>(&lt;filename&gt;)</a:t>
            </a:r>
            <a:endParaRPr lang="en-US" sz="1600" dirty="0"/>
          </a:p>
          <a:p>
            <a:r>
              <a:rPr lang="en-US" sz="1600" dirty="0"/>
              <a:t>To get ‘year’ column:</a:t>
            </a:r>
          </a:p>
          <a:p>
            <a:pPr marL="0" indent="223838">
              <a:buNone/>
            </a:pPr>
            <a:r>
              <a:rPr lang="en-SG" sz="1600" dirty="0" err="1">
                <a:latin typeface="CourierNewPSMT" panose="02070309020205020404" pitchFamily="49" charset="0"/>
              </a:rPr>
              <a:t>d</a:t>
            </a:r>
            <a:r>
              <a:rPr lang="en-SG" sz="1600" dirty="0" err="1">
                <a:effectLst/>
                <a:latin typeface="CourierNewPSMT" panose="02070309020205020404" pitchFamily="49" charset="0"/>
              </a:rPr>
              <a:t>f</a:t>
            </a:r>
            <a:r>
              <a:rPr lang="en-SG" sz="1600" dirty="0">
                <a:latin typeface="CourierNewPSMT" panose="02070309020205020404" pitchFamily="49" charset="0"/>
              </a:rPr>
              <a:t>[‘year’]</a:t>
            </a:r>
            <a:endParaRPr lang="en-US" sz="1600" dirty="0"/>
          </a:p>
          <a:p>
            <a:r>
              <a:rPr lang="en-US" sz="1600" dirty="0"/>
              <a:t>To plot:</a:t>
            </a:r>
          </a:p>
          <a:p>
            <a:pPr marL="0" indent="223838">
              <a:buNone/>
            </a:pPr>
            <a:r>
              <a:rPr lang="en-SG" sz="1600" dirty="0" err="1">
                <a:latin typeface="CourierNewPSMT" panose="02070309020205020404" pitchFamily="49" charset="0"/>
              </a:rPr>
              <a:t>plt.plot</a:t>
            </a:r>
            <a:r>
              <a:rPr lang="en-SG" sz="1600" dirty="0">
                <a:latin typeface="CourierNewPSMT" panose="02070309020205020404" pitchFamily="49" charset="0"/>
              </a:rPr>
              <a:t>(x, y)</a:t>
            </a:r>
          </a:p>
          <a:p>
            <a:pPr marL="0" indent="223838">
              <a:buNone/>
            </a:pPr>
            <a:r>
              <a:rPr lang="en-SG" sz="1600" dirty="0" err="1">
                <a:latin typeface="CourierNewPSMT" panose="02070309020205020404" pitchFamily="49" charset="0"/>
              </a:rPr>
              <a:t>plt.show</a:t>
            </a:r>
            <a:r>
              <a:rPr lang="en-SG" sz="1600" dirty="0">
                <a:latin typeface="CourierNewPSMT" panose="02070309020205020404" pitchFamily="49" charset="0"/>
              </a:rPr>
              <a:t>()</a:t>
            </a:r>
          </a:p>
          <a:p>
            <a:r>
              <a:rPr lang="en-US" sz="1600" dirty="0"/>
              <a:t>To set title and x, y labels:</a:t>
            </a:r>
          </a:p>
          <a:p>
            <a:pPr marL="223838" indent="0">
              <a:buNone/>
            </a:pPr>
            <a:r>
              <a:rPr lang="en-SG" sz="1600" dirty="0" err="1">
                <a:latin typeface="CourierNewPSMT" panose="02070309020205020404" pitchFamily="49" charset="0"/>
              </a:rPr>
              <a:t>plt.xlabel</a:t>
            </a:r>
            <a:r>
              <a:rPr lang="en-SG" sz="1600" dirty="0">
                <a:latin typeface="CourierNewPSMT" panose="02070309020205020404" pitchFamily="49" charset="0"/>
              </a:rPr>
              <a:t>(&lt;</a:t>
            </a:r>
            <a:r>
              <a:rPr lang="en-SG" sz="1600" dirty="0" err="1">
                <a:latin typeface="CourierNewPSMT" panose="02070309020205020404" pitchFamily="49" charset="0"/>
              </a:rPr>
              <a:t>xlabel</a:t>
            </a:r>
            <a:r>
              <a:rPr lang="en-SG" sz="1600" dirty="0">
                <a:latin typeface="CourierNewPSMT" panose="02070309020205020404" pitchFamily="49" charset="0"/>
              </a:rPr>
              <a:t>&gt;)</a:t>
            </a:r>
            <a:endParaRPr lang="en-US" sz="1600" dirty="0">
              <a:latin typeface="CourierNewPSMT" panose="02070309020205020404" pitchFamily="49" charset="0"/>
            </a:endParaRPr>
          </a:p>
          <a:p>
            <a:pPr marL="223838" indent="0">
              <a:buNone/>
            </a:pPr>
            <a:r>
              <a:rPr lang="en-US" sz="1600" dirty="0" err="1">
                <a:latin typeface="CourierNewPSMT" panose="02070309020205020404" pitchFamily="49" charset="0"/>
              </a:rPr>
              <a:t>plt.ylabel</a:t>
            </a:r>
            <a:r>
              <a:rPr lang="en-US" sz="1600" dirty="0">
                <a:latin typeface="CourierNewPSMT" panose="02070309020205020404" pitchFamily="49" charset="0"/>
              </a:rPr>
              <a:t>(&lt;</a:t>
            </a:r>
            <a:r>
              <a:rPr lang="en-US" sz="1600" dirty="0" err="1">
                <a:latin typeface="CourierNewPSMT" panose="02070309020205020404" pitchFamily="49" charset="0"/>
              </a:rPr>
              <a:t>ylabel</a:t>
            </a:r>
            <a:r>
              <a:rPr lang="en-US" sz="1600" dirty="0">
                <a:latin typeface="CourierNewPSMT" panose="02070309020205020404" pitchFamily="49" charset="0"/>
              </a:rPr>
              <a:t>&gt;)</a:t>
            </a:r>
          </a:p>
          <a:p>
            <a:pPr marL="223838" indent="0">
              <a:buNone/>
            </a:pPr>
            <a:r>
              <a:rPr lang="en-US" sz="1600" dirty="0" err="1">
                <a:latin typeface="CourierNewPSMT" panose="02070309020205020404" pitchFamily="49" charset="0"/>
              </a:rPr>
              <a:t>plt.title</a:t>
            </a:r>
            <a:r>
              <a:rPr lang="en-US" sz="1600" dirty="0">
                <a:latin typeface="CourierNewPSMT" panose="02070309020205020404" pitchFamily="49" charset="0"/>
              </a:rPr>
              <a:t>(&lt;title&gt;)</a:t>
            </a:r>
            <a:endParaRPr lang="en-US" sz="1600" dirty="0"/>
          </a:p>
        </p:txBody>
      </p:sp>
      <p:pic>
        <p:nvPicPr>
          <p:cNvPr id="7" name="Picture 6" descr="A screenshot of a table&#10;&#10;Description automatically generated">
            <a:extLst>
              <a:ext uri="{FF2B5EF4-FFF2-40B4-BE49-F238E27FC236}">
                <a16:creationId xmlns:a16="http://schemas.microsoft.com/office/drawing/2014/main" id="{2A2CA94C-5293-11C2-1852-760D98DA4E27}"/>
              </a:ext>
            </a:extLst>
          </p:cNvPr>
          <p:cNvPicPr>
            <a:picLocks noChangeAspect="1"/>
          </p:cNvPicPr>
          <p:nvPr/>
        </p:nvPicPr>
        <p:blipFill>
          <a:blip r:embed="rId2"/>
          <a:stretch>
            <a:fillRect/>
          </a:stretch>
        </p:blipFill>
        <p:spPr>
          <a:xfrm>
            <a:off x="5213350" y="1369219"/>
            <a:ext cx="3302000" cy="3124200"/>
          </a:xfrm>
          <a:prstGeom prst="rect">
            <a:avLst/>
          </a:prstGeom>
        </p:spPr>
      </p:pic>
    </p:spTree>
    <p:extLst>
      <p:ext uri="{BB962C8B-B14F-4D97-AF65-F5344CB8AC3E}">
        <p14:creationId xmlns:p14="http://schemas.microsoft.com/office/powerpoint/2010/main" val="409217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CAA0-7E26-70BC-E2DA-DD48D6302557}"/>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42F18676-19AC-8F8F-450C-367D546FB29D}"/>
              </a:ext>
            </a:extLst>
          </p:cNvPr>
          <p:cNvSpPr>
            <a:spLocks noGrp="1"/>
          </p:cNvSpPr>
          <p:nvPr>
            <p:ph idx="1"/>
          </p:nvPr>
        </p:nvSpPr>
        <p:spPr>
          <a:xfrm>
            <a:off x="491613" y="1369219"/>
            <a:ext cx="8023737" cy="2976380"/>
          </a:xfrm>
        </p:spPr>
        <p:txBody>
          <a:bodyPr/>
          <a:lstStyle/>
          <a:p>
            <a:pPr algn="just"/>
            <a:r>
              <a:rPr lang="en-SG" sz="1800" dirty="0">
                <a:solidFill>
                  <a:srgbClr val="212121"/>
                </a:solidFill>
                <a:effectLst/>
                <a:latin typeface="TimesNewRomanPSMT"/>
              </a:rPr>
              <a:t>Download the CSV file from </a:t>
            </a:r>
            <a:r>
              <a:rPr lang="en-SG" sz="1800" dirty="0">
                <a:solidFill>
                  <a:srgbClr val="0000FF"/>
                </a:solidFill>
                <a:effectLst/>
                <a:latin typeface="TimesNewRomanPSMT"/>
              </a:rPr>
              <a:t>https://</a:t>
            </a:r>
            <a:r>
              <a:rPr lang="en-SG" sz="1800" dirty="0" err="1">
                <a:solidFill>
                  <a:srgbClr val="0000FF"/>
                </a:solidFill>
                <a:effectLst/>
                <a:latin typeface="TimesNewRomanPSMT"/>
              </a:rPr>
              <a:t>data.gov.sg</a:t>
            </a:r>
            <a:r>
              <a:rPr lang="en-SG" sz="1800" dirty="0">
                <a:solidFill>
                  <a:srgbClr val="0000FF"/>
                </a:solidFill>
                <a:effectLst/>
                <a:latin typeface="TimesNewRomanPSMT"/>
              </a:rPr>
              <a:t>/dataset/annual-motor-vehicle-population-by-vehicle-type</a:t>
            </a:r>
            <a:r>
              <a:rPr lang="en-SG" sz="1800" dirty="0">
                <a:effectLst/>
                <a:latin typeface="TimesNewRomanPSMT"/>
              </a:rPr>
              <a:t>. Extract and plot the number of Omnibuses, Excursion buses and Private buses over the years as shown below. </a:t>
            </a:r>
          </a:p>
          <a:p>
            <a:pPr marL="0" indent="0" algn="just">
              <a:buNone/>
            </a:pPr>
            <a:endParaRPr lang="en-SG" sz="1800" dirty="0">
              <a:effectLst/>
              <a:latin typeface="TimesNewRomanPSMT"/>
            </a:endParaRPr>
          </a:p>
          <a:p>
            <a:pPr algn="just"/>
            <a:r>
              <a:rPr lang="en-SG" sz="1800" dirty="0">
                <a:latin typeface="TimesNewRomanPSMT"/>
              </a:rPr>
              <a:t>To obtain type ‘</a:t>
            </a:r>
            <a:r>
              <a:rPr lang="en-SG" sz="1800" dirty="0" err="1">
                <a:latin typeface="TimesNewRomanPSMT"/>
              </a:rPr>
              <a:t>Omnibusses</a:t>
            </a:r>
            <a:r>
              <a:rPr lang="en-SG" sz="1800" dirty="0">
                <a:latin typeface="TimesNewRomanPSMT"/>
              </a:rPr>
              <a:t>’:</a:t>
            </a:r>
          </a:p>
          <a:p>
            <a:pPr marL="0" indent="0" algn="just">
              <a:buNone/>
            </a:pPr>
            <a:r>
              <a:rPr lang="en-SG" sz="1600" dirty="0">
                <a:latin typeface="CourierNewPSMT" panose="02070309020205020404" pitchFamily="49" charset="0"/>
              </a:rPr>
              <a:t>df1 = </a:t>
            </a:r>
            <a:r>
              <a:rPr lang="en-SG" sz="1600" dirty="0" err="1">
                <a:latin typeface="CourierNewPSMT" panose="02070309020205020404" pitchFamily="49" charset="0"/>
              </a:rPr>
              <a:t>df</a:t>
            </a:r>
            <a:r>
              <a:rPr lang="en-SG" sz="1600" dirty="0">
                <a:latin typeface="CourierNewPSMT" panose="02070309020205020404" pitchFamily="49" charset="0"/>
              </a:rPr>
              <a:t>[</a:t>
            </a:r>
            <a:r>
              <a:rPr lang="en-SG" sz="1600" dirty="0" err="1">
                <a:latin typeface="CourierNewPSMT" panose="02070309020205020404" pitchFamily="49" charset="0"/>
              </a:rPr>
              <a:t>df</a:t>
            </a:r>
            <a:r>
              <a:rPr lang="en-SG" sz="1600" dirty="0">
                <a:latin typeface="CourierNewPSMT" panose="02070309020205020404" pitchFamily="49" charset="0"/>
              </a:rPr>
              <a:t>['type']=='Private buses’]</a:t>
            </a:r>
          </a:p>
        </p:txBody>
      </p:sp>
      <p:pic>
        <p:nvPicPr>
          <p:cNvPr id="5" name="Picture 4" descr="A table of numbers and text&#10;&#10;Description automatically generated">
            <a:extLst>
              <a:ext uri="{FF2B5EF4-FFF2-40B4-BE49-F238E27FC236}">
                <a16:creationId xmlns:a16="http://schemas.microsoft.com/office/drawing/2014/main" id="{9222CA6F-6F19-4793-8386-0B98DC1ABE6C}"/>
              </a:ext>
            </a:extLst>
          </p:cNvPr>
          <p:cNvPicPr>
            <a:picLocks noChangeAspect="1"/>
          </p:cNvPicPr>
          <p:nvPr/>
        </p:nvPicPr>
        <p:blipFill rotWithShape="1">
          <a:blip r:embed="rId2"/>
          <a:srcRect r="5530"/>
          <a:stretch/>
        </p:blipFill>
        <p:spPr>
          <a:xfrm>
            <a:off x="5481643" y="2368141"/>
            <a:ext cx="3033707" cy="2243189"/>
          </a:xfrm>
          <a:prstGeom prst="rect">
            <a:avLst/>
          </a:prstGeom>
        </p:spPr>
      </p:pic>
    </p:spTree>
    <p:extLst>
      <p:ext uri="{BB962C8B-B14F-4D97-AF65-F5344CB8AC3E}">
        <p14:creationId xmlns:p14="http://schemas.microsoft.com/office/powerpoint/2010/main" val="17081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36D9-1035-0EBA-5E87-C1E48294AC96}"/>
              </a:ext>
            </a:extLst>
          </p:cNvPr>
          <p:cNvSpPr>
            <a:spLocks noGrp="1"/>
          </p:cNvSpPr>
          <p:nvPr>
            <p:ph type="title"/>
          </p:nvPr>
        </p:nvSpPr>
        <p:spPr/>
        <p:txBody>
          <a:bodyPr/>
          <a:lstStyle/>
          <a:p>
            <a:r>
              <a:rPr lang="en-US" dirty="0"/>
              <a:t>Question 2</a:t>
            </a:r>
          </a:p>
        </p:txBody>
      </p:sp>
      <p:pic>
        <p:nvPicPr>
          <p:cNvPr id="6" name="Content Placeholder 5" descr="A graph of a number of vehicles over the year&#10;&#10;Description automatically generated">
            <a:extLst>
              <a:ext uri="{FF2B5EF4-FFF2-40B4-BE49-F238E27FC236}">
                <a16:creationId xmlns:a16="http://schemas.microsoft.com/office/drawing/2014/main" id="{88AFF5FB-55C8-1562-38D4-6703770648B7}"/>
              </a:ext>
            </a:extLst>
          </p:cNvPr>
          <p:cNvPicPr>
            <a:picLocks noGrp="1" noChangeAspect="1"/>
          </p:cNvPicPr>
          <p:nvPr>
            <p:ph idx="1"/>
          </p:nvPr>
        </p:nvPicPr>
        <p:blipFill>
          <a:blip r:embed="rId2"/>
          <a:stretch>
            <a:fillRect/>
          </a:stretch>
        </p:blipFill>
        <p:spPr>
          <a:xfrm>
            <a:off x="767255" y="1636355"/>
            <a:ext cx="3966633" cy="2974975"/>
          </a:xfrm>
        </p:spPr>
      </p:pic>
      <p:pic>
        <p:nvPicPr>
          <p:cNvPr id="4" name="Picture 3" descr="A table of numbers and text&#10;&#10;Description automatically generated">
            <a:extLst>
              <a:ext uri="{FF2B5EF4-FFF2-40B4-BE49-F238E27FC236}">
                <a16:creationId xmlns:a16="http://schemas.microsoft.com/office/drawing/2014/main" id="{05646D3B-C4A9-B178-2803-053201F674AB}"/>
              </a:ext>
            </a:extLst>
          </p:cNvPr>
          <p:cNvPicPr>
            <a:picLocks noChangeAspect="1"/>
          </p:cNvPicPr>
          <p:nvPr/>
        </p:nvPicPr>
        <p:blipFill rotWithShape="1">
          <a:blip r:embed="rId3"/>
          <a:srcRect r="5530"/>
          <a:stretch/>
        </p:blipFill>
        <p:spPr>
          <a:xfrm>
            <a:off x="5343038" y="2002247"/>
            <a:ext cx="3033707" cy="2243189"/>
          </a:xfrm>
          <a:prstGeom prst="rect">
            <a:avLst/>
          </a:prstGeom>
        </p:spPr>
      </p:pic>
    </p:spTree>
    <p:extLst>
      <p:ext uri="{BB962C8B-B14F-4D97-AF65-F5344CB8AC3E}">
        <p14:creationId xmlns:p14="http://schemas.microsoft.com/office/powerpoint/2010/main" val="10315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93F5-2C7E-C5C1-57C7-4E2EBE413804}"/>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C32CE11A-485F-B62B-EDAA-2BBEED19C638}"/>
              </a:ext>
            </a:extLst>
          </p:cNvPr>
          <p:cNvSpPr>
            <a:spLocks noGrp="1"/>
          </p:cNvSpPr>
          <p:nvPr>
            <p:ph idx="1"/>
          </p:nvPr>
        </p:nvSpPr>
        <p:spPr/>
        <p:txBody>
          <a:bodyPr/>
          <a:lstStyle/>
          <a:p>
            <a:pPr algn="just"/>
            <a:r>
              <a:rPr lang="en-SG" sz="1800" dirty="0">
                <a:effectLst/>
                <a:latin typeface="TimesNewRomanPSMT"/>
              </a:rPr>
              <a:t>The “iris” flower data set consists of measurements such as the length, width of the petals, and the length, width of the sepals, all measured in </a:t>
            </a:r>
            <a:r>
              <a:rPr lang="en-SG" sz="1800" dirty="0" err="1">
                <a:effectLst/>
                <a:latin typeface="TimesNewRomanPSMT"/>
              </a:rPr>
              <a:t>centimeters</a:t>
            </a:r>
            <a:r>
              <a:rPr lang="en-SG" sz="1800" dirty="0">
                <a:effectLst/>
                <a:latin typeface="TimesNewRomanPSMT"/>
              </a:rPr>
              <a:t>, associated with each iris flower. Get the data set “</a:t>
            </a:r>
            <a:r>
              <a:rPr lang="en-SG" sz="1800" dirty="0">
                <a:effectLst/>
                <a:latin typeface="Courier New" panose="02070309020205020404" pitchFamily="49" charset="0"/>
                <a:cs typeface="Courier New" panose="02070309020205020404" pitchFamily="49" charset="0"/>
              </a:rPr>
              <a:t>from </a:t>
            </a:r>
            <a:r>
              <a:rPr lang="en-SG" sz="1800" dirty="0" err="1">
                <a:effectLst/>
                <a:latin typeface="Courier New" panose="02070309020205020404" pitchFamily="49" charset="0"/>
                <a:cs typeface="Courier New" panose="02070309020205020404" pitchFamily="49" charset="0"/>
              </a:rPr>
              <a:t>sklearn.datasets</a:t>
            </a:r>
            <a:r>
              <a:rPr lang="en-SG" sz="1800" dirty="0">
                <a:effectLst/>
                <a:latin typeface="Courier New" panose="02070309020205020404" pitchFamily="49" charset="0"/>
                <a:cs typeface="Courier New" panose="02070309020205020404" pitchFamily="49" charset="0"/>
              </a:rPr>
              <a:t> import </a:t>
            </a:r>
            <a:r>
              <a:rPr lang="en-SG" sz="1800" dirty="0" err="1">
                <a:effectLst/>
                <a:latin typeface="Courier New" panose="02070309020205020404" pitchFamily="49" charset="0"/>
                <a:cs typeface="Courier New" panose="02070309020205020404" pitchFamily="49" charset="0"/>
              </a:rPr>
              <a:t>load_iris</a:t>
            </a:r>
            <a:r>
              <a:rPr lang="en-SG" sz="1800" dirty="0">
                <a:effectLst/>
                <a:latin typeface="TimesNewRomanPSMT"/>
              </a:rPr>
              <a:t>” and do a scatter plot as shown below. (Hint: you might need “</a:t>
            </a:r>
            <a:r>
              <a:rPr lang="en-SG" sz="1800" dirty="0">
                <a:effectLst/>
                <a:latin typeface="CourierNewPSMT" panose="02070309020205020404" pitchFamily="49" charset="0"/>
              </a:rPr>
              <a:t>from </a:t>
            </a:r>
            <a:r>
              <a:rPr lang="en-SG" sz="1800" dirty="0" err="1">
                <a:effectLst/>
                <a:latin typeface="CourierNewPSMT" panose="02070309020205020404" pitchFamily="49" charset="0"/>
              </a:rPr>
              <a:t>pandas.plotting</a:t>
            </a:r>
            <a:r>
              <a:rPr lang="en-SG" sz="1800" dirty="0">
                <a:effectLst/>
                <a:latin typeface="CourierNewPSMT" panose="02070309020205020404" pitchFamily="49" charset="0"/>
              </a:rPr>
              <a:t> import </a:t>
            </a:r>
            <a:r>
              <a:rPr lang="en-SG" sz="1800" dirty="0" err="1">
                <a:effectLst/>
                <a:latin typeface="CourierNewPSMT" panose="02070309020205020404" pitchFamily="49" charset="0"/>
              </a:rPr>
              <a:t>scatter_matrix</a:t>
            </a:r>
            <a:r>
              <a:rPr lang="en-SG" sz="1800" dirty="0">
                <a:effectLst/>
                <a:latin typeface="TimesNewRomanPSMT"/>
              </a:rPr>
              <a:t>”) </a:t>
            </a:r>
            <a:endParaRPr lang="en-SG" dirty="0"/>
          </a:p>
        </p:txBody>
      </p:sp>
    </p:spTree>
    <p:extLst>
      <p:ext uri="{BB962C8B-B14F-4D97-AF65-F5344CB8AC3E}">
        <p14:creationId xmlns:p14="http://schemas.microsoft.com/office/powerpoint/2010/main" val="220608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C37D-7D48-6E8C-4A43-DB5CA601BABD}"/>
              </a:ext>
            </a:extLst>
          </p:cNvPr>
          <p:cNvSpPr>
            <a:spLocks noGrp="1"/>
          </p:cNvSpPr>
          <p:nvPr>
            <p:ph type="title"/>
          </p:nvPr>
        </p:nvSpPr>
        <p:spPr/>
        <p:txBody>
          <a:bodyPr/>
          <a:lstStyle/>
          <a:p>
            <a:r>
              <a:rPr lang="en-US"/>
              <a:t>Question 3</a:t>
            </a:r>
            <a:endParaRPr lang="en-US" dirty="0"/>
          </a:p>
        </p:txBody>
      </p:sp>
      <p:pic>
        <p:nvPicPr>
          <p:cNvPr id="11" name="Content Placeholder 10">
            <a:extLst>
              <a:ext uri="{FF2B5EF4-FFF2-40B4-BE49-F238E27FC236}">
                <a16:creationId xmlns:a16="http://schemas.microsoft.com/office/drawing/2014/main" id="{3F065102-D19F-E5EB-EE01-3A5946B05E3A}"/>
              </a:ext>
            </a:extLst>
          </p:cNvPr>
          <p:cNvPicPr>
            <a:picLocks noGrp="1" noChangeAspect="1"/>
          </p:cNvPicPr>
          <p:nvPr>
            <p:ph idx="1"/>
          </p:nvPr>
        </p:nvPicPr>
        <p:blipFill>
          <a:blip r:embed="rId2"/>
          <a:stretch>
            <a:fillRect/>
          </a:stretch>
        </p:blipFill>
        <p:spPr>
          <a:xfrm>
            <a:off x="628650" y="1502209"/>
            <a:ext cx="7886700" cy="2834407"/>
          </a:xfrm>
        </p:spPr>
      </p:pic>
    </p:spTree>
    <p:extLst>
      <p:ext uri="{BB962C8B-B14F-4D97-AF65-F5344CB8AC3E}">
        <p14:creationId xmlns:p14="http://schemas.microsoft.com/office/powerpoint/2010/main" val="306508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6FC6-793D-7066-0CDA-0CF495F08899}"/>
              </a:ext>
            </a:extLst>
          </p:cNvPr>
          <p:cNvSpPr>
            <a:spLocks noGrp="1"/>
          </p:cNvSpPr>
          <p:nvPr>
            <p:ph type="title"/>
          </p:nvPr>
        </p:nvSpPr>
        <p:spPr/>
        <p:txBody>
          <a:bodyPr/>
          <a:lstStyle/>
          <a:p>
            <a:r>
              <a:rPr lang="en-US" dirty="0"/>
              <a:t>Question 3</a:t>
            </a:r>
          </a:p>
        </p:txBody>
      </p:sp>
      <p:pic>
        <p:nvPicPr>
          <p:cNvPr id="5" name="Content Placeholder 4" descr="A chart of different colored squares&#10;&#10;Description automatically generated with medium confidence">
            <a:extLst>
              <a:ext uri="{FF2B5EF4-FFF2-40B4-BE49-F238E27FC236}">
                <a16:creationId xmlns:a16="http://schemas.microsoft.com/office/drawing/2014/main" id="{D38230A1-4A11-ADDA-F5BC-869663595F36}"/>
              </a:ext>
            </a:extLst>
          </p:cNvPr>
          <p:cNvPicPr>
            <a:picLocks noGrp="1" noChangeAspect="1"/>
          </p:cNvPicPr>
          <p:nvPr>
            <p:ph idx="1"/>
          </p:nvPr>
        </p:nvPicPr>
        <p:blipFill>
          <a:blip r:embed="rId2"/>
          <a:stretch>
            <a:fillRect/>
          </a:stretch>
        </p:blipFill>
        <p:spPr>
          <a:xfrm>
            <a:off x="2807132" y="1350349"/>
            <a:ext cx="3529735" cy="3401381"/>
          </a:xfrm>
        </p:spPr>
      </p:pic>
    </p:spTree>
    <p:extLst>
      <p:ext uri="{BB962C8B-B14F-4D97-AF65-F5344CB8AC3E}">
        <p14:creationId xmlns:p14="http://schemas.microsoft.com/office/powerpoint/2010/main" val="1284798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1063</TotalTime>
  <Words>1695</Words>
  <Application>Microsoft Macintosh PowerPoint</Application>
  <PresentationFormat>On-screen Show (16:9)</PresentationFormat>
  <Paragraphs>109</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CourierNewPSMT</vt:lpstr>
      <vt:lpstr>TimesNewRomanPS</vt:lpstr>
      <vt:lpstr>TimesNewRomanPSMT</vt:lpstr>
      <vt:lpstr>Wingdings</vt:lpstr>
      <vt:lpstr>Office Theme</vt:lpstr>
      <vt:lpstr>EE2011 Tut 2</vt:lpstr>
      <vt:lpstr>Question 1</vt:lpstr>
      <vt:lpstr>Question 1</vt:lpstr>
      <vt:lpstr>Question 1</vt:lpstr>
      <vt:lpstr>Question 2</vt:lpstr>
      <vt:lpstr>Question 2</vt:lpstr>
      <vt:lpstr>Question 3</vt:lpstr>
      <vt:lpstr>Question 3</vt:lpstr>
      <vt:lpstr>Question 3</vt:lpstr>
      <vt:lpstr>Question 3:</vt:lpstr>
      <vt:lpstr>Question 4</vt:lpstr>
      <vt:lpstr>Question 4</vt:lpstr>
      <vt:lpstr>Question 5</vt:lpstr>
      <vt:lpstr>Question 5</vt:lpstr>
      <vt:lpstr>Question 5</vt:lpstr>
      <vt:lpstr>Question 6</vt:lpstr>
      <vt:lpstr>Question 6</vt:lpstr>
      <vt:lpstr>Question 6</vt:lpstr>
      <vt:lpstr>Question 6</vt:lpstr>
      <vt:lpstr>Question 7</vt:lpstr>
      <vt:lpstr>Question 7</vt:lpstr>
      <vt:lpstr>Question 7</vt:lpstr>
      <vt:lpstr>Question 7</vt:lpstr>
      <vt:lpstr>Question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Yihan LIAN</dc:creator>
  <cp:lastModifiedBy>Nguyen Ngoc Nhu Thao</cp:lastModifiedBy>
  <cp:revision>176</cp:revision>
  <dcterms:created xsi:type="dcterms:W3CDTF">2018-08-16T03:57:50Z</dcterms:created>
  <dcterms:modified xsi:type="dcterms:W3CDTF">2025-01-28T05:59:53Z</dcterms:modified>
</cp:coreProperties>
</file>