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  <p:sldId id="259" r:id="rId9"/>
    <p:sldId id="267" r:id="rId10"/>
    <p:sldId id="270" r:id="rId11"/>
    <p:sldId id="269" r:id="rId12"/>
    <p:sldId id="271" r:id="rId13"/>
    <p:sldId id="272" r:id="rId14"/>
    <p:sldId id="273" r:id="rId15"/>
    <p:sldId id="274" r:id="rId16"/>
    <p:sldId id="276" r:id="rId17"/>
    <p:sldId id="303" r:id="rId18"/>
    <p:sldId id="305" r:id="rId19"/>
    <p:sldId id="300" r:id="rId20"/>
    <p:sldId id="301" r:id="rId21"/>
    <p:sldId id="302" r:id="rId22"/>
    <p:sldId id="261" r:id="rId23"/>
    <p:sldId id="277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90" r:id="rId33"/>
    <p:sldId id="291" r:id="rId34"/>
    <p:sldId id="292" r:id="rId35"/>
    <p:sldId id="293" r:id="rId36"/>
    <p:sldId id="288" r:id="rId37"/>
    <p:sldId id="287" r:id="rId38"/>
    <p:sldId id="295" r:id="rId39"/>
    <p:sldId id="296" r:id="rId40"/>
    <p:sldId id="289" r:id="rId41"/>
    <p:sldId id="297" r:id="rId42"/>
    <p:sldId id="298" r:id="rId43"/>
    <p:sldId id="299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7"/>
    <a:srgbClr val="004282"/>
    <a:srgbClr val="33689B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8" y="1538290"/>
            <a:ext cx="3759583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050" dirty="0"/>
              <a:t>Thao Nguyen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pPr marL="342900" indent="-342900">
                  <a:buAutoNum type="alphaLcParenBoth"/>
                </a:pPr>
                <a:r>
                  <a:rPr lang="en-SG" sz="1800" dirty="0">
                    <a:effectLst/>
                    <a:latin typeface="TimesNewRomanPSMT"/>
                  </a:rPr>
                  <a:t>Find the constant </a:t>
                </a:r>
                <a:r>
                  <a:rPr lang="en-SG" sz="1800" i="1" dirty="0">
                    <a:effectLst/>
                    <a:latin typeface="TimesNewRomanPS"/>
                  </a:rPr>
                  <a:t>c</a:t>
                </a:r>
              </a:p>
              <a:p>
                <a:pPr marL="342900" indent="-342900">
                  <a:buAutoNum type="alphaLcParenBoth"/>
                </a:pPr>
                <a:endParaRPr lang="en-SG" sz="1800" i="1" dirty="0">
                  <a:effectLst/>
                  <a:latin typeface="TimesNewRomanPS"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28085" b="-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70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pPr marL="342900" indent="-342900">
                  <a:buAutoNum type="alphaLcParenBoth"/>
                </a:pPr>
                <a:r>
                  <a:rPr lang="en-SG" sz="1800" dirty="0">
                    <a:effectLst/>
                    <a:latin typeface="TimesNewRomanPSMT"/>
                  </a:rPr>
                  <a:t>Find the constant </a:t>
                </a:r>
                <a:r>
                  <a:rPr lang="en-SG" sz="1800" i="1" dirty="0">
                    <a:effectLst/>
                    <a:latin typeface="TimesNewRomanPS"/>
                  </a:rPr>
                  <a:t>c</a:t>
                </a:r>
              </a:p>
              <a:p>
                <a:pPr marL="342900" indent="-342900">
                  <a:buAutoNum type="alphaLcParenBoth"/>
                </a:pPr>
                <a:endParaRPr lang="en-SG" sz="1800" i="1" dirty="0">
                  <a:effectLst/>
                  <a:latin typeface="TimesNewRomanP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𝑐𝑥𝑑𝑥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type m:val="noBa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b="0" dirty="0">
                  <a:latin typeface="TimesNewRomanPSMT"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1800" dirty="0">
                  <a:effectLst/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  <a:blipFill>
                <a:blip r:embed="rId2"/>
                <a:stretch>
                  <a:fillRect l="-482" t="-24719" b="-23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7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"/>
                </a:endParaRP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"/>
                  </a:rPr>
                  <a:t>(b)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[0 ≤ </a:t>
                </a:r>
                <a:r>
                  <a:rPr lang="en-SG" sz="1800" i="1" dirty="0">
                    <a:effectLst/>
                    <a:latin typeface="TimesNewRomanPS"/>
                  </a:rPr>
                  <a:t>X</a:t>
                </a:r>
                <a:r>
                  <a:rPr lang="en-SG" sz="1800" dirty="0">
                    <a:effectLst/>
                    <a:latin typeface="TimesNewRomanPS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≤ 1]</a:t>
                </a:r>
                <a:endParaRPr lang="en-SG" sz="1800" dirty="0">
                  <a:effectLst/>
                  <a:latin typeface="TimesNewRomanP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  <a:blipFill>
                <a:blip r:embed="rId2"/>
                <a:stretch>
                  <a:fillRect l="-643" t="-2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"/>
                </a:endParaRP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"/>
                  </a:rPr>
                  <a:t>(b)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[0 ≤ </a:t>
                </a:r>
                <a:r>
                  <a:rPr lang="en-SG" sz="1800" i="1" dirty="0">
                    <a:effectLst/>
                    <a:latin typeface="TimesNewRomanPS"/>
                  </a:rPr>
                  <a:t>X</a:t>
                </a:r>
                <a:r>
                  <a:rPr lang="en-SG" sz="1800" dirty="0">
                    <a:effectLst/>
                    <a:latin typeface="TimesNewRomanPS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≤ 1]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𝑐𝑥𝑑𝑥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SG" sz="1800" dirty="0">
                  <a:effectLst/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  <a:blipFill>
                <a:blip r:embed="rId2"/>
                <a:stretch>
                  <a:fillRect l="-643" t="-2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32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"/>
                </a:endParaRP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"/>
                  </a:rPr>
                  <a:t>(c)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[−1</a:t>
                </a:r>
                <a:r>
                  <a:rPr lang="en-SG" sz="1800" i="1" dirty="0">
                    <a:effectLst/>
                    <a:latin typeface="TimesNewRomanPS"/>
                  </a:rPr>
                  <a:t>/</a:t>
                </a:r>
                <a:r>
                  <a:rPr lang="en-SG" sz="1800" dirty="0">
                    <a:effectLst/>
                    <a:latin typeface="TimesNewRomanPSMT"/>
                  </a:rPr>
                  <a:t>2 ≤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≤ 1</a:t>
                </a:r>
                <a:r>
                  <a:rPr lang="en-SG" sz="1800" i="1" dirty="0">
                    <a:effectLst/>
                    <a:latin typeface="TimesNewRomanPS"/>
                  </a:rPr>
                  <a:t>/</a:t>
                </a:r>
                <a:r>
                  <a:rPr lang="en-SG" sz="1800" dirty="0">
                    <a:effectLst/>
                    <a:latin typeface="TimesNewRomanPSMT"/>
                  </a:rPr>
                  <a:t>2]</a:t>
                </a:r>
                <a:endParaRPr lang="en-SG" sz="1800" dirty="0">
                  <a:effectLst/>
                  <a:latin typeface="TimesNewRomanP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  <a:blipFill>
                <a:blip r:embed="rId2"/>
                <a:stretch>
                  <a:fillRect l="-643" t="-2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30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"/>
                </a:endParaRP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"/>
                  </a:rPr>
                  <a:t>(c)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[−1</a:t>
                </a:r>
                <a:r>
                  <a:rPr lang="en-SG" sz="1800" i="1" dirty="0">
                    <a:effectLst/>
                    <a:latin typeface="TimesNewRomanPS"/>
                  </a:rPr>
                  <a:t>/</a:t>
                </a:r>
                <a:r>
                  <a:rPr lang="en-SG" sz="1800" dirty="0">
                    <a:effectLst/>
                    <a:latin typeface="TimesNewRomanPSMT"/>
                  </a:rPr>
                  <a:t>2 ≤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≤ 1</a:t>
                </a:r>
                <a:r>
                  <a:rPr lang="en-SG" sz="1800" i="1" dirty="0">
                    <a:effectLst/>
                    <a:latin typeface="TimesNewRomanPS"/>
                  </a:rPr>
                  <a:t>/</a:t>
                </a:r>
                <a:r>
                  <a:rPr lang="en-SG" sz="1800" dirty="0">
                    <a:effectLst/>
                    <a:latin typeface="TimesNewRomanPSMT"/>
                  </a:rPr>
                  <a:t>2]=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𝑐𝑥𝑑𝑥</m:t>
                        </m:r>
                      </m:e>
                    </m:nary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𝑐𝑥𝑑𝑥</m:t>
                        </m:r>
                      </m:e>
                    </m:nary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SG" sz="1800" dirty="0">
                  <a:effectLst/>
                  <a:latin typeface="TimesNewRomanP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89594"/>
              </a:xfrm>
              <a:blipFill>
                <a:blip r:embed="rId2"/>
                <a:stretch>
                  <a:fillRect l="-643" t="-2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70F5-B15F-9C5C-CB41-31CAE63C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A7D0-3D1A-0730-F292-33D77402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Let 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A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= {resistor is within 50</a:t>
            </a:r>
            <a:r>
              <a:rPr lang="el-GR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Ω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of the nominal value}. The </a:t>
            </a:r>
            <a:r>
              <a:rPr lang="en-SG" sz="18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probability that a resistor is from machine </a:t>
            </a:r>
            <a:r>
              <a:rPr lang="en-SG" sz="1800" i="1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is </a:t>
            </a:r>
            <a:r>
              <a:rPr lang="en-SG" sz="18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Pr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[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] = 0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.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3. The </a:t>
            </a:r>
            <a:r>
              <a:rPr lang="en-SG" sz="18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probability that a resistor is acceptable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, i.e., within 50 </a:t>
            </a:r>
            <a:r>
              <a:rPr lang="el-GR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Ω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of the nominal value, is </a:t>
            </a:r>
            <a:r>
              <a:rPr lang="en-SG" sz="18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Pr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[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A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] = 0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.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78. Given that a resistor is from machine 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, the conditional probability that it is acceptable is </a:t>
            </a:r>
            <a:r>
              <a:rPr lang="en-SG" sz="18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Pr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[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A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|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] = 0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.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6. What is the probability that an </a:t>
            </a:r>
            <a:r>
              <a:rPr lang="en-SG" sz="18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acceptable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 resistor comes from machine </a:t>
            </a:r>
            <a:r>
              <a:rPr lang="en-SG" sz="18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? </a:t>
            </a:r>
          </a:p>
          <a:p>
            <a:pPr algn="just"/>
            <a:endParaRPr lang="en-SG" sz="1800" dirty="0">
              <a:solidFill>
                <a:schemeClr val="accent5">
                  <a:lumMod val="50000"/>
                </a:schemeClr>
              </a:solidFill>
              <a:latin typeface="TimesNewRomanPSMT"/>
            </a:endParaRPr>
          </a:p>
          <a:p>
            <a:pPr marL="0" indent="0" algn="just">
              <a:buNone/>
            </a:pP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4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70F5-B15F-9C5C-CB41-31CAE63C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A7D0-3D1A-0730-F292-33D77402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27" y="1418381"/>
            <a:ext cx="8485546" cy="3084794"/>
          </a:xfrm>
        </p:spPr>
        <p:txBody>
          <a:bodyPr>
            <a:noAutofit/>
          </a:bodyPr>
          <a:lstStyle/>
          <a:p>
            <a:pPr algn="just"/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Let 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A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= {resistor is within 50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Ω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of the nominal value}. The </a:t>
            </a:r>
            <a:r>
              <a:rPr lang="en-SG" sz="16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probability that a resistor is from machine </a:t>
            </a:r>
            <a:r>
              <a:rPr lang="en-SG" sz="1600" i="1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is </a:t>
            </a:r>
            <a:r>
              <a:rPr lang="en-SG" sz="16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Pr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[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] = 0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.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3. The </a:t>
            </a:r>
            <a:r>
              <a:rPr lang="en-SG" sz="16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probability that a resistor is acceptable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, i.e., within 50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Ω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of the nominal value, is </a:t>
            </a:r>
            <a:r>
              <a:rPr lang="en-SG" sz="16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Pr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[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A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] = 0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.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78. Given that a resistor is from machine 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, the conditional probability that it is acceptable is </a:t>
            </a:r>
            <a:r>
              <a:rPr lang="en-SG" sz="16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Pr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[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A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|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] = 0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.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6. What is the probability that an </a:t>
            </a:r>
            <a:r>
              <a:rPr lang="en-SG" sz="16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acceptable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 resistor comes from machine 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B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? </a:t>
            </a:r>
          </a:p>
          <a:p>
            <a:pPr algn="just"/>
            <a:endParaRPr lang="en-SG" sz="1600" dirty="0">
              <a:solidFill>
                <a:schemeClr val="accent5">
                  <a:lumMod val="50000"/>
                </a:schemeClr>
              </a:solidFill>
              <a:latin typeface="TimesNewRomanPSMT"/>
            </a:endParaRPr>
          </a:p>
          <a:p>
            <a:pPr algn="just"/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Random variables:</a:t>
            </a:r>
          </a:p>
          <a:p>
            <a:pPr marL="0" indent="0" algn="just">
              <a:buNone/>
            </a:pP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A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: resistor is within acceptable range, </a:t>
            </a:r>
            <a:r>
              <a:rPr lang="en-SG" sz="1600" i="1" dirty="0" err="1">
                <a:solidFill>
                  <a:schemeClr val="accent2"/>
                </a:solidFill>
                <a:latin typeface="TimesNewRomanPSMT"/>
              </a:rPr>
              <a:t>Pr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[</a:t>
            </a:r>
            <a:r>
              <a:rPr lang="en-SG" sz="1600" i="1" dirty="0">
                <a:solidFill>
                  <a:schemeClr val="accent2"/>
                </a:solidFill>
                <a:latin typeface="TimesNewRomanPSMT"/>
              </a:rPr>
              <a:t>A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] = 0.78</a:t>
            </a:r>
          </a:p>
          <a:p>
            <a:pPr marL="0" indent="0" algn="just">
              <a:buNone/>
            </a:pP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B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: resistor is from machine B, </a:t>
            </a:r>
            <a:r>
              <a:rPr lang="en-SG" sz="1600" i="1" dirty="0" err="1">
                <a:solidFill>
                  <a:schemeClr val="accent2"/>
                </a:solidFill>
                <a:latin typeface="TimesNewRomanPSMT"/>
              </a:rPr>
              <a:t>Pr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[</a:t>
            </a:r>
            <a:r>
              <a:rPr lang="en-SG" sz="1600" i="1" dirty="0">
                <a:solidFill>
                  <a:schemeClr val="accent2"/>
                </a:solidFill>
                <a:latin typeface="TimesNewRomanPSMT"/>
              </a:rPr>
              <a:t>B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] = 0.3</a:t>
            </a:r>
          </a:p>
          <a:p>
            <a:pPr marL="0" indent="0" algn="just">
              <a:buNone/>
            </a:pPr>
            <a:r>
              <a:rPr lang="en-SG" sz="1600" i="1" dirty="0" err="1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Pr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[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A|B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]: probability that resistor is within acceptable range given it is from machine B, </a:t>
            </a:r>
            <a:r>
              <a:rPr lang="en-SG" sz="1600" i="1" dirty="0" err="1">
                <a:solidFill>
                  <a:schemeClr val="accent2"/>
                </a:solidFill>
                <a:latin typeface="TimesNewRomanPSMT"/>
              </a:rPr>
              <a:t>Pr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[</a:t>
            </a:r>
            <a:r>
              <a:rPr lang="en-SG" sz="1600" i="1" dirty="0">
                <a:solidFill>
                  <a:schemeClr val="accent2"/>
                </a:solidFill>
                <a:latin typeface="TimesNewRomanPSMT"/>
              </a:rPr>
              <a:t>A|B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] = 0.6</a:t>
            </a:r>
            <a:endParaRPr lang="en-SG" sz="1600" dirty="0">
              <a:solidFill>
                <a:schemeClr val="accent5">
                  <a:lumMod val="50000"/>
                </a:schemeClr>
              </a:solidFill>
              <a:latin typeface="TimesNewRomanPSMT"/>
            </a:endParaRPr>
          </a:p>
          <a:p>
            <a:pPr marL="0" indent="0" algn="just">
              <a:buNone/>
            </a:pPr>
            <a:r>
              <a:rPr lang="en-SG" sz="1600" i="1" dirty="0" err="1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Pr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[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B|A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]: probability that resistor is from machine B given it is in acceptable range, </a:t>
            </a:r>
            <a:r>
              <a:rPr lang="en-SG" sz="1600" i="1" dirty="0" err="1">
                <a:solidFill>
                  <a:schemeClr val="accent2"/>
                </a:solidFill>
                <a:latin typeface="TimesNewRomanPSMT"/>
              </a:rPr>
              <a:t>Pr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[</a:t>
            </a:r>
            <a:r>
              <a:rPr lang="en-SG" sz="1600" i="1" dirty="0">
                <a:solidFill>
                  <a:schemeClr val="accent2"/>
                </a:solidFill>
                <a:latin typeface="TimesNewRomanPSMT"/>
              </a:rPr>
              <a:t>B|A</a:t>
            </a:r>
            <a:r>
              <a:rPr lang="en-SG" sz="1600" dirty="0">
                <a:solidFill>
                  <a:schemeClr val="accent2"/>
                </a:solidFill>
                <a:latin typeface="TimesNewRomanPSMT"/>
              </a:rPr>
              <a:t>] = ?</a:t>
            </a:r>
            <a:endParaRPr lang="en-SG" sz="1600" dirty="0">
              <a:solidFill>
                <a:schemeClr val="accent5">
                  <a:lumMod val="50000"/>
                </a:schemeClr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419744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42D4-7050-8DD8-82D3-A995A05E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D2D8C-817D-98D5-8CEF-B5517A578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Bayes’s Rule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0.6∗0.3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D2D8C-817D-98D5-8CEF-B5517A578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5817E40-9698-A33A-B918-8539EDB24641}"/>
              </a:ext>
            </a:extLst>
          </p:cNvPr>
          <p:cNvSpPr txBox="1"/>
          <p:nvPr/>
        </p:nvSpPr>
        <p:spPr>
          <a:xfrm>
            <a:off x="3028336" y="2571750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posterior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D9F4A-1422-CD11-00BF-2F4152689D19}"/>
              </a:ext>
            </a:extLst>
          </p:cNvPr>
          <p:cNvSpPr txBox="1"/>
          <p:nvPr/>
        </p:nvSpPr>
        <p:spPr>
          <a:xfrm>
            <a:off x="4045975" y="1702145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BD1F9-AA10-8E7F-8B6D-8BB49B585AD6}"/>
              </a:ext>
            </a:extLst>
          </p:cNvPr>
          <p:cNvSpPr txBox="1"/>
          <p:nvPr/>
        </p:nvSpPr>
        <p:spPr>
          <a:xfrm>
            <a:off x="5196350" y="1702145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1033E-7EBC-0663-E958-FD651C620CF6}"/>
              </a:ext>
            </a:extLst>
          </p:cNvPr>
          <p:cNvSpPr txBox="1"/>
          <p:nvPr/>
        </p:nvSpPr>
        <p:spPr>
          <a:xfrm>
            <a:off x="5196350" y="2672743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397707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7E11-FD0F-7D65-E4E3-E4BA6BE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937D-89A6-1786-F9C9-2888D6EE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369219"/>
            <a:ext cx="8386915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Consider tossing a fair six-sided die. There are only six outcomes possible, </a:t>
            </a:r>
            <a:r>
              <a:rPr lang="el-GR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Ω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= {1</a:t>
            </a:r>
            <a:r>
              <a:rPr lang="el-GR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,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2</a:t>
            </a:r>
            <a:r>
              <a:rPr lang="el-GR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,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3</a:t>
            </a:r>
            <a:r>
              <a:rPr lang="el-GR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,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4</a:t>
            </a:r>
            <a:r>
              <a:rPr lang="el-GR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,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5</a:t>
            </a:r>
            <a:r>
              <a:rPr lang="el-GR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, </a:t>
            </a:r>
            <a:r>
              <a:rPr lang="el-GR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6}.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Suppose we toss two dice and assume that each throw is 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independent. </a:t>
            </a:r>
            <a:endParaRPr lang="en-SG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lphaLcParenBoth"/>
            </a:pP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What is the probability that the sum of the dice equals seven?</a:t>
            </a:r>
          </a:p>
          <a:p>
            <a:pPr marL="0" indent="400050">
              <a:buNone/>
            </a:pP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(</a:t>
            </a:r>
            <a:r>
              <a:rPr lang="en-SG" sz="1600" dirty="0" err="1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i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) List out all pairs of possible outcomes together with their sums from the two throws.</a:t>
            </a:r>
          </a:p>
          <a:p>
            <a:pPr marL="673100" indent="0">
              <a:buNone/>
            </a:pP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(hint: enumerate all the items in </a:t>
            </a:r>
            <a:r>
              <a:rPr lang="en-SG" sz="14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range(1,7)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)</a:t>
            </a:r>
            <a:endParaRPr lang="en-SG" sz="1600" dirty="0">
              <a:solidFill>
                <a:schemeClr val="accent5">
                  <a:lumMod val="50000"/>
                </a:schemeClr>
              </a:solidFill>
              <a:latin typeface="TimesNewRomanPSMT"/>
            </a:endParaRPr>
          </a:p>
          <a:p>
            <a:pPr marL="400050" indent="0">
              <a:buNone/>
            </a:pP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(ii) Collect all of the 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(a, b)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pairs that sum to each of the possible values from two to twelve</a:t>
            </a:r>
          </a:p>
          <a:p>
            <a:pPr marL="673100" indent="0">
              <a:buNone/>
            </a:pP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(including the sum equals seven). (hint: use dictionary </a:t>
            </a:r>
            <a:r>
              <a:rPr lang="en-SG" sz="14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from collections import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4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defaultdict</a:t>
            </a:r>
            <a:r>
              <a:rPr lang="en-SG" sz="14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to collect all of the </a:t>
            </a:r>
            <a:r>
              <a:rPr lang="en-SG" sz="1600" i="1" dirty="0">
                <a:solidFill>
                  <a:schemeClr val="accent5">
                    <a:lumMod val="50000"/>
                  </a:schemeClr>
                </a:solidFill>
                <a:effectLst/>
                <a:latin typeface="TimesNewRomanPS"/>
              </a:rPr>
              <a:t>(a, b)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pairs that sum to each of the possible values from two to twelve).</a:t>
            </a:r>
          </a:p>
          <a:p>
            <a:pPr marL="9525" indent="0">
              <a:buNone/>
            </a:pPr>
            <a:r>
              <a:rPr lang="en-SG" sz="1600" dirty="0">
                <a:solidFill>
                  <a:schemeClr val="accent5">
                    <a:lumMod val="50000"/>
                  </a:schemeClr>
                </a:solidFill>
                <a:latin typeface="TimesNewRomanPSMT"/>
              </a:rPr>
              <a:t>(b) </a:t>
            </a:r>
            <a:r>
              <a:rPr lang="en-SG" sz="16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What is the probability that half the product of three dice will exceed their sum?</a:t>
            </a:r>
            <a:endParaRPr lang="en-SG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4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948" y="1369219"/>
                <a:ext cx="8193024" cy="2976380"/>
              </a:xfrm>
            </p:spPr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</a:t>
                </a:r>
                <a:r>
                  <a:rPr lang="en-SG" sz="1800" u="sng" dirty="0">
                    <a:effectLst/>
                    <a:latin typeface="TimesNewRomanPSMT"/>
                  </a:rPr>
                  <a:t>random variable </a:t>
                </a:r>
                <a:r>
                  <a:rPr lang="en-SG" sz="1800" i="1" u="sng" dirty="0">
                    <a:effectLst/>
                    <a:latin typeface="TimesNewRomanPS"/>
                  </a:rPr>
                  <a:t>N</a:t>
                </a:r>
                <a:r>
                  <a:rPr lang="en-SG" sz="1800" i="1" dirty="0">
                    <a:effectLst/>
                    <a:latin typeface="TimesNewRomanPS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mass function (PMF) </a:t>
                </a: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  <a:latin typeface="TimesNewRomanPSMT"/>
                </a:endParaRPr>
              </a:p>
              <a:p>
                <a:endParaRPr lang="en-SG" sz="1800" dirty="0">
                  <a:effectLst/>
                  <a:latin typeface="TimesNewRomanPSMT"/>
                </a:endParaRPr>
              </a:p>
              <a:p>
                <a:r>
                  <a:rPr lang="en-SG" sz="1800" dirty="0">
                    <a:effectLst/>
                    <a:latin typeface="TimesNewRomanPSMT"/>
                  </a:rPr>
                  <a:t>(a)  What is the value of the constant </a:t>
                </a:r>
                <a:r>
                  <a:rPr lang="en-SG" sz="1800" i="1" dirty="0">
                    <a:effectLst/>
                    <a:latin typeface="TimesNewRomanPS"/>
                  </a:rPr>
                  <a:t>c</a:t>
                </a:r>
                <a:r>
                  <a:rPr lang="en-SG" sz="1800" dirty="0">
                    <a:effectLst/>
                    <a:latin typeface="TimesNewRomanPSMT"/>
                  </a:rPr>
                  <a:t>? </a:t>
                </a:r>
              </a:p>
              <a:p>
                <a:r>
                  <a:rPr lang="en-SG" sz="1800" dirty="0">
                    <a:latin typeface="TimesNewRomanPSMT"/>
                  </a:rPr>
                  <a:t>(b)  </a:t>
                </a:r>
                <a:r>
                  <a:rPr lang="en-SG" sz="1800" dirty="0">
                    <a:effectLst/>
                    <a:latin typeface="TimesNewRomanPSMT"/>
                  </a:rPr>
                  <a:t>What is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</a:t>
                </a:r>
                <a:r>
                  <a:rPr lang="en-SG" sz="1800" i="1" dirty="0">
                    <a:effectLst/>
                    <a:latin typeface="TimesNewRomanPS"/>
                  </a:rPr>
                  <a:t>N </a:t>
                </a:r>
                <a:r>
                  <a:rPr lang="en-SG" sz="1800" dirty="0">
                    <a:effectLst/>
                    <a:latin typeface="TimesNewRomanPSMT"/>
                  </a:rPr>
                  <a:t>≤ 1]? </a:t>
                </a:r>
                <a:endParaRPr lang="en-SG" sz="1400" dirty="0">
                  <a:effectLst/>
                </a:endParaRPr>
              </a:p>
              <a:p>
                <a:endParaRPr lang="en-SG" sz="1800" dirty="0">
                  <a:effectLst/>
                  <a:latin typeface="TimesNewRomanPSMT"/>
                </a:endParaRPr>
              </a:p>
              <a:p>
                <a:endParaRPr lang="en-SG" dirty="0">
                  <a:effectLst/>
                </a:endParaRP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948" y="1369219"/>
                <a:ext cx="8193024" cy="2976380"/>
              </a:xfrm>
              <a:blipFill>
                <a:blip r:embed="rId2"/>
                <a:stretch>
                  <a:fillRect t="-62128" b="-6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540C-C72C-AC48-9EF6-A25AEC4D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A0CC-FDE0-40D8-278C-FB5CF49D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4179324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Assuming a normal (Gaussian) distribution with mean 30 </a:t>
            </a:r>
            <a:r>
              <a:rPr lang="el-GR" sz="1800" dirty="0">
                <a:effectLst/>
                <a:latin typeface="TimesNewRomanPSMT"/>
              </a:rPr>
              <a:t>Ω </a:t>
            </a:r>
            <a:r>
              <a:rPr lang="en-SG" sz="1800" dirty="0">
                <a:effectLst/>
                <a:latin typeface="TimesNewRomanPSMT"/>
              </a:rPr>
              <a:t>and standard deviation of 1.8 </a:t>
            </a:r>
            <a:r>
              <a:rPr lang="el-GR" sz="1800" dirty="0">
                <a:effectLst/>
                <a:latin typeface="TimesNewRomanPSMT"/>
              </a:rPr>
              <a:t>Ω, </a:t>
            </a:r>
            <a:r>
              <a:rPr lang="en-SG" sz="1800" dirty="0">
                <a:effectLst/>
                <a:latin typeface="TimesNewRomanPSMT"/>
              </a:rPr>
              <a:t>determine the probability that a resistor coming off the production line will be within the range of 28 </a:t>
            </a:r>
            <a:r>
              <a:rPr lang="el-GR" sz="1800" dirty="0">
                <a:effectLst/>
                <a:latin typeface="TimesNewRomanPSMT"/>
              </a:rPr>
              <a:t>Ω </a:t>
            </a:r>
            <a:r>
              <a:rPr lang="en-US" sz="1800" dirty="0">
                <a:effectLst/>
                <a:latin typeface="TimesNewRomanPSMT"/>
              </a:rPr>
              <a:t>to 33 </a:t>
            </a:r>
            <a:r>
              <a:rPr lang="el-GR" sz="1800" dirty="0">
                <a:effectLst/>
                <a:latin typeface="TimesNewRomanPSMT"/>
              </a:rPr>
              <a:t>Ω</a:t>
            </a:r>
            <a:r>
              <a:rPr lang="en-US" sz="1800" dirty="0">
                <a:effectLst/>
                <a:latin typeface="TimesNewRomanPSMT"/>
              </a:rPr>
              <a:t>.</a:t>
            </a:r>
          </a:p>
          <a:p>
            <a:pPr algn="just"/>
            <a:r>
              <a:rPr lang="en-US" sz="1800" dirty="0">
                <a:latin typeface="TimesNewRomanPSMT"/>
              </a:rPr>
              <a:t>Hint: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stats.norm.cdf</a:t>
            </a:r>
            <a:r>
              <a:rPr lang="en-US" sz="1800" dirty="0">
                <a:latin typeface="TimesNewRomanPSMT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stats</a:t>
            </a:r>
            <a:r>
              <a:rPr lang="en-US" sz="1800" dirty="0">
                <a:latin typeface="TimesNewRomanPSMT"/>
              </a:rPr>
              <a:t>.</a:t>
            </a:r>
            <a:endParaRPr lang="en-SG" dirty="0"/>
          </a:p>
        </p:txBody>
      </p:sp>
      <p:pic>
        <p:nvPicPr>
          <p:cNvPr id="12" name="Picture 11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8A7A263C-7286-B9D8-AFD0-7694F1683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" t="9516" r="8260" b="2104"/>
          <a:stretch/>
        </p:blipFill>
        <p:spPr>
          <a:xfrm>
            <a:off x="5113567" y="1389460"/>
            <a:ext cx="3596307" cy="2667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C771FD-A5B3-850F-2DD5-720457254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2199" y="4178326"/>
                <a:ext cx="2019042" cy="508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Tx/>
                  <a:buBlip>
                    <a:blip r:embed="rId3"/>
                  </a:buBlip>
                  <a:defRPr sz="21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5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SG" sz="1800" i="1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Pr</a:t>
                </a:r>
                <a:r>
                  <a:rPr lang="en-SG" sz="1800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28≤</m:t>
                    </m:r>
                    <m:r>
                      <a:rPr lang="en-US" sz="1800" b="0" i="1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≤33</m:t>
                    </m:r>
                  </m:oMath>
                </a14:m>
                <a:r>
                  <a:rPr lang="en-SG" sz="1800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]</a:t>
                </a:r>
                <a:endParaRPr lang="en-SG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C771FD-A5B3-850F-2DD5-720457254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199" y="4178326"/>
                <a:ext cx="2019042" cy="508742"/>
              </a:xfrm>
              <a:prstGeom prst="rect">
                <a:avLst/>
              </a:prstGeom>
              <a:blipFill>
                <a:blip r:embed="rId5"/>
                <a:stretch>
                  <a:fillRect l="-1875" t="-714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63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15D0-3DC1-D696-B105-C5F2FF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8A86-21B9-83B7-183D-ABBAD044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97" y="1369219"/>
            <a:ext cx="4602111" cy="508742"/>
          </a:xfrm>
        </p:spPr>
        <p:txBody>
          <a:bodyPr/>
          <a:lstStyle/>
          <a:p>
            <a:r>
              <a:rPr lang="en-SG" sz="1800" dirty="0" err="1">
                <a:solidFill>
                  <a:srgbClr val="303030"/>
                </a:solidFill>
                <a:effectLst/>
                <a:latin typeface="CourierNewPSMT" panose="02070309020205020404" pitchFamily="49" charset="0"/>
              </a:rPr>
              <a:t>stats.norm.cdf</a:t>
            </a:r>
            <a:r>
              <a:rPr lang="en-SG" sz="1800" dirty="0">
                <a:solidFill>
                  <a:srgbClr val="303030"/>
                </a:solidFill>
                <a:effectLst/>
                <a:latin typeface="CourierNewPSMT" panose="02070309020205020404" pitchFamily="49" charset="0"/>
              </a:rPr>
              <a:t>(x1,mean,std)</a:t>
            </a:r>
            <a:endParaRPr lang="en-S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A06861-AE55-1AB1-478E-2C62CF774F97}"/>
              </a:ext>
            </a:extLst>
          </p:cNvPr>
          <p:cNvSpPr txBox="1">
            <a:spLocks/>
          </p:cNvSpPr>
          <p:nvPr/>
        </p:nvSpPr>
        <p:spPr>
          <a:xfrm>
            <a:off x="4768030" y="1369219"/>
            <a:ext cx="4169493" cy="50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2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 err="1">
                <a:solidFill>
                  <a:srgbClr val="303030"/>
                </a:solidFill>
                <a:latin typeface="CourierNewPSMT" panose="02070309020205020404" pitchFamily="49" charset="0"/>
              </a:rPr>
              <a:t>stats.norm.cdf</a:t>
            </a:r>
            <a:r>
              <a:rPr lang="en-SG" sz="1800" dirty="0">
                <a:solidFill>
                  <a:srgbClr val="303030"/>
                </a:solidFill>
                <a:latin typeface="CourierNewPSMT" panose="02070309020205020404" pitchFamily="49" charset="0"/>
              </a:rPr>
              <a:t>(x2,mean,std)</a:t>
            </a:r>
            <a:endParaRPr lang="en-SG" dirty="0"/>
          </a:p>
        </p:txBody>
      </p:sp>
      <p:pic>
        <p:nvPicPr>
          <p:cNvPr id="10" name="Picture 9" descr="A diagram of a function&#10;&#10;Description automatically generated">
            <a:extLst>
              <a:ext uri="{FF2B5EF4-FFF2-40B4-BE49-F238E27FC236}">
                <a16:creationId xmlns:a16="http://schemas.microsoft.com/office/drawing/2014/main" id="{2AE15254-5A84-846B-74F0-FD370A52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99303"/>
            <a:ext cx="3343582" cy="2507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3F71BAE-CC21-C034-7A45-9945EDF85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1627" y="4360914"/>
                <a:ext cx="1677628" cy="508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Tx/>
                  <a:buBlip>
                    <a:blip r:embed="rId2"/>
                  </a:buBlip>
                  <a:defRPr sz="21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5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SG" sz="1800" i="1" dirty="0" err="1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Pr</a:t>
                </a:r>
                <a:r>
                  <a:rPr lang="en-SG" sz="1800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800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]</a:t>
                </a:r>
                <a:endParaRPr lang="en-SG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3F71BAE-CC21-C034-7A45-9945EDF8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27" y="4360914"/>
                <a:ext cx="1677628" cy="508742"/>
              </a:xfrm>
              <a:prstGeom prst="rect">
                <a:avLst/>
              </a:prstGeom>
              <a:blipFill>
                <a:blip r:embed="rId4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ue line graph with x and x&#10;&#10;Description automatically generated">
            <a:extLst>
              <a:ext uri="{FF2B5EF4-FFF2-40B4-BE49-F238E27FC236}">
                <a16:creationId xmlns:a16="http://schemas.microsoft.com/office/drawing/2014/main" id="{50C9B24D-E8DD-2AD1-F323-9C7263D37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69" y="1799303"/>
            <a:ext cx="3343581" cy="2507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CCF8903-AEB1-10A5-4623-CC6BDB5A7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271" y="4306989"/>
                <a:ext cx="1677628" cy="508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Tx/>
                  <a:buBlip>
                    <a:blip r:embed="rId2"/>
                  </a:buBlip>
                  <a:defRPr sz="21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5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2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SG" sz="1800" i="1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Pr</a:t>
                </a:r>
                <a:r>
                  <a:rPr lang="en-SG" sz="1800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800" dirty="0">
                    <a:solidFill>
                      <a:srgbClr val="303030"/>
                    </a:solidFill>
                    <a:latin typeface="CourierNewPSMT" panose="02070309020205020404" pitchFamily="49" charset="0"/>
                  </a:rPr>
                  <a:t>]</a:t>
                </a:r>
                <a:endParaRPr lang="en-SG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CCF8903-AEB1-10A5-4623-CC6BDB5A7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271" y="4306989"/>
                <a:ext cx="1677628" cy="508742"/>
              </a:xfrm>
              <a:prstGeom prst="rect">
                <a:avLst/>
              </a:prstGeom>
              <a:blipFill>
                <a:blip r:embed="rId6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FBA-FEEC-2D4A-203F-C0EB2A69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2A3-6630-4B25-71FE-B8493C1F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07" y="1367427"/>
            <a:ext cx="8436385" cy="550347"/>
          </a:xfrm>
        </p:spPr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(</a:t>
            </a:r>
            <a:r>
              <a:rPr lang="en-SG" sz="1800" dirty="0" err="1">
                <a:effectLst/>
                <a:latin typeface="TimesNewRomanPSMT"/>
              </a:rPr>
              <a:t>i</a:t>
            </a:r>
            <a:r>
              <a:rPr lang="en-SG" sz="1800" dirty="0">
                <a:effectLst/>
                <a:latin typeface="TimesNewRomanPSMT"/>
              </a:rPr>
              <a:t>)  State what you think the evidence is trying to suggest. Is there correlation or not? </a:t>
            </a:r>
            <a:endParaRPr lang="en-SG" dirty="0">
              <a:effectLst/>
            </a:endParaRPr>
          </a:p>
        </p:txBody>
      </p:sp>
      <p:pic>
        <p:nvPicPr>
          <p:cNvPr id="5" name="Picture 4" descr="A graph of the number of meat consumption&#10;&#10;Description automatically generated">
            <a:extLst>
              <a:ext uri="{FF2B5EF4-FFF2-40B4-BE49-F238E27FC236}">
                <a16:creationId xmlns:a16="http://schemas.microsoft.com/office/drawing/2014/main" id="{26354F9A-41EF-DD88-42A4-04CA161E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23" y="1823590"/>
            <a:ext cx="3873045" cy="27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FBA-FEEC-2D4A-203F-C0EB2A69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2A3-6630-4B25-71FE-B8493C1F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07" y="1367427"/>
            <a:ext cx="8436385" cy="550347"/>
          </a:xfrm>
        </p:spPr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(ii)  Give a reason why you agree or disagree with what the evidence is suggesting. </a:t>
            </a:r>
            <a:endParaRPr lang="en-SG" dirty="0">
              <a:effectLst/>
            </a:endParaRPr>
          </a:p>
        </p:txBody>
      </p:sp>
      <p:pic>
        <p:nvPicPr>
          <p:cNvPr id="5" name="Picture 4" descr="A graph of the number of meat consumption&#10;&#10;Description automatically generated">
            <a:extLst>
              <a:ext uri="{FF2B5EF4-FFF2-40B4-BE49-F238E27FC236}">
                <a16:creationId xmlns:a16="http://schemas.microsoft.com/office/drawing/2014/main" id="{26354F9A-41EF-DD88-42A4-04CA161E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23" y="1823590"/>
            <a:ext cx="3873045" cy="27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FBA-FEEC-2D4A-203F-C0EB2A69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2A3-6630-4B25-71FE-B8493C1F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07" y="1367427"/>
            <a:ext cx="8436385" cy="550347"/>
          </a:xfrm>
        </p:spPr>
        <p:txBody>
          <a:bodyPr>
            <a:normAutofit lnSpcReduction="10000"/>
          </a:bodyPr>
          <a:lstStyle/>
          <a:p>
            <a:r>
              <a:rPr lang="en-SG" sz="1800" dirty="0">
                <a:effectLst/>
                <a:latin typeface="TimesNewRomanPSMT"/>
              </a:rPr>
              <a:t>(iii) Identify whether the variable of the y-axis and the variable of the x-axis are correlated and/or causal? </a:t>
            </a:r>
            <a:endParaRPr lang="en-SG" sz="1400" dirty="0"/>
          </a:p>
        </p:txBody>
      </p:sp>
      <p:pic>
        <p:nvPicPr>
          <p:cNvPr id="5" name="Picture 4" descr="A graph of the number of meat consumption&#10;&#10;Description automatically generated">
            <a:extLst>
              <a:ext uri="{FF2B5EF4-FFF2-40B4-BE49-F238E27FC236}">
                <a16:creationId xmlns:a16="http://schemas.microsoft.com/office/drawing/2014/main" id="{26354F9A-41EF-DD88-42A4-04CA161E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23" y="1917774"/>
            <a:ext cx="3873045" cy="27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8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7B61-9DD6-BA40-464C-FFE96FE4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AB37-A074-B6FE-3B56-5EB747CE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If A and B are correlated, but they’re actually caused by C, which of the following statements are correct? 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A and C are correlated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B and C are correlated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A causes B to happen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A causes C to happen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18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7B61-9DD6-BA40-464C-FFE96FE4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AB37-A074-B6FE-3B56-5EB747CE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If A and B are correlated, but they’re actually caused by C, which of the following statements are correct? 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A and C are correlated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B and C are correlated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A causes B to happen</a:t>
            </a:r>
          </a:p>
          <a:p>
            <a:pPr marL="457200" indent="-457200">
              <a:buAutoNum type="alphaLcParenR"/>
            </a:pPr>
            <a:r>
              <a:rPr lang="en-SG" sz="1800" dirty="0">
                <a:latin typeface="TimesNewRomanPSMT"/>
              </a:rPr>
              <a:t>A causes C to happen</a:t>
            </a:r>
            <a:endParaRPr lang="en-SG" dirty="0"/>
          </a:p>
          <a:p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8CFBCB-CDED-D2CA-C033-EFE73AE669C4}"/>
              </a:ext>
            </a:extLst>
          </p:cNvPr>
          <p:cNvSpPr/>
          <p:nvPr/>
        </p:nvSpPr>
        <p:spPr>
          <a:xfrm>
            <a:off x="628650" y="2005781"/>
            <a:ext cx="315247" cy="31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27F07C-B879-AC51-6F88-1A4181668ECF}"/>
              </a:ext>
            </a:extLst>
          </p:cNvPr>
          <p:cNvSpPr/>
          <p:nvPr/>
        </p:nvSpPr>
        <p:spPr>
          <a:xfrm>
            <a:off x="628649" y="2321028"/>
            <a:ext cx="315247" cy="31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3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C4D6-BC1B-E8E3-2C1C-0E037230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A9C3-9D31-FD71-7399-8C7AD320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We toss a coin and observe which side is facing up. Which of the following statements represent valid probability assignments for observing head P[‘H’] and tail P[‘T’]? </a:t>
            </a:r>
            <a:endParaRPr lang="en-SG" dirty="0"/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0.2, P[‘T’] = 0.9 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0.0, P[‘T’] = 1.0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-0.1, P[‘T’] = 1.1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P[‘T’]=0.5</a:t>
            </a:r>
            <a:endParaRPr lang="en-US" sz="1800" dirty="0"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70127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C4D6-BC1B-E8E3-2C1C-0E037230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A9C3-9D31-FD71-7399-8C7AD320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We toss a coin and observe which side is facing up. Which of the following statements represent valid probability assignments for observing head P[‘H’] and tail P[‘T’]? </a:t>
            </a:r>
            <a:endParaRPr lang="en-SG" dirty="0"/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0.2, P[‘T’] = 0.9 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0.0, P[‘T’] = 1.0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-0.1, P[‘T’] = 1.1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P[‘H’] = P[‘T’]=0.5</a:t>
            </a:r>
            <a:endParaRPr lang="en-US" sz="1800" dirty="0">
              <a:effectLst/>
              <a:latin typeface="TimesNewRomanPSM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BAFD8-644B-4A2F-E966-01D111D51071}"/>
              </a:ext>
            </a:extLst>
          </p:cNvPr>
          <p:cNvSpPr/>
          <p:nvPr/>
        </p:nvSpPr>
        <p:spPr>
          <a:xfrm>
            <a:off x="628650" y="2571750"/>
            <a:ext cx="315247" cy="31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95C441-9110-8389-C92C-3B9C30F44630}"/>
              </a:ext>
            </a:extLst>
          </p:cNvPr>
          <p:cNvSpPr/>
          <p:nvPr/>
        </p:nvSpPr>
        <p:spPr>
          <a:xfrm>
            <a:off x="628650" y="3301050"/>
            <a:ext cx="315247" cy="31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4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4DDD-7565-CC23-58EE-BC9F963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4D5A6-E6FF-9C93-2117-8B074B2A7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Are the two vectors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linearly dependent? </a:t>
                </a:r>
                <a:endParaRPr lang="en-S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4D5A6-E6FF-9C93-2117-8B074B2A7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14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D141-0D26-17E7-9F36-81229F9B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6994-7F57-8A86-F77C-308521DC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1800" dirty="0">
                <a:effectLst/>
                <a:latin typeface="ArialMT"/>
              </a:rPr>
              <a:t>From your lecture notes:</a:t>
            </a:r>
          </a:p>
          <a:p>
            <a:pPr algn="just"/>
            <a:r>
              <a:rPr lang="en-SG" sz="1800" dirty="0">
                <a:effectLst/>
                <a:latin typeface="ArialMT"/>
              </a:rPr>
              <a:t>A </a:t>
            </a:r>
            <a:r>
              <a:rPr lang="en-SG" sz="1800" b="1" dirty="0">
                <a:effectLst/>
                <a:latin typeface="Arial" panose="020B0604020202020204" pitchFamily="34" charset="0"/>
              </a:rPr>
              <a:t>random variable</a:t>
            </a:r>
            <a:r>
              <a:rPr lang="en-SG" sz="1800" b="1" dirty="0">
                <a:latin typeface="ArialMT"/>
              </a:rPr>
              <a:t> </a:t>
            </a:r>
            <a:r>
              <a:rPr lang="en-SG" sz="1800" dirty="0">
                <a:effectLst/>
                <a:latin typeface="ArialMT"/>
              </a:rPr>
              <a:t>is a variable whose possible values are numerical outcomes of a random event. </a:t>
            </a:r>
          </a:p>
          <a:p>
            <a:pPr algn="just"/>
            <a:r>
              <a:rPr lang="en-SG" sz="1800" dirty="0">
                <a:effectLst/>
                <a:latin typeface="ArialMT"/>
              </a:rPr>
              <a:t>The </a:t>
            </a:r>
            <a:r>
              <a:rPr lang="en-SG" sz="1800" dirty="0">
                <a:solidFill>
                  <a:srgbClr val="006DBF"/>
                </a:solidFill>
                <a:effectLst/>
                <a:latin typeface="ArialMT"/>
              </a:rPr>
              <a:t>probability distribution </a:t>
            </a:r>
            <a:r>
              <a:rPr lang="en-SG" sz="1800" dirty="0">
                <a:effectLst/>
                <a:latin typeface="ArialMT"/>
              </a:rPr>
              <a:t>of a discrete random variable is described by a list of probabilities associated with each of its possible values. </a:t>
            </a:r>
          </a:p>
          <a:p>
            <a:pPr algn="just"/>
            <a:r>
              <a:rPr lang="en-SG" sz="1800" dirty="0">
                <a:effectLst/>
                <a:latin typeface="ArialMT"/>
              </a:rPr>
              <a:t>This list of probabilities is called a</a:t>
            </a:r>
            <a:r>
              <a:rPr lang="en-SG" dirty="0"/>
              <a:t> </a:t>
            </a:r>
            <a:r>
              <a:rPr lang="en-SG" sz="1800" dirty="0">
                <a:solidFill>
                  <a:srgbClr val="006DBF"/>
                </a:solidFill>
                <a:effectLst/>
                <a:latin typeface="ArialMT"/>
              </a:rPr>
              <a:t>probability mass function </a:t>
            </a:r>
            <a:r>
              <a:rPr lang="en-SG" sz="1800" dirty="0">
                <a:effectLst/>
                <a:latin typeface="ArialMT"/>
              </a:rPr>
              <a:t>(</a:t>
            </a:r>
            <a:r>
              <a:rPr lang="en-SG" sz="1800" dirty="0" err="1">
                <a:effectLst/>
                <a:latin typeface="ArialMT"/>
              </a:rPr>
              <a:t>pmf</a:t>
            </a:r>
            <a:r>
              <a:rPr lang="en-SG" sz="1800" dirty="0">
                <a:effectLst/>
                <a:latin typeface="ArialMT"/>
              </a:rPr>
              <a:t>). </a:t>
            </a:r>
            <a:endParaRPr lang="en-SG" dirty="0">
              <a:effectLst/>
            </a:endParaRPr>
          </a:p>
          <a:p>
            <a:pPr algn="just"/>
            <a:r>
              <a:rPr lang="en-SG" sz="1800" dirty="0">
                <a:effectLst/>
                <a:latin typeface="ArialMT"/>
              </a:rPr>
              <a:t>Like a histogram, except that here the probabilities sum to 1 </a:t>
            </a:r>
            <a:endParaRPr lang="en-SG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0071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4DDD-7565-CC23-58EE-BC9F963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4D5A6-E6FF-9C93-2117-8B074B2A7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Are the two vectors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linearly dependent? </a:t>
                </a:r>
                <a:endParaRPr lang="en-SG" dirty="0"/>
              </a:p>
              <a:p>
                <a:r>
                  <a:rPr lang="en-SG" sz="1800" dirty="0">
                    <a:effectLst/>
                    <a:latin typeface="TimesNewRomanPSMT"/>
                  </a:rPr>
                  <a:t>False (because </a:t>
                </a:r>
                <a:r>
                  <a:rPr lang="en-SG" sz="1800" b="1" i="1" dirty="0">
                    <a:effectLst/>
                    <a:latin typeface="TimesNewRomanPS"/>
                  </a:rPr>
                  <a:t>a </a:t>
                </a:r>
                <a:r>
                  <a:rPr lang="en-SG" sz="1800" dirty="0">
                    <a:effectLst/>
                    <a:latin typeface="TimesNewRomanPSMT"/>
                  </a:rPr>
                  <a:t>is not a multiply of </a:t>
                </a:r>
                <a:r>
                  <a:rPr lang="en-SG" sz="1800" b="1" i="1" dirty="0">
                    <a:effectLst/>
                    <a:latin typeface="TimesNewRomanPS"/>
                  </a:rPr>
                  <a:t>b</a:t>
                </a:r>
                <a:r>
                  <a:rPr lang="en-SG" sz="1800" dirty="0">
                    <a:effectLst/>
                    <a:latin typeface="TimesNewRomanPSMT"/>
                  </a:rPr>
                  <a:t>.)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4D5A6-E6FF-9C93-2117-8B074B2A7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52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FBD-73D6-66C1-25F0-8C8EF3CC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rank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is _____.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57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0ADF-391E-53C7-3F5A-D0B0672D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79E5-12E2-98E6-A0DA-124D76CB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Echelon Form</a:t>
            </a:r>
            <a:r>
              <a:rPr lang="en-US" dirty="0">
                <a:sym typeface="Wingdings" pitchFamily="2" charset="2"/>
              </a:rPr>
              <a:t> (REF):</a:t>
            </a:r>
          </a:p>
          <a:p>
            <a:pPr lvl="1"/>
            <a:r>
              <a:rPr lang="en-US" dirty="0">
                <a:sym typeface="Wingdings" pitchFamily="2" charset="2"/>
              </a:rPr>
              <a:t>Pivots move right in each row</a:t>
            </a:r>
          </a:p>
          <a:p>
            <a:pPr lvl="1"/>
            <a:r>
              <a:rPr lang="en-US" dirty="0">
                <a:sym typeface="Wingdings" pitchFamily="2" charset="2"/>
              </a:rPr>
              <a:t>Below pivots are zero</a:t>
            </a:r>
          </a:p>
          <a:p>
            <a:pPr lvl="1"/>
            <a:r>
              <a:rPr lang="en-US" dirty="0">
                <a:sym typeface="Wingdings" pitchFamily="2" charset="2"/>
              </a:rPr>
              <a:t>Zero rows are at the bottom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3B1AF3-66A2-10CF-3D69-D37BE0D18F78}"/>
                  </a:ext>
                </a:extLst>
              </p:cNvPr>
              <p:cNvSpPr txBox="1"/>
              <p:nvPr/>
            </p:nvSpPr>
            <p:spPr>
              <a:xfrm>
                <a:off x="5683046" y="1687180"/>
                <a:ext cx="2654894" cy="1769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3B1AF3-66A2-10CF-3D69-D37BE0D1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46" y="1687180"/>
                <a:ext cx="2654894" cy="1769139"/>
              </a:xfrm>
              <a:prstGeom prst="rect">
                <a:avLst/>
              </a:prstGeom>
              <a:blipFill>
                <a:blip r:embed="rId2"/>
                <a:stretch>
                  <a:fillRect l="-1429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263E2-579D-ED6C-0E4C-0B6486787963}"/>
              </a:ext>
            </a:extLst>
          </p:cNvPr>
          <p:cNvCxnSpPr/>
          <p:nvPr/>
        </p:nvCxnSpPr>
        <p:spPr>
          <a:xfrm>
            <a:off x="6223819" y="1687180"/>
            <a:ext cx="0" cy="2104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3FE2C-8422-7DFE-89CE-514C009B9797}"/>
              </a:ext>
            </a:extLst>
          </p:cNvPr>
          <p:cNvCxnSpPr>
            <a:cxnSpLocks/>
          </p:cNvCxnSpPr>
          <p:nvPr/>
        </p:nvCxnSpPr>
        <p:spPr>
          <a:xfrm>
            <a:off x="6857999" y="1897626"/>
            <a:ext cx="0" cy="22519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2D348-C364-6659-207A-7B9C2C555BDF}"/>
              </a:ext>
            </a:extLst>
          </p:cNvPr>
          <p:cNvCxnSpPr>
            <a:cxnSpLocks/>
          </p:cNvCxnSpPr>
          <p:nvPr/>
        </p:nvCxnSpPr>
        <p:spPr>
          <a:xfrm>
            <a:off x="6223819" y="1897626"/>
            <a:ext cx="63418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DDB927-7A4B-27AB-44E0-9296A99BA0A0}"/>
              </a:ext>
            </a:extLst>
          </p:cNvPr>
          <p:cNvCxnSpPr>
            <a:cxnSpLocks/>
          </p:cNvCxnSpPr>
          <p:nvPr/>
        </p:nvCxnSpPr>
        <p:spPr>
          <a:xfrm>
            <a:off x="7246373" y="2122821"/>
            <a:ext cx="0" cy="2989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FEF91C-4DAF-6E33-7F5E-52E927D44B36}"/>
              </a:ext>
            </a:extLst>
          </p:cNvPr>
          <p:cNvCxnSpPr>
            <a:cxnSpLocks/>
          </p:cNvCxnSpPr>
          <p:nvPr/>
        </p:nvCxnSpPr>
        <p:spPr>
          <a:xfrm>
            <a:off x="6857999" y="2122821"/>
            <a:ext cx="38837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01A45D-A331-8B50-7FBD-E625F11132B5}"/>
              </a:ext>
            </a:extLst>
          </p:cNvPr>
          <p:cNvCxnSpPr>
            <a:cxnSpLocks/>
          </p:cNvCxnSpPr>
          <p:nvPr/>
        </p:nvCxnSpPr>
        <p:spPr>
          <a:xfrm>
            <a:off x="7246373" y="2421757"/>
            <a:ext cx="38837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6A13F6-6F24-E345-7F57-D7934BD32CF6}"/>
              </a:ext>
            </a:extLst>
          </p:cNvPr>
          <p:cNvCxnSpPr>
            <a:cxnSpLocks/>
          </p:cNvCxnSpPr>
          <p:nvPr/>
        </p:nvCxnSpPr>
        <p:spPr>
          <a:xfrm>
            <a:off x="7629830" y="2421757"/>
            <a:ext cx="0" cy="2989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BB941A-A6D1-D530-EC26-5055FF44EF40}"/>
              </a:ext>
            </a:extLst>
          </p:cNvPr>
          <p:cNvCxnSpPr>
            <a:cxnSpLocks/>
          </p:cNvCxnSpPr>
          <p:nvPr/>
        </p:nvCxnSpPr>
        <p:spPr>
          <a:xfrm>
            <a:off x="7629830" y="2720693"/>
            <a:ext cx="294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309AB0-8FFE-C0DE-DB12-114ACC820658}"/>
              </a:ext>
            </a:extLst>
          </p:cNvPr>
          <p:cNvCxnSpPr>
            <a:cxnSpLocks/>
          </p:cNvCxnSpPr>
          <p:nvPr/>
        </p:nvCxnSpPr>
        <p:spPr>
          <a:xfrm>
            <a:off x="7924800" y="2720693"/>
            <a:ext cx="0" cy="23190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66892-6FB4-0FDB-C096-350759AF5452}"/>
              </a:ext>
            </a:extLst>
          </p:cNvPr>
          <p:cNvCxnSpPr>
            <a:cxnSpLocks/>
          </p:cNvCxnSpPr>
          <p:nvPr/>
        </p:nvCxnSpPr>
        <p:spPr>
          <a:xfrm>
            <a:off x="7924800" y="2952597"/>
            <a:ext cx="294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11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0ADF-391E-53C7-3F5A-D0B0672D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79E5-12E2-98E6-A0DA-124D76CB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Echelon Form</a:t>
            </a:r>
            <a:r>
              <a:rPr lang="en-US" dirty="0">
                <a:sym typeface="Wingdings" pitchFamily="2" charset="2"/>
              </a:rPr>
              <a:t> (REF):</a:t>
            </a:r>
          </a:p>
          <a:p>
            <a:pPr lvl="1"/>
            <a:r>
              <a:rPr lang="en-US" dirty="0">
                <a:sym typeface="Wingdings" pitchFamily="2" charset="2"/>
              </a:rPr>
              <a:t>Pivots move right in each row</a:t>
            </a:r>
          </a:p>
          <a:p>
            <a:pPr lvl="1"/>
            <a:r>
              <a:rPr lang="en-US" dirty="0">
                <a:sym typeface="Wingdings" pitchFamily="2" charset="2"/>
              </a:rPr>
              <a:t>Below pivots are zero</a:t>
            </a:r>
          </a:p>
          <a:p>
            <a:pPr lvl="1"/>
            <a:r>
              <a:rPr lang="en-US" dirty="0">
                <a:sym typeface="Wingdings" pitchFamily="2" charset="2"/>
              </a:rPr>
              <a:t>Zero rows are at the bottom</a:t>
            </a:r>
          </a:p>
          <a:p>
            <a:pPr marL="3429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to obtain?</a:t>
            </a:r>
          </a:p>
          <a:p>
            <a:pPr lvl="1"/>
            <a:r>
              <a:rPr lang="en-US" dirty="0"/>
              <a:t>Rescale a row</a:t>
            </a:r>
          </a:p>
          <a:p>
            <a:pPr lvl="1"/>
            <a:r>
              <a:rPr lang="en-US" dirty="0"/>
              <a:t>Add a multiplier of one row to another</a:t>
            </a:r>
          </a:p>
          <a:p>
            <a:pPr lvl="1"/>
            <a:r>
              <a:rPr lang="en-US" dirty="0"/>
              <a:t>Swap two rows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292AB-D2F3-DF12-1682-CE93D25514AB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3B1AF3-66A2-10CF-3D69-D37BE0D18F78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3B1AF3-66A2-10CF-3D69-D37BE0D18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2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E263E2-579D-ED6C-0E4C-0B6486787963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53FE2C-8422-7DFE-89CE-514C009B9797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12D348-C364-6659-207A-7B9C2C555BD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DDB927-7A4B-27AB-44E0-9296A99BA0A0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FEF91C-4DAF-6E33-7F5E-52E927D44B36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01A45D-A331-8B50-7FBD-E625F11132B5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6A13F6-6F24-E345-7F57-D7934BD32CF6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B941A-A6D1-D530-EC26-5055FF44EF4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309AB0-8FFE-C0DE-DB12-114ACC82065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E66892-6FB4-0FDB-C096-350759AF5452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21DA9DE-872A-3AEC-C526-F7C5C3262418}"/>
              </a:ext>
            </a:extLst>
          </p:cNvPr>
          <p:cNvSpPr txBox="1"/>
          <p:nvPr/>
        </p:nvSpPr>
        <p:spPr>
          <a:xfrm>
            <a:off x="628650" y="4504241"/>
            <a:ext cx="4041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Reference: 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=l69YjkuUym0</a:t>
            </a:r>
          </a:p>
        </p:txBody>
      </p:sp>
    </p:spTree>
    <p:extLst>
      <p:ext uri="{BB962C8B-B14F-4D97-AF65-F5344CB8AC3E}">
        <p14:creationId xmlns:p14="http://schemas.microsoft.com/office/powerpoint/2010/main" val="267918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EA02-B2CB-83C4-9C7A-8D985F8B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650D9-6220-DAAD-0105-0EC758441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09287"/>
                <a:ext cx="1760589" cy="872778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650D9-6220-DAAD-0105-0EC758441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09287"/>
                <a:ext cx="1760589" cy="8727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380CE2D-2AF7-FBC8-EBF8-00AD738F8C6E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15ABD7-9C24-816C-3250-AD4FA3196699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15ABD7-9C24-816C-3250-AD4FA3196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3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642C69-67AB-417C-9D63-B98A80F8BFA1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0472C7-F6CD-407F-6C58-FBE2AB126906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63D800-38FB-8B47-3D5A-014B5ED7BC3E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0AF7FD-B622-7875-52E8-455F6107CF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C0EB4B-498A-A2A3-4D1E-6C0D9AA0F43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F01F70-3561-A550-2017-C35EDAD719B3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7C5CE3-32C5-585A-2450-C18C482FE941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4BF074-1714-1134-88A7-501324A40553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C683B0-5470-307A-9AAE-0FF264F881B2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DBF945-AA8A-AB49-3F7A-6D0858E4BE2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DA213A-C68E-F93E-7F66-53759C2F0737}"/>
              </a:ext>
            </a:extLst>
          </p:cNvPr>
          <p:cNvSpPr txBox="1">
            <a:spLocks/>
          </p:cNvSpPr>
          <p:nvPr/>
        </p:nvSpPr>
        <p:spPr>
          <a:xfrm>
            <a:off x="781050" y="1521619"/>
            <a:ext cx="7886700" cy="29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4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itchFamily="2" charset="2"/>
              </a:rPr>
              <a:t>How to obtain?</a:t>
            </a:r>
          </a:p>
          <a:p>
            <a:pPr lvl="1"/>
            <a:r>
              <a:rPr lang="en-US" dirty="0"/>
              <a:t>Rescale a row</a:t>
            </a:r>
          </a:p>
          <a:p>
            <a:pPr lvl="1"/>
            <a:r>
              <a:rPr lang="en-US" dirty="0"/>
              <a:t>Add a multiplier of one row to another</a:t>
            </a:r>
          </a:p>
          <a:p>
            <a:pPr lvl="1"/>
            <a:r>
              <a:rPr lang="en-US" dirty="0"/>
              <a:t>Swap two rows</a:t>
            </a:r>
          </a:p>
        </p:txBody>
      </p:sp>
    </p:spTree>
    <p:extLst>
      <p:ext uri="{BB962C8B-B14F-4D97-AF65-F5344CB8AC3E}">
        <p14:creationId xmlns:p14="http://schemas.microsoft.com/office/powerpoint/2010/main" val="1062111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EA02-B2CB-83C4-9C7A-8D985F8B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650D9-6220-DAAD-0105-0EC758441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09287"/>
                <a:ext cx="3943350" cy="138871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2 −2∗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650D9-6220-DAAD-0105-0EC758441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09287"/>
                <a:ext cx="3943350" cy="1388712"/>
              </a:xfrm>
              <a:blipFill>
                <a:blip r:embed="rId2"/>
                <a:stretch>
                  <a:fillRect t="-2703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380CE2D-2AF7-FBC8-EBF8-00AD738F8C6E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15ABD7-9C24-816C-3250-AD4FA3196699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15ABD7-9C24-816C-3250-AD4FA3196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3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642C69-67AB-417C-9D63-B98A80F8BFA1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0472C7-F6CD-407F-6C58-FBE2AB126906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63D800-38FB-8B47-3D5A-014B5ED7BC3E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0AF7FD-B622-7875-52E8-455F6107CF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C0EB4B-498A-A2A3-4D1E-6C0D9AA0F43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F01F70-3561-A550-2017-C35EDAD719B3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7C5CE3-32C5-585A-2450-C18C482FE941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4BF074-1714-1134-88A7-501324A40553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C683B0-5470-307A-9AAE-0FF264F881B2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DBF945-AA8A-AB49-3F7A-6D0858E4BE2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DA213A-C68E-F93E-7F66-53759C2F0737}"/>
              </a:ext>
            </a:extLst>
          </p:cNvPr>
          <p:cNvSpPr txBox="1">
            <a:spLocks/>
          </p:cNvSpPr>
          <p:nvPr/>
        </p:nvSpPr>
        <p:spPr>
          <a:xfrm>
            <a:off x="781050" y="1521619"/>
            <a:ext cx="7886700" cy="29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4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4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itchFamily="2" charset="2"/>
              </a:rPr>
              <a:t>How to obtain?</a:t>
            </a:r>
          </a:p>
          <a:p>
            <a:pPr lvl="1"/>
            <a:r>
              <a:rPr lang="en-US" dirty="0"/>
              <a:t>Rescale a row</a:t>
            </a:r>
          </a:p>
          <a:p>
            <a:pPr lvl="1"/>
            <a:r>
              <a:rPr lang="en-US" dirty="0"/>
              <a:t>Add a multiplier of one row to another</a:t>
            </a:r>
          </a:p>
          <a:p>
            <a:pPr lvl="1"/>
            <a:r>
              <a:rPr lang="en-US" dirty="0"/>
              <a:t>Swap two rows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903B1-BE85-FC6A-4A14-4346C4F8BA23}"/>
              </a:ext>
            </a:extLst>
          </p:cNvPr>
          <p:cNvSpPr txBox="1"/>
          <p:nvPr/>
        </p:nvSpPr>
        <p:spPr>
          <a:xfrm>
            <a:off x="2005780" y="3982065"/>
            <a:ext cx="346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Rank is number of non-zero rows</a:t>
            </a:r>
          </a:p>
        </p:txBody>
      </p:sp>
    </p:spTree>
    <p:extLst>
      <p:ext uri="{BB962C8B-B14F-4D97-AF65-F5344CB8AC3E}">
        <p14:creationId xmlns:p14="http://schemas.microsoft.com/office/powerpoint/2010/main" val="3645284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FBD-73D6-66C1-25F0-8C8EF3CC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rank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is </a:t>
                </a:r>
                <a:r>
                  <a:rPr lang="en-SG" sz="1800" u="sng" dirty="0">
                    <a:effectLst/>
                    <a:latin typeface="TimesNewRomanPSMT"/>
                  </a:rPr>
                  <a:t>    2    </a:t>
                </a:r>
                <a:r>
                  <a:rPr lang="en-SG" sz="1800" dirty="0">
                    <a:effectLst/>
                    <a:latin typeface="TimesNewRomanPSMT"/>
                  </a:rPr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FBD-73D6-66C1-25F0-8C8EF3CC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rank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is _____.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77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FBD-73D6-66C1-25F0-8C8EF3CC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rank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is _____.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29A0D8D-05F7-1D92-B06E-CD9881672B57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B2F679C-51AE-7E14-03B8-125BCAB987E3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B2F679C-51AE-7E14-03B8-125BCAB98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3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C472FA-442A-FF2E-4E33-BFE4E5033D7C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5B6DC2-8040-AE5C-FAE3-C1F884FAE0A8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4847BE-601D-43D4-AA06-4D093CE3953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9D8DB5-DACA-1CF0-DCCD-8396420B2B51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924C77-B647-783A-8399-CD0CDEED903C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CB2902-7132-5D6A-7084-CD65E11D30AA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203522-8334-0415-4035-0D1B4452D2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2CC9DB-F701-A9F6-253A-802C55B511BB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4F7D0E-67E2-04D9-6400-97D9DCA08BB0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9D3D6A-4AB5-A2AE-D364-9ACF1AB42E5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680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FBD-73D6-66C1-25F0-8C8EF3CC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359"/>
                <a:ext cx="7886700" cy="338229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2 ←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2 −4 ∗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endParaRPr lang="en-SG" sz="1800" dirty="0"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3 ←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3 −7 ∗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endParaRPr lang="en-SG" sz="1800" dirty="0"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3 ←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800" b="0" dirty="0">
                  <a:effectLst/>
                  <a:latin typeface="TimesNewRomanPSM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</a:t>
                </a:r>
              </a:p>
              <a:p>
                <a:endParaRPr lang="en-SG" sz="1800" dirty="0">
                  <a:latin typeface="TimesNewRomanPSMT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359"/>
                <a:ext cx="7886700" cy="3382297"/>
              </a:xfrm>
              <a:blipFill>
                <a:blip r:embed="rId2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29A0D8D-05F7-1D92-B06E-CD9881672B57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B2F679C-51AE-7E14-03B8-125BCAB987E3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B2F679C-51AE-7E14-03B8-125BCAB98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3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C472FA-442A-FF2E-4E33-BFE4E5033D7C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5B6DC2-8040-AE5C-FAE3-C1F884FAE0A8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4847BE-601D-43D4-AA06-4D093CE3953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9D8DB5-DACA-1CF0-DCCD-8396420B2B51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924C77-B647-783A-8399-CD0CDEED903C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CB2902-7132-5D6A-7084-CD65E11D30AA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203522-8334-0415-4035-0D1B4452D2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2CC9DB-F701-A9F6-253A-802C55B511BB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4F7D0E-67E2-04D9-6400-97D9DCA08BB0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9D3D6A-4AB5-A2AE-D364-9ACF1AB42E5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1C5B9F-D2CE-6E47-7BDE-AE93CE168DB5}"/>
              </a:ext>
            </a:extLst>
          </p:cNvPr>
          <p:cNvSpPr txBox="1"/>
          <p:nvPr/>
        </p:nvSpPr>
        <p:spPr>
          <a:xfrm>
            <a:off x="2615381" y="4129548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non-zero rows: 2</a:t>
            </a:r>
          </a:p>
        </p:txBody>
      </p:sp>
    </p:spTree>
    <p:extLst>
      <p:ext uri="{BB962C8B-B14F-4D97-AF65-F5344CB8AC3E}">
        <p14:creationId xmlns:p14="http://schemas.microsoft.com/office/powerpoint/2010/main" val="19968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FCE-8C41-3DF3-FD19-E248712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16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600" dirty="0">
                  <a:effectLst/>
                  <a:latin typeface="TimesNewRomanPSMT"/>
                </a:endParaRPr>
              </a:p>
              <a:p>
                <a:endParaRPr lang="en-SG" sz="1600" dirty="0">
                  <a:effectLst/>
                  <a:latin typeface="TimesNewRomanPSMT"/>
                </a:endParaRPr>
              </a:p>
              <a:p>
                <a:r>
                  <a:rPr lang="en-SG" sz="1600" dirty="0">
                    <a:effectLst/>
                    <a:latin typeface="TimesNewRomanPSMT"/>
                  </a:rPr>
                  <a:t>(a)  What is the value of the constant </a:t>
                </a:r>
                <a:r>
                  <a:rPr lang="en-SG" sz="1600" i="1" dirty="0">
                    <a:effectLst/>
                    <a:latin typeface="TimesNewRomanPS"/>
                  </a:rPr>
                  <a:t>c</a:t>
                </a:r>
                <a:r>
                  <a:rPr lang="en-SG" sz="1600" dirty="0">
                    <a:effectLst/>
                    <a:latin typeface="TimesNewRomanPSMT"/>
                  </a:rPr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  <a:blipFill>
                <a:blip r:embed="rId2"/>
                <a:stretch>
                  <a:fillRect t="-62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731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FBD-73D6-66C1-25F0-8C8EF3CC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rank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is </a:t>
                </a:r>
                <a:r>
                  <a:rPr lang="en-SG" sz="1800" u="sng" dirty="0">
                    <a:latin typeface="TimesNewRomanPSMT"/>
                  </a:rPr>
                  <a:t>    2    </a:t>
                </a:r>
                <a:r>
                  <a:rPr lang="en-SG" sz="1800" dirty="0">
                    <a:effectLst/>
                    <a:latin typeface="TimesNewRomanPSMT"/>
                  </a:rPr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DD8DA-5527-54AC-284F-06BC7BEE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34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45AE-82CF-673A-AE59-2F3B93AA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0AA6D-9D3A-817D-C078-7D84BC05D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0AA6D-9D3A-817D-C078-7D84BC05D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A1700D-82CD-3A8A-4069-EE77014DC912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8729C-45E0-F2D1-AB21-AEA80A9D1A8A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8729C-45E0-F2D1-AB21-AEA80A9D1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3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E713A-682D-765E-376E-90BD49829992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4124E5-C973-87DC-A7C8-72009040142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133736-CCB7-3BFC-F23F-2C15B1F1F0A7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E6D131-D358-A1E0-563C-1D460E051475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AEDD02-012D-F480-577F-686737FEB6C6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DE80B3-FDC2-9DBB-11E0-DA3D4EE6737B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633537-059E-68D6-ED30-876C5EB8C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A8BC06-7A1A-CB11-A3A1-810D233CA99D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C5D28C-F84E-3820-F50D-49C4FEAC77B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E02A30-6E5C-DE9A-2223-1E0DF73A7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95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45AE-82CF-673A-AE59-2F3B93AA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0AA6D-9D3A-817D-C078-7D84BC05D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2 −100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0AA6D-9D3A-817D-C078-7D84BC05D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A1700D-82CD-3A8A-4069-EE77014DC912}"/>
              </a:ext>
            </a:extLst>
          </p:cNvPr>
          <p:cNvGrpSpPr/>
          <p:nvPr/>
        </p:nvGrpSpPr>
        <p:grpSpPr>
          <a:xfrm>
            <a:off x="5683046" y="1687180"/>
            <a:ext cx="2654894" cy="1769139"/>
            <a:chOff x="5683046" y="1687180"/>
            <a:chExt cx="2654894" cy="176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8729C-45E0-F2D1-AB21-AEA80A9D1A8A}"/>
                    </a:ext>
                  </a:extLst>
                </p:cNvPr>
                <p:cNvSpPr txBox="1"/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8729C-45E0-F2D1-AB21-AEA80A9D1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46" y="1687180"/>
                  <a:ext cx="2654894" cy="1769139"/>
                </a:xfrm>
                <a:prstGeom prst="rect">
                  <a:avLst/>
                </a:prstGeom>
                <a:blipFill>
                  <a:blip r:embed="rId3"/>
                  <a:stretch>
                    <a:fillRect l="-1429" b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E713A-682D-765E-376E-90BD49829992}"/>
                </a:ext>
              </a:extLst>
            </p:cNvPr>
            <p:cNvCxnSpPr/>
            <p:nvPr/>
          </p:nvCxnSpPr>
          <p:spPr>
            <a:xfrm>
              <a:off x="6223819" y="1687180"/>
              <a:ext cx="0" cy="21044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4124E5-C973-87DC-A7C8-72009040142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897626"/>
              <a:ext cx="0" cy="225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133736-CCB7-3BFC-F23F-2C15B1F1F0A7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1897626"/>
              <a:ext cx="6341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E6D131-D358-A1E0-563C-1D460E051475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122821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AEDD02-012D-F480-577F-686737FEB6C6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2122821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DE80B3-FDC2-9DBB-11E0-DA3D4EE6737B}"/>
                </a:ext>
              </a:extLst>
            </p:cNvPr>
            <p:cNvCxnSpPr>
              <a:cxnSpLocks/>
            </p:cNvCxnSpPr>
            <p:nvPr/>
          </p:nvCxnSpPr>
          <p:spPr>
            <a:xfrm>
              <a:off x="7246373" y="2421757"/>
              <a:ext cx="38837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633537-059E-68D6-ED30-876C5EB8C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421757"/>
              <a:ext cx="0" cy="2989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A8BC06-7A1A-CB11-A3A1-810D233CA99D}"/>
                </a:ext>
              </a:extLst>
            </p:cNvPr>
            <p:cNvCxnSpPr>
              <a:cxnSpLocks/>
            </p:cNvCxnSpPr>
            <p:nvPr/>
          </p:nvCxnSpPr>
          <p:spPr>
            <a:xfrm>
              <a:off x="7629830" y="2720693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C5D28C-F84E-3820-F50D-49C4FEAC77B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720693"/>
              <a:ext cx="0" cy="2319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E02A30-6E5C-DE9A-2223-1E0DF73A7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952597"/>
              <a:ext cx="29497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BDCF17-FE48-1DD7-248E-654327F93263}"/>
              </a:ext>
            </a:extLst>
          </p:cNvPr>
          <p:cNvSpPr txBox="1"/>
          <p:nvPr/>
        </p:nvSpPr>
        <p:spPr>
          <a:xfrm>
            <a:off x="1882790" y="2488077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non-zero rows: 1</a:t>
            </a:r>
          </a:p>
        </p:txBody>
      </p:sp>
    </p:spTree>
    <p:extLst>
      <p:ext uri="{BB962C8B-B14F-4D97-AF65-F5344CB8AC3E}">
        <p14:creationId xmlns:p14="http://schemas.microsoft.com/office/powerpoint/2010/main" val="3915087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88EC-D12D-E29C-A69D-739B3ECF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5F7B-492F-0968-2DA2-7BB84F1D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can use </a:t>
            </a:r>
            <a:r>
              <a:rPr lang="en-US" dirty="0" err="1"/>
              <a:t>matrix_rank</a:t>
            </a:r>
            <a:r>
              <a:rPr lang="en-US" dirty="0"/>
              <a:t>() of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7D040C6-0E85-69B6-0BAE-3A9EC0DD0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6" r="20051" b="8033"/>
          <a:stretch/>
        </p:blipFill>
        <p:spPr>
          <a:xfrm>
            <a:off x="632439" y="1986116"/>
            <a:ext cx="3939561" cy="1465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7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FCE-8C41-3DF3-FD19-E248712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16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600" dirty="0">
                  <a:effectLst/>
                  <a:latin typeface="TimesNewRomanPSMT"/>
                </a:endParaRPr>
              </a:p>
              <a:p>
                <a:endParaRPr lang="en-SG" sz="1600" dirty="0">
                  <a:effectLst/>
                  <a:latin typeface="TimesNewRomanPSMT"/>
                </a:endParaRPr>
              </a:p>
              <a:p>
                <a:r>
                  <a:rPr lang="en-SG" sz="1600" dirty="0">
                    <a:effectLst/>
                    <a:latin typeface="TimesNewRomanPSMT"/>
                  </a:rPr>
                  <a:t>(a)  What is the value of the constant </a:t>
                </a:r>
                <a:r>
                  <a:rPr lang="en-SG" sz="1600" i="1" dirty="0">
                    <a:effectLst/>
                    <a:latin typeface="TimesNewRomanPS"/>
                  </a:rPr>
                  <a:t>c</a:t>
                </a:r>
                <a:r>
                  <a:rPr lang="en-SG" sz="1600" dirty="0">
                    <a:effectLst/>
                    <a:latin typeface="TimesNewRomanPSMT"/>
                  </a:rPr>
                  <a:t>? 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  <a:blipFill>
                <a:blip r:embed="rId2"/>
                <a:stretch>
                  <a:fillRect t="-62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4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FCE-8C41-3DF3-FD19-E248712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16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600" dirty="0">
                  <a:effectLst/>
                  <a:latin typeface="TimesNewRomanPSMT"/>
                </a:endParaRPr>
              </a:p>
              <a:p>
                <a:r>
                  <a:rPr lang="en-SG" sz="1600" dirty="0">
                    <a:effectLst/>
                    <a:latin typeface="TimesNewRomanPSMT"/>
                  </a:rPr>
                  <a:t>(b) What is </a:t>
                </a:r>
                <a:r>
                  <a:rPr lang="en-SG" sz="1600" i="1" dirty="0" err="1">
                    <a:effectLst/>
                    <a:latin typeface="TimesNewRomanPS"/>
                  </a:rPr>
                  <a:t>Pr</a:t>
                </a:r>
                <a:r>
                  <a:rPr lang="en-SG" sz="1600" dirty="0">
                    <a:effectLst/>
                    <a:latin typeface="TimesNewRomanPSMT"/>
                  </a:rPr>
                  <a:t>[</a:t>
                </a:r>
                <a:r>
                  <a:rPr lang="en-SG" sz="1600" i="1" dirty="0">
                    <a:effectLst/>
                    <a:latin typeface="TimesNewRomanPS"/>
                  </a:rPr>
                  <a:t>N </a:t>
                </a:r>
                <a:r>
                  <a:rPr lang="en-SG" sz="1600" dirty="0">
                    <a:effectLst/>
                    <a:latin typeface="TimesNewRomanPSMT"/>
                  </a:rPr>
                  <a:t>≤ 1]?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  <a:blipFill>
                <a:blip r:embed="rId2"/>
                <a:stretch>
                  <a:fillRect t="-62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1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FCE-8C41-3DF3-FD19-E248712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16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SG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600" dirty="0">
                  <a:effectLst/>
                  <a:latin typeface="TimesNewRomanPSMT"/>
                </a:endParaRPr>
              </a:p>
              <a:p>
                <a:r>
                  <a:rPr lang="en-SG" sz="1600" dirty="0">
                    <a:effectLst/>
                    <a:latin typeface="TimesNewRomanPSMT"/>
                  </a:rPr>
                  <a:t>(b) What is </a:t>
                </a:r>
                <a:r>
                  <a:rPr lang="en-SG" sz="1600" i="1" dirty="0" err="1">
                    <a:effectLst/>
                    <a:latin typeface="TimesNewRomanPS"/>
                  </a:rPr>
                  <a:t>Pr</a:t>
                </a:r>
                <a:r>
                  <a:rPr lang="en-SG" sz="1600" dirty="0">
                    <a:effectLst/>
                    <a:latin typeface="TimesNewRomanPSMT"/>
                  </a:rPr>
                  <a:t>[</a:t>
                </a:r>
                <a:r>
                  <a:rPr lang="en-SG" sz="1600" i="1" dirty="0">
                    <a:effectLst/>
                    <a:latin typeface="TimesNewRomanPS"/>
                  </a:rPr>
                  <a:t>N </a:t>
                </a:r>
                <a:r>
                  <a:rPr lang="en-SG" sz="1600" dirty="0">
                    <a:effectLst/>
                    <a:latin typeface="TimesNewRomanPSMT"/>
                  </a:rPr>
                  <a:t>≤ 1]?</a:t>
                </a:r>
              </a:p>
              <a:p>
                <a:pPr marL="0" indent="0">
                  <a:buNone/>
                </a:pPr>
                <a:endParaRPr lang="en-SG" sz="16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b="0" i="1" dirty="0">
                  <a:effectLst/>
                  <a:latin typeface="Cambria Math" panose="02040503050406030204" pitchFamily="18" charset="0"/>
                </a:endParaRPr>
              </a:p>
              <a:p>
                <a:pPr marL="1073150" indent="-107315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effectLst/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540A6-BB43-3D73-1CEB-93D067EB8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  <a:blipFill>
                <a:blip r:embed="rId2"/>
                <a:stretch>
                  <a:fillRect t="-62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391-5BF0-07CB-6542-D2E1A91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1800" dirty="0">
                    <a:effectLst/>
                    <a:latin typeface="TimesNewRomanPSMT"/>
                  </a:rPr>
                  <a:t>The random variable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</a:t>
                </a:r>
                <a:r>
                  <a:rPr lang="en-SG" sz="1800" u="sng" dirty="0">
                    <a:effectLst/>
                    <a:latin typeface="TimesNewRomanPSMT"/>
                  </a:rPr>
                  <a:t>probability density function (PDF)</a:t>
                </a:r>
              </a:p>
              <a:p>
                <a:pPr marL="0" indent="0">
                  <a:buNone/>
                </a:pPr>
                <a:r>
                  <a:rPr lang="en-SG" sz="1800" u="sng" dirty="0">
                    <a:effectLst/>
                    <a:latin typeface="TimesNewRomanPSM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SG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1800" dirty="0">
                  <a:effectLst/>
                </a:endParaRPr>
              </a:p>
              <a:p>
                <a:r>
                  <a:rPr lang="en-SG" sz="1800" dirty="0">
                    <a:effectLst/>
                    <a:latin typeface="TimesNewRomanPSMT"/>
                  </a:rPr>
                  <a:t>Use the PDF to find </a:t>
                </a:r>
                <a:endParaRPr lang="en-SG" dirty="0">
                  <a:effectLst/>
                </a:endParaRP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MT"/>
                  </a:rPr>
                  <a:t>(a) the constant </a:t>
                </a:r>
                <a:r>
                  <a:rPr lang="en-SG" sz="1800" i="1" dirty="0">
                    <a:effectLst/>
                    <a:latin typeface="TimesNewRomanPS"/>
                  </a:rPr>
                  <a:t>c</a:t>
                </a:r>
                <a:r>
                  <a:rPr lang="en-SG" sz="1800" dirty="0">
                    <a:effectLst/>
                    <a:latin typeface="TimesNewRomanPSMT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MT"/>
                  </a:rPr>
                  <a:t>(b)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[0 ≤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≤ 1],</a:t>
                </a:r>
              </a:p>
              <a:p>
                <a:pPr marL="0" indent="0">
                  <a:buNone/>
                </a:pPr>
                <a:r>
                  <a:rPr lang="en-SG" sz="1800" dirty="0">
                    <a:effectLst/>
                    <a:latin typeface="TimesNewRomanPSMT"/>
                  </a:rPr>
                  <a:t>(c) </a:t>
                </a:r>
                <a:r>
                  <a:rPr lang="en-SG" sz="1800" i="1" dirty="0" err="1">
                    <a:effectLst/>
                    <a:latin typeface="TimesNewRomanPS"/>
                  </a:rPr>
                  <a:t>Pr</a:t>
                </a:r>
                <a:r>
                  <a:rPr lang="en-SG" sz="1800" dirty="0">
                    <a:effectLst/>
                    <a:latin typeface="TimesNewRomanPSMT"/>
                  </a:rPr>
                  <a:t>[−1</a:t>
                </a:r>
                <a:r>
                  <a:rPr lang="en-SG" sz="1800" i="1" dirty="0">
                    <a:effectLst/>
                    <a:latin typeface="TimesNewRomanPS"/>
                  </a:rPr>
                  <a:t>/</a:t>
                </a:r>
                <a:r>
                  <a:rPr lang="en-SG" sz="1800" dirty="0">
                    <a:effectLst/>
                    <a:latin typeface="TimesNewRomanPSMT"/>
                  </a:rPr>
                  <a:t>2 ≤ </a:t>
                </a:r>
                <a:r>
                  <a:rPr lang="en-SG" sz="1800" i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≤ 1</a:t>
                </a:r>
                <a:r>
                  <a:rPr lang="en-SG" sz="1800" i="1" dirty="0">
                    <a:effectLst/>
                    <a:latin typeface="TimesNewRomanPS"/>
                  </a:rPr>
                  <a:t>/</a:t>
                </a:r>
                <a:r>
                  <a:rPr lang="en-SG" sz="1800" dirty="0">
                    <a:effectLst/>
                    <a:latin typeface="TimesNewRomanPSMT"/>
                  </a:rPr>
                  <a:t>2].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A73AF-FFB3-100B-D5B5-0E28C7EFE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8085" b="-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3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ACE-B77F-0F7F-A014-D2BE2949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Content Placeholder 4" descr="A graph with red squares&#10;&#10;Description automatically generated">
            <a:extLst>
              <a:ext uri="{FF2B5EF4-FFF2-40B4-BE49-F238E27FC236}">
                <a16:creationId xmlns:a16="http://schemas.microsoft.com/office/drawing/2014/main" id="{07DCC458-4EC0-8775-E8C0-0B11C167F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149" y="1394420"/>
            <a:ext cx="2847748" cy="2513972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1022F0E3-80BB-DBF5-E77E-9D0B1996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71" y="1394421"/>
            <a:ext cx="3053273" cy="2513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1E959-1885-CBA7-C9E4-69F01723CBCE}"/>
                  </a:ext>
                </a:extLst>
              </p:cNvPr>
              <p:cNvSpPr txBox="1"/>
              <p:nvPr/>
            </p:nvSpPr>
            <p:spPr>
              <a:xfrm>
                <a:off x="2130900" y="4034796"/>
                <a:ext cx="919547" cy="535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1E959-1885-CBA7-C9E4-69F01723C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00" y="4034796"/>
                <a:ext cx="919547" cy="535788"/>
              </a:xfrm>
              <a:prstGeom prst="rect">
                <a:avLst/>
              </a:prstGeom>
              <a:blipFill>
                <a:blip r:embed="rId4"/>
                <a:stretch>
                  <a:fillRect l="-61644" t="-106977" r="-2740" b="-16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6298E-BE4C-D60A-E228-7096AB13C30E}"/>
                  </a:ext>
                </a:extLst>
              </p:cNvPr>
              <p:cNvSpPr txBox="1"/>
              <p:nvPr/>
            </p:nvSpPr>
            <p:spPr>
              <a:xfrm>
                <a:off x="5930881" y="4087470"/>
                <a:ext cx="1082219" cy="430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6298E-BE4C-D60A-E228-7096AB13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81" y="4087470"/>
                <a:ext cx="1082219" cy="430439"/>
              </a:xfrm>
              <a:prstGeom prst="rect">
                <a:avLst/>
              </a:prstGeom>
              <a:blipFill>
                <a:blip r:embed="rId5"/>
                <a:stretch>
                  <a:fillRect l="-60000" t="-176471" r="-3529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</TotalTime>
  <Words>1741</Words>
  <Application>Microsoft Macintosh PowerPoint</Application>
  <PresentationFormat>On-screen Show (16:9)</PresentationFormat>
  <Paragraphs>224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ArialMT</vt:lpstr>
      <vt:lpstr>Calibri</vt:lpstr>
      <vt:lpstr>Cambria Math</vt:lpstr>
      <vt:lpstr>Courier New</vt:lpstr>
      <vt:lpstr>CourierNewPSMT</vt:lpstr>
      <vt:lpstr>TimesNewRomanPS</vt:lpstr>
      <vt:lpstr>TimesNewRomanPSMT</vt:lpstr>
      <vt:lpstr>Office Theme</vt:lpstr>
      <vt:lpstr>EE2211 Tutorial 3</vt:lpstr>
      <vt:lpstr>Question 1</vt:lpstr>
      <vt:lpstr>Question 1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4</vt:lpstr>
      <vt:lpstr>Question 5</vt:lpstr>
      <vt:lpstr>Question 5</vt:lpstr>
      <vt:lpstr>Question 6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10</vt:lpstr>
      <vt:lpstr>Question 10</vt:lpstr>
      <vt:lpstr>Question 10</vt:lpstr>
      <vt:lpstr>Question 10</vt:lpstr>
      <vt:lpstr>Question 11</vt:lpstr>
      <vt:lpstr>Question 11</vt:lpstr>
      <vt:lpstr>Question 11</vt:lpstr>
      <vt:lpstr>Question 11</vt:lpstr>
      <vt:lpstr>More Examples</vt:lpstr>
      <vt:lpstr>More Examples</vt:lpstr>
      <vt:lpstr>Question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375</cp:revision>
  <dcterms:created xsi:type="dcterms:W3CDTF">2018-08-16T03:57:50Z</dcterms:created>
  <dcterms:modified xsi:type="dcterms:W3CDTF">2025-02-04T11:27:29Z</dcterms:modified>
</cp:coreProperties>
</file>