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9" r:id="rId5"/>
    <p:sldId id="267" r:id="rId6"/>
    <p:sldId id="258" r:id="rId7"/>
    <p:sldId id="271" r:id="rId8"/>
    <p:sldId id="272" r:id="rId9"/>
    <p:sldId id="260" r:id="rId10"/>
    <p:sldId id="274" r:id="rId11"/>
    <p:sldId id="261" r:id="rId12"/>
    <p:sldId id="275" r:id="rId13"/>
    <p:sldId id="276" r:id="rId14"/>
    <p:sldId id="262" r:id="rId15"/>
    <p:sldId id="277" r:id="rId16"/>
    <p:sldId id="278" r:id="rId17"/>
    <p:sldId id="263" r:id="rId18"/>
    <p:sldId id="279" r:id="rId19"/>
    <p:sldId id="264" r:id="rId20"/>
    <p:sldId id="280" r:id="rId21"/>
    <p:sldId id="281" r:id="rId22"/>
    <p:sldId id="283" r:id="rId23"/>
    <p:sldId id="282" r:id="rId24"/>
    <p:sldId id="265" r:id="rId25"/>
    <p:sldId id="285" r:id="rId26"/>
    <p:sldId id="286" r:id="rId27"/>
    <p:sldId id="287" r:id="rId28"/>
    <p:sldId id="266" r:id="rId29"/>
    <p:sldId id="289" r:id="rId30"/>
    <p:sldId id="290" r:id="rId31"/>
    <p:sldId id="291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33689B"/>
    <a:srgbClr val="006DB7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8" y="1538290"/>
            <a:ext cx="3828409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050" dirty="0"/>
              <a:t>Thao Nguyen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</a:t>
                </a:r>
                <a:r>
                  <a:rPr lang="en-GB" u="sng" dirty="0"/>
                  <a:t>even</a:t>
                </a:r>
                <a:r>
                  <a:rPr lang="en-GB" dirty="0"/>
                  <a:t>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𝐍𝐎𝐓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𝐢𝐧𝐯𝐞𝐫𝐭𝐢𝐛𝐥𝐞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426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797-53B5-8CE6-5CE0-11D7338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277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4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797-53B5-8CE6-5CE0-11D7338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00613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</a:t>
                </a:r>
                <a:r>
                  <a:rPr lang="en-GB" u="sng" dirty="0"/>
                  <a:t>over</a:t>
                </a:r>
                <a:r>
                  <a:rPr lang="en-GB" dirty="0"/>
                  <a:t>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		</a:t>
                </a:r>
                <a:r>
                  <a:rPr lang="en-GB" dirty="0">
                    <a:solidFill>
                      <a:schemeClr val="accent2"/>
                    </a:solidFill>
                  </a:rPr>
                  <a:t>Not invertible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	</a:t>
                </a:r>
                <a:r>
                  <a:rPr lang="en-GB" dirty="0">
                    <a:solidFill>
                      <a:schemeClr val="accent2"/>
                    </a:solidFill>
                  </a:rPr>
                  <a:t>Left inverse:</a:t>
                </a:r>
                <a:r>
                  <a:rPr lang="en-GB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006136"/>
              </a:xfrm>
              <a:blipFill>
                <a:blip r:embed="rId2"/>
                <a:stretch>
                  <a:fillRect l="-804" t="-1266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9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797-53B5-8CE6-5CE0-11D7338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005" y="1359387"/>
                <a:ext cx="8711995" cy="27799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	</a:t>
                </a:r>
                <a:r>
                  <a:rPr lang="en-GB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5" y="1359387"/>
                <a:ext cx="8711995" cy="2779994"/>
              </a:xfrm>
              <a:blipFill>
                <a:blip r:embed="rId2"/>
                <a:stretch>
                  <a:fillRect t="-3196" b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797-53B5-8CE6-5CE0-11D7338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02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63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797-53B5-8CE6-5CE0-11D7338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69219"/>
                <a:ext cx="8171221" cy="2976380"/>
              </a:xfrm>
            </p:spPr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</a:t>
                </a:r>
                <a:r>
                  <a:rPr lang="en-GB" u="sng" dirty="0"/>
                  <a:t>under determined</a:t>
                </a:r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	</a:t>
                </a:r>
                <a:r>
                  <a:rPr lang="en-GB" dirty="0">
                    <a:solidFill>
                      <a:schemeClr val="accent2"/>
                    </a:solidFill>
                  </a:rPr>
                  <a:t> 	Not invertible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	</a:t>
                </a:r>
                <a:r>
                  <a:rPr lang="en-GB" dirty="0">
                    <a:solidFill>
                      <a:schemeClr val="accent2"/>
                    </a:solidFill>
                  </a:rPr>
                  <a:t>Right inverse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69219"/>
                <a:ext cx="8171221" cy="2976380"/>
              </a:xfrm>
              <a:blipFill>
                <a:blip r:embed="rId2"/>
                <a:stretch>
                  <a:fillRect l="-775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1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797-53B5-8CE6-5CE0-11D7338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297" y="1369219"/>
                <a:ext cx="8563897" cy="2976380"/>
              </a:xfrm>
            </p:spPr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56D2-DB24-776D-5797-8B90F73C7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297" y="1369219"/>
                <a:ext cx="8563897" cy="2976380"/>
              </a:xfrm>
              <a:blipFill>
                <a:blip r:embed="rId2"/>
                <a:stretch>
                  <a:fillRect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12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426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90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</a:t>
                </a:r>
                <a:r>
                  <a:rPr lang="en-GB" u="sng" dirty="0"/>
                  <a:t>even</a:t>
                </a:r>
                <a:r>
                  <a:rPr lang="en-GB" dirty="0"/>
                  <a:t>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=1∗6−2∗3=0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invertible</m:t>
                    </m:r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426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09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277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6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Revision: System of Linear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948" y="1369218"/>
                <a:ext cx="8347587" cy="35004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Equation: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X is square	Even-determined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X is tall 		Over-determined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X is Wide		Under-determined</a:t>
                </a:r>
              </a:p>
            </p:txBody>
          </p:sp>
        </mc:Choice>
        <mc:Fallback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948" y="1369218"/>
                <a:ext cx="8347587" cy="3500438"/>
              </a:xfr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5B1D4-DC63-E230-D3E6-122DC00A723E}"/>
                  </a:ext>
                </a:extLst>
              </p:cNvPr>
              <p:cNvSpPr txBox="1"/>
              <p:nvPr/>
            </p:nvSpPr>
            <p:spPr>
              <a:xfrm>
                <a:off x="5587421" y="1809135"/>
                <a:ext cx="1783758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5B1D4-DC63-E230-D3E6-122DC00A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421" y="1809135"/>
                <a:ext cx="1783758" cy="466538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E89F0-8394-CA64-2B99-C19E5B12FAF7}"/>
                  </a:ext>
                </a:extLst>
              </p:cNvPr>
              <p:cNvSpPr txBox="1"/>
              <p:nvPr/>
            </p:nvSpPr>
            <p:spPr>
              <a:xfrm>
                <a:off x="5587421" y="2571750"/>
                <a:ext cx="181479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E89F0-8394-CA64-2B99-C19E5B12F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421" y="2571750"/>
                <a:ext cx="1814792" cy="738151"/>
              </a:xfrm>
              <a:prstGeom prst="rect">
                <a:avLst/>
              </a:prstGeom>
              <a:blipFill>
                <a:blip r:embed="rId4"/>
                <a:stretch>
                  <a:fillRect t="-1695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623F-85A4-BE4C-7631-4500908EEFFD}"/>
                  </a:ext>
                </a:extLst>
              </p:cNvPr>
              <p:cNvSpPr txBox="1"/>
              <p:nvPr/>
            </p:nvSpPr>
            <p:spPr>
              <a:xfrm>
                <a:off x="5587421" y="3605978"/>
                <a:ext cx="2158347" cy="731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623F-85A4-BE4C-7631-4500908E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421" y="3605978"/>
                <a:ext cx="2158347" cy="731354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know how to solve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9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know how to solve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pPr marL="0" indent="0" algn="just">
                  <a:buNone/>
                </a:pPr>
                <a:r>
                  <a:rPr lang="en-GB" dirty="0"/>
                  <a:t>Let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2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5811-C899-EFC9-505D-1633AE1A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9FB39-8F9C-559F-C1E9-50E2A9036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941" y="1369219"/>
                <a:ext cx="8268929" cy="2976380"/>
              </a:xfrm>
            </p:spPr>
            <p:txBody>
              <a:bodyPr/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Even, over or under-determined?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9FB39-8F9C-559F-C1E9-50E2A9036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941" y="1369219"/>
                <a:ext cx="8268929" cy="2976380"/>
              </a:xfrm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55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5811-C899-EFC9-505D-1633AE1A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9FB39-8F9C-559F-C1E9-50E2A9036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941" y="1369219"/>
                <a:ext cx="8268929" cy="2976380"/>
              </a:xfrm>
            </p:spPr>
            <p:txBody>
              <a:bodyPr/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9FB39-8F9C-559F-C1E9-50E2A9036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941" y="1369219"/>
                <a:ext cx="8268929" cy="2976380"/>
              </a:xfrm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F749-BF32-79E7-41A0-F3D8471B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the following matrix have left inverse?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AutoNum type="alphaLcParenBoth"/>
                </a:pPr>
                <a:r>
                  <a:rPr lang="en-US" dirty="0"/>
                  <a:t>True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False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7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F749-BF32-79E7-41A0-F3D8471B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Left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0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F749-BF32-79E7-41A0-F3D8471B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	Left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=4∗0−0∗0+0∗0=0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3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F749-BF32-79E7-41A0-F3D8471B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the following matrix have left inverse?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AutoNum type="alphaLcParenBoth"/>
                </a:pPr>
                <a:r>
                  <a:rPr lang="en-US" dirty="0"/>
                  <a:t>True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False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1525-ECC9-409C-4FBB-D312DCB2A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0F3FC9C-CFDC-4458-828E-DEEBA632502B}"/>
              </a:ext>
            </a:extLst>
          </p:cNvPr>
          <p:cNvSpPr/>
          <p:nvPr/>
        </p:nvSpPr>
        <p:spPr>
          <a:xfrm>
            <a:off x="658763" y="2601246"/>
            <a:ext cx="442451" cy="4424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3A9F-7A75-329B-421B-9CE2F3DD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99C3F-AE30-0B28-9E9C-0465D4C14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Which of the following is/are true about matrix A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is invertible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is left invertible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is right invertible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has no determinant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None of the above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99C3F-AE30-0B28-9E9C-0465D4C14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88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1FE2-8375-E227-0FE4-19EDDE24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83E27-59A6-3498-3F67-6164C2583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Left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Right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83E27-59A6-3498-3F67-6164C2583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9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4B9B-3C1C-A9F7-7D42-7A1CBE06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Revision:</a:t>
            </a:r>
            <a:r>
              <a:rPr lang="en-GB" b="1" dirty="0"/>
              <a:t> System of Linear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425E221-77AB-D08A-AD6B-ED4B29415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948" y="1369218"/>
                <a:ext cx="8347587" cy="35004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Equation: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X is square	Even-determined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X is tall 		Over-determined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pPr marL="4805363" indent="0">
                  <a:buNone/>
                </a:pPr>
                <a:r>
                  <a:rPr lang="en-GB" dirty="0"/>
                  <a:t>(Left inverse)</a:t>
                </a:r>
              </a:p>
              <a:p>
                <a:endParaRPr lang="en-GB" dirty="0"/>
              </a:p>
              <a:p>
                <a:r>
                  <a:rPr lang="en-GB" dirty="0"/>
                  <a:t>X is Wide		Under-determined	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pPr marL="4805363" indent="0">
                  <a:buNone/>
                </a:pPr>
                <a:r>
                  <a:rPr lang="en-GB" dirty="0"/>
                  <a:t>(Right inverse)</a:t>
                </a:r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425E221-77AB-D08A-AD6B-ED4B29415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948" y="1369218"/>
                <a:ext cx="8347587" cy="3500438"/>
              </a:xfr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27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092B-3F8F-BBEC-D0FA-1C67E1C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A975-1D7B-A7BD-A8E8-F70A96017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99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−22∗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+27∗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=14∗77−32∗32=54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A975-1D7B-A7BD-A8E8-F70A96017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99426"/>
              </a:xfrm>
              <a:blipFill>
                <a:blip r:embed="rId2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26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3A9F-7A75-329B-421B-9CE2F3DD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99C3F-AE30-0B28-9E9C-0465D4C14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Which of the following is/are true about matrix A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is invertible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is left invertible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is right invertible</a:t>
                </a: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has no determinant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None of the above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99C3F-AE30-0B28-9E9C-0465D4C14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E8DEFEE-E3C4-B81B-A9FC-974769182E81}"/>
              </a:ext>
            </a:extLst>
          </p:cNvPr>
          <p:cNvSpPr/>
          <p:nvPr/>
        </p:nvSpPr>
        <p:spPr>
          <a:xfrm>
            <a:off x="707308" y="2994536"/>
            <a:ext cx="403737" cy="4037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7BCF39-E92B-6E4B-D70F-6CD44CE93086}"/>
              </a:ext>
            </a:extLst>
          </p:cNvPr>
          <p:cNvSpPr/>
          <p:nvPr/>
        </p:nvSpPr>
        <p:spPr>
          <a:xfrm>
            <a:off x="707308" y="3398273"/>
            <a:ext cx="403737" cy="4037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F8F7-6386-AA81-1113-B285F54A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Revision: Inverse of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9CC86-130F-7E45-C09A-1E0C59BF2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adjoint of 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co-factor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9CC86-130F-7E45-C09A-1E0C59BF2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40C45C-B038-4158-F58C-2A3F6A13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90660"/>
            <a:ext cx="5899969" cy="17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6B4C-DF7F-BCEB-DF24-F795600B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2475E9-ADB1-C6A7-D72E-37FC3A69CB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02987"/>
                  </p:ext>
                </p:extLst>
              </p:nvPr>
            </p:nvGraphicFramePr>
            <p:xfrm>
              <a:off x="628650" y="1429006"/>
              <a:ext cx="7886700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3208">
                      <a:extLst>
                        <a:ext uri="{9D8B030D-6E8A-4147-A177-3AD203B41FA5}">
                          <a16:colId xmlns:a16="http://schemas.microsoft.com/office/drawing/2014/main" val="3315185842"/>
                        </a:ext>
                      </a:extLst>
                    </a:gridCol>
                    <a:gridCol w="5693492">
                      <a:extLst>
                        <a:ext uri="{9D8B030D-6E8A-4147-A177-3AD203B41FA5}">
                          <a16:colId xmlns:a16="http://schemas.microsoft.com/office/drawing/2014/main" val="3860576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Declare a matrix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np.array(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652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np.linalg.inv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628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Transpose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X.transpose</a:t>
                          </a:r>
                          <a:r>
                            <a:rPr lang="en-US" sz="1600" dirty="0"/>
                            <a:t>() or X.T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098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Determinant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np.linalg.det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508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Dot product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X.dot</a:t>
                          </a:r>
                          <a:r>
                            <a:rPr lang="en-US" sz="1600" dirty="0"/>
                            <a:t>(y) or </a:t>
                          </a:r>
                          <a:r>
                            <a:rPr lang="en-US" sz="1600" dirty="0" err="1"/>
                            <a:t>X@y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713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2475E9-ADB1-C6A7-D72E-37FC3A69CB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02987"/>
                  </p:ext>
                </p:extLst>
              </p:nvPr>
            </p:nvGraphicFramePr>
            <p:xfrm>
              <a:off x="628650" y="1429006"/>
              <a:ext cx="7886700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3208">
                      <a:extLst>
                        <a:ext uri="{9D8B030D-6E8A-4147-A177-3AD203B41FA5}">
                          <a16:colId xmlns:a16="http://schemas.microsoft.com/office/drawing/2014/main" val="3315185842"/>
                        </a:ext>
                      </a:extLst>
                    </a:gridCol>
                    <a:gridCol w="5693492">
                      <a:extLst>
                        <a:ext uri="{9D8B030D-6E8A-4147-A177-3AD203B41FA5}">
                          <a16:colId xmlns:a16="http://schemas.microsoft.com/office/drawing/2014/main" val="3860576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Declare a matrix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753" t="-3448" r="-223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52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np.linalg.inv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628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Transpose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X.transpose</a:t>
                          </a:r>
                          <a:r>
                            <a:rPr lang="en-US" sz="1600" dirty="0"/>
                            <a:t>() or X.T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098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Determinant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np.linalg.det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508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Dot product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X.dot</a:t>
                          </a:r>
                          <a:r>
                            <a:rPr lang="en-US" sz="1600" dirty="0"/>
                            <a:t>(y) or </a:t>
                          </a:r>
                          <a:r>
                            <a:rPr lang="en-US" sz="1600" dirty="0" err="1"/>
                            <a:t>X@y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713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79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79051"/>
                <a:ext cx="8131892" cy="2976380"/>
              </a:xfrm>
            </p:spPr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</p:txBody>
          </p:sp>
        </mc:Choice>
        <mc:Fallback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79051"/>
                <a:ext cx="8131892" cy="2976380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3241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79050"/>
                <a:ext cx="8131892" cy="3199259"/>
              </a:xfrm>
            </p:spPr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</a:t>
                </a:r>
                <a:r>
                  <a:rPr lang="en-GB" u="sng" dirty="0"/>
                  <a:t>even</a:t>
                </a:r>
                <a:r>
                  <a:rPr lang="en-GB" dirty="0"/>
                  <a:t>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=1∗4−1∗3=1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≠0→</m:t>
                      </m:r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𝐢𝐧𝐯𝐞𝐫𝐭𝐢𝐛𝐥𝐞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79050"/>
                <a:ext cx="8131892" cy="3199259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7728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79050"/>
                <a:ext cx="8131892" cy="3379763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Given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800" dirty="0"/>
                  <a:t> 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79050"/>
                <a:ext cx="8131892" cy="3379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659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4DD-B488-8744-808F-52D161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(a) What kind of system is this? (even, over or under determined)</a:t>
                </a:r>
              </a:p>
              <a:p>
                <a:pPr marL="0" indent="0">
                  <a:buNone/>
                </a:pPr>
                <a:r>
                  <a:rPr lang="en-GB" dirty="0"/>
                  <a:t>(b) Is </a:t>
                </a:r>
                <a:r>
                  <a:rPr lang="en-GB" b="1" dirty="0"/>
                  <a:t>X</a:t>
                </a:r>
                <a:r>
                  <a:rPr lang="en-GB" dirty="0"/>
                  <a:t> invertible? Why?</a:t>
                </a:r>
              </a:p>
              <a:p>
                <a:pPr marL="0" indent="0">
                  <a:buNone/>
                </a:pPr>
                <a:r>
                  <a:rPr lang="en-GB" dirty="0"/>
                  <a:t>(c) Solve for </a:t>
                </a:r>
                <a:r>
                  <a:rPr lang="en-GB" b="1" dirty="0"/>
                  <a:t>w</a:t>
                </a:r>
                <a:r>
                  <a:rPr lang="en-GB" dirty="0"/>
                  <a:t> if it is solvable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0E608-D943-E20E-F76A-98651D491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426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1237</Words>
  <Application>Microsoft Macintosh PowerPoint</Application>
  <PresentationFormat>On-screen Show (16:9)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EE2211 Tutorial 4</vt:lpstr>
      <vt:lpstr>Revision: System of Linear Equations</vt:lpstr>
      <vt:lpstr>Revision: System of Linear Equations</vt:lpstr>
      <vt:lpstr>Revision: Inverse of Matrix</vt:lpstr>
      <vt:lpstr>Python Functions</vt:lpstr>
      <vt:lpstr>Question 1</vt:lpstr>
      <vt:lpstr>Question 1</vt:lpstr>
      <vt:lpstr>Question 1</vt:lpstr>
      <vt:lpstr>Question 2</vt:lpstr>
      <vt:lpstr>Question 2</vt:lpstr>
      <vt:lpstr>Question 3</vt:lpstr>
      <vt:lpstr>Question 3</vt:lpstr>
      <vt:lpstr>Question 3</vt:lpstr>
      <vt:lpstr>Question 4</vt:lpstr>
      <vt:lpstr>Question 4</vt:lpstr>
      <vt:lpstr>Question 4</vt:lpstr>
      <vt:lpstr>Question 5</vt:lpstr>
      <vt:lpstr>Question 5</vt:lpstr>
      <vt:lpstr>Question 6</vt:lpstr>
      <vt:lpstr>Question 6</vt:lpstr>
      <vt:lpstr>Question 6</vt:lpstr>
      <vt:lpstr>Question 6</vt:lpstr>
      <vt:lpstr>Question 6</vt:lpstr>
      <vt:lpstr>Question 7</vt:lpstr>
      <vt:lpstr>Question 7</vt:lpstr>
      <vt:lpstr>Question 7</vt:lpstr>
      <vt:lpstr>Question 7</vt:lpstr>
      <vt:lpstr>Question 8</vt:lpstr>
      <vt:lpstr>Question 8</vt:lpstr>
      <vt:lpstr>Question 8</vt:lpstr>
      <vt:lpstr>Question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371</cp:revision>
  <dcterms:created xsi:type="dcterms:W3CDTF">2018-08-16T03:57:50Z</dcterms:created>
  <dcterms:modified xsi:type="dcterms:W3CDTF">2025-02-09T17:19:03Z</dcterms:modified>
</cp:coreProperties>
</file>