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312" r:id="rId4"/>
    <p:sldId id="268" r:id="rId5"/>
    <p:sldId id="300" r:id="rId6"/>
    <p:sldId id="271" r:id="rId7"/>
    <p:sldId id="302" r:id="rId8"/>
    <p:sldId id="272" r:id="rId9"/>
    <p:sldId id="304" r:id="rId10"/>
    <p:sldId id="301" r:id="rId11"/>
    <p:sldId id="306" r:id="rId12"/>
    <p:sldId id="307" r:id="rId13"/>
    <p:sldId id="308" r:id="rId14"/>
    <p:sldId id="309" r:id="rId15"/>
    <p:sldId id="310" r:id="rId16"/>
    <p:sldId id="311" r:id="rId17"/>
    <p:sldId id="273" r:id="rId18"/>
    <p:sldId id="277" r:id="rId19"/>
    <p:sldId id="285" r:id="rId20"/>
    <p:sldId id="279" r:id="rId21"/>
    <p:sldId id="281" r:id="rId22"/>
    <p:sldId id="280" r:id="rId23"/>
    <p:sldId id="282" r:id="rId24"/>
    <p:sldId id="284" r:id="rId25"/>
    <p:sldId id="286" r:id="rId26"/>
    <p:sldId id="288" r:id="rId27"/>
    <p:sldId id="289" r:id="rId28"/>
    <p:sldId id="291" r:id="rId29"/>
    <p:sldId id="293" r:id="rId30"/>
    <p:sldId id="294" r:id="rId31"/>
    <p:sldId id="296" r:id="rId32"/>
    <p:sldId id="298" r:id="rId33"/>
    <p:sldId id="297" r:id="rId34"/>
    <p:sldId id="299" r:id="rId35"/>
    <p:sldId id="257" r:id="rId36"/>
    <p:sldId id="258" r:id="rId37"/>
    <p:sldId id="262" r:id="rId38"/>
    <p:sldId id="263" r:id="rId39"/>
    <p:sldId id="264" r:id="rId40"/>
    <p:sldId id="265" r:id="rId41"/>
    <p:sldId id="266" r:id="rId42"/>
    <p:sldId id="267" r:id="rId43"/>
    <p:sldId id="313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4B"/>
    <a:srgbClr val="004282"/>
    <a:srgbClr val="33689B"/>
    <a:srgbClr val="006DB7"/>
    <a:srgbClr val="ED7F0D"/>
    <a:srgbClr val="006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ata.gov.sg/dataset/government-expenditure-on-education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8" y="1538290"/>
            <a:ext cx="3916899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050" dirty="0"/>
              <a:t>Thao Nguyen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Without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2920186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6" y="161179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3859164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4" y="1611795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4707505" y="1611794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05" y="1611794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5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281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Without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Make prediction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=2, 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=?}</m:t>
                    </m:r>
                  </m:oMath>
                </a14:m>
                <a:endParaRPr lang="en-SG" sz="2400" dirty="0">
                  <a:effectLst/>
                  <a:latin typeface="TimesNewRomanPSMT"/>
                </a:endParaRPr>
              </a:p>
              <a:p>
                <a:pPr marL="24907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=5,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=?}</m:t>
                      </m:r>
                    </m:oMath>
                  </m:oMathPara>
                </a14:m>
                <a:endParaRPr lang="en-SG" sz="2400" dirty="0">
                  <a:effectLst/>
                  <a:latin typeface="TimesNewRomanPSMT"/>
                </a:endParaRPr>
              </a:p>
              <a:p>
                <a:pPr marL="2490788" indent="0">
                  <a:buNone/>
                </a:pPr>
                <a:endParaRPr lang="en-SG" sz="2400" dirty="0">
                  <a:effectLst/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281439"/>
              </a:xfrm>
              <a:blipFill>
                <a:blip r:embed="rId2"/>
                <a:stretch>
                  <a:fillRect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2920186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6" y="161179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3859164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164" y="1611795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4707505" y="1611794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05" y="1611794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226A2-FBDF-10CC-368B-5612EE405FB7}"/>
                  </a:ext>
                </a:extLst>
              </p:cNvPr>
              <p:cNvSpPr txBox="1"/>
              <p:nvPr/>
            </p:nvSpPr>
            <p:spPr>
              <a:xfrm>
                <a:off x="4571999" y="4015782"/>
                <a:ext cx="10225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226A2-FBDF-10CC-368B-5612EE40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4015782"/>
                <a:ext cx="1022555" cy="430887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152523-4BBA-C077-F1AF-4E40C17F494A}"/>
                  </a:ext>
                </a:extLst>
              </p:cNvPr>
              <p:cNvSpPr txBox="1"/>
              <p:nvPr/>
            </p:nvSpPr>
            <p:spPr>
              <a:xfrm>
                <a:off x="6897328" y="4015782"/>
                <a:ext cx="1022555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𝒑𝒓𝒆𝒅𝒊𝒄𝒕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152523-4BBA-C077-F1AF-4E40C17F4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328" y="4015782"/>
                <a:ext cx="1022555" cy="461152"/>
              </a:xfrm>
              <a:prstGeom prst="rect">
                <a:avLst/>
              </a:prstGeom>
              <a:blipFill>
                <a:blip r:embed="rId7"/>
                <a:stretch>
                  <a:fillRect l="-1220" r="-7317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28143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Without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Make prediction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=2, 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=?}</m:t>
                    </m:r>
                  </m:oMath>
                </a14:m>
                <a:endParaRPr lang="en-SG" sz="2400" dirty="0">
                  <a:effectLst/>
                  <a:latin typeface="TimesNewRomanPSMT"/>
                </a:endParaRPr>
              </a:p>
              <a:p>
                <a:pPr marL="2178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=5,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=?}</m:t>
                      </m:r>
                    </m:oMath>
                  </m:oMathPara>
                </a14:m>
                <a:endParaRPr lang="en-SG" sz="2400" dirty="0">
                  <a:effectLst/>
                  <a:latin typeface="TimesNewRomanPSMT"/>
                </a:endParaRPr>
              </a:p>
              <a:p>
                <a:pPr marL="2490788" indent="0">
                  <a:buNone/>
                </a:pPr>
                <a:endParaRPr lang="en-SG" sz="2400" dirty="0">
                  <a:effectLst/>
                  <a:latin typeface="TimesNewRomanPSMT"/>
                </a:endParaRPr>
              </a:p>
              <a:p>
                <a:pPr marL="184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−0.67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.67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−3.67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>
                  <a:effectLst/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281439"/>
              </a:xfrm>
              <a:blipFill>
                <a:blip r:embed="rId2"/>
                <a:stretch>
                  <a:fillRect t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2949683" y="1369219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83" y="1369219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3888661" y="1369219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661" y="1369219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4572000" y="1369219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9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4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4822724" y="1611793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24" y="1611793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5641568" y="1611792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568" y="1611792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62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18311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With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0.1429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0.5238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−0.4762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0.6190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183116"/>
              </a:xfrm>
              <a:blipFill>
                <a:blip r:embed="rId2"/>
                <a:stretch>
                  <a:fillRect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3628108" y="1513472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108" y="1513472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4793228" y="1513470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228" y="1513470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5612072" y="1513469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72" y="1513469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47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291271"/>
              </a:xfrm>
            </p:spPr>
            <p:txBody>
              <a:bodyPr/>
              <a:lstStyle/>
              <a:p>
                <a:r>
                  <a:rPr lang="en-US" dirty="0"/>
                  <a:t>With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Make prediction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=2, </m:t>
                        </m:r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=?}</m:t>
                    </m:r>
                  </m:oMath>
                </a14:m>
                <a:endParaRPr lang="en-SG" sz="2000" dirty="0">
                  <a:effectLst/>
                  <a:latin typeface="TimesNewRomanPSMT"/>
                </a:endParaRPr>
              </a:p>
              <a:p>
                <a:pPr marL="24907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=5,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=?}</m:t>
                      </m:r>
                    </m:oMath>
                  </m:oMathPara>
                </a14:m>
                <a:endParaRPr lang="en-SG" sz="20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291271"/>
              </a:xfrm>
              <a:blipFill>
                <a:blip r:embed="rId2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4822724" y="1611793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24" y="1611793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5641568" y="1611792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568" y="1611792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8307F2-5F31-B7DD-320F-6D29F916CB7C}"/>
                  </a:ext>
                </a:extLst>
              </p:cNvPr>
              <p:cNvSpPr txBox="1"/>
              <p:nvPr/>
            </p:nvSpPr>
            <p:spPr>
              <a:xfrm>
                <a:off x="4193463" y="4229602"/>
                <a:ext cx="10225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8307F2-5F31-B7DD-320F-6D29F916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63" y="4229602"/>
                <a:ext cx="10225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0027A-DFDE-9492-098E-AC4ABB7493D7}"/>
                  </a:ext>
                </a:extLst>
              </p:cNvPr>
              <p:cNvSpPr txBox="1"/>
              <p:nvPr/>
            </p:nvSpPr>
            <p:spPr>
              <a:xfrm>
                <a:off x="6182342" y="4180537"/>
                <a:ext cx="1022555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𝒑𝒓𝒆𝒅𝒊𝒄𝒕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90027A-DFDE-9492-098E-AC4ABB74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42" y="4180537"/>
                <a:ext cx="1022555" cy="461152"/>
              </a:xfrm>
              <a:prstGeom prst="rect">
                <a:avLst/>
              </a:prstGeom>
              <a:blipFill>
                <a:blip r:embed="rId7"/>
                <a:stretch>
                  <a:fillRect l="-1220" r="-7317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5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With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Make prediction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=−1, </m:t>
                        </m:r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=2, </m:t>
                        </m:r>
                        <m:sSub>
                          <m:sSub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=?}</m:t>
                    </m:r>
                  </m:oMath>
                </a14:m>
                <a:endParaRPr lang="en-SG" sz="2000" dirty="0">
                  <a:effectLst/>
                  <a:latin typeface="TimesNewRomanPSMT"/>
                </a:endParaRPr>
              </a:p>
              <a:p>
                <a:pPr marL="23145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=5,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=?}</m:t>
                      </m:r>
                    </m:oMath>
                  </m:oMathPara>
                </a14:m>
                <a:endParaRPr lang="en-SG" sz="2000" dirty="0">
                  <a:effectLst/>
                  <a:latin typeface="TimesNewRomanPSMT"/>
                </a:endParaRPr>
              </a:p>
              <a:p>
                <a:pPr marL="2490788" indent="0">
                  <a:buNone/>
                </a:pPr>
                <a:endParaRPr lang="en-SG" sz="2000" dirty="0">
                  <a:effectLst/>
                  <a:latin typeface="TimesNewRomanPSMT"/>
                </a:endParaRPr>
              </a:p>
              <a:p>
                <a:pPr marL="184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7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17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1" i="1" smtClean="0">
                          <a:effectLst/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en-US" sz="17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7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−0.1429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0.5238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−0.4762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0.6190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−2.6190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7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8"/>
              </a:xfrm>
              <a:blipFill>
                <a:blip r:embed="rId2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4822724" y="1611793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24" y="1611793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5641568" y="1611792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568" y="1611792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7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373-CF8F-A03E-DD8D-270D483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7E01-4CD2-E8EF-491C-E086FBFE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14" y="1377661"/>
            <a:ext cx="5997677" cy="994172"/>
          </a:xfrm>
        </p:spPr>
        <p:txBody>
          <a:bodyPr>
            <a:noAutofit/>
          </a:bodyPr>
          <a:lstStyle/>
          <a:p>
            <a:pPr marL="342900" indent="-342900">
              <a:buAutoNum type="alphaLcParenBoth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 scatter plot of the number of books sold versus the number of registered students.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Write down the regression equation and calculate the coefficients for this fitting.</a:t>
            </a:r>
          </a:p>
          <a:p>
            <a:pPr marL="342900" indent="-342900">
              <a:buAutoNum type="alphaLcParenBoth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05EC064-0FF1-F9BD-869F-FFC2A420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30676"/>
              </p:ext>
            </p:extLst>
          </p:nvPr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3073" name="Picture 1" descr="page3image41922944">
            <a:extLst>
              <a:ext uri="{FF2B5EF4-FFF2-40B4-BE49-F238E27FC236}">
                <a16:creationId xmlns:a16="http://schemas.microsoft.com/office/drawing/2014/main" id="{99F71430-4FA3-9472-5493-09A3FB44B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97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D50-3DA0-8417-CF2F-C44C2D0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B0EF-142C-9366-CA3D-0D6CE7318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Solve for w using left inverse: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396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396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13288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0.6727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B0EF-142C-9366-CA3D-0D6CE7318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4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373-CF8F-A03E-DD8D-270D483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7E01-4CD2-E8EF-491C-E086FBFE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14" y="1377661"/>
            <a:ext cx="5997677" cy="994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Write down the regression equation and calculate the coefficients for this fitting.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05EC064-0FF1-F9BD-869F-FFC2A420BCAD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5" name="Picture 4" descr="A green line with blue dots&#10;&#10;Description automatically generated">
            <a:extLst>
              <a:ext uri="{FF2B5EF4-FFF2-40B4-BE49-F238E27FC236}">
                <a16:creationId xmlns:a16="http://schemas.microsoft.com/office/drawing/2014/main" id="{BB7ADFAD-08DB-A967-25F6-72052E4A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57" y="2114029"/>
            <a:ext cx="3450989" cy="25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4B9B-3C1C-A9F7-7D42-7A1CBE06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r>
              <a:rPr lang="en-GB" b="1" dirty="0"/>
              <a:t> System of Linear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425E221-77AB-D08A-AD6B-ED4B29415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208" y="1369218"/>
                <a:ext cx="8763133" cy="3500438"/>
              </a:xfrm>
            </p:spPr>
            <p:txBody>
              <a:bodyPr>
                <a:normAutofit/>
              </a:bodyPr>
              <a:lstStyle/>
              <a:p>
                <a:r>
                  <a:rPr lang="en-GB" sz="1900" dirty="0"/>
                  <a:t>Equation:</a:t>
                </a:r>
                <a:r>
                  <a:rPr lang="en-GB" sz="1900" b="1" dirty="0"/>
                  <a:t>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𝑿𝒘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1900" b="1" dirty="0"/>
              </a:p>
              <a:p>
                <a:pPr>
                  <a:tabLst>
                    <a:tab pos="1778000" algn="l"/>
                  </a:tabLst>
                </a:pPr>
                <a:r>
                  <a:rPr lang="en-GB" sz="1900" dirty="0"/>
                  <a:t>X is square	Even-determined	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1900" dirty="0"/>
              </a:p>
              <a:p>
                <a:pPr>
                  <a:buNone/>
                  <a:tabLst>
                    <a:tab pos="1778000" algn="l"/>
                  </a:tabLst>
                </a:pPr>
                <a:endParaRPr lang="en-GB" sz="1900" dirty="0"/>
              </a:p>
              <a:p>
                <a:pPr>
                  <a:tabLst>
                    <a:tab pos="1778000" algn="l"/>
                  </a:tabLst>
                </a:pPr>
                <a:r>
                  <a:rPr lang="en-GB" sz="1900" dirty="0"/>
                  <a:t>X is tall 	Over-determined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1900" b="1" dirty="0"/>
              </a:p>
              <a:p>
                <a:pPr indent="3921125">
                  <a:buNone/>
                  <a:tabLst>
                    <a:tab pos="1778000" algn="l"/>
                  </a:tabLst>
                </a:pPr>
                <a:r>
                  <a:rPr lang="en-GB" sz="1900" dirty="0"/>
                  <a:t>(Left inverse)</a:t>
                </a:r>
              </a:p>
              <a:p>
                <a:pPr>
                  <a:tabLst>
                    <a:tab pos="1778000" algn="l"/>
                  </a:tabLst>
                </a:pPr>
                <a:endParaRPr lang="en-GB" sz="1900" dirty="0"/>
              </a:p>
              <a:p>
                <a:pPr>
                  <a:tabLst>
                    <a:tab pos="1778000" algn="l"/>
                  </a:tabLst>
                </a:pPr>
                <a:r>
                  <a:rPr lang="en-GB" sz="1900" dirty="0"/>
                  <a:t>X is Wide	Under-determined	</a:t>
                </a:r>
                <a:r>
                  <a:rPr lang="en-GB" sz="19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1" i="1"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en-US" sz="1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GB" sz="1900" b="1" dirty="0"/>
              </a:p>
              <a:p>
                <a:pPr marL="4092575" indent="0">
                  <a:buNone/>
                </a:pPr>
                <a:r>
                  <a:rPr lang="en-GB" sz="1900" dirty="0"/>
                  <a:t>(Right inverse)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D425E221-77AB-D08A-AD6B-ED4B29415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208" y="1369218"/>
                <a:ext cx="8763133" cy="3500438"/>
              </a:xfrm>
              <a:blipFill>
                <a:blip r:embed="rId2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0F6B7-1CD2-FF52-F904-9893618D4586}"/>
                  </a:ext>
                </a:extLst>
              </p:cNvPr>
              <p:cNvSpPr txBox="1"/>
              <p:nvPr/>
            </p:nvSpPr>
            <p:spPr>
              <a:xfrm>
                <a:off x="7026999" y="1673533"/>
                <a:ext cx="1585499" cy="414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0F6B7-1CD2-FF52-F904-9893618D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99" y="1673533"/>
                <a:ext cx="1585499" cy="414729"/>
              </a:xfrm>
              <a:prstGeom prst="rect">
                <a:avLst/>
              </a:prstGeom>
              <a:blipFill>
                <a:blip r:embed="rId3"/>
                <a:stretch>
                  <a:fillRect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332940-21D3-A300-09A9-58C7FAB90277}"/>
                  </a:ext>
                </a:extLst>
              </p:cNvPr>
              <p:cNvSpPr txBox="1"/>
              <p:nvPr/>
            </p:nvSpPr>
            <p:spPr>
              <a:xfrm>
                <a:off x="7026999" y="2450372"/>
                <a:ext cx="1613199" cy="656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332940-21D3-A300-09A9-58C7FAB90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99" y="2450372"/>
                <a:ext cx="1613199" cy="656205"/>
              </a:xfrm>
              <a:prstGeom prst="rect">
                <a:avLst/>
              </a:prstGeom>
              <a:blipFill>
                <a:blip r:embed="rId4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E4ABF-0327-E63C-0F89-610827312FEA}"/>
                  </a:ext>
                </a:extLst>
              </p:cNvPr>
              <p:cNvSpPr txBox="1"/>
              <p:nvPr/>
            </p:nvSpPr>
            <p:spPr>
              <a:xfrm>
                <a:off x="6721852" y="3468687"/>
                <a:ext cx="1918346" cy="6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E4ABF-0327-E63C-0F89-61082731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852" y="3468687"/>
                <a:ext cx="1918346" cy="650178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2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373-CF8F-A03E-DD8D-270D483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7E01-4CD2-E8EF-491C-E086FBFE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14" y="1377661"/>
            <a:ext cx="5997677" cy="994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Predict the number of books that would be sold in a semester when 30 students have registered.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05EC064-0FF1-F9BD-869F-FFC2A420BCAD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384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373-CF8F-A03E-DD8D-270D483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D7E01-4CD2-E8EF-491C-E086FBFE4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0014" y="1377660"/>
                <a:ext cx="5997677" cy="227993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Predict the number of books that would be sold in a semester when 30 students have registered.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0.6727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=29.4818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D7E01-4CD2-E8EF-491C-E086FBFE4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0014" y="1377660"/>
                <a:ext cx="5997677" cy="2279939"/>
              </a:xfrm>
              <a:blipFill>
                <a:blip r:embed="rId2"/>
                <a:stretch>
                  <a:fillRect l="-844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05EC064-0FF1-F9BD-869F-FFC2A420BCAD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5" name="Picture 4" descr="A graph with blue and green lines and dots&#10;&#10;Description automatically generated">
            <a:extLst>
              <a:ext uri="{FF2B5EF4-FFF2-40B4-BE49-F238E27FC236}">
                <a16:creationId xmlns:a16="http://schemas.microsoft.com/office/drawing/2014/main" id="{79FCB280-C93D-30C9-58B3-1AA867941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6" t="9481" r="8093" b="1375"/>
          <a:stretch/>
        </p:blipFill>
        <p:spPr>
          <a:xfrm>
            <a:off x="4572000" y="2778360"/>
            <a:ext cx="2741741" cy="21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373-CF8F-A03E-DD8D-270D483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D7E01-4CD2-E8EF-491C-E086FBFE4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0014" y="1377661"/>
                <a:ext cx="5997677" cy="13360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Predict the number of books that would be sold in a semester when 5 students have registered.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0.6727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=12.6636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D7E01-4CD2-E8EF-491C-E086FBFE4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0014" y="1377661"/>
                <a:ext cx="5997677" cy="1336042"/>
              </a:xfrm>
              <a:blipFill>
                <a:blip r:embed="rId2"/>
                <a:stretch>
                  <a:fillRect l="-844" t="-3774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B05EC064-0FF1-F9BD-869F-FFC2A420BCAD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5" name="Picture 4" descr="A graph with dots and lines&#10;&#10;Description automatically generated">
            <a:extLst>
              <a:ext uri="{FF2B5EF4-FFF2-40B4-BE49-F238E27FC236}">
                <a16:creationId xmlns:a16="http://schemas.microsoft.com/office/drawing/2014/main" id="{2235782F-59B1-F37C-04A3-0E1F145C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65" y="2823348"/>
            <a:ext cx="2547374" cy="19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40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32-12EC-9AFA-525B-6C032A7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4001-76A8-20B9-5542-35911A4B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06" y="1369219"/>
            <a:ext cx="5928851" cy="297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Calculate the regression coefficients for this fitting.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1ED6DCE-42DC-713C-60AC-B40B60D9C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24038"/>
              </p:ext>
            </p:extLst>
          </p:nvPr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2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D50-3DA0-8417-CF2F-C44C2D0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B0EF-142C-9366-CA3D-0D6CE7318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Solve for w using left inverse: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87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2791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10.4126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1.2143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B0EF-142C-9366-CA3D-0D6CE7318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6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32-12EC-9AFA-525B-6C032A7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4001-76A8-20B9-5542-35911A4B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06" y="1369219"/>
            <a:ext cx="5928851" cy="297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Calculate the regression coefficients for this fitting.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1ED6DCE-42DC-713C-60AC-B40B60D9CAA0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8" name="Picture 7" descr="A graph with a green line and blue dots&#10;&#10;Description automatically generated">
            <a:extLst>
              <a:ext uri="{FF2B5EF4-FFF2-40B4-BE49-F238E27FC236}">
                <a16:creationId xmlns:a16="http://schemas.microsoft.com/office/drawing/2014/main" id="{BB4F239C-B584-0BB5-D9BC-5776DD64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57" y="1826342"/>
            <a:ext cx="3621548" cy="27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4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32-12EC-9AFA-525B-6C032A7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4001-76A8-20B9-5542-35911A4B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06" y="1369219"/>
            <a:ext cx="5928851" cy="297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Predict the number of books that would be sold in a semester when 30 students have registered.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1ED6DCE-42DC-713C-60AC-B40B60D9CAA0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80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32-12EC-9AFA-525B-6C032A7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14001-76A8-20B9-5542-35911A4B2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9006" y="1369219"/>
                <a:ext cx="5928851" cy="29763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Predict the number of books that would be sold in a semester when 30 students have registered.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10.4126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1.2143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=26.0177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14001-76A8-20B9-5542-35911A4B2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9006" y="1369219"/>
                <a:ext cx="5928851" cy="2976380"/>
              </a:xfrm>
              <a:blipFill>
                <a:blip r:embed="rId2"/>
                <a:stretch>
                  <a:fillRect l="-855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1ED6DCE-42DC-713C-60AC-B40B60D9CAA0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5" name="Picture 4" descr="A green line with blue dots and numbers&#10;&#10;Description automatically generated">
            <a:extLst>
              <a:ext uri="{FF2B5EF4-FFF2-40B4-BE49-F238E27FC236}">
                <a16:creationId xmlns:a16="http://schemas.microsoft.com/office/drawing/2014/main" id="{5F20E299-E729-B113-4648-C7EBFE2A0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8" r="6717"/>
          <a:stretch/>
        </p:blipFill>
        <p:spPr>
          <a:xfrm>
            <a:off x="4572000" y="2893631"/>
            <a:ext cx="2505549" cy="18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3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32-12EC-9AFA-525B-6C032A7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4001-76A8-20B9-5542-35911A4B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06" y="1369219"/>
            <a:ext cx="5928851" cy="297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those duplicating 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re-fit the line and observe the impact on predicting the number of books that would be sold in a semester when 30 students have registered.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1ED6DCE-42DC-713C-60AC-B40B60D9C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08491"/>
              </p:ext>
            </p:extLst>
          </p:nvPr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3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D50-3DA0-8417-CF2F-C44C2D0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B0EF-142C-9366-CA3D-0D6CE7318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797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Regression equation: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Solve for w using left inverse: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09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10763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9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3.5584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0260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3.5584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1.0260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=27.2208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A5B0EF-142C-9366-CA3D-0D6CE7318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79762"/>
              </a:xfrm>
              <a:blipFill>
                <a:blip r:embed="rId2"/>
                <a:stretch>
                  <a:fillRect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3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6B4C-DF7F-BCEB-DF24-F795600B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2475E9-ADB1-C6A7-D72E-37FC3A69CB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2371473"/>
                  </p:ext>
                </p:extLst>
              </p:nvPr>
            </p:nvGraphicFramePr>
            <p:xfrm>
              <a:off x="211239" y="1448670"/>
              <a:ext cx="8721522" cy="303631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32441">
                      <a:extLst>
                        <a:ext uri="{9D8B030D-6E8A-4147-A177-3AD203B41FA5}">
                          <a16:colId xmlns:a16="http://schemas.microsoft.com/office/drawing/2014/main" val="3935155982"/>
                        </a:ext>
                      </a:extLst>
                    </a:gridCol>
                    <a:gridCol w="2984899">
                      <a:extLst>
                        <a:ext uri="{9D8B030D-6E8A-4147-A177-3AD203B41FA5}">
                          <a16:colId xmlns:a16="http://schemas.microsoft.com/office/drawing/2014/main" val="3315185842"/>
                        </a:ext>
                      </a:extLst>
                    </a:gridCol>
                    <a:gridCol w="4604182">
                      <a:extLst>
                        <a:ext uri="{9D8B030D-6E8A-4147-A177-3AD203B41FA5}">
                          <a16:colId xmlns:a16="http://schemas.microsoft.com/office/drawing/2014/main" val="3860576386"/>
                        </a:ext>
                      </a:extLst>
                    </a:gridCol>
                  </a:tblGrid>
                  <a:tr h="324000">
                    <a:tc rowSpan="7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numpy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Declare a matrix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np.array(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652614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np.linalg.inv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628112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Transpose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X.transpose</a:t>
                          </a:r>
                          <a:r>
                            <a:rPr lang="en-US" sz="1600" dirty="0"/>
                            <a:t>() or X.T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098730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Determinant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np.linalg.det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508865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Dot product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X.dot</a:t>
                          </a:r>
                          <a:r>
                            <a:rPr lang="en-US" sz="1600" dirty="0"/>
                            <a:t>(y) or </a:t>
                          </a:r>
                          <a:r>
                            <a:rPr lang="en-US" sz="1600" dirty="0" err="1"/>
                            <a:t>X@y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713932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Create matrix of 1’s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np.ones</a:t>
                          </a:r>
                          <a:r>
                            <a:rPr lang="en-US" sz="1600" dirty="0"/>
                            <a:t>(shape, </a:t>
                          </a:r>
                          <a:r>
                            <a:rPr lang="en-US" sz="1600" dirty="0" err="1"/>
                            <a:t>dtype</a:t>
                          </a:r>
                          <a:r>
                            <a:rPr lang="en-US" sz="1600" dirty="0"/>
                            <a:t>=int)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346481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Concatenate matrices vertically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np.concatenate(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2,…)</m:t>
                              </m:r>
                            </m:oMath>
                          </a14:m>
                          <a:r>
                            <a:rPr lang="en-US" sz="1600" dirty="0"/>
                            <a:t>, axis=1)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3187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sklearn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Mean squared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sklearn.metrics.mean_squared_error(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4071039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matplotlib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Plot scatter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matplotlib.pyplot.scatter</a:t>
                          </a:r>
                          <a:r>
                            <a:rPr lang="en-US" sz="1600" dirty="0"/>
                            <a:t>(x, 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4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12475E9-ADB1-C6A7-D72E-37FC3A69CB2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2371473"/>
                  </p:ext>
                </p:extLst>
              </p:nvPr>
            </p:nvGraphicFramePr>
            <p:xfrm>
              <a:off x="211239" y="1448670"/>
              <a:ext cx="8721522" cy="3036316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32441">
                      <a:extLst>
                        <a:ext uri="{9D8B030D-6E8A-4147-A177-3AD203B41FA5}">
                          <a16:colId xmlns:a16="http://schemas.microsoft.com/office/drawing/2014/main" val="3935155982"/>
                        </a:ext>
                      </a:extLst>
                    </a:gridCol>
                    <a:gridCol w="2984899">
                      <a:extLst>
                        <a:ext uri="{9D8B030D-6E8A-4147-A177-3AD203B41FA5}">
                          <a16:colId xmlns:a16="http://schemas.microsoft.com/office/drawing/2014/main" val="3315185842"/>
                        </a:ext>
                      </a:extLst>
                    </a:gridCol>
                    <a:gridCol w="4604182">
                      <a:extLst>
                        <a:ext uri="{9D8B030D-6E8A-4147-A177-3AD203B41FA5}">
                          <a16:colId xmlns:a16="http://schemas.microsoft.com/office/drawing/2014/main" val="3860576386"/>
                        </a:ext>
                      </a:extLst>
                    </a:gridCol>
                  </a:tblGrid>
                  <a:tr h="335280">
                    <a:tc rowSpan="7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numpy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Declare a matrix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07" t="-7407" r="-275" b="-8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65261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np.linalg.inv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62811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Transpose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X.transpose</a:t>
                          </a:r>
                          <a:r>
                            <a:rPr lang="en-US" sz="1600" dirty="0"/>
                            <a:t>() or X.T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2098730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Determinant of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np.linalg.det</a:t>
                          </a:r>
                          <a:r>
                            <a:rPr lang="en-US" sz="1600" dirty="0"/>
                            <a:t>(X)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9508865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Dot product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X.dot</a:t>
                          </a:r>
                          <a:r>
                            <a:rPr lang="en-US" sz="1600" dirty="0"/>
                            <a:t>(y) or </a:t>
                          </a:r>
                          <a:r>
                            <a:rPr lang="en-US" sz="1600" dirty="0" err="1"/>
                            <a:t>X@y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71393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Create matrix of 1’s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np.ones</a:t>
                          </a:r>
                          <a:r>
                            <a:rPr lang="en-US" sz="1600" dirty="0"/>
                            <a:t>(shape, </a:t>
                          </a:r>
                          <a:r>
                            <a:rPr lang="en-US" sz="1600" dirty="0" err="1"/>
                            <a:t>dtype</a:t>
                          </a:r>
                          <a:r>
                            <a:rPr lang="en-US" sz="1600" dirty="0"/>
                            <a:t>=int)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34648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Concatenate matrices vertically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07" t="-596296" r="-27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318787"/>
                      </a:ext>
                    </a:extLst>
                  </a:tr>
                  <a:tr h="354076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sklearn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Mean squared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07" t="-696296" r="-275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710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matplotlib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Plot scatter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matplotlib.pyplot.scatter</a:t>
                          </a:r>
                          <a:r>
                            <a:rPr lang="en-US" sz="1600" dirty="0"/>
                            <a:t>(x, 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444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799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A32-12EC-9AFA-525B-6C032A7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4001-76A8-20B9-5542-35911A4B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06" y="1369219"/>
            <a:ext cx="5928851" cy="297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Sketch and compare the two fitting lines.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1ED6DCE-42DC-713C-60AC-B40B60D9CAA0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1332671"/>
          <a:ext cx="2139506" cy="3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24955671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3313638219"/>
                    </a:ext>
                  </a:extLst>
                </a:gridCol>
                <a:gridCol w="651383">
                  <a:extLst>
                    <a:ext uri="{9D8B030D-6E8A-4147-A177-3AD203B41FA5}">
                      <a16:colId xmlns:a16="http://schemas.microsoft.com/office/drawing/2014/main" val="4244670552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926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744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239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7285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789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1803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8127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62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5838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5245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16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1095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18843"/>
                  </a:ext>
                </a:extLst>
              </a:tr>
            </a:tbl>
          </a:graphicData>
        </a:graphic>
      </p:graphicFrame>
      <p:pic>
        <p:nvPicPr>
          <p:cNvPr id="6" name="Picture 5" descr="A graph with red and green lines and blue dots&#10;&#10;Description automatically generated">
            <a:extLst>
              <a:ext uri="{FF2B5EF4-FFF2-40B4-BE49-F238E27FC236}">
                <a16:creationId xmlns:a16="http://schemas.microsoft.com/office/drawing/2014/main" id="{EF656710-62CF-C7E5-86A0-2C78B273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82" y="1767341"/>
            <a:ext cx="3913240" cy="29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A105-9F6D-2392-6F58-C7685419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B800-C4E8-2AA5-A34B-47530C95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03" y="1379051"/>
            <a:ext cx="4346472" cy="297638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The government’s educational expenditure over the years (downloaded in July 2021 from </a:t>
            </a:r>
            <a:r>
              <a:rPr lang="en-SG" sz="1800" dirty="0">
                <a:solidFill>
                  <a:srgbClr val="0000FF"/>
                </a:solidFill>
                <a:effectLst/>
                <a:latin typeface="TimesNewRomanPSMT"/>
                <a:hlinkClick r:id="rId2"/>
              </a:rPr>
              <a:t>https://data.gov.sg/dataset/government-expenditure-on-education</a:t>
            </a:r>
            <a:r>
              <a:rPr lang="en-SG" sz="1800" dirty="0">
                <a:solidFill>
                  <a:srgbClr val="0000FF"/>
                </a:solidFill>
                <a:effectLst/>
                <a:latin typeface="TimesNewRomanPSMT"/>
              </a:rPr>
              <a:t>)</a:t>
            </a:r>
          </a:p>
          <a:p>
            <a:r>
              <a:rPr lang="en-SG" sz="1800" dirty="0">
                <a:effectLst/>
                <a:latin typeface="TimesNewRomanPSMT"/>
              </a:rPr>
              <a:t>Predict the educational expenditure of year 2021 based on linear regression. Solve the problem using Python with a plot.</a:t>
            </a:r>
            <a:endParaRPr lang="en-SG" dirty="0"/>
          </a:p>
          <a:p>
            <a:r>
              <a:rPr lang="en-SG" sz="1800" dirty="0">
                <a:effectLst/>
                <a:latin typeface="TimesNewRomanPSMT"/>
              </a:rPr>
              <a:t>Hint: use Python packages like </a:t>
            </a:r>
            <a:r>
              <a:rPr lang="en-SG" sz="1800" dirty="0" err="1">
                <a:effectLst/>
                <a:latin typeface="TimesNewRomanPSMT"/>
              </a:rPr>
              <a:t>numpy</a:t>
            </a:r>
            <a:r>
              <a:rPr lang="en-SG" sz="1800" dirty="0">
                <a:effectLst/>
                <a:latin typeface="TimesNewRomanPSMT"/>
              </a:rPr>
              <a:t>, pandas, </a:t>
            </a:r>
            <a:r>
              <a:rPr lang="en-SG" sz="1800" dirty="0" err="1">
                <a:effectLst/>
                <a:latin typeface="TimesNewRomanPSMT"/>
              </a:rPr>
              <a:t>matplotlib.pyplot</a:t>
            </a:r>
            <a:r>
              <a:rPr lang="en-SG" sz="1800" dirty="0">
                <a:effectLst/>
                <a:latin typeface="TimesNewRomanPSMT"/>
              </a:rPr>
              <a:t>, </a:t>
            </a:r>
            <a:r>
              <a:rPr lang="en-SG" sz="1800" dirty="0" err="1">
                <a:effectLst/>
                <a:latin typeface="TimesNewRomanPSMT"/>
              </a:rPr>
              <a:t>numpy.linalg</a:t>
            </a:r>
            <a:r>
              <a:rPr lang="en-SG" sz="1800" dirty="0">
                <a:effectLst/>
                <a:latin typeface="TimesNewRomanPSMT"/>
              </a:rPr>
              <a:t>. </a:t>
            </a:r>
            <a:endParaRPr lang="en-SG" dirty="0"/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8D248B24-D21E-0C93-6EC0-F0388164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97" y="1379051"/>
            <a:ext cx="3556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11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63C4-D40D-35E4-DF2D-D534E69B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68E0EF26-4D76-60B3-749D-FBE83E1A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683" y="1526535"/>
            <a:ext cx="3966633" cy="2974975"/>
          </a:xfrm>
        </p:spPr>
      </p:pic>
    </p:spTree>
    <p:extLst>
      <p:ext uri="{BB962C8B-B14F-4D97-AF65-F5344CB8AC3E}">
        <p14:creationId xmlns:p14="http://schemas.microsoft.com/office/powerpoint/2010/main" val="260029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DA92-D64C-36FD-F31D-B42DDFE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7B78-E2BD-4ABF-1C56-B9BAD802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CSV file for red wine using “wine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("https://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archive.ics.uci.edu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/ml/machine-learning-databases/wine-quality/winequality-red.csv",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=';’)”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Take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y = </a:t>
            </a:r>
            <a:r>
              <a:rPr lang="en-SG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wine.quality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as the target output and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x = </a:t>
            </a:r>
            <a:r>
              <a:rPr lang="en-SG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wine.drop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('</a:t>
            </a:r>
            <a:r>
              <a:rPr lang="en-SG" sz="1800" dirty="0" err="1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quality',axis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ourierNewPSMT" panose="02070309020205020404" pitchFamily="49" charset="0"/>
              </a:rPr>
              <a:t> = 1)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as the input features. Assume the given list of data is already randomly indexed (i.e., not in particular order), </a:t>
            </a:r>
            <a:r>
              <a:rPr lang="en-SG" sz="1800" u="sng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split the database into two sets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: [0:1500] samples for regression training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, and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[1500:1599] samples for testing. </a:t>
            </a:r>
            <a:endParaRPr lang="en-SG" sz="1800" b="1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2046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DA92-D64C-36FD-F31D-B42DDFE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7B78-E2BD-4ABF-1C56-B9BAD802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CSV file for red wine using “wine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("https://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archive.ics.uci.edu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/ml/machine-learning-databases/wine-quality/winequality-red.csv",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=';’)”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Perform linear regression on the training set and print out the learned parameters.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 Perform prediction using the test set and provide the prediction accuracy in terms of the mean of squared errors (MSE). </a:t>
            </a:r>
          </a:p>
        </p:txBody>
      </p:sp>
    </p:spTree>
    <p:extLst>
      <p:ext uri="{BB962C8B-B14F-4D97-AF65-F5344CB8AC3E}">
        <p14:creationId xmlns:p14="http://schemas.microsoft.com/office/powerpoint/2010/main" val="955264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69219"/>
                <a:ext cx="7991954" cy="2976380"/>
              </a:xfrm>
            </p:spPr>
            <p:txBody>
              <a:bodyPr>
                <a:normAutofit/>
              </a:bodyPr>
              <a:lstStyle/>
              <a:p>
                <a:r>
                  <a:rPr lang="en-SG" sz="2200" dirty="0">
                    <a:effectLst/>
                    <a:latin typeface="TimesNewRomanPSMT"/>
                  </a:rPr>
                  <a:t>This question is related to understanding of modelling assumptions. The function given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is affine. </a:t>
                </a:r>
                <a:endParaRPr lang="en-SG" sz="2200" dirty="0"/>
              </a:p>
              <a:p>
                <a:pPr marL="342900" indent="-342900">
                  <a:buAutoNum type="alphaLcParenR"/>
                </a:pPr>
                <a:r>
                  <a:rPr lang="en-SG" sz="2200" dirty="0">
                    <a:effectLst/>
                    <a:latin typeface="TimesNewRomanPSMT"/>
                  </a:rPr>
                  <a:t>True </a:t>
                </a:r>
              </a:p>
              <a:p>
                <a:pPr marL="342900" indent="-342900">
                  <a:buAutoNum type="alphaLcParenR"/>
                </a:pPr>
                <a:r>
                  <a:rPr lang="en-SG" sz="2200" dirty="0">
                    <a:effectLst/>
                    <a:latin typeface="TimesNewRomanPSMT"/>
                  </a:rPr>
                  <a:t>False </a:t>
                </a:r>
                <a:endParaRPr lang="en-SG" sz="2200" dirty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69219"/>
                <a:ext cx="7991954" cy="2976380"/>
              </a:xfrm>
              <a:blipFill>
                <a:blip r:embed="rId2"/>
                <a:stretch>
                  <a:fillRect l="-952" t="-2553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9089-EA70-411E-3F26-D12ADA06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Affine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B1D17-80C3-AC61-18DD-AE8C6CA35C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Satisfies superposition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Affine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B1D17-80C3-AC61-18DD-AE8C6CA35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69219"/>
                <a:ext cx="7991954" cy="2976380"/>
              </a:xfrm>
            </p:spPr>
            <p:txBody>
              <a:bodyPr>
                <a:normAutofit/>
              </a:bodyPr>
              <a:lstStyle/>
              <a:p>
                <a:r>
                  <a:rPr lang="en-SG" sz="2200" dirty="0">
                    <a:effectLst/>
                    <a:latin typeface="TimesNewRomanPSMT"/>
                  </a:rPr>
                  <a:t>This question is related to understanding of modelling assumptions. The function given by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is affine. </a:t>
                </a:r>
                <a:endParaRPr lang="en-SG" sz="2200" dirty="0"/>
              </a:p>
              <a:p>
                <a:pPr marL="342900" indent="-342900">
                  <a:buAutoNum type="alphaLcParenR"/>
                </a:pPr>
                <a:r>
                  <a:rPr lang="en-SG" sz="2200" dirty="0">
                    <a:effectLst/>
                    <a:latin typeface="TimesNewRomanPSMT"/>
                  </a:rPr>
                  <a:t>True </a:t>
                </a:r>
              </a:p>
              <a:p>
                <a:pPr marL="342900" indent="-342900">
                  <a:buAutoNum type="alphaLcParenR"/>
                </a:pPr>
                <a:r>
                  <a:rPr lang="en-SG" sz="2200" dirty="0">
                    <a:effectLst/>
                    <a:latin typeface="TimesNewRomanPSMT"/>
                  </a:rPr>
                  <a:t>False </a:t>
                </a:r>
                <a:endParaRPr lang="en-SG" sz="2200" dirty="0"/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69219"/>
                <a:ext cx="7991954" cy="2976380"/>
              </a:xfrm>
              <a:blipFill>
                <a:blip r:embed="rId2"/>
                <a:stretch>
                  <a:fillRect l="-952" t="-2553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56EAC3-5081-BBAB-BB15-CF6DF9B8B5EE}"/>
              </a:ext>
            </a:extLst>
          </p:cNvPr>
          <p:cNvSpPr/>
          <p:nvPr/>
        </p:nvSpPr>
        <p:spPr>
          <a:xfrm>
            <a:off x="594360" y="2104103"/>
            <a:ext cx="369201" cy="3692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D486-573E-6C09-2605-412DF306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48719-2D6C-51C8-28A8-DAF98530E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2200" dirty="0">
                    <a:effectLst/>
                    <a:latin typeface="TimesNewRomanPSMT"/>
                  </a:rPr>
                  <a:t>Suppose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is a </a:t>
                </a:r>
                <a:r>
                  <a:rPr lang="en-SG" sz="2200" i="1" dirty="0">
                    <a:effectLst/>
                    <a:latin typeface="TimesNewRomanPS"/>
                  </a:rPr>
                  <a:t>scalar </a:t>
                </a:r>
                <a:r>
                  <a:rPr lang="en-SG" sz="2200" dirty="0">
                    <a:effectLst/>
                    <a:latin typeface="TimesNewRomanPSMT"/>
                  </a:rPr>
                  <a:t>function of </a:t>
                </a:r>
                <a:r>
                  <a:rPr lang="en-SG" sz="2200" i="1" dirty="0">
                    <a:effectLst/>
                    <a:latin typeface="TimesNewRomanPS"/>
                  </a:rPr>
                  <a:t>d </a:t>
                </a:r>
                <a:r>
                  <a:rPr lang="en-SG" sz="2200" dirty="0">
                    <a:effectLst/>
                    <a:latin typeface="TimesNewRomanPSMT"/>
                  </a:rPr>
                  <a:t>variables where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SG" sz="2200" dirty="0">
                    <a:effectLst/>
                    <a:latin typeface="CambriaMath"/>
                  </a:rPr>
                  <a:t> </a:t>
                </a:r>
                <a:r>
                  <a:rPr lang="en-SG" sz="2200" dirty="0">
                    <a:effectLst/>
                    <a:latin typeface="TimesNewRomanPSMT"/>
                  </a:rPr>
                  <a:t>is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 ×1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 vector. Then, without taking data points into consideration, the outcome of differentiation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200" dirty="0">
                    <a:effectLst/>
                    <a:latin typeface="CambriaMath"/>
                  </a:rPr>
                  <a:t> </a:t>
                </a:r>
                <a:r>
                  <a:rPr lang="en-SG" sz="2200" dirty="0" err="1">
                    <a:effectLst/>
                    <a:latin typeface="TimesNewRomanPSMT"/>
                  </a:rPr>
                  <a:t>w.r.t.</a:t>
                </a:r>
                <a:r>
                  <a:rPr lang="en-SG" sz="2200" dirty="0">
                    <a:effectLst/>
                    <a:latin typeface="TimesNewRomanPSMT"/>
                  </a:rPr>
                  <a:t>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SG" sz="2200" dirty="0">
                    <a:effectLst/>
                    <a:latin typeface="CambriaMath"/>
                  </a:rPr>
                  <a:t> </a:t>
                </a:r>
                <a:r>
                  <a:rPr lang="en-SG" sz="2200" dirty="0">
                    <a:effectLst/>
                    <a:latin typeface="TimesNewRomanPSMT"/>
                  </a:rPr>
                  <a:t>is</a:t>
                </a:r>
              </a:p>
              <a:p>
                <a:pPr marL="0" indent="0">
                  <a:buNone/>
                </a:pP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a) a scalar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b)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 vector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c)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200" i="1" dirty="0">
                    <a:effectLst/>
                    <a:latin typeface="TimesNewRomanPS"/>
                  </a:rPr>
                  <a:t> </a:t>
                </a:r>
                <a:r>
                  <a:rPr lang="en-SG" sz="2200" dirty="0">
                    <a:effectLst/>
                    <a:latin typeface="TimesNewRomanPSMT"/>
                  </a:rPr>
                  <a:t>matrix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d)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tensor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e) None of the above </a:t>
                </a:r>
                <a:endParaRPr lang="en-SG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48719-2D6C-51C8-28A8-DAF98530E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79" r="-965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371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D10B-7DB2-A19F-823B-50263690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BAFB94-5052-14E7-1D22-FBE7C7957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Differentiate a scalar function </a:t>
                </a:r>
                <a:r>
                  <a:rPr lang="en-US" dirty="0" err="1"/>
                  <a:t>w.r.t</a:t>
                </a:r>
                <a:r>
                  <a:rPr lang="en-US" dirty="0"/>
                  <a:t> a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BAFB94-5052-14E7-1D22-FBE7C7957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6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94360" y="1369219"/>
                <a:ext cx="7991954" cy="2976380"/>
              </a:xfrm>
            </p:spPr>
            <p:txBody>
              <a:bodyPr>
                <a:noAutofit/>
              </a:bodyPr>
              <a:lstStyle/>
              <a:p>
                <a:r>
                  <a:rPr lang="en-SG" sz="1600" dirty="0">
                    <a:effectLst/>
                    <a:latin typeface="TimesNewRomanPSMT"/>
                  </a:rPr>
                  <a:t>Given the following data pairs for training: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=−10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=5}</m:t>
                      </m:r>
                    </m:oMath>
                  </m:oMathPara>
                </a14:m>
                <a:endParaRPr lang="en-SG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=−8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=5}</m:t>
                      </m:r>
                    </m:oMath>
                  </m:oMathPara>
                </a14:m>
                <a:endParaRPr lang="en-SG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=4}</m:t>
                      </m:r>
                    </m:oMath>
                  </m:oMathPara>
                </a14:m>
                <a:endParaRPr lang="en-SG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=3}</m:t>
                      </m:r>
                    </m:oMath>
                  </m:oMathPara>
                </a14:m>
                <a:endParaRPr lang="en-SG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=2}</m:t>
                      </m:r>
                    </m:oMath>
                  </m:oMathPara>
                </a14:m>
                <a:endParaRPr lang="en-SG" sz="16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=2}</m:t>
                      </m:r>
                    </m:oMath>
                  </m:oMathPara>
                </a14:m>
                <a:endParaRPr lang="en-SG" sz="1600" dirty="0">
                  <a:effectLst/>
                </a:endParaRPr>
              </a:p>
              <a:p>
                <a:pPr marL="342900" indent="-342900">
                  <a:buAutoNum type="alphaLcParenBoth"/>
                </a:pPr>
                <a:r>
                  <a:rPr lang="en-SG" sz="1600" dirty="0">
                    <a:effectLst/>
                    <a:latin typeface="TimesNewRomanPSMT"/>
                  </a:rPr>
                  <a:t> Perform a linear regression </a:t>
                </a:r>
                <a:r>
                  <a:rPr lang="en-SG" sz="1600" b="1" dirty="0">
                    <a:solidFill>
                      <a:schemeClr val="accent2"/>
                    </a:solidFill>
                    <a:effectLst/>
                    <a:latin typeface="TimesNewRomanPSMT"/>
                  </a:rPr>
                  <a:t>with </a:t>
                </a:r>
                <a:r>
                  <a:rPr lang="en-SG" sz="1600" dirty="0">
                    <a:effectLst/>
                    <a:latin typeface="TimesNewRomanPSMT"/>
                  </a:rPr>
                  <a:t>addition of a bias/offset term to the input feature vector and sketch the result of line fitting. </a:t>
                </a:r>
              </a:p>
              <a:p>
                <a:pPr marL="0" indent="0">
                  <a:buNone/>
                </a:pPr>
                <a:r>
                  <a:rPr lang="en-SG" sz="1600" dirty="0">
                    <a:effectLst/>
                    <a:latin typeface="TimesNewRomanPSMT"/>
                  </a:rPr>
                  <a:t>(b)  Perform a linear regression </a:t>
                </a:r>
                <a:r>
                  <a:rPr lang="en-SG" sz="1600" b="1" dirty="0">
                    <a:solidFill>
                      <a:schemeClr val="accent2"/>
                    </a:solidFill>
                    <a:effectLst/>
                    <a:latin typeface="TimesNewRomanPSMT"/>
                  </a:rPr>
                  <a:t>without</a:t>
                </a:r>
                <a:r>
                  <a:rPr lang="en-SG" sz="1600" b="1" dirty="0">
                    <a:effectLst/>
                    <a:latin typeface="TimesNewRomanPSMT"/>
                  </a:rPr>
                  <a:t> </a:t>
                </a:r>
                <a:r>
                  <a:rPr lang="en-SG" sz="1600" dirty="0">
                    <a:effectLst/>
                    <a:latin typeface="TimesNewRomanPSMT"/>
                  </a:rPr>
                  <a:t>inclusion of any bias/offset term and sketch the result of line fitting.</a:t>
                </a:r>
              </a:p>
              <a:p>
                <a:pPr marL="0" indent="0">
                  <a:buNone/>
                </a:pPr>
                <a:r>
                  <a:rPr lang="en-SG" sz="1600" dirty="0">
                    <a:effectLst/>
                    <a:latin typeface="TimesNewRomanPSMT"/>
                  </a:rPr>
                  <a:t>(c)  What is the effect of adding a bias/offset term to the input feature vector?  </a:t>
                </a:r>
                <a:endParaRPr lang="en-SG" sz="1600" dirty="0">
                  <a:effectLst/>
                </a:endParaRPr>
              </a:p>
            </p:txBody>
          </p:sp>
        </mc:Choice>
        <mc:Fallback xmlns="">
          <p:sp>
            <p:nvSpPr>
              <p:cNvPr id="7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360" y="1369219"/>
                <a:ext cx="7991954" cy="2976380"/>
              </a:xfrm>
              <a:blipFill>
                <a:blip r:embed="rId2"/>
                <a:stretch>
                  <a:fillRect l="-476" t="-1277" b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78927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D486-573E-6C09-2605-412DF306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48719-2D6C-51C8-28A8-DAF98530E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2200" dirty="0">
                    <a:effectLst/>
                    <a:latin typeface="TimesNewRomanPSMT"/>
                  </a:rPr>
                  <a:t>Suppose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is a </a:t>
                </a:r>
                <a:r>
                  <a:rPr lang="en-SG" sz="2200" i="1" dirty="0">
                    <a:effectLst/>
                    <a:latin typeface="TimesNewRomanPS"/>
                  </a:rPr>
                  <a:t>scalar </a:t>
                </a:r>
                <a:r>
                  <a:rPr lang="en-SG" sz="2200" dirty="0">
                    <a:effectLst/>
                    <a:latin typeface="TimesNewRomanPSMT"/>
                  </a:rPr>
                  <a:t>function of </a:t>
                </a:r>
                <a:r>
                  <a:rPr lang="en-SG" sz="2200" i="1" dirty="0">
                    <a:effectLst/>
                    <a:latin typeface="TimesNewRomanPS"/>
                  </a:rPr>
                  <a:t>d </a:t>
                </a:r>
                <a:r>
                  <a:rPr lang="en-SG" sz="2200" dirty="0">
                    <a:effectLst/>
                    <a:latin typeface="TimesNewRomanPSMT"/>
                  </a:rPr>
                  <a:t>variables where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SG" sz="2200" dirty="0">
                    <a:effectLst/>
                    <a:latin typeface="CambriaMath"/>
                  </a:rPr>
                  <a:t> </a:t>
                </a:r>
                <a:r>
                  <a:rPr lang="en-SG" sz="2200" dirty="0">
                    <a:effectLst/>
                    <a:latin typeface="TimesNewRomanPSMT"/>
                  </a:rPr>
                  <a:t>is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 ×1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 vector. Then, without taking data points into consideration, the outcome of differentiation of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200" dirty="0">
                    <a:effectLst/>
                    <a:latin typeface="CambriaMath"/>
                  </a:rPr>
                  <a:t> </a:t>
                </a:r>
                <a:r>
                  <a:rPr lang="en-SG" sz="2200" dirty="0" err="1">
                    <a:effectLst/>
                    <a:latin typeface="TimesNewRomanPSMT"/>
                  </a:rPr>
                  <a:t>w.r.t.</a:t>
                </a:r>
                <a:r>
                  <a:rPr lang="en-SG" sz="2200" dirty="0">
                    <a:effectLst/>
                    <a:latin typeface="TimesNewRomanPSMT"/>
                  </a:rPr>
                  <a:t>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SG" sz="2200" dirty="0">
                    <a:effectLst/>
                    <a:latin typeface="CambriaMath"/>
                  </a:rPr>
                  <a:t> </a:t>
                </a:r>
                <a:r>
                  <a:rPr lang="en-SG" sz="2200" dirty="0">
                    <a:effectLst/>
                    <a:latin typeface="TimesNewRomanPSMT"/>
                  </a:rPr>
                  <a:t>is</a:t>
                </a:r>
              </a:p>
              <a:p>
                <a:pPr marL="0" indent="0">
                  <a:buNone/>
                </a:pP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a) a scalar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b)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 vector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c)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200" i="1" dirty="0">
                    <a:effectLst/>
                    <a:latin typeface="TimesNewRomanPS"/>
                  </a:rPr>
                  <a:t> </a:t>
                </a:r>
                <a:r>
                  <a:rPr lang="en-SG" sz="2200" dirty="0">
                    <a:effectLst/>
                    <a:latin typeface="TimesNewRomanPSMT"/>
                  </a:rPr>
                  <a:t>matrix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d) a </a:t>
                </a:r>
                <a14:m>
                  <m:oMath xmlns:m="http://schemas.openxmlformats.org/officeDocument/2006/math"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SG" sz="22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200" dirty="0">
                    <a:effectLst/>
                    <a:latin typeface="TimesNewRomanPSMT"/>
                  </a:rPr>
                  <a:t>tensor</a:t>
                </a:r>
                <a:br>
                  <a:rPr lang="en-SG" sz="2200" dirty="0">
                    <a:effectLst/>
                    <a:latin typeface="TimesNewRomanPSMT"/>
                  </a:rPr>
                </a:br>
                <a:r>
                  <a:rPr lang="en-SG" sz="2200" dirty="0">
                    <a:effectLst/>
                    <a:latin typeface="TimesNewRomanPSMT"/>
                  </a:rPr>
                  <a:t>e) None of the above </a:t>
                </a:r>
                <a:endParaRPr lang="en-SG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48719-2D6C-51C8-28A8-DAF98530E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79" r="-965" b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904835F-FADF-F8C4-3ECC-BA689EA5510B}"/>
              </a:ext>
            </a:extLst>
          </p:cNvPr>
          <p:cNvSpPr/>
          <p:nvPr/>
        </p:nvSpPr>
        <p:spPr>
          <a:xfrm>
            <a:off x="578874" y="3018503"/>
            <a:ext cx="369201" cy="3692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7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18AB-3DEC-52AB-A0D4-0298C4B6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AF7-1873-5C56-14B4-55D3B477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The values of feature vector </a:t>
            </a:r>
            <a:r>
              <a:rPr lang="en-SG" sz="1800" b="1" dirty="0">
                <a:solidFill>
                  <a:srgbClr val="211E1E"/>
                </a:solidFill>
                <a:effectLst/>
                <a:latin typeface="TimesNewRomanPS"/>
              </a:rPr>
              <a:t>x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and their corresponding values of target vector </a:t>
            </a:r>
            <a:r>
              <a:rPr lang="en-SG" sz="1800" b="1" dirty="0">
                <a:solidFill>
                  <a:srgbClr val="211E1E"/>
                </a:solidFill>
                <a:effectLst/>
                <a:latin typeface="TimesNewRomanPS"/>
              </a:rPr>
              <a:t>y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are shown in the table below: </a:t>
            </a:r>
          </a:p>
          <a:p>
            <a:pPr marL="0" indent="0">
              <a:buNone/>
            </a:pPr>
            <a:endParaRPr lang="en-SG" dirty="0">
              <a:effectLst/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>
              <a:effectLst/>
            </a:endParaRPr>
          </a:p>
          <a:p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Find the least square solution of </a:t>
            </a:r>
            <a:r>
              <a:rPr lang="en-SG" sz="1800" b="1" dirty="0">
                <a:solidFill>
                  <a:srgbClr val="211E1E"/>
                </a:solidFill>
                <a:effectLst/>
                <a:latin typeface="TimesNewRomanPS"/>
              </a:rPr>
              <a:t>w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using linear regression of multiple outputs and then estimate the value of </a:t>
            </a:r>
            <a:r>
              <a:rPr lang="en-SG" sz="1800" b="1" dirty="0">
                <a:solidFill>
                  <a:srgbClr val="211E1E"/>
                </a:solidFill>
                <a:effectLst/>
                <a:latin typeface="TimesNewRomanPS"/>
              </a:rPr>
              <a:t>y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when </a:t>
            </a:r>
            <a:r>
              <a:rPr lang="en-SG" sz="1800" b="1" i="1" dirty="0">
                <a:solidFill>
                  <a:srgbClr val="211E1E"/>
                </a:solidFill>
                <a:effectLst/>
                <a:latin typeface="TimesNewRomanPS"/>
              </a:rPr>
              <a:t>x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= [8, 0, 2]. </a:t>
            </a:r>
            <a:endParaRPr lang="en-SG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EE268CC-2768-6E33-6316-3378A7F24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233905"/>
                  </p:ext>
                </p:extLst>
              </p:nvPr>
            </p:nvGraphicFramePr>
            <p:xfrm>
              <a:off x="1524000" y="2115729"/>
              <a:ext cx="6096000" cy="741680"/>
            </p:xfrm>
            <a:graphic>
              <a:graphicData uri="http://schemas.openxmlformats.org/drawingml/2006/table">
                <a:tbl>
                  <a:tblPr bandRow="1">
                    <a:tableStyleId>{69CF1AB2-1976-4502-BF36-3FF5EA218861}</a:tableStyleId>
                  </a:tblPr>
                  <a:tblGrid>
                    <a:gridCol w="924232">
                      <a:extLst>
                        <a:ext uri="{9D8B030D-6E8A-4147-A177-3AD203B41FA5}">
                          <a16:colId xmlns:a16="http://schemas.microsoft.com/office/drawing/2014/main" val="1317799888"/>
                        </a:ext>
                      </a:extLst>
                    </a:gridCol>
                    <a:gridCol w="1107768">
                      <a:extLst>
                        <a:ext uri="{9D8B030D-6E8A-4147-A177-3AD203B41FA5}">
                          <a16:colId xmlns:a16="http://schemas.microsoft.com/office/drawing/2014/main" val="99885266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8932238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275723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7526817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814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[3, -1, 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[5, 1, 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[9, -1, 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[-6, 7, 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[3, -2, 0]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06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[1, -1]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[-1, 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[1, 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[0, 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[1, -2]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511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EE268CC-2768-6E33-6316-3378A7F247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233905"/>
                  </p:ext>
                </p:extLst>
              </p:nvPr>
            </p:nvGraphicFramePr>
            <p:xfrm>
              <a:off x="1524000" y="2115729"/>
              <a:ext cx="6096000" cy="741680"/>
            </p:xfrm>
            <a:graphic>
              <a:graphicData uri="http://schemas.openxmlformats.org/drawingml/2006/table">
                <a:tbl>
                  <a:tblPr bandRow="1">
                    <a:tableStyleId>{69CF1AB2-1976-4502-BF36-3FF5EA218861}</a:tableStyleId>
                  </a:tblPr>
                  <a:tblGrid>
                    <a:gridCol w="924232">
                      <a:extLst>
                        <a:ext uri="{9D8B030D-6E8A-4147-A177-3AD203B41FA5}">
                          <a16:colId xmlns:a16="http://schemas.microsoft.com/office/drawing/2014/main" val="1317799888"/>
                        </a:ext>
                      </a:extLst>
                    </a:gridCol>
                    <a:gridCol w="1107768">
                      <a:extLst>
                        <a:ext uri="{9D8B030D-6E8A-4147-A177-3AD203B41FA5}">
                          <a16:colId xmlns:a16="http://schemas.microsoft.com/office/drawing/2014/main" val="99885266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38932238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9275723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87526817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814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0" r="-56027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[3, -1, 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[5, 1, 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[9, -1, 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[-6, 7, 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[3, -2, 0]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06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0" t="-103448" r="-560274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[1, -1]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[-1, 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[1, 2]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[0, 3]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[1, -2]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511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F928-D433-40BF-0887-14763C11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of Multiple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D73EDD-2A58-0231-551F-CB7C811E2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D73EDD-2A58-0231-551F-CB7C811E2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ABCFD-A209-94F6-EDB6-F6CEBF811962}"/>
                  </a:ext>
                </a:extLst>
              </p:cNvPr>
              <p:cNvSpPr txBox="1"/>
              <p:nvPr/>
            </p:nvSpPr>
            <p:spPr>
              <a:xfrm>
                <a:off x="3500288" y="136921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ABCFD-A209-94F6-EDB6-F6CEBF81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88" y="136921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D519AB-2A02-2AD3-87C5-2341C9835C19}"/>
                  </a:ext>
                </a:extLst>
              </p:cNvPr>
              <p:cNvSpPr txBox="1"/>
              <p:nvPr/>
            </p:nvSpPr>
            <p:spPr>
              <a:xfrm>
                <a:off x="5621904" y="1369214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D519AB-2A02-2AD3-87C5-2341C98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04" y="1369214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64AE1D-C821-178D-FDA7-016C2B914863}"/>
              </a:ext>
            </a:extLst>
          </p:cNvPr>
          <p:cNvSpPr txBox="1"/>
          <p:nvPr/>
        </p:nvSpPr>
        <p:spPr>
          <a:xfrm>
            <a:off x="806245" y="407055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Discussion: what’s the shape of w?</a:t>
            </a:r>
          </a:p>
        </p:txBody>
      </p:sp>
    </p:spTree>
    <p:extLst>
      <p:ext uri="{BB962C8B-B14F-4D97-AF65-F5344CB8AC3E}">
        <p14:creationId xmlns:p14="http://schemas.microsoft.com/office/powerpoint/2010/main" val="499498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F928-D433-40BF-0887-14763C11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of Multiple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D73EDD-2A58-0231-551F-CB7C811E2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D73EDD-2A58-0231-551F-CB7C811E2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ABCFD-A209-94F6-EDB6-F6CEBF811962}"/>
                  </a:ext>
                </a:extLst>
              </p:cNvPr>
              <p:cNvSpPr txBox="1"/>
              <p:nvPr/>
            </p:nvSpPr>
            <p:spPr>
              <a:xfrm>
                <a:off x="3500288" y="136921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1ABCFD-A209-94F6-EDB6-F6CEBF81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288" y="136921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D519AB-2A02-2AD3-87C5-2341C9835C19}"/>
                  </a:ext>
                </a:extLst>
              </p:cNvPr>
              <p:cNvSpPr txBox="1"/>
              <p:nvPr/>
            </p:nvSpPr>
            <p:spPr>
              <a:xfrm>
                <a:off x="5621904" y="1369214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D519AB-2A02-2AD3-87C5-2341C98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904" y="1369214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851F9-9E2A-87BE-6AEA-7B94E36FCAA1}"/>
                  </a:ext>
                </a:extLst>
              </p:cNvPr>
              <p:cNvSpPr txBox="1"/>
              <p:nvPr/>
            </p:nvSpPr>
            <p:spPr>
              <a:xfrm>
                <a:off x="4572000" y="1369214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851F9-9E2A-87BE-6AEA-7B94E36F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69214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F389F3-BD23-96FD-1A9F-D5431F5D0FA0}"/>
                  </a:ext>
                </a:extLst>
              </p:cNvPr>
              <p:cNvSpPr txBox="1"/>
              <p:nvPr/>
            </p:nvSpPr>
            <p:spPr>
              <a:xfrm>
                <a:off x="412338" y="3671467"/>
                <a:ext cx="8269545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1.15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−0.63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−1.11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−0.24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1.36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1.78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𝒑𝒓𝒆𝒅𝒊𝒄𝒕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𝒕𝒆𝒔𝒕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1.18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−0.075</m:t>
                            </m:r>
                          </m:e>
                        </m:mr>
                      </m:m>
                      <m:r>
                        <a:rPr lang="en-US" b="0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F389F3-BD23-96FD-1A9F-D5431F5D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38" y="3671467"/>
                <a:ext cx="8269545" cy="1112805"/>
              </a:xfrm>
              <a:prstGeom prst="rect">
                <a:avLst/>
              </a:prstGeom>
              <a:blipFill>
                <a:blip r:embed="rId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9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2700-089D-5305-00CF-2A2DE740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14AD0-1F8C-49E3-BE50-D06152ABD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1369219"/>
                <a:ext cx="6459793" cy="324211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Without bias: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With bias: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14AD0-1F8C-49E3-BE50-D06152ABD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1369219"/>
                <a:ext cx="6459793" cy="3242110"/>
              </a:xfrm>
              <a:blipFill>
                <a:blip r:embed="rId2"/>
                <a:stretch>
                  <a:fillRect t="-25882" b="-4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CB086939-23CB-7FD3-6978-F31EDA18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49" y="3151393"/>
            <a:ext cx="2081519" cy="1561139"/>
          </a:xfrm>
          <a:prstGeom prst="rect">
            <a:avLst/>
          </a:prstGeom>
        </p:spPr>
      </p:pic>
      <p:pic>
        <p:nvPicPr>
          <p:cNvPr id="12" name="Picture 11" descr="A graph of a line with blue dots&#10;&#10;Description automatically generated">
            <a:extLst>
              <a:ext uri="{FF2B5EF4-FFF2-40B4-BE49-F238E27FC236}">
                <a16:creationId xmlns:a16="http://schemas.microsoft.com/office/drawing/2014/main" id="{9E499C2C-58F4-9AFE-3A8A-408210221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949" y="1369219"/>
            <a:ext cx="2081519" cy="15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DCED-B179-1C77-F19B-7BE25F0F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0647-1C41-A74F-4445-0A03452D5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2" y="1809134"/>
                <a:ext cx="8584176" cy="306052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.1055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−0.1972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0647-1C41-A74F-4445-0A03452D5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2" y="1809134"/>
                <a:ext cx="8584176" cy="3060521"/>
              </a:xfrm>
              <a:blipFill>
                <a:blip r:embed="rId2"/>
                <a:stretch>
                  <a:fillRect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9A2EB-CE36-D96B-AC72-27E64C5EF1E7}"/>
              </a:ext>
            </a:extLst>
          </p:cNvPr>
          <p:cNvCxnSpPr/>
          <p:nvPr/>
        </p:nvCxnSpPr>
        <p:spPr>
          <a:xfrm>
            <a:off x="2831690" y="2571750"/>
            <a:ext cx="84557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CBD3A0-25F3-8F99-3A9E-CD0D8E0F1A76}"/>
              </a:ext>
            </a:extLst>
          </p:cNvPr>
          <p:cNvSpPr txBox="1"/>
          <p:nvPr/>
        </p:nvSpPr>
        <p:spPr>
          <a:xfrm>
            <a:off x="2340078" y="2367420"/>
            <a:ext cx="78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5FE0D-B288-3F1E-FA29-0F9DBD1DB47D}"/>
                  </a:ext>
                </a:extLst>
              </p:cNvPr>
              <p:cNvSpPr txBox="1"/>
              <p:nvPr/>
            </p:nvSpPr>
            <p:spPr>
              <a:xfrm>
                <a:off x="3706761" y="1268016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5FE0D-B288-3F1E-FA29-0F9DBD1D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61" y="1268016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3D0D1-2B12-246B-8AE8-A25920D62266}"/>
                  </a:ext>
                </a:extLst>
              </p:cNvPr>
              <p:cNvSpPr txBox="1"/>
              <p:nvPr/>
            </p:nvSpPr>
            <p:spPr>
              <a:xfrm>
                <a:off x="4495799" y="126801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3D0D1-2B12-246B-8AE8-A25920D6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99" y="1268015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A3BE9C-AC38-037D-AF69-56E268479A16}"/>
                  </a:ext>
                </a:extLst>
              </p:cNvPr>
              <p:cNvSpPr txBox="1"/>
              <p:nvPr/>
            </p:nvSpPr>
            <p:spPr>
              <a:xfrm>
                <a:off x="5175762" y="126801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A3BE9C-AC38-037D-AF69-56E26847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62" y="1268015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B250D3-0C22-0012-9D0A-9789AED25169}"/>
              </a:ext>
            </a:extLst>
          </p:cNvPr>
          <p:cNvSpPr txBox="1"/>
          <p:nvPr/>
        </p:nvSpPr>
        <p:spPr>
          <a:xfrm>
            <a:off x="497451" y="1439802"/>
            <a:ext cx="13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bias:</a:t>
            </a:r>
          </a:p>
        </p:txBody>
      </p:sp>
    </p:spTree>
    <p:extLst>
      <p:ext uri="{BB962C8B-B14F-4D97-AF65-F5344CB8AC3E}">
        <p14:creationId xmlns:p14="http://schemas.microsoft.com/office/powerpoint/2010/main" val="305108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DCED-B179-1C77-F19B-7BE25F0F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0647-1C41-A74F-4445-0A03452D5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2" y="1809134"/>
                <a:ext cx="8584176" cy="306052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=−0.3512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0647-1C41-A74F-4445-0A03452D5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2" y="1809134"/>
                <a:ext cx="8584176" cy="3060521"/>
              </a:xfrm>
              <a:blipFill>
                <a:blip r:embed="rId2"/>
                <a:stretch>
                  <a:fillRect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5FE0D-B288-3F1E-FA29-0F9DBD1DB47D}"/>
                  </a:ext>
                </a:extLst>
              </p:cNvPr>
              <p:cNvSpPr txBox="1"/>
              <p:nvPr/>
            </p:nvSpPr>
            <p:spPr>
              <a:xfrm>
                <a:off x="3706761" y="1268016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5FE0D-B288-3F1E-FA29-0F9DBD1D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61" y="1268016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3D0D1-2B12-246B-8AE8-A25920D62266}"/>
                  </a:ext>
                </a:extLst>
              </p:cNvPr>
              <p:cNvSpPr txBox="1"/>
              <p:nvPr/>
            </p:nvSpPr>
            <p:spPr>
              <a:xfrm>
                <a:off x="4495799" y="126801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3D0D1-2B12-246B-8AE8-A25920D62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99" y="1268015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A3BE9C-AC38-037D-AF69-56E268479A16}"/>
                  </a:ext>
                </a:extLst>
              </p:cNvPr>
              <p:cNvSpPr txBox="1"/>
              <p:nvPr/>
            </p:nvSpPr>
            <p:spPr>
              <a:xfrm>
                <a:off x="5175762" y="126801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A3BE9C-AC38-037D-AF69-56E26847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62" y="1268015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29E15F-32A3-EFBC-E07A-58A58CC26518}"/>
              </a:ext>
            </a:extLst>
          </p:cNvPr>
          <p:cNvSpPr txBox="1"/>
          <p:nvPr/>
        </p:nvSpPr>
        <p:spPr>
          <a:xfrm>
            <a:off x="497450" y="1439802"/>
            <a:ext cx="16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bias:</a:t>
            </a:r>
          </a:p>
        </p:txBody>
      </p:sp>
    </p:spTree>
    <p:extLst>
      <p:ext uri="{BB962C8B-B14F-4D97-AF65-F5344CB8AC3E}">
        <p14:creationId xmlns:p14="http://schemas.microsoft.com/office/powerpoint/2010/main" val="300998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00B8-1249-0229-CE15-EB34A0E7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BA61F-3E55-83D3-B537-407FF9B82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SG" sz="1800" dirty="0">
                    <a:effectLst/>
                    <a:latin typeface="TimesNewRomanPSMT"/>
                  </a:rPr>
                  <a:t>Given the following data pairs for training: </a:t>
                </a:r>
              </a:p>
              <a:p>
                <a:pPr marL="0" indent="0">
                  <a:buNone/>
                </a:pPr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=2,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=−1,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=2}</m:t>
                      </m:r>
                    </m:oMath>
                  </m:oMathPara>
                </a14:m>
                <a:endParaRPr lang="en-SG" sz="1800" dirty="0"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=3}</m:t>
                      </m:r>
                    </m:oMath>
                  </m:oMathPara>
                </a14:m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endParaRPr lang="en-SG" sz="1800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r>
                  <a:rPr lang="en-SG" sz="18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Predict the following test data </a:t>
                </a:r>
                <a:r>
                  <a:rPr lang="en-SG" sz="18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inclusion </a:t>
                </a:r>
                <a:r>
                  <a:rPr lang="en-SG" sz="18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input bias/offset term </a:t>
                </a:r>
              </a:p>
              <a:p>
                <a:pPr marL="0" indent="0">
                  <a:buNone/>
                </a:pPr>
                <a:r>
                  <a:rPr lang="en-SG" sz="18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Predict the following test data </a:t>
                </a:r>
                <a:r>
                  <a:rPr lang="en-SG" sz="1800" b="1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inclusion </a:t>
                </a:r>
                <a:r>
                  <a:rPr lang="en-SG" sz="18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input bias/offset term. </a:t>
                </a:r>
              </a:p>
              <a:p>
                <a:pPr marL="0" indent="0">
                  <a:buNone/>
                </a:pPr>
                <a:endParaRPr lang="en-SG" sz="1800" dirty="0">
                  <a:solidFill>
                    <a:schemeClr val="accent5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=−1,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=2,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=?}</m:t>
                      </m:r>
                    </m:oMath>
                  </m:oMathPara>
                </a14:m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=1,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=5,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=?}</m:t>
                      </m:r>
                    </m:oMath>
                  </m:oMathPara>
                </a14:m>
                <a:endParaRPr lang="en-SG" sz="1800" dirty="0">
                  <a:effectLst/>
                  <a:latin typeface="TimesNewRomanPSM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BA61F-3E55-83D3-B537-407FF9B82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45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BEE7-8E73-76DC-2D7C-C8E7FBEB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Without bias: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7A5D5-8448-5D39-8F2D-9BDC5F1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/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41C76-1D9B-3CDA-CE69-04660DC1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4" y="1611795"/>
                <a:ext cx="5407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/>
              <p:nvPr/>
            </p:nvSpPr>
            <p:spPr>
              <a:xfrm>
                <a:off x="4596582" y="1611795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4A1A6-F647-0055-C27B-2DF63981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582" y="1611795"/>
                <a:ext cx="5407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/>
              <p:nvPr/>
            </p:nvSpPr>
            <p:spPr>
              <a:xfrm>
                <a:off x="5444923" y="1611794"/>
                <a:ext cx="5407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200" b="1" dirty="0">
                  <a:solidFill>
                    <a:srgbClr val="001A4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6F8E-06DF-E2B9-FDFF-70F1A6E5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23" y="1611794"/>
                <a:ext cx="540774" cy="43088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77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2188</Words>
  <Application>Microsoft Macintosh PowerPoint</Application>
  <PresentationFormat>On-screen Show (16:9)</PresentationFormat>
  <Paragraphs>710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CambriaMath</vt:lpstr>
      <vt:lpstr>CourierNewPSMT</vt:lpstr>
      <vt:lpstr>Times New Roman</vt:lpstr>
      <vt:lpstr>TimesNewRomanPS</vt:lpstr>
      <vt:lpstr>TimesNewRomanPSMT</vt:lpstr>
      <vt:lpstr>Office Theme</vt:lpstr>
      <vt:lpstr>EE2211 Tutorial 5</vt:lpstr>
      <vt:lpstr>Recap: System of Linear Equations</vt:lpstr>
      <vt:lpstr>Useful Python Functions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Linear and Affine Functions</vt:lpstr>
      <vt:lpstr>Question 7</vt:lpstr>
      <vt:lpstr>Question 8</vt:lpstr>
      <vt:lpstr>Question 8</vt:lpstr>
      <vt:lpstr>Question 8</vt:lpstr>
      <vt:lpstr>Question 9</vt:lpstr>
      <vt:lpstr>Linear Regression of Multiple Outputs</vt:lpstr>
      <vt:lpstr>Linear Regression of Multiple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448</cp:revision>
  <dcterms:created xsi:type="dcterms:W3CDTF">2018-08-16T03:57:50Z</dcterms:created>
  <dcterms:modified xsi:type="dcterms:W3CDTF">2025-02-18T14:29:12Z</dcterms:modified>
</cp:coreProperties>
</file>