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302" r:id="rId4"/>
    <p:sldId id="303" r:id="rId5"/>
    <p:sldId id="304" r:id="rId6"/>
    <p:sldId id="305" r:id="rId7"/>
    <p:sldId id="258" r:id="rId8"/>
    <p:sldId id="259" r:id="rId9"/>
    <p:sldId id="260" r:id="rId10"/>
    <p:sldId id="262" r:id="rId11"/>
    <p:sldId id="265" r:id="rId12"/>
    <p:sldId id="264" r:id="rId13"/>
    <p:sldId id="261" r:id="rId14"/>
    <p:sldId id="306" r:id="rId15"/>
    <p:sldId id="267" r:id="rId16"/>
    <p:sldId id="307" r:id="rId17"/>
    <p:sldId id="311" r:id="rId18"/>
    <p:sldId id="309" r:id="rId19"/>
    <p:sldId id="313" r:id="rId20"/>
    <p:sldId id="315" r:id="rId21"/>
    <p:sldId id="316" r:id="rId22"/>
    <p:sldId id="314" r:id="rId23"/>
    <p:sldId id="268" r:id="rId24"/>
    <p:sldId id="269" r:id="rId25"/>
    <p:sldId id="270" r:id="rId26"/>
    <p:sldId id="271" r:id="rId27"/>
    <p:sldId id="272" r:id="rId28"/>
    <p:sldId id="274" r:id="rId29"/>
    <p:sldId id="275" r:id="rId30"/>
    <p:sldId id="273" r:id="rId31"/>
    <p:sldId id="277" r:id="rId32"/>
    <p:sldId id="278" r:id="rId33"/>
    <p:sldId id="276" r:id="rId34"/>
    <p:sldId id="286" r:id="rId35"/>
    <p:sldId id="285" r:id="rId36"/>
    <p:sldId id="289" r:id="rId37"/>
    <p:sldId id="287" r:id="rId38"/>
    <p:sldId id="290" r:id="rId39"/>
    <p:sldId id="291" r:id="rId40"/>
    <p:sldId id="292" r:id="rId41"/>
    <p:sldId id="293" r:id="rId42"/>
    <p:sldId id="296" r:id="rId43"/>
    <p:sldId id="297" r:id="rId44"/>
    <p:sldId id="279" r:id="rId45"/>
    <p:sldId id="281" r:id="rId46"/>
    <p:sldId id="280" r:id="rId47"/>
    <p:sldId id="282" r:id="rId48"/>
    <p:sldId id="300" r:id="rId49"/>
    <p:sldId id="301" r:id="rId50"/>
    <p:sldId id="284" r:id="rId51"/>
    <p:sldId id="299" r:id="rId52"/>
    <p:sldId id="283" r:id="rId53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282"/>
    <a:srgbClr val="33689B"/>
    <a:srgbClr val="006DB7"/>
    <a:srgbClr val="ED7F0D"/>
    <a:srgbClr val="006DC9"/>
    <a:srgbClr val="001A4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3178"/>
    <p:restoredTop sz="94658"/>
  </p:normalViewPr>
  <p:slideViewPr>
    <p:cSldViewPr snapToGrid="0" snapToObjects="1">
      <p:cViewPr varScale="1">
        <p:scale>
          <a:sx n="130" d="100"/>
          <a:sy n="130" d="100"/>
        </p:scale>
        <p:origin x="208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53788" y="-32870"/>
            <a:ext cx="9307943" cy="5235718"/>
          </a:xfrm>
          <a:prstGeom prst="rect">
            <a:avLst/>
          </a:prstGeom>
        </p:spPr>
      </p:pic>
      <p:sp>
        <p:nvSpPr>
          <p:cNvPr id="8" name="Trapezoid 15"/>
          <p:cNvSpPr/>
          <p:nvPr userDrawn="1"/>
        </p:nvSpPr>
        <p:spPr>
          <a:xfrm>
            <a:off x="-53789" y="1311970"/>
            <a:ext cx="5514846" cy="2641003"/>
          </a:xfrm>
          <a:custGeom>
            <a:avLst/>
            <a:gdLst>
              <a:gd name="connsiteX0" fmla="*/ 0 w 5424854"/>
              <a:gd name="connsiteY0" fmla="*/ 1018237 h 1018237"/>
              <a:gd name="connsiteX1" fmla="*/ 79127 w 5424854"/>
              <a:gd name="connsiteY1" fmla="*/ 0 h 1018237"/>
              <a:gd name="connsiteX2" fmla="*/ 5345727 w 5424854"/>
              <a:gd name="connsiteY2" fmla="*/ 0 h 1018237"/>
              <a:gd name="connsiteX3" fmla="*/ 5424854 w 5424854"/>
              <a:gd name="connsiteY3" fmla="*/ 1018237 h 1018237"/>
              <a:gd name="connsiteX4" fmla="*/ 0 w 5424854"/>
              <a:gd name="connsiteY4" fmla="*/ 1018237 h 1018237"/>
              <a:gd name="connsiteX0" fmla="*/ 4 w 5424858"/>
              <a:gd name="connsiteY0" fmla="*/ 1018237 h 1018237"/>
              <a:gd name="connsiteX1" fmla="*/ 0 w 5424858"/>
              <a:gd name="connsiteY1" fmla="*/ 8793 h 1018237"/>
              <a:gd name="connsiteX2" fmla="*/ 5345731 w 5424858"/>
              <a:gd name="connsiteY2" fmla="*/ 0 h 1018237"/>
              <a:gd name="connsiteX3" fmla="*/ 5424858 w 5424858"/>
              <a:gd name="connsiteY3" fmla="*/ 1018237 h 1018237"/>
              <a:gd name="connsiteX4" fmla="*/ 4 w 5424858"/>
              <a:gd name="connsiteY4" fmla="*/ 1018237 h 1018237"/>
              <a:gd name="connsiteX0" fmla="*/ 4 w 5433654"/>
              <a:gd name="connsiteY0" fmla="*/ 1009444 h 1009444"/>
              <a:gd name="connsiteX1" fmla="*/ 0 w 5433654"/>
              <a:gd name="connsiteY1" fmla="*/ 0 h 1009444"/>
              <a:gd name="connsiteX2" fmla="*/ 5433654 w 5433654"/>
              <a:gd name="connsiteY2" fmla="*/ 0 h 1009444"/>
              <a:gd name="connsiteX3" fmla="*/ 5424858 w 5433654"/>
              <a:gd name="connsiteY3" fmla="*/ 1009444 h 1009444"/>
              <a:gd name="connsiteX4" fmla="*/ 4 w 5433654"/>
              <a:gd name="connsiteY4" fmla="*/ 1009444 h 1009444"/>
              <a:gd name="connsiteX0" fmla="*/ 4 w 5433654"/>
              <a:gd name="connsiteY0" fmla="*/ 1009444 h 1018237"/>
              <a:gd name="connsiteX1" fmla="*/ 0 w 5433654"/>
              <a:gd name="connsiteY1" fmla="*/ 0 h 1018237"/>
              <a:gd name="connsiteX2" fmla="*/ 5433654 w 5433654"/>
              <a:gd name="connsiteY2" fmla="*/ 0 h 1018237"/>
              <a:gd name="connsiteX3" fmla="*/ 5363312 w 5433654"/>
              <a:gd name="connsiteY3" fmla="*/ 1018237 h 1018237"/>
              <a:gd name="connsiteX4" fmla="*/ 4 w 5433654"/>
              <a:gd name="connsiteY4" fmla="*/ 1009444 h 1018237"/>
              <a:gd name="connsiteX0" fmla="*/ 4 w 5540546"/>
              <a:gd name="connsiteY0" fmla="*/ 1009444 h 1018237"/>
              <a:gd name="connsiteX1" fmla="*/ 0 w 5540546"/>
              <a:gd name="connsiteY1" fmla="*/ 0 h 1018237"/>
              <a:gd name="connsiteX2" fmla="*/ 5540546 w 5540546"/>
              <a:gd name="connsiteY2" fmla="*/ 0 h 1018237"/>
              <a:gd name="connsiteX3" fmla="*/ 5363312 w 5540546"/>
              <a:gd name="connsiteY3" fmla="*/ 1018237 h 1018237"/>
              <a:gd name="connsiteX4" fmla="*/ 4 w 5540546"/>
              <a:gd name="connsiteY4" fmla="*/ 1009444 h 1018237"/>
              <a:gd name="connsiteX0" fmla="*/ 4 w 5540546"/>
              <a:gd name="connsiteY0" fmla="*/ 1009444 h 1269783"/>
              <a:gd name="connsiteX1" fmla="*/ 0 w 5540546"/>
              <a:gd name="connsiteY1" fmla="*/ 0 h 1269783"/>
              <a:gd name="connsiteX2" fmla="*/ 5540546 w 5540546"/>
              <a:gd name="connsiteY2" fmla="*/ 0 h 1269783"/>
              <a:gd name="connsiteX3" fmla="*/ 5318774 w 5540546"/>
              <a:gd name="connsiteY3" fmla="*/ 1269783 h 1269783"/>
              <a:gd name="connsiteX4" fmla="*/ 4 w 5540546"/>
              <a:gd name="connsiteY4" fmla="*/ 1009444 h 1269783"/>
              <a:gd name="connsiteX0" fmla="*/ 4 w 5540546"/>
              <a:gd name="connsiteY0" fmla="*/ 1260990 h 1269783"/>
              <a:gd name="connsiteX1" fmla="*/ 0 w 5540546"/>
              <a:gd name="connsiteY1" fmla="*/ 0 h 1269783"/>
              <a:gd name="connsiteX2" fmla="*/ 5540546 w 5540546"/>
              <a:gd name="connsiteY2" fmla="*/ 0 h 1269783"/>
              <a:gd name="connsiteX3" fmla="*/ 5318774 w 5540546"/>
              <a:gd name="connsiteY3" fmla="*/ 1269783 h 1269783"/>
              <a:gd name="connsiteX4" fmla="*/ 4 w 5540546"/>
              <a:gd name="connsiteY4" fmla="*/ 1260990 h 1269783"/>
              <a:gd name="connsiteX0" fmla="*/ 4 w 5540546"/>
              <a:gd name="connsiteY0" fmla="*/ 1260990 h 1269783"/>
              <a:gd name="connsiteX1" fmla="*/ 0 w 5540546"/>
              <a:gd name="connsiteY1" fmla="*/ 0 h 1269783"/>
              <a:gd name="connsiteX2" fmla="*/ 5540546 w 5540546"/>
              <a:gd name="connsiteY2" fmla="*/ 0 h 1269783"/>
              <a:gd name="connsiteX3" fmla="*/ 5380167 w 5540546"/>
              <a:gd name="connsiteY3" fmla="*/ 1269783 h 1269783"/>
              <a:gd name="connsiteX4" fmla="*/ 4 w 5540546"/>
              <a:gd name="connsiteY4" fmla="*/ 1260990 h 1269783"/>
              <a:gd name="connsiteX0" fmla="*/ 0 w 5595114"/>
              <a:gd name="connsiteY0" fmla="*/ 1260990 h 1269783"/>
              <a:gd name="connsiteX1" fmla="*/ 54568 w 5595114"/>
              <a:gd name="connsiteY1" fmla="*/ 0 h 1269783"/>
              <a:gd name="connsiteX2" fmla="*/ 5595114 w 5595114"/>
              <a:gd name="connsiteY2" fmla="*/ 0 h 1269783"/>
              <a:gd name="connsiteX3" fmla="*/ 5434735 w 5595114"/>
              <a:gd name="connsiteY3" fmla="*/ 1269783 h 1269783"/>
              <a:gd name="connsiteX4" fmla="*/ 0 w 5595114"/>
              <a:gd name="connsiteY4" fmla="*/ 1260990 h 1269783"/>
              <a:gd name="connsiteX0" fmla="*/ 3 w 5595117"/>
              <a:gd name="connsiteY0" fmla="*/ 1260990 h 1269783"/>
              <a:gd name="connsiteX1" fmla="*/ 0 w 5595117"/>
              <a:gd name="connsiteY1" fmla="*/ 3233 h 1269783"/>
              <a:gd name="connsiteX2" fmla="*/ 5595117 w 5595117"/>
              <a:gd name="connsiteY2" fmla="*/ 0 h 1269783"/>
              <a:gd name="connsiteX3" fmla="*/ 5434738 w 5595117"/>
              <a:gd name="connsiteY3" fmla="*/ 1269783 h 1269783"/>
              <a:gd name="connsiteX4" fmla="*/ 3 w 5595117"/>
              <a:gd name="connsiteY4" fmla="*/ 1260990 h 12697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595117" h="1269783">
                <a:moveTo>
                  <a:pt x="3" y="1260990"/>
                </a:moveTo>
                <a:cubicBezTo>
                  <a:pt x="2" y="924509"/>
                  <a:pt x="1" y="339714"/>
                  <a:pt x="0" y="3233"/>
                </a:cubicBezTo>
                <a:lnTo>
                  <a:pt x="5595117" y="0"/>
                </a:lnTo>
                <a:lnTo>
                  <a:pt x="5434738" y="1269783"/>
                </a:lnTo>
                <a:lnTo>
                  <a:pt x="3" y="1260990"/>
                </a:lnTo>
                <a:close/>
              </a:path>
            </a:pathLst>
          </a:custGeom>
          <a:solidFill>
            <a:schemeClr val="bg2">
              <a:lumMod val="10000"/>
              <a:alpha val="44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50" y="1627852"/>
            <a:ext cx="4832407" cy="1286772"/>
          </a:xfrm>
          <a:effectLst>
            <a:outerShdw blurRad="50800" dist="76200" dir="2700000" algn="tl" rotWithShape="0">
              <a:prstClr val="black">
                <a:alpha val="40000"/>
              </a:prstClr>
            </a:outerShdw>
          </a:effectLst>
        </p:spPr>
        <p:txBody>
          <a:bodyPr anchor="t">
            <a:normAutofit/>
          </a:bodyPr>
          <a:lstStyle>
            <a:lvl1pPr algn="l">
              <a:defRPr sz="4000">
                <a:solidFill>
                  <a:schemeClr val="bg1">
                    <a:lumMod val="9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" y="2914624"/>
            <a:ext cx="4622426" cy="897617"/>
          </a:xfrm>
        </p:spPr>
        <p:txBody>
          <a:bodyPr/>
          <a:lstStyle>
            <a:lvl1pPr marL="0" indent="0" algn="l">
              <a:buNone/>
              <a:defRPr sz="1800">
                <a:solidFill>
                  <a:schemeClr val="bg1">
                    <a:lumMod val="95000"/>
                  </a:schemeClr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68938" y="4767263"/>
            <a:ext cx="2057400" cy="273844"/>
          </a:xfrm>
        </p:spPr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9" name="Text Box 20"/>
          <p:cNvSpPr txBox="1">
            <a:spLocks noChangeArrowheads="1"/>
          </p:cNvSpPr>
          <p:nvPr userDrawn="1"/>
        </p:nvSpPr>
        <p:spPr bwMode="auto">
          <a:xfrm>
            <a:off x="212772" y="4939290"/>
            <a:ext cx="2175596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525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© Copyright National University of Singapore.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320912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899233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7396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193431" y="1268017"/>
            <a:ext cx="8778476" cy="35525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6" name="Rectangle 5"/>
          <p:cNvSpPr/>
          <p:nvPr userDrawn="1"/>
        </p:nvSpPr>
        <p:spPr>
          <a:xfrm>
            <a:off x="0" y="0"/>
            <a:ext cx="9214338" cy="1268017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0"/>
          </p:nvPr>
        </p:nvSpPr>
        <p:spPr>
          <a:xfrm>
            <a:off x="6914507" y="4820594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2976380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081994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000" b="1"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14507" y="4820594"/>
            <a:ext cx="2057400" cy="273844"/>
          </a:xfrm>
          <a:prstGeom prst="rect">
            <a:avLst/>
          </a:prstGeom>
        </p:spPr>
        <p:txBody>
          <a:bodyPr/>
          <a:lstStyle>
            <a:lvl1pPr algn="r">
              <a:defRPr sz="900">
                <a:solidFill>
                  <a:schemeClr val="bg1">
                    <a:lumMod val="50000"/>
                  </a:schemeClr>
                </a:solidFill>
              </a:defRPr>
            </a:lvl1pPr>
          </a:lstStyle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628650" y="1369219"/>
            <a:ext cx="7886700" cy="2976380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77184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38651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193431" y="138479"/>
            <a:ext cx="8778476" cy="468211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08491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193431" y="1268017"/>
            <a:ext cx="8778476" cy="35525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5074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 userDrawn="1"/>
        </p:nvSpPr>
        <p:spPr>
          <a:xfrm>
            <a:off x="193431" y="1268017"/>
            <a:ext cx="8778476" cy="35525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11" name="Rectangle 10"/>
          <p:cNvSpPr/>
          <p:nvPr userDrawn="1"/>
        </p:nvSpPr>
        <p:spPr>
          <a:xfrm>
            <a:off x="193432" y="1275161"/>
            <a:ext cx="4369777" cy="3552578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1pPr>
            <a:lvl2pPr marL="514350" indent="-1714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2pPr>
            <a:lvl3pPr marL="857250" indent="-1714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3pPr>
            <a:lvl4pPr marL="1200150" indent="-1714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4pPr>
            <a:lvl5pPr marL="1543050" indent="-171450">
              <a:buFontTx/>
              <a:buBlip>
                <a:blip r:embed="rId2"/>
              </a:buBlip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/>
            </a:lvl1pPr>
            <a:lvl2pPr marL="514350" indent="-171450">
              <a:buFontTx/>
              <a:buBlip>
                <a:blip r:embed="rId2"/>
              </a:buBlip>
              <a:defRPr/>
            </a:lvl2pPr>
            <a:lvl3pPr marL="857250" indent="-171450">
              <a:buFontTx/>
              <a:buBlip>
                <a:blip r:embed="rId2"/>
              </a:buBlip>
              <a:defRPr/>
            </a:lvl3pPr>
            <a:lvl4pPr marL="1200150" indent="-171450">
              <a:buFontTx/>
              <a:buBlip>
                <a:blip r:embed="rId2"/>
              </a:buBlip>
              <a:defRPr/>
            </a:lvl4pPr>
            <a:lvl5pPr marL="1543050" indent="-171450">
              <a:buFontTx/>
              <a:buBlip>
                <a:blip r:embed="rId2"/>
              </a:buBlip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253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29658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43999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63108" y="164857"/>
            <a:ext cx="5208799" cy="4655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Rectangle 8"/>
          <p:cNvSpPr/>
          <p:nvPr userDrawn="1"/>
        </p:nvSpPr>
        <p:spPr>
          <a:xfrm>
            <a:off x="193432" y="164856"/>
            <a:ext cx="3569677" cy="4662883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171450" indent="-171450">
              <a:buFontTx/>
              <a:buBlip>
                <a:blip r:embed="rId2"/>
              </a:buBlip>
              <a:defRPr sz="2400"/>
            </a:lvl1pPr>
            <a:lvl2pPr marL="514350" indent="-171450">
              <a:buFontTx/>
              <a:buBlip>
                <a:blip r:embed="rId2"/>
              </a:buBlip>
              <a:defRPr sz="2100"/>
            </a:lvl2pPr>
            <a:lvl3pPr marL="857250" indent="-171450">
              <a:buFontTx/>
              <a:buBlip>
                <a:blip r:embed="rId2"/>
              </a:buBlip>
              <a:defRPr sz="1800"/>
            </a:lvl3pPr>
            <a:lvl4pPr marL="1200150" indent="-171450">
              <a:buFontTx/>
              <a:buBlip>
                <a:blip r:embed="rId2"/>
              </a:buBlip>
              <a:defRPr sz="1500"/>
            </a:lvl4pPr>
            <a:lvl5pPr marL="1543050" indent="-171450">
              <a:buFontTx/>
              <a:buBlip>
                <a:blip r:embed="rId2"/>
              </a:buBlip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70815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3763108" y="164857"/>
            <a:ext cx="5208799" cy="465573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9" name="Rectangle 8"/>
          <p:cNvSpPr/>
          <p:nvPr userDrawn="1"/>
        </p:nvSpPr>
        <p:spPr>
          <a:xfrm>
            <a:off x="193432" y="164856"/>
            <a:ext cx="3569677" cy="4662883"/>
          </a:xfrm>
          <a:prstGeom prst="rect">
            <a:avLst/>
          </a:prstGeom>
          <a:solidFill>
            <a:srgbClr val="33689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>
                <a:solidFill>
                  <a:schemeClr val="bg1"/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84511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  <a:latin typeface="Arial" charset="0"/>
                <a:ea typeface="Arial" charset="0"/>
                <a:cs typeface="Arial" charset="0"/>
              </a:defRPr>
            </a:lvl1pPr>
          </a:lstStyle>
          <a:p>
            <a:fld id="{C2E482B0-A764-7649-BFD8-7624B53F13A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7" name="Text Box 20"/>
          <p:cNvSpPr txBox="1">
            <a:spLocks noChangeArrowheads="1"/>
          </p:cNvSpPr>
          <p:nvPr userDrawn="1"/>
        </p:nvSpPr>
        <p:spPr bwMode="auto">
          <a:xfrm>
            <a:off x="555672" y="4877388"/>
            <a:ext cx="2175596" cy="1731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entury Gothic" panose="020B0502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defRPr/>
            </a:pPr>
            <a:r>
              <a:rPr lang="en-US" altLang="en-US" sz="525" dirty="0">
                <a:solidFill>
                  <a:schemeClr val="tx1">
                    <a:lumMod val="85000"/>
                    <a:lumOff val="15000"/>
                  </a:schemeClr>
                </a:solidFill>
                <a:latin typeface="Arial" charset="0"/>
                <a:ea typeface="Arial" charset="0"/>
                <a:cs typeface="Arial" charset="0"/>
              </a:rPr>
              <a:t>© Copyright National University of Singapore. All Rights Reserved. </a:t>
            </a:r>
          </a:p>
        </p:txBody>
      </p:sp>
    </p:spTree>
    <p:extLst>
      <p:ext uri="{BB962C8B-B14F-4D97-AF65-F5344CB8AC3E}">
        <p14:creationId xmlns:p14="http://schemas.microsoft.com/office/powerpoint/2010/main" val="1623564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62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b="1" kern="1200">
          <a:solidFill>
            <a:srgbClr val="004282"/>
          </a:solidFill>
          <a:latin typeface="Arial" charset="0"/>
          <a:ea typeface="Arial" charset="0"/>
          <a:cs typeface="Arial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rgbClr val="004282"/>
          </a:solidFill>
          <a:latin typeface="Arial" charset="0"/>
          <a:ea typeface="Arial" charset="0"/>
          <a:cs typeface="Arial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428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8959" y="1538290"/>
            <a:ext cx="3822018" cy="1188201"/>
          </a:xfrm>
        </p:spPr>
        <p:txBody>
          <a:bodyPr anchor="t">
            <a:normAutofit/>
          </a:bodyPr>
          <a:lstStyle/>
          <a:p>
            <a:r>
              <a:rPr lang="en-GB" sz="3300" dirty="0"/>
              <a:t>EE2211 Tutorial 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30276" y="2608445"/>
            <a:ext cx="4627861" cy="1241822"/>
          </a:xfrm>
        </p:spPr>
        <p:txBody>
          <a:bodyPr>
            <a:normAutofit/>
          </a:bodyPr>
          <a:lstStyle/>
          <a:p>
            <a:r>
              <a:rPr lang="en-US" altLang="en-US" sz="1050" dirty="0"/>
              <a:t>Thao Nguyen</a:t>
            </a:r>
            <a:endParaRPr lang="en-GB" sz="1050" dirty="0"/>
          </a:p>
        </p:txBody>
      </p:sp>
      <p:sp>
        <p:nvSpPr>
          <p:cNvPr id="4" name="Rectangle 3"/>
          <p:cNvSpPr/>
          <p:nvPr/>
        </p:nvSpPr>
        <p:spPr>
          <a:xfrm>
            <a:off x="316857" y="1615588"/>
            <a:ext cx="45720" cy="837467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139517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F8D8-393D-FE01-7A03-30DF6280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C1129B-6CBB-62AC-4578-677DE31779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3310936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P</a:t>
                </a:r>
                <a:r>
                  <a:rPr lang="en-US" dirty="0"/>
                  <a:t>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−10</m:t>
                                  </m:r>
                                </m:e>
                              </m:d>
                            </m: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−10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−10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(−8)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−8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−8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(−3)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mr>
                        </m:m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𝐏𝐰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C1129B-6CBB-62AC-4578-677DE31779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3310936"/>
              </a:xfrm>
              <a:blipFill>
                <a:blip r:embed="rId2"/>
                <a:stretch>
                  <a:fillRect t="-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319C45C-BDEC-B9DC-3A91-44D846DEDB86}"/>
              </a:ext>
            </a:extLst>
          </p:cNvPr>
          <p:cNvSpPr txBox="1"/>
          <p:nvPr/>
        </p:nvSpPr>
        <p:spPr>
          <a:xfrm>
            <a:off x="5125065" y="1270551"/>
            <a:ext cx="2435941" cy="1882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spcBef>
                <a:spcPts val="150"/>
              </a:spcBef>
              <a:buNone/>
            </a:pPr>
            <a:r>
              <a:rPr lang="en-SG" sz="1800" dirty="0">
                <a:effectLst/>
                <a:latin typeface="CambriaMath"/>
              </a:rPr>
              <a:t>{𝑥=−10} →{𝑦=5} </a:t>
            </a:r>
          </a:p>
          <a:p>
            <a:pPr marL="0" indent="0" algn="ctr">
              <a:spcBef>
                <a:spcPts val="150"/>
              </a:spcBef>
              <a:buNone/>
            </a:pPr>
            <a:r>
              <a:rPr lang="en-SG" sz="1800" dirty="0">
                <a:effectLst/>
                <a:latin typeface="CambriaMath"/>
              </a:rPr>
              <a:t>{𝑥=−8} →{𝑦=5} </a:t>
            </a:r>
          </a:p>
          <a:p>
            <a:pPr marL="0" indent="0" algn="ctr">
              <a:spcBef>
                <a:spcPts val="150"/>
              </a:spcBef>
              <a:buNone/>
            </a:pPr>
            <a:r>
              <a:rPr lang="en-SG" sz="1800" dirty="0">
                <a:effectLst/>
                <a:latin typeface="CambriaMath"/>
              </a:rPr>
              <a:t>{𝑥=−3} →{𝑦=4}</a:t>
            </a:r>
          </a:p>
          <a:p>
            <a:pPr marL="0" indent="0" algn="ctr">
              <a:spcBef>
                <a:spcPts val="150"/>
              </a:spcBef>
              <a:buNone/>
            </a:pPr>
            <a:r>
              <a:rPr lang="en-SG" sz="1800" dirty="0">
                <a:effectLst/>
                <a:latin typeface="CambriaMath"/>
              </a:rPr>
              <a:t> {𝑥=−1} →{𝑦=3} </a:t>
            </a:r>
          </a:p>
          <a:p>
            <a:pPr marL="0" indent="0" algn="ctr">
              <a:spcBef>
                <a:spcPts val="150"/>
              </a:spcBef>
              <a:buNone/>
            </a:pPr>
            <a:r>
              <a:rPr lang="en-SG" sz="1800" dirty="0">
                <a:effectLst/>
                <a:latin typeface="CambriaMath"/>
              </a:rPr>
              <a:t>{𝑥=2} →{𝑦=2}</a:t>
            </a:r>
          </a:p>
          <a:p>
            <a:pPr marL="0" indent="0" algn="ctr">
              <a:spcBef>
                <a:spcPts val="150"/>
              </a:spcBef>
              <a:buNone/>
            </a:pPr>
            <a:r>
              <a:rPr lang="en-SG" sz="1800" dirty="0">
                <a:effectLst/>
                <a:latin typeface="CambriaMath"/>
              </a:rPr>
              <a:t> {𝑥=8} →{𝑦=2} </a:t>
            </a:r>
            <a:endParaRPr lang="en-SG" dirty="0">
              <a:effectLst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912E4F-D36D-0B72-1FC1-565BF7AEC8C3}"/>
                  </a:ext>
                </a:extLst>
              </p:cNvPr>
              <p:cNvSpPr txBox="1"/>
              <p:nvPr/>
            </p:nvSpPr>
            <p:spPr>
              <a:xfrm>
                <a:off x="5968180" y="3460954"/>
                <a:ext cx="3097162" cy="1297471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𝑳𝒆𝒇𝒕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𝒊𝒏𝒗𝒆𝒓𝒔𝒆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1" i="1" dirty="0">
                  <a:solidFill>
                    <a:schemeClr val="accent6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.69</m:t>
                              </m:r>
                            </m:e>
                          </m:mr>
                          <m:mr>
                            <m:e>
                              <m:r>
                                <a:rPr lang="en-US" b="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−0.37</m:t>
                              </m:r>
                            </m:e>
                          </m:mr>
                          <m:mr>
                            <m:e>
                              <m:r>
                                <a:rPr lang="en-US" b="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0.13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0.03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5912E4F-D36D-0B72-1FC1-565BF7AEC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8180" y="3460954"/>
                <a:ext cx="3097162" cy="1297471"/>
              </a:xfrm>
              <a:prstGeom prst="rect">
                <a:avLst/>
              </a:prstGeom>
              <a:blipFill>
                <a:blip r:embed="rId3"/>
                <a:stretch>
                  <a:fillRect l="-1633" t="-1942" b="-582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21467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DE128-CF6F-B84A-66AD-883A268E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68642E-A25F-242E-7922-E4A407B493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Linear Regression: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𝑋𝑤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68642E-A25F-242E-7922-E4A407B493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AE9241B-09E1-73B7-E253-213A40BAB48F}"/>
              </a:ext>
            </a:extLst>
          </p:cNvPr>
          <p:cNvSpPr txBox="1"/>
          <p:nvPr/>
        </p:nvSpPr>
        <p:spPr>
          <a:xfrm>
            <a:off x="208936" y="2155800"/>
            <a:ext cx="2435941" cy="1882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spcBef>
                <a:spcPts val="150"/>
              </a:spcBef>
              <a:buNone/>
            </a:pPr>
            <a:r>
              <a:rPr lang="en-SG" sz="1800" dirty="0">
                <a:effectLst/>
                <a:latin typeface="CambriaMath"/>
              </a:rPr>
              <a:t>{𝑥=−10} →{𝑦=5} </a:t>
            </a:r>
          </a:p>
          <a:p>
            <a:pPr marL="0" indent="0" algn="ctr">
              <a:spcBef>
                <a:spcPts val="150"/>
              </a:spcBef>
              <a:buNone/>
            </a:pPr>
            <a:r>
              <a:rPr lang="en-SG" sz="1800" dirty="0">
                <a:effectLst/>
                <a:latin typeface="CambriaMath"/>
              </a:rPr>
              <a:t>{𝑥=−8} →{𝑦=5} </a:t>
            </a:r>
          </a:p>
          <a:p>
            <a:pPr marL="0" indent="0" algn="ctr">
              <a:spcBef>
                <a:spcPts val="150"/>
              </a:spcBef>
              <a:buNone/>
            </a:pPr>
            <a:r>
              <a:rPr lang="en-SG" sz="1800" dirty="0">
                <a:effectLst/>
                <a:latin typeface="CambriaMath"/>
              </a:rPr>
              <a:t>{𝑥=−3} →{𝑦=4}</a:t>
            </a:r>
          </a:p>
          <a:p>
            <a:pPr marL="0" indent="0" algn="ctr">
              <a:spcBef>
                <a:spcPts val="150"/>
              </a:spcBef>
              <a:buNone/>
            </a:pPr>
            <a:r>
              <a:rPr lang="en-SG" sz="1800" dirty="0">
                <a:effectLst/>
                <a:latin typeface="CambriaMath"/>
              </a:rPr>
              <a:t> {𝑥=−1} →{𝑦=3} </a:t>
            </a:r>
          </a:p>
          <a:p>
            <a:pPr marL="0" indent="0" algn="ctr">
              <a:spcBef>
                <a:spcPts val="150"/>
              </a:spcBef>
              <a:buNone/>
            </a:pPr>
            <a:r>
              <a:rPr lang="en-SG" sz="1800" dirty="0">
                <a:effectLst/>
                <a:latin typeface="CambriaMath"/>
              </a:rPr>
              <a:t>{𝑥=2} →{𝑦=2}</a:t>
            </a:r>
          </a:p>
          <a:p>
            <a:pPr marL="0" indent="0" algn="ctr">
              <a:spcBef>
                <a:spcPts val="150"/>
              </a:spcBef>
              <a:buNone/>
            </a:pPr>
            <a:r>
              <a:rPr lang="en-SG" sz="1800" dirty="0">
                <a:effectLst/>
                <a:latin typeface="CambriaMath"/>
              </a:rPr>
              <a:t> {𝑥=8} →{𝑦=2} </a:t>
            </a:r>
            <a:endParaRPr lang="en-SG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8863949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DE128-CF6F-B84A-66AD-883A268ED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68642E-A25F-242E-7922-E4A407B493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Linear Regression: 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𝑋𝑤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668642E-A25F-242E-7922-E4A407B493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0DA93B-ABE2-3583-5F24-B18A74032BB3}"/>
                  </a:ext>
                </a:extLst>
              </p:cNvPr>
              <p:cNvSpPr txBox="1"/>
              <p:nvPr/>
            </p:nvSpPr>
            <p:spPr>
              <a:xfrm>
                <a:off x="6213988" y="2476920"/>
                <a:ext cx="3097162" cy="760978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𝑳𝒆𝒇𝒕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𝒊𝒏𝒗𝒆𝒓𝒔𝒆</m:t>
                      </m:r>
                      <m:r>
                        <a:rPr lang="en-US" b="1" i="1" smtClean="0">
                          <a:solidFill>
                            <a:schemeClr val="accent6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</m:oMath>
                  </m:oMathPara>
                </a14:m>
                <a:endParaRPr lang="en-US" b="1" i="1" dirty="0">
                  <a:solidFill>
                    <a:schemeClr val="accent6">
                      <a:lumMod val="50000"/>
                    </a:schemeClr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b="1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p>
                    <m:sSup>
                      <m:sSupPr>
                        <m:ctrlP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−0.1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60DA93B-ABE2-3583-5F24-B18A74032B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988" y="2476920"/>
                <a:ext cx="3097162" cy="760978"/>
              </a:xfrm>
              <a:prstGeom prst="rect">
                <a:avLst/>
              </a:prstGeom>
              <a:blipFill>
                <a:blip r:embed="rId3"/>
                <a:stretch>
                  <a:fillRect l="-2049" t="-1639" b="-819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BAE9241B-09E1-73B7-E253-213A40BAB48F}"/>
              </a:ext>
            </a:extLst>
          </p:cNvPr>
          <p:cNvSpPr txBox="1"/>
          <p:nvPr/>
        </p:nvSpPr>
        <p:spPr>
          <a:xfrm>
            <a:off x="208936" y="2155800"/>
            <a:ext cx="2435941" cy="1882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spcBef>
                <a:spcPts val="150"/>
              </a:spcBef>
              <a:buNone/>
            </a:pPr>
            <a:r>
              <a:rPr lang="en-SG" sz="1800" dirty="0">
                <a:effectLst/>
                <a:latin typeface="CambriaMath"/>
              </a:rPr>
              <a:t>{𝑥=−10} →{𝑦=5} </a:t>
            </a:r>
          </a:p>
          <a:p>
            <a:pPr marL="0" indent="0" algn="ctr">
              <a:spcBef>
                <a:spcPts val="150"/>
              </a:spcBef>
              <a:buNone/>
            </a:pPr>
            <a:r>
              <a:rPr lang="en-SG" sz="1800" dirty="0">
                <a:effectLst/>
                <a:latin typeface="CambriaMath"/>
              </a:rPr>
              <a:t>{𝑥=−8} →{𝑦=5} </a:t>
            </a:r>
          </a:p>
          <a:p>
            <a:pPr marL="0" indent="0" algn="ctr">
              <a:spcBef>
                <a:spcPts val="150"/>
              </a:spcBef>
              <a:buNone/>
            </a:pPr>
            <a:r>
              <a:rPr lang="en-SG" sz="1800" dirty="0">
                <a:effectLst/>
                <a:latin typeface="CambriaMath"/>
              </a:rPr>
              <a:t>{𝑥=−3} →{𝑦=4}</a:t>
            </a:r>
          </a:p>
          <a:p>
            <a:pPr marL="0" indent="0" algn="ctr">
              <a:spcBef>
                <a:spcPts val="150"/>
              </a:spcBef>
              <a:buNone/>
            </a:pPr>
            <a:r>
              <a:rPr lang="en-SG" sz="1800" dirty="0">
                <a:effectLst/>
                <a:latin typeface="CambriaMath"/>
              </a:rPr>
              <a:t> {𝑥=−1} →{𝑦=3} </a:t>
            </a:r>
          </a:p>
          <a:p>
            <a:pPr marL="0" indent="0" algn="ctr">
              <a:spcBef>
                <a:spcPts val="150"/>
              </a:spcBef>
              <a:buNone/>
            </a:pPr>
            <a:r>
              <a:rPr lang="en-SG" sz="1800" dirty="0">
                <a:effectLst/>
                <a:latin typeface="CambriaMath"/>
              </a:rPr>
              <a:t>{𝑥=2} →{𝑦=2}</a:t>
            </a:r>
          </a:p>
          <a:p>
            <a:pPr marL="0" indent="0" algn="ctr">
              <a:spcBef>
                <a:spcPts val="150"/>
              </a:spcBef>
              <a:buNone/>
            </a:pPr>
            <a:r>
              <a:rPr lang="en-SG" sz="1800" dirty="0">
                <a:effectLst/>
                <a:latin typeface="CambriaMath"/>
              </a:rPr>
              <a:t> {𝑥=8} →{𝑦=2} </a:t>
            </a:r>
            <a:endParaRPr lang="en-SG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736478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84A3C-7752-3C90-5DD1-7F45E9FFF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738FE9-6045-B21B-775D-784E1E797A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2976380"/>
              </a:xfrm>
            </p:spPr>
            <p:txBody>
              <a:bodyPr/>
              <a:lstStyle/>
              <a:p>
                <a:r>
                  <a:rPr lang="en-US" dirty="0"/>
                  <a:t>Polynomial Regression: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.69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−0.37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0.13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0.03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Linear Regression: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chemeClr val="accent5">
                        <a:lumMod val="75000"/>
                      </a:schemeClr>
                    </a:solidFill>
                  </a:rPr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−0.1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A738FE9-6045-B21B-775D-784E1E797A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2976380"/>
              </a:xfrm>
              <a:blipFill>
                <a:blip r:embed="rId2"/>
                <a:stretch>
                  <a:fillRect t="-17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EEB4ADB5-B6E4-31D4-787F-96AEFAE294D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5568337" y="1766190"/>
            <a:ext cx="3257877" cy="2443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3345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19A2F-C169-B68E-B65B-5EFD9C1369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53A048-29F2-8711-5957-9CB36B96B4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2955" y="1369219"/>
                <a:ext cx="8278761" cy="2976380"/>
              </a:xfrm>
            </p:spPr>
            <p:txBody>
              <a:bodyPr/>
              <a:lstStyle/>
              <a:p>
                <a:r>
                  <a:rPr lang="en-US" dirty="0"/>
                  <a:t>Prediction: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Polynomial Regression: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.69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−0.37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0.13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0.03</m:t>
                              </m:r>
                            </m:e>
                          </m:mr>
                        </m:m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=2.4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Linear Regression: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  <m:r>
                                <a:rPr lang="en-US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.1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−0.1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=1.3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53A048-29F2-8711-5957-9CB36B96B4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2955" y="1369219"/>
                <a:ext cx="8278761" cy="2976380"/>
              </a:xfrm>
              <a:blipFill>
                <a:blip r:embed="rId2"/>
                <a:stretch>
                  <a:fillRect t="-2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90F7DF34-52B7-F2D4-387D-29DE99DDBB6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6538451" y="3017342"/>
            <a:ext cx="2297596" cy="1723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618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7DD79-B4E6-B137-2BA3-34896034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B58C3-577A-59C2-4D49-809A9915B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1800" dirty="0">
                <a:solidFill>
                  <a:srgbClr val="211E1E"/>
                </a:solidFill>
                <a:effectLst/>
                <a:latin typeface="TimesNewRomanPSMT"/>
              </a:rPr>
              <a:t>(a)  Write down the expression for a </a:t>
            </a:r>
            <a:r>
              <a:rPr lang="en-SG" sz="1800" u="sng" dirty="0">
                <a:solidFill>
                  <a:srgbClr val="211E1E"/>
                </a:solidFill>
                <a:effectLst/>
                <a:latin typeface="TimesNewRomanPSMT"/>
              </a:rPr>
              <a:t>3rd order polynomial model </a:t>
            </a:r>
            <a:r>
              <a:rPr lang="en-SG" sz="1800" dirty="0">
                <a:solidFill>
                  <a:srgbClr val="211E1E"/>
                </a:solidFill>
                <a:effectLst/>
                <a:latin typeface="TimesNewRomanPSMT"/>
              </a:rPr>
              <a:t>having a </a:t>
            </a:r>
            <a:r>
              <a:rPr lang="en-SG" sz="1800" u="sng" dirty="0">
                <a:solidFill>
                  <a:srgbClr val="211E1E"/>
                </a:solidFill>
                <a:effectLst/>
                <a:latin typeface="TimesNewRomanPSMT"/>
              </a:rPr>
              <a:t>3-dimensional input.</a:t>
            </a:r>
            <a:endParaRPr lang="en-SG" u="sng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022896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3D947-3F65-8323-7D69-08F8F6B6D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F0EF6-C164-F264-97AE-2324532A39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1781" y="1369219"/>
            <a:ext cx="8357419" cy="2976380"/>
          </a:xfrm>
        </p:spPr>
        <p:txBody>
          <a:bodyPr/>
          <a:lstStyle/>
          <a:p>
            <a:r>
              <a:rPr lang="en-US" dirty="0"/>
              <a:t>Discussion: write the expression for a </a:t>
            </a:r>
            <a:r>
              <a:rPr lang="en-US" u="sng" dirty="0">
                <a:solidFill>
                  <a:schemeClr val="accent2"/>
                </a:solidFill>
              </a:rPr>
              <a:t>3</a:t>
            </a:r>
            <a:r>
              <a:rPr lang="en-US" u="sng" baseline="30000" dirty="0">
                <a:solidFill>
                  <a:schemeClr val="accent2"/>
                </a:solidFill>
              </a:rPr>
              <a:t>rd</a:t>
            </a:r>
            <a:r>
              <a:rPr lang="en-US" u="sng" dirty="0">
                <a:solidFill>
                  <a:schemeClr val="accent2"/>
                </a:solidFill>
              </a:rPr>
              <a:t> order </a:t>
            </a:r>
            <a:r>
              <a:rPr lang="en-US" u="sng" dirty="0"/>
              <a:t>polynomial model </a:t>
            </a:r>
            <a:r>
              <a:rPr lang="en-US" dirty="0"/>
              <a:t>having a </a:t>
            </a:r>
            <a:r>
              <a:rPr lang="en-US" u="sng" dirty="0"/>
              <a:t>1-dimensional input</a:t>
            </a:r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1312746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3D947-3F65-8323-7D69-08F8F6B6D6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BF0EF6-C164-F264-97AE-2324532A39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1781" y="1369219"/>
                <a:ext cx="8357419" cy="2976380"/>
              </a:xfrm>
            </p:spPr>
            <p:txBody>
              <a:bodyPr/>
              <a:lstStyle/>
              <a:p>
                <a:r>
                  <a:rPr lang="en-US" dirty="0"/>
                  <a:t>Discussion: write the expression for a </a:t>
                </a:r>
                <a:r>
                  <a:rPr lang="en-US" u="sng" dirty="0">
                    <a:solidFill>
                      <a:schemeClr val="accent2"/>
                    </a:solidFill>
                  </a:rPr>
                  <a:t>3</a:t>
                </a:r>
                <a:r>
                  <a:rPr lang="en-US" u="sng" baseline="30000" dirty="0">
                    <a:solidFill>
                      <a:schemeClr val="accent2"/>
                    </a:solidFill>
                  </a:rPr>
                  <a:t>rd</a:t>
                </a:r>
                <a:r>
                  <a:rPr lang="en-US" u="sng" dirty="0">
                    <a:solidFill>
                      <a:schemeClr val="accent2"/>
                    </a:solidFill>
                  </a:rPr>
                  <a:t> order </a:t>
                </a:r>
                <a:r>
                  <a:rPr lang="en-US" u="sng" dirty="0"/>
                  <a:t>polynomial model </a:t>
                </a:r>
                <a:r>
                  <a:rPr lang="en-US" dirty="0"/>
                  <a:t>having a </a:t>
                </a:r>
                <a:r>
                  <a:rPr lang="en-US" u="sng" dirty="0"/>
                  <a:t>1-dimensional input</a:t>
                </a:r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BF0EF6-C164-F264-97AE-2324532A39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781" y="1369219"/>
                <a:ext cx="8357419" cy="2976380"/>
              </a:xfrm>
              <a:blipFill>
                <a:blip r:embed="rId2"/>
                <a:stretch>
                  <a:fillRect t="-2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59635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B8FFE-CBEB-0A0D-E983-774827841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A5C0-E647-1038-81D7-3DF7FCB3A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10" y="1369219"/>
            <a:ext cx="8318090" cy="2976380"/>
          </a:xfrm>
        </p:spPr>
        <p:txBody>
          <a:bodyPr/>
          <a:lstStyle/>
          <a:p>
            <a:r>
              <a:rPr lang="en-US" dirty="0"/>
              <a:t>Discussion: write the expression for a </a:t>
            </a:r>
            <a:r>
              <a:rPr lang="en-US" u="sng" dirty="0"/>
              <a:t>2</a:t>
            </a:r>
            <a:r>
              <a:rPr lang="en-US" u="sng" baseline="30000" dirty="0"/>
              <a:t>nd</a:t>
            </a:r>
            <a:r>
              <a:rPr lang="en-US" u="sng" dirty="0"/>
              <a:t> order polynomial </a:t>
            </a:r>
            <a:r>
              <a:rPr lang="en-US" dirty="0"/>
              <a:t>model having a </a:t>
            </a:r>
            <a:r>
              <a:rPr lang="en-US" u="sng" dirty="0">
                <a:solidFill>
                  <a:schemeClr val="accent2"/>
                </a:solidFill>
              </a:rPr>
              <a:t>2-dimensional </a:t>
            </a:r>
            <a:r>
              <a:rPr lang="en-US" u="sng" dirty="0"/>
              <a:t>input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56065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B8FFE-CBEB-0A0D-E983-774827841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C5A5C0-E647-1038-81D7-3DF7FCB3A8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1110" y="1369219"/>
                <a:ext cx="8318090" cy="2976380"/>
              </a:xfrm>
            </p:spPr>
            <p:txBody>
              <a:bodyPr/>
              <a:lstStyle/>
              <a:p>
                <a:r>
                  <a:rPr lang="en-US" dirty="0"/>
                  <a:t>Discussion: write the expression for a </a:t>
                </a:r>
                <a:r>
                  <a:rPr lang="en-US" u="sng" dirty="0"/>
                  <a:t>2</a:t>
                </a:r>
                <a:r>
                  <a:rPr lang="en-US" u="sng" baseline="30000" dirty="0"/>
                  <a:t>nd</a:t>
                </a:r>
                <a:r>
                  <a:rPr lang="en-US" u="sng" dirty="0"/>
                  <a:t> order polynomial </a:t>
                </a:r>
                <a:r>
                  <a:rPr lang="en-US" dirty="0"/>
                  <a:t>model having a </a:t>
                </a:r>
                <a:r>
                  <a:rPr lang="en-US" u="sng" dirty="0">
                    <a:solidFill>
                      <a:schemeClr val="accent2"/>
                    </a:solidFill>
                  </a:rPr>
                  <a:t>2-dimensional </a:t>
                </a:r>
                <a:r>
                  <a:rPr lang="en-US" u="sng" dirty="0"/>
                  <a:t>input</a:t>
                </a:r>
                <a:r>
                  <a:rPr lang="en-US" dirty="0"/>
                  <a:t>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C5A5C0-E647-1038-81D7-3DF7FCB3A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110" y="1369219"/>
                <a:ext cx="8318090" cy="2976380"/>
              </a:xfrm>
              <a:blipFill>
                <a:blip r:embed="rId2"/>
                <a:stretch>
                  <a:fillRect t="-2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45223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1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217391" y="1359386"/>
            <a:ext cx="8709218" cy="2976380"/>
          </a:xfrm>
        </p:spPr>
        <p:txBody>
          <a:bodyPr/>
          <a:lstStyle/>
          <a:p>
            <a:pPr algn="just"/>
            <a:r>
              <a:rPr lang="en-SG" sz="1800" dirty="0">
                <a:solidFill>
                  <a:srgbClr val="211E1E"/>
                </a:solidFill>
                <a:effectLst/>
                <a:latin typeface="TimesNewRomanPSMT"/>
              </a:rPr>
              <a:t>Derive the solution for linear ridge regression in </a:t>
            </a:r>
            <a:r>
              <a:rPr lang="en-SG" sz="1800" u="sng" dirty="0">
                <a:solidFill>
                  <a:srgbClr val="211E1E"/>
                </a:solidFill>
                <a:effectLst/>
                <a:latin typeface="TimesNewRomanPSMT"/>
              </a:rPr>
              <a:t>dual form </a:t>
            </a:r>
            <a:r>
              <a:rPr lang="en-SG" sz="1800" dirty="0">
                <a:solidFill>
                  <a:srgbClr val="211E1E"/>
                </a:solidFill>
                <a:effectLst/>
                <a:latin typeface="TimesNewRomanPSMT"/>
              </a:rPr>
              <a:t>(see Lecture 6 notes page 16). </a:t>
            </a:r>
            <a:endParaRPr lang="en-SG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136334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B8FFE-CBEB-0A0D-E983-774827841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C5A5C0-E647-1038-81D7-3DF7FCB3A8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1110" y="1369219"/>
            <a:ext cx="8318090" cy="2976380"/>
          </a:xfrm>
        </p:spPr>
        <p:txBody>
          <a:bodyPr/>
          <a:lstStyle/>
          <a:p>
            <a:r>
              <a:rPr lang="en-US" dirty="0"/>
              <a:t>Discussion: write the expression for a </a:t>
            </a:r>
            <a:r>
              <a:rPr lang="en-US" u="sng" dirty="0"/>
              <a:t>2</a:t>
            </a:r>
            <a:r>
              <a:rPr lang="en-US" u="sng" baseline="30000" dirty="0"/>
              <a:t>nd</a:t>
            </a:r>
            <a:r>
              <a:rPr lang="en-US" u="sng" dirty="0"/>
              <a:t> order polynomial </a:t>
            </a:r>
            <a:r>
              <a:rPr lang="en-US" dirty="0"/>
              <a:t>model having a </a:t>
            </a:r>
            <a:r>
              <a:rPr lang="en-US" u="sng" dirty="0">
                <a:solidFill>
                  <a:schemeClr val="accent2"/>
                </a:solidFill>
              </a:rPr>
              <a:t>3-dimensional </a:t>
            </a:r>
            <a:r>
              <a:rPr lang="en-US" u="sng" dirty="0"/>
              <a:t>input</a:t>
            </a:r>
            <a:r>
              <a:rPr lang="en-US" dirty="0"/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9254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5B8FFE-CBEB-0A0D-E983-774827841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C5A5C0-E647-1038-81D7-3DF7FCB3A87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1110" y="1369219"/>
                <a:ext cx="8318090" cy="2976380"/>
              </a:xfrm>
            </p:spPr>
            <p:txBody>
              <a:bodyPr/>
              <a:lstStyle/>
              <a:p>
                <a:r>
                  <a:rPr lang="en-US" dirty="0"/>
                  <a:t>Discussion: write the expression for a </a:t>
                </a:r>
                <a:r>
                  <a:rPr lang="en-US" u="sng" dirty="0"/>
                  <a:t>2</a:t>
                </a:r>
                <a:r>
                  <a:rPr lang="en-US" u="sng" baseline="30000" dirty="0"/>
                  <a:t>nd</a:t>
                </a:r>
                <a:r>
                  <a:rPr lang="en-US" u="sng" dirty="0"/>
                  <a:t> order polynomial </a:t>
                </a:r>
                <a:r>
                  <a:rPr lang="en-US" dirty="0"/>
                  <a:t>model having a </a:t>
                </a:r>
                <a:r>
                  <a:rPr lang="en-US" u="sng" dirty="0">
                    <a:solidFill>
                      <a:schemeClr val="accent2"/>
                    </a:solidFill>
                  </a:rPr>
                  <a:t>3-dimensional </a:t>
                </a:r>
                <a:r>
                  <a:rPr lang="en-US" u="sng" dirty="0"/>
                  <a:t>input</a:t>
                </a:r>
                <a:r>
                  <a:rPr lang="en-US" dirty="0"/>
                  <a:t>?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1C5A5C0-E647-1038-81D7-3DF7FCB3A87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110" y="1369219"/>
                <a:ext cx="8318090" cy="2976380"/>
              </a:xfrm>
              <a:blipFill>
                <a:blip r:embed="rId2"/>
                <a:stretch>
                  <a:fillRect t="-2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54327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7DD79-B4E6-B137-2BA3-34896034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B58C3-577A-59C2-4D49-809A9915BE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sz="1800" dirty="0">
                <a:solidFill>
                  <a:srgbClr val="211E1E"/>
                </a:solidFill>
                <a:effectLst/>
                <a:latin typeface="TimesNewRomanPSMT"/>
              </a:rPr>
              <a:t>(a)  Write down the expression for a </a:t>
            </a:r>
            <a:r>
              <a:rPr lang="en-SG" sz="1800" u="sng" dirty="0">
                <a:solidFill>
                  <a:srgbClr val="211E1E"/>
                </a:solidFill>
                <a:effectLst/>
                <a:latin typeface="TimesNewRomanPSMT"/>
              </a:rPr>
              <a:t>3rd order polynomial model </a:t>
            </a:r>
            <a:r>
              <a:rPr lang="en-SG" sz="1800" dirty="0">
                <a:solidFill>
                  <a:srgbClr val="211E1E"/>
                </a:solidFill>
                <a:effectLst/>
                <a:latin typeface="TimesNewRomanPSMT"/>
              </a:rPr>
              <a:t>having a </a:t>
            </a:r>
            <a:r>
              <a:rPr lang="en-SG" sz="1800" u="sng" dirty="0">
                <a:solidFill>
                  <a:srgbClr val="211E1E"/>
                </a:solidFill>
                <a:effectLst/>
                <a:latin typeface="TimesNewRomanPSMT"/>
              </a:rPr>
              <a:t>3-dimensional input.</a:t>
            </a:r>
            <a:endParaRPr lang="en-SG" u="sng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835925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7DD79-B4E6-B137-2BA3-348960345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6B58C3-577A-59C2-4D49-809A9915BE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44129" y="1369219"/>
                <a:ext cx="8495071" cy="297638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SG" sz="1800" dirty="0">
                    <a:solidFill>
                      <a:srgbClr val="211E1E"/>
                    </a:solidFill>
                    <a:effectLst/>
                    <a:latin typeface="TimesNewRomanPSMT"/>
                  </a:rPr>
                  <a:t>(a)  Write down the expression for a 3rd order polynomial model having a 3-dimensional input.</a:t>
                </a:r>
              </a:p>
              <a:p>
                <a:endParaRPr lang="en-SG" sz="1800" dirty="0">
                  <a:solidFill>
                    <a:srgbClr val="211E1E"/>
                  </a:solidFill>
                  <a:latin typeface="TimesNewRomanPSMT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b="0" dirty="0">
                  <a:effectLst/>
                </a:endParaRPr>
              </a:p>
              <a:p>
                <a:endParaRPr lang="en-US" b="0" dirty="0">
                  <a:effectLst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33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13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23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>
                  <a:effectLst/>
                </a:endParaRPr>
              </a:p>
              <a:p>
                <a:pPr marL="0" indent="0">
                  <a:buNone/>
                </a:pPr>
                <a:endParaRPr lang="en-US" b="0" dirty="0">
                  <a:effectLst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111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222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333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112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113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122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effectLst/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b="0" dirty="0">
                  <a:effectLst/>
                </a:endParaRPr>
              </a:p>
              <a:p>
                <a:pPr marL="0" indent="0">
                  <a:buNone/>
                </a:pPr>
                <a:endParaRPr lang="en-US" b="0" dirty="0">
                  <a:effectLst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133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223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233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123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b="0" dirty="0">
                  <a:effectLst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96B58C3-577A-59C2-4D49-809A9915BE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44129" y="1369219"/>
                <a:ext cx="8495071" cy="2976380"/>
              </a:xfrm>
              <a:blipFill>
                <a:blip r:embed="rId2"/>
                <a:stretch>
                  <a:fillRect t="-2553" b="-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21048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6FD6A5-5712-B551-7983-A8F623170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3DADF5-E502-FF2E-D56B-03B11DA6D1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63794" y="1369219"/>
                <a:ext cx="8780206" cy="2976380"/>
              </a:xfrm>
            </p:spPr>
            <p:txBody>
              <a:bodyPr/>
              <a:lstStyle/>
              <a:p>
                <a:r>
                  <a:rPr lang="en-SG" sz="1800" dirty="0">
                    <a:solidFill>
                      <a:srgbClr val="211E1E"/>
                    </a:solidFill>
                    <a:effectLst/>
                    <a:latin typeface="TimesNewRomanPSMT"/>
                  </a:rPr>
                  <a:t>Write down the </a:t>
                </a:r>
                <a:r>
                  <a:rPr lang="en-SG" sz="1800" b="1" dirty="0">
                    <a:solidFill>
                      <a:srgbClr val="211E1E"/>
                    </a:solidFill>
                    <a:effectLst/>
                    <a:latin typeface="TimesNewRomanPS"/>
                  </a:rPr>
                  <a:t>P </a:t>
                </a:r>
                <a:r>
                  <a:rPr lang="en-SG" sz="1800" dirty="0">
                    <a:solidFill>
                      <a:srgbClr val="211E1E"/>
                    </a:solidFill>
                    <a:effectLst/>
                    <a:latin typeface="TimesNewRomanPSMT"/>
                  </a:rPr>
                  <a:t>matrix for this polynomial given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rgbClr val="211E1E"/>
                        </a:solidFill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solidFill>
                          <a:srgbClr val="211E1E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solidFill>
                              <a:srgbClr val="211E1E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solidFill>
                                  <a:srgbClr val="211E1E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rgbClr val="211E1E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sz="1800" b="0" i="1" smtClean="0">
                                      <a:solidFill>
                                        <a:srgbClr val="211E1E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sz="1800" b="0" i="1" smtClean="0">
                                      <a:solidFill>
                                        <a:srgbClr val="211E1E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sz="1800" b="0" i="1" smtClean="0">
                                      <a:solidFill>
                                        <a:srgbClr val="211E1E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rgbClr val="211E1E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211E1E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211E1E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rgbClr val="211E1E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211E1E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211E1E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rgbClr val="211E1E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211E1E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211E1E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rgbClr val="211E1E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211E1E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211E1E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sz="1800" b="0" i="1" smtClean="0">
                                      <a:solidFill>
                                        <a:srgbClr val="211E1E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solidFill>
                                        <a:srgbClr val="211E1E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solidFill>
                                        <a:srgbClr val="211E1E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sz="1800" b="0" i="1" smtClean="0">
                        <a:solidFill>
                          <a:srgbClr val="211E1E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solidFill>
                              <a:srgbClr val="211E1E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solidFill>
                                  <a:srgbClr val="211E1E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solidFill>
                                    <a:srgbClr val="211E1E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211E1E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211E1E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solidFill>
                                    <a:srgbClr val="211E1E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211E1E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sz="1800" b="0" i="1" smtClean="0">
                                  <a:solidFill>
                                    <a:srgbClr val="211E1E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SG" dirty="0">
                  <a:effectLst/>
                </a:endParaRPr>
              </a:p>
              <a:p>
                <a:endParaRPr lang="en-SG" dirty="0">
                  <a:effectLst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0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13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…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effectLst/>
                                      <a:latin typeface="Cambria Math" panose="02040503050406030204" pitchFamily="18" charset="0"/>
                                    </a:rPr>
                                    <m:t>23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SG" dirty="0">
                  <a:effectLst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13DADF5-E502-FF2E-D56B-03B11DA6D1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63794" y="1369219"/>
                <a:ext cx="8780206" cy="2976380"/>
              </a:xfrm>
              <a:blipFill>
                <a:blip r:embed="rId2"/>
                <a:stretch>
                  <a:fillRect t="-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93277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04B76-467C-E371-5B12-C72EA24684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8A70B1-0D33-42A8-2DDC-543DD0B315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SG"/>
                      <m:t>can</m:t>
                    </m:r>
                    <m:r>
                      <m:rPr>
                        <m:nor/>
                      </m:rPr>
                      <a:rPr lang="en-SG"/>
                      <m:t> </m:t>
                    </m:r>
                    <m:r>
                      <m:rPr>
                        <m:nor/>
                      </m:rPr>
                      <a:rPr lang="en-SG"/>
                      <m:t>a</m:t>
                    </m:r>
                    <m:r>
                      <m:rPr>
                        <m:nor/>
                      </m:rPr>
                      <a:rPr lang="en-SG"/>
                      <m:t> </m:t>
                    </m:r>
                    <m:r>
                      <m:rPr>
                        <m:nor/>
                      </m:rPr>
                      <a:rPr lang="en-SG"/>
                      <m:t>unique</m:t>
                    </m:r>
                    <m:r>
                      <m:rPr>
                        <m:nor/>
                      </m:rPr>
                      <a:rPr lang="en-SG"/>
                      <m:t> </m:t>
                    </m:r>
                    <m:r>
                      <m:rPr>
                        <m:nor/>
                      </m:rPr>
                      <a:rPr lang="en-SG"/>
                      <m:t>solution</m:t>
                    </m:r>
                    <m:r>
                      <m:rPr>
                        <m:nor/>
                      </m:rPr>
                      <a:rPr lang="en-SG"/>
                      <m:t> </m:t>
                    </m:r>
                    <m:r>
                      <m:rPr>
                        <m:nor/>
                      </m:rPr>
                      <a:rPr lang="en-SG"/>
                      <m:t>be</m:t>
                    </m:r>
                    <m:r>
                      <m:rPr>
                        <m:nor/>
                      </m:rPr>
                      <a:rPr lang="en-SG"/>
                      <m:t> </m:t>
                    </m:r>
                    <m:r>
                      <m:rPr>
                        <m:nor/>
                      </m:rPr>
                      <a:rPr lang="en-SG"/>
                      <m:t>obtained</m:t>
                    </m:r>
                    <m:r>
                      <m:rPr>
                        <m:nor/>
                      </m:rPr>
                      <a:rPr lang="en-SG"/>
                      <m:t> </m:t>
                    </m:r>
                    <m:r>
                      <m:rPr>
                        <m:nor/>
                      </m:rPr>
                      <a:rPr lang="en-SG"/>
                      <m:t>in</m:t>
                    </m:r>
                    <m:r>
                      <m:rPr>
                        <m:nor/>
                      </m:rPr>
                      <a:rPr lang="en-SG"/>
                      <m:t> </m:t>
                    </m:r>
                    <m:r>
                      <m:rPr>
                        <m:nor/>
                      </m:rPr>
                      <a:rPr lang="en-SG"/>
                      <m:t>dual</m:t>
                    </m:r>
                    <m:r>
                      <m:rPr>
                        <m:nor/>
                      </m:rPr>
                      <a:rPr lang="en-SG"/>
                      <m:t> </m:t>
                    </m:r>
                    <m:r>
                      <m:rPr>
                        <m:nor/>
                      </m:rPr>
                      <a:rPr lang="en-SG"/>
                      <m:t>form</m:t>
                    </m:r>
                    <m:r>
                      <m:rPr>
                        <m:nor/>
                      </m:rPr>
                      <a:rPr lang="en-SG"/>
                      <m:t>? </m:t>
                    </m:r>
                    <m:r>
                      <m:rPr>
                        <m:nor/>
                      </m:rPr>
                      <a:rPr lang="en-SG"/>
                      <m:t>If</m:t>
                    </m:r>
                    <m:r>
                      <m:rPr>
                        <m:nor/>
                      </m:rPr>
                      <a:rPr lang="en-SG"/>
                      <m:t> </m:t>
                    </m:r>
                    <m:r>
                      <m:rPr>
                        <m:nor/>
                      </m:rPr>
                      <a:rPr lang="en-SG"/>
                      <m:t>so</m:t>
                    </m:r>
                    <m:r>
                      <m:rPr>
                        <m:nor/>
                      </m:rPr>
                      <a:rPr lang="en-SG"/>
                      <m:t>, </m:t>
                    </m:r>
                    <m:r>
                      <m:rPr>
                        <m:nor/>
                      </m:rPr>
                      <a:rPr lang="en-SG"/>
                      <m:t>proceed</m:t>
                    </m:r>
                    <m:r>
                      <m:rPr>
                        <m:nor/>
                      </m:rPr>
                      <a:rPr lang="en-SG"/>
                      <m:t> </m:t>
                    </m:r>
                    <m:r>
                      <m:rPr>
                        <m:nor/>
                      </m:rPr>
                      <a:rPr lang="en-SG"/>
                      <m:t>to</m:t>
                    </m:r>
                    <m:r>
                      <m:rPr>
                        <m:nor/>
                      </m:rPr>
                      <a:rPr lang="en-SG"/>
                      <m:t> </m:t>
                    </m:r>
                    <m:r>
                      <m:rPr>
                        <m:nor/>
                      </m:rPr>
                      <a:rPr lang="en-SG"/>
                      <m:t>solve</m:t>
                    </m:r>
                    <m:r>
                      <m:rPr>
                        <m:nor/>
                      </m:rPr>
                      <a:rPr lang="en-SG"/>
                      <m:t> </m:t>
                    </m:r>
                    <m:r>
                      <m:rPr>
                        <m:nor/>
                      </m:rPr>
                      <a:rPr lang="en-SG"/>
                      <m:t>it</m:t>
                    </m:r>
                    <m:r>
                      <m:rPr>
                        <m:nor/>
                      </m:rPr>
                      <a:rPr lang="en-SG"/>
                      <m:t>. </m:t>
                    </m:r>
                  </m:oMath>
                </a14:m>
                <a:endParaRPr lang="en-SG" dirty="0">
                  <a:effectLst/>
                </a:endParaRPr>
              </a:p>
              <a:p>
                <a:r>
                  <a:rPr lang="en-SG" dirty="0"/>
                  <a:t>Dual form: right inverse</a:t>
                </a:r>
              </a:p>
              <a:p>
                <a:pPr marL="0" indent="0" algn="ctr">
                  <a:buNone/>
                </a:pPr>
                <a:r>
                  <a:rPr lang="en-SG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SG" b="1" dirty="0">
                  <a:effectLst/>
                </a:endParaRPr>
              </a:p>
              <a:p>
                <a:pPr marL="0" indent="0">
                  <a:buNone/>
                </a:pPr>
                <a:endParaRPr lang="en-SG" dirty="0">
                  <a:effectLst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8A70B1-0D33-42A8-2DDC-543DD0B315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274430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33D83-E960-953B-528C-3CDCB6AB5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EEE40F-8015-E782-D600-471A04103D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2284" y="1369219"/>
                <a:ext cx="8396748" cy="2976380"/>
              </a:xfrm>
            </p:spPr>
            <p:txBody>
              <a:bodyPr/>
              <a:lstStyle/>
              <a:p>
                <a:r>
                  <a:rPr lang="en-US" dirty="0"/>
                  <a:t>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>
                    <a:effectLst/>
                  </a:rPr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SG"/>
                      <m:t>can</m:t>
                    </m:r>
                    <m:r>
                      <m:rPr>
                        <m:nor/>
                      </m:rPr>
                      <a:rPr lang="en-SG"/>
                      <m:t> </m:t>
                    </m:r>
                    <m:r>
                      <m:rPr>
                        <m:nor/>
                      </m:rPr>
                      <a:rPr lang="en-SG"/>
                      <m:t>a</m:t>
                    </m:r>
                    <m:r>
                      <m:rPr>
                        <m:nor/>
                      </m:rPr>
                      <a:rPr lang="en-SG"/>
                      <m:t> </m:t>
                    </m:r>
                    <m:r>
                      <m:rPr>
                        <m:nor/>
                      </m:rPr>
                      <a:rPr lang="en-US" b="0" i="0" smtClean="0"/>
                      <m:t>primal</m:t>
                    </m:r>
                    <m:r>
                      <m:rPr>
                        <m:nor/>
                      </m:rPr>
                      <a:rPr lang="en-US" b="0" i="0" smtClean="0"/>
                      <m:t> </m:t>
                    </m:r>
                    <m:r>
                      <m:rPr>
                        <m:nor/>
                      </m:rPr>
                      <a:rPr lang="en-US" b="0" i="0" smtClean="0"/>
                      <m:t>ridge</m:t>
                    </m:r>
                    <m:r>
                      <m:rPr>
                        <m:nor/>
                      </m:rPr>
                      <a:rPr lang="en-SG"/>
                      <m:t> </m:t>
                    </m:r>
                    <m:r>
                      <m:rPr>
                        <m:nor/>
                      </m:rPr>
                      <a:rPr lang="en-SG"/>
                      <m:t>solution</m:t>
                    </m:r>
                    <m:r>
                      <m:rPr>
                        <m:nor/>
                      </m:rPr>
                      <a:rPr lang="en-SG"/>
                      <m:t> </m:t>
                    </m:r>
                    <m:r>
                      <m:rPr>
                        <m:nor/>
                      </m:rPr>
                      <a:rPr lang="en-SG"/>
                      <m:t>be</m:t>
                    </m:r>
                    <m:r>
                      <m:rPr>
                        <m:nor/>
                      </m:rPr>
                      <a:rPr lang="en-SG"/>
                      <m:t> </m:t>
                    </m:r>
                    <m:r>
                      <m:rPr>
                        <m:nor/>
                      </m:rPr>
                      <a:rPr lang="en-SG"/>
                      <m:t>obtained</m:t>
                    </m:r>
                    <m:r>
                      <m:rPr>
                        <m:nor/>
                      </m:rPr>
                      <a:rPr lang="en-SG"/>
                      <m:t> </m:t>
                    </m:r>
                    <m:r>
                      <m:rPr>
                        <m:nor/>
                      </m:rPr>
                      <a:rPr lang="en-SG"/>
                      <m:t>in</m:t>
                    </m:r>
                    <m:r>
                      <m:rPr>
                        <m:nor/>
                      </m:rPr>
                      <a:rPr lang="en-SG"/>
                      <m:t> </m:t>
                    </m:r>
                    <m:r>
                      <m:rPr>
                        <m:nor/>
                      </m:rPr>
                      <a:rPr lang="en-SG"/>
                      <m:t>dual</m:t>
                    </m:r>
                    <m:r>
                      <m:rPr>
                        <m:nor/>
                      </m:rPr>
                      <a:rPr lang="en-SG"/>
                      <m:t> </m:t>
                    </m:r>
                    <m:r>
                      <m:rPr>
                        <m:nor/>
                      </m:rPr>
                      <a:rPr lang="en-SG"/>
                      <m:t>form</m:t>
                    </m:r>
                    <m:r>
                      <m:rPr>
                        <m:nor/>
                      </m:rPr>
                      <a:rPr lang="en-SG"/>
                      <m:t>? </m:t>
                    </m:r>
                    <m:r>
                      <m:rPr>
                        <m:nor/>
                      </m:rPr>
                      <a:rPr lang="en-SG"/>
                      <m:t>If</m:t>
                    </m:r>
                    <m:r>
                      <m:rPr>
                        <m:nor/>
                      </m:rPr>
                      <a:rPr lang="en-SG"/>
                      <m:t> </m:t>
                    </m:r>
                    <m:r>
                      <m:rPr>
                        <m:nor/>
                      </m:rPr>
                      <a:rPr lang="en-SG"/>
                      <m:t>so</m:t>
                    </m:r>
                    <m:r>
                      <m:rPr>
                        <m:nor/>
                      </m:rPr>
                      <a:rPr lang="en-SG"/>
                      <m:t>, </m:t>
                    </m:r>
                    <m:r>
                      <m:rPr>
                        <m:nor/>
                      </m:rPr>
                      <a:rPr lang="en-SG"/>
                      <m:t>proceed</m:t>
                    </m:r>
                    <m:r>
                      <m:rPr>
                        <m:nor/>
                      </m:rPr>
                      <a:rPr lang="en-SG"/>
                      <m:t> </m:t>
                    </m:r>
                    <m:r>
                      <m:rPr>
                        <m:nor/>
                      </m:rPr>
                      <a:rPr lang="en-SG"/>
                      <m:t>to</m:t>
                    </m:r>
                    <m:r>
                      <m:rPr>
                        <m:nor/>
                      </m:rPr>
                      <a:rPr lang="en-SG"/>
                      <m:t> </m:t>
                    </m:r>
                    <m:r>
                      <m:rPr>
                        <m:nor/>
                      </m:rPr>
                      <a:rPr lang="en-SG"/>
                      <m:t>solve</m:t>
                    </m:r>
                    <m:r>
                      <m:rPr>
                        <m:nor/>
                      </m:rPr>
                      <a:rPr lang="en-SG"/>
                      <m:t> </m:t>
                    </m:r>
                    <m:r>
                      <m:rPr>
                        <m:nor/>
                      </m:rPr>
                      <a:rPr lang="en-SG"/>
                      <m:t>it</m:t>
                    </m:r>
                    <m:r>
                      <m:rPr>
                        <m:nor/>
                      </m:rPr>
                      <a:rPr lang="en-SG"/>
                      <m:t>. </m:t>
                    </m:r>
                  </m:oMath>
                </a14:m>
                <a:endParaRPr lang="en-SG" dirty="0">
                  <a:effectLst/>
                </a:endParaRPr>
              </a:p>
              <a:p>
                <a:r>
                  <a:rPr lang="en-SG" dirty="0"/>
                  <a:t>Ridge solution:</a:t>
                </a:r>
              </a:p>
              <a:p>
                <a:pPr marL="0" indent="0" algn="ctr">
                  <a:buNone/>
                </a:pPr>
                <a:r>
                  <a:rPr lang="en-SG" dirty="0"/>
                  <a:t>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endParaRPr lang="en-SG" dirty="0">
                  <a:effectLst/>
                </a:endParaRPr>
              </a:p>
              <a:p>
                <a:pPr marL="0" indent="0" algn="ctr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dirty="0">
                    <a:effectLst/>
                  </a:rPr>
                  <a:t>(in the code we choose </a:t>
                </a:r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=0.0001)</m:t>
                    </m:r>
                  </m:oMath>
                </a14:m>
                <a:endParaRPr lang="en-SG" dirty="0">
                  <a:effectLst/>
                </a:endParaRPr>
              </a:p>
              <a:p>
                <a:endParaRPr lang="en-SG" dirty="0">
                  <a:effectLst/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5EEE40F-8015-E782-D600-471A04103D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2284" y="1369219"/>
                <a:ext cx="8396748" cy="2976380"/>
              </a:xfrm>
              <a:blipFill>
                <a:blip r:embed="rId2"/>
                <a:stretch>
                  <a:fillRect l="-755" t="-4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19896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78218C-9022-AEA3-FC53-25807A23F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2237A3-0495-4C3D-BE05-D25510BBCE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83" y="1369219"/>
            <a:ext cx="8406581" cy="2976380"/>
          </a:xfrm>
        </p:spPr>
        <p:txBody>
          <a:bodyPr/>
          <a:lstStyle/>
          <a:p>
            <a:r>
              <a:rPr lang="en-SG" sz="1800" dirty="0">
                <a:effectLst/>
                <a:latin typeface="TimesNewRomanPSMT"/>
              </a:rPr>
              <a:t>Given the training data: </a:t>
            </a:r>
            <a:endParaRPr lang="en-SG" dirty="0"/>
          </a:p>
          <a:p>
            <a:pPr marL="0" indent="0" algn="ctr">
              <a:buNone/>
            </a:pP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CambriaMath"/>
              </a:rPr>
              <a:t>{𝑥=−1} →{𝑦=</a:t>
            </a:r>
            <a:r>
              <a:rPr lang="en-SG" sz="1800" dirty="0">
                <a:solidFill>
                  <a:schemeClr val="accent2"/>
                </a:solidFill>
                <a:effectLst/>
                <a:latin typeface="CambriaMath"/>
              </a:rPr>
              <a:t>𝑐𝑙𝑎𝑠𝑠1</a:t>
            </a: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CambriaMath"/>
              </a:rPr>
              <a:t>} </a:t>
            </a:r>
          </a:p>
          <a:p>
            <a:pPr marL="0" indent="0" algn="ctr">
              <a:buNone/>
            </a:pP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CambriaMath"/>
              </a:rPr>
              <a:t>{𝑥= 0} →{𝑦=</a:t>
            </a:r>
            <a:r>
              <a:rPr lang="en-SG" sz="1800" dirty="0">
                <a:solidFill>
                  <a:schemeClr val="accent2"/>
                </a:solidFill>
                <a:effectLst/>
                <a:latin typeface="CambriaMath"/>
              </a:rPr>
              <a:t>𝑐𝑙𝑎𝑠𝑠1</a:t>
            </a: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CambriaMath"/>
              </a:rPr>
              <a:t>} </a:t>
            </a:r>
          </a:p>
          <a:p>
            <a:pPr marL="0" indent="0" algn="ctr">
              <a:buNone/>
            </a:pP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CambriaMath"/>
              </a:rPr>
              <a:t>{𝑥=0.5} →{𝑦=</a:t>
            </a:r>
            <a:r>
              <a:rPr lang="en-SG" sz="1800" dirty="0">
                <a:solidFill>
                  <a:schemeClr val="accent6">
                    <a:lumMod val="75000"/>
                  </a:schemeClr>
                </a:solidFill>
                <a:effectLst/>
                <a:latin typeface="CambriaMath"/>
              </a:rPr>
              <a:t>𝑐𝑙𝑎𝑠𝑠2</a:t>
            </a: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CambriaMath"/>
              </a:rPr>
              <a:t>} </a:t>
            </a:r>
          </a:p>
          <a:p>
            <a:pPr marL="0" indent="0" algn="ctr">
              <a:buNone/>
            </a:pP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CambriaMath"/>
              </a:rPr>
              <a:t>{𝑥=0.3} →{𝑦=</a:t>
            </a:r>
            <a:r>
              <a:rPr lang="en-SG" sz="1800" dirty="0">
                <a:solidFill>
                  <a:schemeClr val="accent2"/>
                </a:solidFill>
                <a:effectLst/>
                <a:latin typeface="CambriaMath"/>
              </a:rPr>
              <a:t>𝑐𝑙𝑎𝑠𝑠1</a:t>
            </a: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CambriaMath"/>
              </a:rPr>
              <a:t>}</a:t>
            </a:r>
          </a:p>
          <a:p>
            <a:pPr marL="0" indent="0" algn="ctr">
              <a:buNone/>
            </a:pP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CambriaMath"/>
              </a:rPr>
              <a:t> {𝑥=0.8} →{𝑦=</a:t>
            </a:r>
            <a:r>
              <a:rPr lang="en-SG" sz="1800" dirty="0">
                <a:solidFill>
                  <a:schemeClr val="accent6">
                    <a:lumMod val="75000"/>
                  </a:schemeClr>
                </a:solidFill>
                <a:effectLst/>
                <a:latin typeface="CambriaMath"/>
              </a:rPr>
              <a:t>𝑐𝑙𝑎𝑠𝑠2</a:t>
            </a: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CambriaMath"/>
              </a:rPr>
              <a:t>} </a:t>
            </a:r>
            <a:endParaRPr lang="en-SG" dirty="0">
              <a:solidFill>
                <a:schemeClr val="accent5">
                  <a:lumMod val="75000"/>
                </a:schemeClr>
              </a:solidFill>
              <a:effectLst/>
            </a:endParaRPr>
          </a:p>
          <a:p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TimesNewRomanPSMT"/>
              </a:rPr>
              <a:t>Predict the class label for </a:t>
            </a: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CambriaMath"/>
              </a:rPr>
              <a:t>{𝑥 = −0.1} </a:t>
            </a: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TimesNewRomanPSMT"/>
              </a:rPr>
              <a:t>and </a:t>
            </a: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CambriaMath"/>
              </a:rPr>
              <a:t>{𝑥 = 0.4} </a:t>
            </a: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TimesNewRomanPSMT"/>
              </a:rPr>
              <a:t>using linear regression with </a:t>
            </a:r>
            <a:r>
              <a:rPr lang="en-SG" sz="1800" b="1" dirty="0">
                <a:solidFill>
                  <a:schemeClr val="accent5">
                    <a:lumMod val="75000"/>
                  </a:schemeClr>
                </a:solidFill>
                <a:effectLst/>
                <a:latin typeface="TimesNewRomanPSMT"/>
              </a:rPr>
              <a:t>signum </a:t>
            </a: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TimesNewRomanPSMT"/>
              </a:rPr>
              <a:t>discrimination. </a:t>
            </a:r>
            <a:endParaRPr lang="en-SG" dirty="0">
              <a:solidFill>
                <a:schemeClr val="accent5">
                  <a:lumMod val="75000"/>
                </a:schemeClr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635662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E72E-2BF5-2D2B-F05A-FA62ABFB8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989187-620B-DE7D-EA7F-F80200D8FA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40310"/>
                <a:ext cx="7886700" cy="29988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2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.33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−1.11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989187-620B-DE7D-EA7F-F80200D8FA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40310"/>
                <a:ext cx="7886700" cy="2998838"/>
              </a:xfrm>
              <a:blipFill>
                <a:blip r:embed="rId2"/>
                <a:stretch>
                  <a:fillRect t="-2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D32051E-A167-88A8-1D91-E1302078585C}"/>
              </a:ext>
            </a:extLst>
          </p:cNvPr>
          <p:cNvSpPr txBox="1"/>
          <p:nvPr/>
        </p:nvSpPr>
        <p:spPr>
          <a:xfrm>
            <a:off x="3677265" y="1319497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31475B-A179-8BD7-C6C4-1B364E77EE1C}"/>
              </a:ext>
            </a:extLst>
          </p:cNvPr>
          <p:cNvSpPr txBox="1"/>
          <p:nvPr/>
        </p:nvSpPr>
        <p:spPr>
          <a:xfrm>
            <a:off x="5284839" y="1319497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A1B4DA-9654-443B-7352-0060AB9B4535}"/>
              </a:ext>
            </a:extLst>
          </p:cNvPr>
          <p:cNvSpPr txBox="1"/>
          <p:nvPr/>
        </p:nvSpPr>
        <p:spPr>
          <a:xfrm>
            <a:off x="4489869" y="1319497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418801223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E72E-2BF5-2D2B-F05A-FA62ABFB8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989187-620B-DE7D-EA7F-F80200D8FA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40310"/>
                <a:ext cx="7886700" cy="29988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Prediction Task: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.33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−1.11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Prediction: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sign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𝑝𝑟𝑒𝑑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𝑡𝑒𝑠𝑡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𝑠𝑖𝑔𝑛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1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.44</m:t>
                                  </m:r>
                                </m:e>
                              </m:mr>
                              <m:m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−0.11</m:t>
                                  </m:r>
                                </m:e>
                              </m:mr>
                            </m:m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solidFill>
                                    <a:schemeClr val="accent6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989187-620B-DE7D-EA7F-F80200D8FA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40310"/>
                <a:ext cx="7886700" cy="2998838"/>
              </a:xfrm>
              <a:blipFill>
                <a:blip r:embed="rId2"/>
                <a:stretch>
                  <a:fillRect l="-804" t="-16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860237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1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217391" y="1359386"/>
            <a:ext cx="8709218" cy="2976380"/>
          </a:xfrm>
        </p:spPr>
        <p:txBody>
          <a:bodyPr/>
          <a:lstStyle/>
          <a:p>
            <a:pPr algn="just"/>
            <a:r>
              <a:rPr lang="en-SG" sz="1800" dirty="0">
                <a:solidFill>
                  <a:srgbClr val="211E1E"/>
                </a:solidFill>
                <a:effectLst/>
                <a:latin typeface="TimesNewRomanPSMT"/>
              </a:rPr>
              <a:t>Recap: Ridge regression (Primal form) – from your lecture not</a:t>
            </a:r>
            <a:r>
              <a:rPr lang="en-SG" sz="1800" dirty="0">
                <a:solidFill>
                  <a:srgbClr val="211E1E"/>
                </a:solidFill>
                <a:latin typeface="TimesNewRomanPSMT"/>
              </a:rPr>
              <a:t>es:</a:t>
            </a:r>
            <a:endParaRPr lang="en-SG" sz="1800" dirty="0">
              <a:solidFill>
                <a:srgbClr val="211E1E"/>
              </a:solidFill>
              <a:effectLst/>
              <a:latin typeface="TimesNewRomanPSMT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  <p:pic>
        <p:nvPicPr>
          <p:cNvPr id="4" name="Picture 3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428CD629-E912-1087-63E3-4BB23D11C7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0972" y="1817966"/>
            <a:ext cx="4942056" cy="2900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034934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65D9B-90A5-2603-302C-25EB00F9E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14E8-0357-C019-3A4D-AADF387AF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129" y="1369219"/>
            <a:ext cx="8554065" cy="3104458"/>
          </a:xfrm>
        </p:spPr>
        <p:txBody>
          <a:bodyPr>
            <a:normAutofit fontScale="92500" lnSpcReduction="10000"/>
          </a:bodyPr>
          <a:lstStyle/>
          <a:p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TimesNewRomanPSMT"/>
              </a:rPr>
              <a:t>Given the training data: </a:t>
            </a:r>
            <a:endParaRPr lang="en-SG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CambriaMath"/>
              </a:rPr>
              <a:t>{𝑥=−1} →{𝑦=</a:t>
            </a:r>
            <a:r>
              <a:rPr lang="en-SG" sz="1800" dirty="0">
                <a:solidFill>
                  <a:schemeClr val="accent2"/>
                </a:solidFill>
                <a:effectLst/>
                <a:latin typeface="CambriaMath"/>
              </a:rPr>
              <a:t>𝑐𝑙𝑎𝑠𝑠1</a:t>
            </a: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CambriaMath"/>
              </a:rPr>
              <a:t>}</a:t>
            </a:r>
          </a:p>
          <a:p>
            <a:pPr marL="0" indent="0" algn="ctr">
              <a:buNone/>
            </a:pP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CambriaMath"/>
              </a:rPr>
              <a:t>{𝑥= 0} →{𝑦=</a:t>
            </a:r>
            <a:r>
              <a:rPr lang="en-SG" sz="1800" dirty="0">
                <a:solidFill>
                  <a:schemeClr val="accent2"/>
                </a:solidFill>
                <a:effectLst/>
                <a:latin typeface="CambriaMath"/>
              </a:rPr>
              <a:t>𝑐𝑙𝑎𝑠𝑠1</a:t>
            </a: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CambriaMath"/>
              </a:rPr>
              <a:t>}</a:t>
            </a:r>
          </a:p>
          <a:p>
            <a:pPr marL="0" indent="0" algn="ctr">
              <a:buNone/>
            </a:pP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CambriaMath"/>
              </a:rPr>
              <a:t>{𝑥=0.5} →{𝑦=</a:t>
            </a:r>
            <a:r>
              <a:rPr lang="en-SG" sz="1800" dirty="0">
                <a:solidFill>
                  <a:schemeClr val="accent6">
                    <a:lumMod val="75000"/>
                  </a:schemeClr>
                </a:solidFill>
                <a:effectLst/>
                <a:latin typeface="CambriaMath"/>
              </a:rPr>
              <a:t>𝑐𝑙𝑎𝑠𝑠2</a:t>
            </a: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CambriaMath"/>
              </a:rPr>
              <a:t>}</a:t>
            </a:r>
          </a:p>
          <a:p>
            <a:pPr marL="0" indent="0" algn="ctr">
              <a:buNone/>
            </a:pP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CambriaMath"/>
              </a:rPr>
              <a:t>{𝑥=0.3} →{𝑦=</a:t>
            </a:r>
            <a:r>
              <a:rPr lang="en-SG" sz="1800" dirty="0">
                <a:solidFill>
                  <a:schemeClr val="accent4">
                    <a:lumMod val="75000"/>
                  </a:schemeClr>
                </a:solidFill>
                <a:effectLst/>
                <a:latin typeface="CambriaMath"/>
              </a:rPr>
              <a:t>𝑐𝑙𝑎𝑠𝑠3</a:t>
            </a: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CambriaMath"/>
              </a:rPr>
              <a:t>}</a:t>
            </a:r>
          </a:p>
          <a:p>
            <a:pPr marL="0" indent="0" algn="ctr">
              <a:buNone/>
            </a:pP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CambriaMath"/>
              </a:rPr>
              <a:t>{𝑥=0.8} →{𝑦=</a:t>
            </a:r>
            <a:r>
              <a:rPr lang="en-SG" sz="1800" dirty="0">
                <a:solidFill>
                  <a:schemeClr val="accent6">
                    <a:lumMod val="75000"/>
                  </a:schemeClr>
                </a:solidFill>
                <a:effectLst/>
                <a:latin typeface="CambriaMath"/>
              </a:rPr>
              <a:t>𝑐𝑙𝑎𝑠𝑠2</a:t>
            </a: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CambriaMath"/>
              </a:rPr>
              <a:t>} </a:t>
            </a:r>
            <a:endParaRPr lang="en-SG" dirty="0">
              <a:solidFill>
                <a:schemeClr val="accent5">
                  <a:lumMod val="75000"/>
                </a:schemeClr>
              </a:solidFill>
              <a:effectLst/>
            </a:endParaRPr>
          </a:p>
          <a:p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TimesNewRomanPSMT"/>
              </a:rPr>
              <a:t>(a) Predict the class label for </a:t>
            </a: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CambriaMath"/>
              </a:rPr>
              <a:t>{𝑥 = −0.1} </a:t>
            </a: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TimesNewRomanPSMT"/>
              </a:rPr>
              <a:t>and </a:t>
            </a: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CambriaMath"/>
              </a:rPr>
              <a:t>{𝑥 = 0.4} </a:t>
            </a: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TimesNewRomanPSMT"/>
              </a:rPr>
              <a:t>based on linear regression towards a </a:t>
            </a:r>
            <a:r>
              <a:rPr lang="en-SG" sz="1800" b="1" dirty="0">
                <a:solidFill>
                  <a:schemeClr val="accent5">
                    <a:lumMod val="75000"/>
                  </a:schemeClr>
                </a:solidFill>
                <a:effectLst/>
                <a:latin typeface="TimesNewRomanPSMT"/>
              </a:rPr>
              <a:t>one-hot</a:t>
            </a: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TimesNewRomanPSMT"/>
              </a:rPr>
              <a:t> encoded target. </a:t>
            </a:r>
            <a:endParaRPr lang="en-SG" dirty="0">
              <a:solidFill>
                <a:schemeClr val="accent5">
                  <a:lumMod val="75000"/>
                </a:schemeClr>
              </a:solidFill>
              <a:effectLst/>
            </a:endParaRPr>
          </a:p>
          <a:p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TimesNewRomanPSMT"/>
              </a:rPr>
              <a:t>(b) Predict the class label for </a:t>
            </a: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CambriaMath"/>
              </a:rPr>
              <a:t>{𝑥 = −0.1} </a:t>
            </a: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TimesNewRomanPSMT"/>
              </a:rPr>
              <a:t>and </a:t>
            </a: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CambriaMath"/>
              </a:rPr>
              <a:t>{𝑥 = 0.4} </a:t>
            </a: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TimesNewRomanPSMT"/>
              </a:rPr>
              <a:t>using a polynomial model of </a:t>
            </a:r>
            <a:r>
              <a:rPr lang="en-SG" sz="1800" b="1" dirty="0">
                <a:solidFill>
                  <a:schemeClr val="accent5">
                    <a:lumMod val="75000"/>
                  </a:schemeClr>
                </a:solidFill>
                <a:effectLst/>
                <a:latin typeface="TimesNewRomanPSMT"/>
              </a:rPr>
              <a:t>5th order </a:t>
            </a: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TimesNewRomanPSMT"/>
              </a:rPr>
              <a:t>and a </a:t>
            </a:r>
            <a:r>
              <a:rPr lang="en-SG" sz="1800" b="1" dirty="0">
                <a:solidFill>
                  <a:schemeClr val="accent5">
                    <a:lumMod val="75000"/>
                  </a:schemeClr>
                </a:solidFill>
                <a:effectLst/>
                <a:latin typeface="TimesNewRomanPSMT"/>
              </a:rPr>
              <a:t>one-hot</a:t>
            </a: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TimesNewRomanPSMT"/>
              </a:rPr>
              <a:t> encoded target. </a:t>
            </a:r>
            <a:endParaRPr lang="en-SG" dirty="0">
              <a:solidFill>
                <a:schemeClr val="accent5">
                  <a:lumMod val="75000"/>
                </a:schemeClr>
              </a:solidFill>
              <a:effectLst/>
            </a:endParaRP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783886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65D9B-90A5-2603-302C-25EB00F9E4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F14E8-0357-C019-3A4D-AADF387AF1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4129" y="1369219"/>
            <a:ext cx="8554065" cy="3104458"/>
          </a:xfrm>
        </p:spPr>
        <p:txBody>
          <a:bodyPr>
            <a:normAutofit fontScale="92500" lnSpcReduction="10000"/>
          </a:bodyPr>
          <a:lstStyle/>
          <a:p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TimesNewRomanPSMT"/>
              </a:rPr>
              <a:t>Given the training data: </a:t>
            </a:r>
            <a:endParaRPr lang="en-SG" dirty="0">
              <a:solidFill>
                <a:schemeClr val="accent5">
                  <a:lumMod val="75000"/>
                </a:schemeClr>
              </a:solidFill>
            </a:endParaRPr>
          </a:p>
          <a:p>
            <a:pPr marL="0" indent="0" algn="ctr">
              <a:buNone/>
            </a:pP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CambriaMath"/>
              </a:rPr>
              <a:t>{𝑥=−1} →{𝑦=</a:t>
            </a:r>
            <a:r>
              <a:rPr lang="en-SG" sz="1800" dirty="0">
                <a:solidFill>
                  <a:schemeClr val="accent2"/>
                </a:solidFill>
                <a:effectLst/>
                <a:latin typeface="CambriaMath"/>
              </a:rPr>
              <a:t>𝑐𝑙𝑎𝑠𝑠1</a:t>
            </a: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CambriaMath"/>
              </a:rPr>
              <a:t>}	y=[</a:t>
            </a:r>
            <a:r>
              <a:rPr lang="en-SG" sz="1800" dirty="0">
                <a:solidFill>
                  <a:schemeClr val="accent2"/>
                </a:solidFill>
                <a:effectLst/>
                <a:latin typeface="CambriaMath"/>
              </a:rPr>
              <a:t>1</a:t>
            </a: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CambriaMath"/>
              </a:rPr>
              <a:t>, 0, 0]</a:t>
            </a:r>
          </a:p>
          <a:p>
            <a:pPr marL="0" indent="0" algn="ctr">
              <a:buNone/>
            </a:pP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CambriaMath"/>
              </a:rPr>
              <a:t>{𝑥= 0} →{𝑦=</a:t>
            </a:r>
            <a:r>
              <a:rPr lang="en-SG" sz="1800" dirty="0">
                <a:solidFill>
                  <a:schemeClr val="accent2"/>
                </a:solidFill>
                <a:effectLst/>
                <a:latin typeface="CambriaMath"/>
              </a:rPr>
              <a:t>𝑐𝑙𝑎𝑠𝑠1</a:t>
            </a: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CambriaMath"/>
              </a:rPr>
              <a:t>}	y=[</a:t>
            </a:r>
            <a:r>
              <a:rPr lang="en-SG" sz="1800" dirty="0">
                <a:solidFill>
                  <a:schemeClr val="accent2"/>
                </a:solidFill>
                <a:effectLst/>
                <a:latin typeface="CambriaMath"/>
              </a:rPr>
              <a:t>1</a:t>
            </a: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CambriaMath"/>
              </a:rPr>
              <a:t>, 0, 0]</a:t>
            </a:r>
          </a:p>
          <a:p>
            <a:pPr marL="0" indent="0" algn="ctr">
              <a:buNone/>
            </a:pP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CambriaMath"/>
              </a:rPr>
              <a:t>{𝑥=0.5} →{𝑦=</a:t>
            </a:r>
            <a:r>
              <a:rPr lang="en-SG" sz="1800" dirty="0">
                <a:solidFill>
                  <a:schemeClr val="accent6">
                    <a:lumMod val="75000"/>
                  </a:schemeClr>
                </a:solidFill>
                <a:effectLst/>
                <a:latin typeface="CambriaMath"/>
              </a:rPr>
              <a:t>𝑐𝑙𝑎𝑠𝑠2</a:t>
            </a: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CambriaMath"/>
              </a:rPr>
              <a:t>}	y=[0,</a:t>
            </a:r>
            <a:r>
              <a:rPr lang="en-SG" sz="1800" dirty="0">
                <a:solidFill>
                  <a:schemeClr val="accent6">
                    <a:lumMod val="75000"/>
                  </a:schemeClr>
                </a:solidFill>
                <a:effectLst/>
                <a:latin typeface="CambriaMath"/>
              </a:rPr>
              <a:t> 1</a:t>
            </a: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CambriaMath"/>
              </a:rPr>
              <a:t>, 0]</a:t>
            </a:r>
          </a:p>
          <a:p>
            <a:pPr marL="0" indent="0" algn="ctr">
              <a:buNone/>
            </a:pP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CambriaMath"/>
              </a:rPr>
              <a:t>{𝑥=0.3} →{𝑦=</a:t>
            </a:r>
            <a:r>
              <a:rPr lang="en-SG" sz="1800" dirty="0">
                <a:solidFill>
                  <a:schemeClr val="accent4">
                    <a:lumMod val="75000"/>
                  </a:schemeClr>
                </a:solidFill>
                <a:effectLst/>
                <a:latin typeface="CambriaMath"/>
              </a:rPr>
              <a:t>𝑐𝑙𝑎𝑠𝑠3</a:t>
            </a: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CambriaMath"/>
              </a:rPr>
              <a:t>}	y=[0, 0, </a:t>
            </a:r>
            <a:r>
              <a:rPr lang="en-SG" sz="1800" dirty="0">
                <a:solidFill>
                  <a:schemeClr val="accent4">
                    <a:lumMod val="75000"/>
                  </a:schemeClr>
                </a:solidFill>
                <a:effectLst/>
                <a:latin typeface="CambriaMath"/>
              </a:rPr>
              <a:t>1</a:t>
            </a: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CambriaMath"/>
              </a:rPr>
              <a:t>]</a:t>
            </a:r>
          </a:p>
          <a:p>
            <a:pPr marL="0" indent="0" algn="ctr">
              <a:buNone/>
            </a:pP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CambriaMath"/>
              </a:rPr>
              <a:t>{𝑥=0.8} →{𝑦=</a:t>
            </a:r>
            <a:r>
              <a:rPr lang="en-SG" sz="1800" dirty="0">
                <a:solidFill>
                  <a:schemeClr val="accent6">
                    <a:lumMod val="75000"/>
                  </a:schemeClr>
                </a:solidFill>
                <a:effectLst/>
                <a:latin typeface="CambriaMath"/>
              </a:rPr>
              <a:t>𝑐𝑙𝑎𝑠𝑠2</a:t>
            </a: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CambriaMath"/>
              </a:rPr>
              <a:t>} 	y=[0, </a:t>
            </a:r>
            <a:r>
              <a:rPr lang="en-SG" sz="1800" dirty="0">
                <a:solidFill>
                  <a:schemeClr val="accent6">
                    <a:lumMod val="75000"/>
                  </a:schemeClr>
                </a:solidFill>
                <a:effectLst/>
                <a:latin typeface="CambriaMath"/>
              </a:rPr>
              <a:t>1</a:t>
            </a: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CambriaMath"/>
              </a:rPr>
              <a:t>, 0]</a:t>
            </a:r>
            <a:endParaRPr lang="en-SG" dirty="0">
              <a:solidFill>
                <a:schemeClr val="accent5">
                  <a:lumMod val="75000"/>
                </a:schemeClr>
              </a:solidFill>
              <a:effectLst/>
            </a:endParaRPr>
          </a:p>
          <a:p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TimesNewRomanPSMT"/>
              </a:rPr>
              <a:t>(a) Predict the class label for </a:t>
            </a: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CambriaMath"/>
              </a:rPr>
              <a:t>{𝑥 = −0.1} </a:t>
            </a: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TimesNewRomanPSMT"/>
              </a:rPr>
              <a:t>and </a:t>
            </a: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CambriaMath"/>
              </a:rPr>
              <a:t>{𝑥 = 0.4} </a:t>
            </a: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TimesNewRomanPSMT"/>
              </a:rPr>
              <a:t>based on linear regression towards a </a:t>
            </a:r>
            <a:r>
              <a:rPr lang="en-SG" sz="1800" b="1" dirty="0">
                <a:solidFill>
                  <a:schemeClr val="accent5">
                    <a:lumMod val="75000"/>
                  </a:schemeClr>
                </a:solidFill>
                <a:effectLst/>
                <a:latin typeface="TimesNewRomanPSMT"/>
              </a:rPr>
              <a:t>one-hot</a:t>
            </a: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TimesNewRomanPSMT"/>
              </a:rPr>
              <a:t> encoded target. </a:t>
            </a:r>
            <a:endParaRPr lang="en-SG" dirty="0">
              <a:solidFill>
                <a:schemeClr val="accent5">
                  <a:lumMod val="75000"/>
                </a:schemeClr>
              </a:solidFill>
              <a:effectLst/>
            </a:endParaRPr>
          </a:p>
          <a:p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TimesNewRomanPSMT"/>
              </a:rPr>
              <a:t>(b) Predict the class label for </a:t>
            </a: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CambriaMath"/>
              </a:rPr>
              <a:t>{𝑥 = −0.1} </a:t>
            </a: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TimesNewRomanPSMT"/>
              </a:rPr>
              <a:t>and </a:t>
            </a: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CambriaMath"/>
              </a:rPr>
              <a:t>{𝑥 = 0.4} </a:t>
            </a: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TimesNewRomanPSMT"/>
              </a:rPr>
              <a:t>using a polynomial model of </a:t>
            </a:r>
            <a:r>
              <a:rPr lang="en-SG" sz="1800" b="1" dirty="0">
                <a:solidFill>
                  <a:schemeClr val="accent5">
                    <a:lumMod val="75000"/>
                  </a:schemeClr>
                </a:solidFill>
                <a:effectLst/>
                <a:latin typeface="TimesNewRomanPSMT"/>
              </a:rPr>
              <a:t>5th order </a:t>
            </a: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TimesNewRomanPSMT"/>
              </a:rPr>
              <a:t>and a </a:t>
            </a:r>
            <a:r>
              <a:rPr lang="en-SG" sz="1800" b="1" dirty="0">
                <a:solidFill>
                  <a:schemeClr val="accent5">
                    <a:lumMod val="75000"/>
                  </a:schemeClr>
                </a:solidFill>
                <a:effectLst/>
                <a:latin typeface="TimesNewRomanPSMT"/>
              </a:rPr>
              <a:t>one-hot</a:t>
            </a:r>
            <a:r>
              <a:rPr lang="en-SG" sz="1800" dirty="0">
                <a:solidFill>
                  <a:schemeClr val="accent5">
                    <a:lumMod val="75000"/>
                  </a:schemeClr>
                </a:solidFill>
                <a:effectLst/>
                <a:latin typeface="TimesNewRomanPSMT"/>
              </a:rPr>
              <a:t> encoded target. </a:t>
            </a:r>
            <a:endParaRPr lang="en-SG" dirty="0">
              <a:solidFill>
                <a:schemeClr val="accent5">
                  <a:lumMod val="75000"/>
                </a:schemeClr>
              </a:solidFill>
              <a:effectLst/>
            </a:endParaRPr>
          </a:p>
          <a:p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3241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4E72E-2BF5-2D2B-F05A-FA62ABFB8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989187-620B-DE7D-EA7F-F80200D8FA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740310"/>
                <a:ext cx="7886700" cy="2998838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03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.47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0.33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0.19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−0.65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0.56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0.94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989187-620B-DE7D-EA7F-F80200D8FA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740310"/>
                <a:ext cx="7886700" cy="2998838"/>
              </a:xfrm>
              <a:blipFill>
                <a:blip r:embed="rId2"/>
                <a:stretch>
                  <a:fillRect t="-21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D32051E-A167-88A8-1D91-E1302078585C}"/>
              </a:ext>
            </a:extLst>
          </p:cNvPr>
          <p:cNvSpPr txBox="1"/>
          <p:nvPr/>
        </p:nvSpPr>
        <p:spPr>
          <a:xfrm>
            <a:off x="2605548" y="1268016"/>
            <a:ext cx="311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31475B-A179-8BD7-C6C4-1B364E77EE1C}"/>
              </a:ext>
            </a:extLst>
          </p:cNvPr>
          <p:cNvSpPr txBox="1"/>
          <p:nvPr/>
        </p:nvSpPr>
        <p:spPr>
          <a:xfrm>
            <a:off x="6080315" y="1255692"/>
            <a:ext cx="2936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75000"/>
                  </a:schemeClr>
                </a:solidFill>
              </a:rPr>
              <a:t>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9A1B4DA-9654-443B-7352-0060AB9B4535}"/>
              </a:ext>
            </a:extLst>
          </p:cNvPr>
          <p:cNvSpPr txBox="1"/>
          <p:nvPr/>
        </p:nvSpPr>
        <p:spPr>
          <a:xfrm>
            <a:off x="4215812" y="1317888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39461153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AB6A4-F207-9A18-A094-02801D51B0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2B80AF-2592-8158-6B5A-EA0A3926FA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6558731" cy="2976380"/>
              </a:xfrm>
            </p:spPr>
            <p:txBody>
              <a:bodyPr/>
              <a:lstStyle/>
              <a:p>
                <a:r>
                  <a:rPr lang="en-US" dirty="0"/>
                  <a:t>Prediction: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−0.1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.54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0.28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0.18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0.22</m:t>
                              </m:r>
                            </m:e>
                            <m:e>
                              <m:r>
                                <a:rPr lang="en-US" b="0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0.56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0.22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42B80AF-2592-8158-6B5A-EA0A3926FA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6558731" cy="2976380"/>
              </a:xfrm>
              <a:blipFill>
                <a:blip r:embed="rId2"/>
                <a:stretch>
                  <a:fillRect t="-2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F745A5-EBB8-D453-EFD3-B929C31485BF}"/>
                  </a:ext>
                </a:extLst>
              </p:cNvPr>
              <p:cNvSpPr txBox="1"/>
              <p:nvPr/>
            </p:nvSpPr>
            <p:spPr>
              <a:xfrm>
                <a:off x="5748184" y="1654880"/>
                <a:ext cx="2878394" cy="5543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.47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0.33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0.19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−0.65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0.56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0.94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DF745A5-EBB8-D453-EFD3-B929C31485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8184" y="1654880"/>
                <a:ext cx="2878394" cy="554319"/>
              </a:xfrm>
              <a:prstGeom prst="rect">
                <a:avLst/>
              </a:prstGeom>
              <a:blipFill>
                <a:blip r:embed="rId3"/>
                <a:stretch>
                  <a:fillRect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017748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5076F6-51E5-A95D-0E78-990150D06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B1BB28-B3C0-17C1-E8B1-9C66AADE73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619" y="1369219"/>
            <a:ext cx="8357420" cy="2976380"/>
          </a:xfrm>
        </p:spPr>
        <p:txBody>
          <a:bodyPr/>
          <a:lstStyle/>
          <a:p>
            <a:r>
              <a:rPr lang="en-SG" sz="2400" dirty="0">
                <a:solidFill>
                  <a:schemeClr val="accent5">
                    <a:lumMod val="75000"/>
                  </a:schemeClr>
                </a:solidFill>
                <a:effectLst/>
                <a:latin typeface="TimesNewRomanPSMT"/>
              </a:rPr>
              <a:t>(b) Predict the class label for </a:t>
            </a:r>
            <a:r>
              <a:rPr lang="en-SG" sz="2400" dirty="0">
                <a:solidFill>
                  <a:schemeClr val="accent5">
                    <a:lumMod val="75000"/>
                  </a:schemeClr>
                </a:solidFill>
                <a:effectLst/>
                <a:latin typeface="CambriaMath"/>
              </a:rPr>
              <a:t>{𝑥 = −0.1} </a:t>
            </a:r>
            <a:r>
              <a:rPr lang="en-SG" sz="2400" dirty="0">
                <a:solidFill>
                  <a:schemeClr val="accent5">
                    <a:lumMod val="75000"/>
                  </a:schemeClr>
                </a:solidFill>
                <a:effectLst/>
                <a:latin typeface="TimesNewRomanPSMT"/>
              </a:rPr>
              <a:t>and </a:t>
            </a:r>
            <a:r>
              <a:rPr lang="en-SG" sz="2400" dirty="0">
                <a:solidFill>
                  <a:schemeClr val="accent5">
                    <a:lumMod val="75000"/>
                  </a:schemeClr>
                </a:solidFill>
                <a:effectLst/>
                <a:latin typeface="CambriaMath"/>
              </a:rPr>
              <a:t>{𝑥 = 0.4} </a:t>
            </a:r>
            <a:r>
              <a:rPr lang="en-SG" sz="2400" dirty="0">
                <a:solidFill>
                  <a:schemeClr val="accent5">
                    <a:lumMod val="75000"/>
                  </a:schemeClr>
                </a:solidFill>
                <a:effectLst/>
                <a:latin typeface="TimesNewRomanPSMT"/>
              </a:rPr>
              <a:t>using a polynomial model of </a:t>
            </a:r>
            <a:r>
              <a:rPr lang="en-SG" sz="2400" b="1" dirty="0">
                <a:solidFill>
                  <a:schemeClr val="accent2"/>
                </a:solidFill>
                <a:effectLst/>
                <a:latin typeface="TimesNewRomanPSMT"/>
              </a:rPr>
              <a:t>5th order </a:t>
            </a:r>
            <a:r>
              <a:rPr lang="en-SG" sz="2400" dirty="0">
                <a:solidFill>
                  <a:schemeClr val="accent5">
                    <a:lumMod val="75000"/>
                  </a:schemeClr>
                </a:solidFill>
                <a:effectLst/>
                <a:latin typeface="TimesNewRomanPSMT"/>
              </a:rPr>
              <a:t>and a </a:t>
            </a:r>
            <a:r>
              <a:rPr lang="en-SG" sz="2400" b="1" dirty="0">
                <a:solidFill>
                  <a:schemeClr val="accent5">
                    <a:lumMod val="75000"/>
                  </a:schemeClr>
                </a:solidFill>
                <a:effectLst/>
                <a:latin typeface="TimesNewRomanPSMT"/>
              </a:rPr>
              <a:t>one-hot</a:t>
            </a:r>
            <a:r>
              <a:rPr lang="en-SG" sz="2400" dirty="0">
                <a:solidFill>
                  <a:schemeClr val="accent5">
                    <a:lumMod val="75000"/>
                  </a:schemeClr>
                </a:solidFill>
                <a:effectLst/>
                <a:latin typeface="TimesNewRomanPSMT"/>
              </a:rPr>
              <a:t> encoded target. </a:t>
            </a:r>
            <a:endParaRPr lang="en-SG" dirty="0">
              <a:solidFill>
                <a:schemeClr val="accent5">
                  <a:lumMod val="75000"/>
                </a:schemeClr>
              </a:solidFill>
              <a:effectLst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08516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521C9-EE2F-B956-9AB4-C9F76108B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7415D6-4E02-6FE7-543A-5ACFBE3A39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8"/>
                <a:ext cx="7886700" cy="350043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Polynomial of 5</a:t>
                </a:r>
                <a:r>
                  <a:rPr lang="en-US" baseline="30000" dirty="0"/>
                  <a:t>th</a:t>
                </a:r>
                <a:r>
                  <a:rPr lang="en-US" dirty="0"/>
                  <a:t> order: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7415D6-4E02-6FE7-543A-5ACFBE3A39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8"/>
                <a:ext cx="7886700" cy="3500437"/>
              </a:xfrm>
              <a:blipFill>
                <a:blip r:embed="rId2"/>
                <a:stretch>
                  <a:fillRect t="-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2732007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521C9-EE2F-B956-9AB4-C9F76108B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7415D6-4E02-6FE7-543A-5ACFBE3A39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8"/>
                <a:ext cx="7886700" cy="350043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Polynomial model of 5</a:t>
                </a:r>
                <a:r>
                  <a:rPr lang="en-US" baseline="30000" dirty="0"/>
                  <a:t>th</a:t>
                </a:r>
                <a:r>
                  <a:rPr lang="en-US" dirty="0"/>
                  <a:t> order: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6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𝑇𝑟𝑎𝑖𝑛𝑖𝑛𝑔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𝑑𝑎𝑡𝑎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{−1, 0, 0.3, 0.5, 0.8</m:t>
                    </m:r>
                  </m:oMath>
                </a14:m>
                <a:r>
                  <a:rPr lang="en-US" dirty="0">
                    <a:solidFill>
                      <a:schemeClr val="accent2"/>
                    </a:solidFill>
                  </a:rPr>
                  <a:t>}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B7415D6-4E02-6FE7-543A-5ACFBE3A39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8"/>
                <a:ext cx="7886700" cy="3500437"/>
              </a:xfrm>
              <a:blipFill>
                <a:blip r:embed="rId2"/>
                <a:stretch>
                  <a:fillRect t="-3261" b="-7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BED44A-BC77-9422-7A40-243BC35D4ED7}"/>
                  </a:ext>
                </a:extLst>
              </p:cNvPr>
              <p:cNvSpPr txBox="1"/>
              <p:nvPr/>
            </p:nvSpPr>
            <p:spPr>
              <a:xfrm>
                <a:off x="4827639" y="2501157"/>
                <a:ext cx="4149213" cy="108177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0.3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0.3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0.3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0.3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0.3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0.5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0.5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0.5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0.5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0.5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1400" b="0" i="1" smtClean="0">
                                    <a:latin typeface="Cambria Math" panose="02040503050406030204" pitchFamily="18" charset="0"/>
                                  </a:rPr>
                                  <m:t>0.8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0.8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0.8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0.8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1400" b="0" i="1" smtClean="0">
                                            <a:latin typeface="Cambria Math" panose="02040503050406030204" pitchFamily="18" charset="0"/>
                                          </a:rPr>
                                          <m:t>0.8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1400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6BED44A-BC77-9422-7A40-243BC35D4E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7639" y="2501157"/>
                <a:ext cx="4149213" cy="1081771"/>
              </a:xfrm>
              <a:prstGeom prst="rect">
                <a:avLst/>
              </a:prstGeom>
              <a:blipFill>
                <a:blip r:embed="rId3"/>
                <a:stretch>
                  <a:fillRect t="-1149" b="-11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F577DF-534C-B67A-35E7-E35E5B43711C}"/>
                  </a:ext>
                </a:extLst>
              </p:cNvPr>
              <p:cNvSpPr txBox="1"/>
              <p:nvPr/>
            </p:nvSpPr>
            <p:spPr>
              <a:xfrm>
                <a:off x="5161936" y="2173557"/>
                <a:ext cx="37362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1"/>
                                <m:mcJc m:val="center"/>
                              </m:mcPr>
                            </m:mc>
                          </m:mcs>
                          <m:ctrlPr>
                            <a:rPr lang="en-US" sz="12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/>
                          <m:e>
                            <m:r>
                              <a:rPr lang="en-US" sz="1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e/>
                          <m:e>
                            <m:sSup>
                              <m:sSupPr>
                                <m:ctrlP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  <m:e/>
                          <m:e>
                            <m:sSup>
                              <m:sSupPr>
                                <m:ctrlP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p>
                            </m:sSup>
                          </m:e>
                          <m:e/>
                          <m:e>
                            <m:sSup>
                              <m:sSupPr>
                                <m:ctrlP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sup>
                            </m:sSup>
                          </m:e>
                          <m:e/>
                          <m:e>
                            <m:sSup>
                              <m:sSupPr>
                                <m:ctrlP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p>
                                <m:r>
                                  <a:rPr lang="en-US" sz="1200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sup>
                            </m:sSup>
                          </m:e>
                        </m:mr>
                      </m:m>
                    </m:oMath>
                  </m:oMathPara>
                </a14:m>
                <a:endParaRPr lang="en-US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BF577DF-534C-B67A-35E7-E35E5B4371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1936" y="2173557"/>
                <a:ext cx="373625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504983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7856C-66A0-B7A1-FCFC-F0D474B71C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73399-452F-3EDC-D5A6-23C91E6F5F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find polynomial features in Python (given X, find P):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poly = </a:t>
            </a:r>
            <a:r>
              <a:rPr lang="en-US" dirty="0" err="1"/>
              <a:t>sklearn.preprocessing.PolynomialFeatures</a:t>
            </a:r>
            <a:r>
              <a:rPr lang="en-US" dirty="0"/>
              <a:t>(5)</a:t>
            </a:r>
          </a:p>
          <a:p>
            <a:pPr marL="0" indent="0">
              <a:buNone/>
            </a:pPr>
            <a:r>
              <a:rPr lang="en-US" dirty="0"/>
              <a:t>P = </a:t>
            </a:r>
            <a:r>
              <a:rPr lang="en-US" dirty="0" err="1"/>
              <a:t>poly.fit_transform</a:t>
            </a:r>
            <a:r>
              <a:rPr lang="en-US" dirty="0"/>
              <a:t>(X)</a:t>
            </a:r>
          </a:p>
        </p:txBody>
      </p:sp>
    </p:spTree>
    <p:extLst>
      <p:ext uri="{BB962C8B-B14F-4D97-AF65-F5344CB8AC3E}">
        <p14:creationId xmlns:p14="http://schemas.microsoft.com/office/powerpoint/2010/main" val="163300938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687F1-E3AA-1E3E-462D-D046A4EF6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B7288F-F019-CA29-BB8D-3D2673B477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𝑷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  <m:sSup>
                              <m:sSupPr>
                                <m:ctrlP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𝑷</m:t>
                                </m:r>
                              </m:e>
                              <m:sup>
                                <m:r>
                                  <a:rPr lang="en-US" b="1" i="1" smtClean="0">
                                    <a:latin typeface="Cambria Math" panose="02040503050406030204" pitchFamily="18" charset="0"/>
                                  </a:rPr>
                                  <m:t>𝑻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−5.3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−3.7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5.21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10.87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−16.09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6.67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9.47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−16.14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−6.48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−12.91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19.39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−2.62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−7.81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10.42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b="1" dirty="0"/>
              </a:p>
              <a:p>
                <a:pPr marL="0" indent="0">
                  <a:buNone/>
                </a:pPr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B7288F-F019-CA29-BB8D-3D2673B477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42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993017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2C7196-D6CE-30F1-D6C7-8D849E66A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8692C0-8616-5B3F-A27C-44BED5209F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Prediction </a:t>
                </a:r>
                <a:r>
                  <a:rPr lang="en-SG" sz="240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TimesNewRomanPSMT"/>
                  </a:rPr>
                  <a:t>for </a:t>
                </a:r>
                <a:r>
                  <a:rPr lang="en-SG" sz="240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CambriaMath"/>
                  </a:rPr>
                  <a:t>{𝑥 = −0.1} </a:t>
                </a:r>
                <a:r>
                  <a:rPr lang="en-SG" sz="240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TimesNewRomanPSMT"/>
                  </a:rPr>
                  <a:t>and </a:t>
                </a:r>
                <a:r>
                  <a:rPr lang="en-SG" sz="240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CambriaMath"/>
                  </a:rPr>
                  <a:t>{𝑥 = 0.4}</a:t>
                </a:r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𝑡𝑒𝑠𝑡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8001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6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−0.1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−0.1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−0.1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−0.1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−0.1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0.4)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0.4)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0.4)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0.4)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5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76200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.58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0.47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−1.04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−0.05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0.45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0.59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78692C0-8616-5B3F-A27C-44BED5209F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34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65904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66CE-5FAD-A1F4-337C-8AB2E12FD4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p:pic>
        <p:nvPicPr>
          <p:cNvPr id="5" name="Content Placeholder 4" descr="A math equations and formulas&#10;&#10;Description automatically generated with medium confidence">
            <a:extLst>
              <a:ext uri="{FF2B5EF4-FFF2-40B4-BE49-F238E27FC236}">
                <a16:creationId xmlns:a16="http://schemas.microsoft.com/office/drawing/2014/main" id="{7E3E92E4-DE3C-C59C-9D3C-FB7996EA35A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3625" y="1833086"/>
            <a:ext cx="5769508" cy="2652882"/>
          </a:xfr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CA4514-9D5F-7E9B-A6FF-DEF7F488EB80}"/>
                  </a:ext>
                </a:extLst>
              </p:cNvPr>
              <p:cNvSpPr txBox="1"/>
              <p:nvPr/>
            </p:nvSpPr>
            <p:spPr>
              <a:xfrm>
                <a:off x="6341807" y="1833086"/>
                <a:ext cx="2546555" cy="14773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b="1" dirty="0"/>
                  <a:t>Primal Form: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1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>
                  <a:solidFill>
                    <a:schemeClr val="accent5">
                      <a:lumMod val="75000"/>
                    </a:schemeClr>
                  </a:solidFill>
                </a:endParaRPr>
              </a:p>
              <a:p>
                <a:endParaRPr lang="en-US" dirty="0"/>
              </a:p>
              <a:p>
                <a:r>
                  <a:rPr lang="en-US" b="1" dirty="0"/>
                  <a:t>Dual Form: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</m:acc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chemeClr val="accent5">
                                          <a:lumMod val="75000"/>
                                        </a:schemeClr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1" i="1" smtClean="0">
                                  <a:solidFill>
                                    <a:schemeClr val="accent5">
                                      <a:lumMod val="75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>
                  <a:solidFill>
                    <a:schemeClr val="accent5">
                      <a:lumMod val="75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3CA4514-9D5F-7E9B-A6FF-DEF7F488EB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41807" y="1833086"/>
                <a:ext cx="2546555" cy="1477328"/>
              </a:xfrm>
              <a:prstGeom prst="rect">
                <a:avLst/>
              </a:prstGeom>
              <a:blipFill>
                <a:blip r:embed="rId3"/>
                <a:stretch>
                  <a:fillRect l="-1478" t="-169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B41486A1-E5BC-652A-C34D-2484342353F1}"/>
              </a:ext>
            </a:extLst>
          </p:cNvPr>
          <p:cNvSpPr txBox="1"/>
          <p:nvPr/>
        </p:nvSpPr>
        <p:spPr>
          <a:xfrm>
            <a:off x="373625" y="1348639"/>
            <a:ext cx="33036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From your lecture notes:</a:t>
            </a:r>
          </a:p>
        </p:txBody>
      </p:sp>
    </p:spTree>
    <p:extLst>
      <p:ext uri="{BB962C8B-B14F-4D97-AF65-F5344CB8AC3E}">
        <p14:creationId xmlns:p14="http://schemas.microsoft.com/office/powerpoint/2010/main" val="33308121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1BE3-F66E-122E-3EA3-B86EE41D7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CDFBB2-A3FD-A6F2-E71F-2A8A22F8E59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Prediction </a:t>
                </a:r>
                <a:r>
                  <a:rPr lang="en-SG" sz="200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TimesNewRomanPSMT"/>
                  </a:rPr>
                  <a:t>for </a:t>
                </a:r>
                <a:r>
                  <a:rPr lang="en-SG" sz="200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CambriaMath"/>
                  </a:rPr>
                  <a:t>{𝑥 = −0.1} </a:t>
                </a:r>
                <a:r>
                  <a:rPr lang="en-SG" sz="200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TimesNewRomanPSMT"/>
                  </a:rPr>
                  <a:t>and </a:t>
                </a:r>
                <a:r>
                  <a:rPr lang="en-SG" sz="2000" dirty="0">
                    <a:solidFill>
                      <a:schemeClr val="accent5">
                        <a:lumMod val="75000"/>
                      </a:schemeClr>
                    </a:solidFill>
                    <a:effectLst/>
                    <a:latin typeface="CambriaMath"/>
                  </a:rPr>
                  <a:t>{𝑥 = 0.4}</a:t>
                </a:r>
                <a:endParaRPr lang="en-US" dirty="0"/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Classification using linear model: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.54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0.28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0.18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0.22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0.56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0.22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𝑙𝑎𝑠𝑠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1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𝑐𝑙𝑎𝑠𝑠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2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Classification using polynomial model: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𝑡𝑒𝑠𝑡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.58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0.47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−1.04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−0.05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0.45</m:t>
                                </m:r>
                              </m:e>
                              <m:e>
                                <m:r>
                                  <a:rPr lang="en-US" b="0" i="1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0.59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n-US" b="0" i="1" smtClean="0">
                              <a:solidFill>
                                <a:schemeClr val="accent5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n-US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</m:t>
                            </m:r>
                            <m:r>
                              <a:rPr lang="en-US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𝑙𝑎𝑠𝑠</m:t>
                            </m:r>
                            <m:r>
                              <a:rPr lang="en-US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1</m:t>
                            </m:r>
                          </m:e>
                        </m:mr>
                        <m:mr>
                          <m:e>
                            <m:r>
                              <a:rPr lang="en-US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𝑐𝑙𝑎𝑠𝑠</m:t>
                            </m:r>
                            <m:r>
                              <a:rPr lang="en-US" b="0" i="1" smtClean="0">
                                <a:solidFill>
                                  <a:schemeClr val="accent5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3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9CDFBB2-A3FD-A6F2-E71F-2A8A22F8E5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979" b="-2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664934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6C347-876B-1EA1-4165-026B56984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F4C29-86A3-078C-4EF7-73F1976F2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Training set: {</a:t>
            </a:r>
            <a:r>
              <a:rPr lang="en-US" dirty="0">
                <a:solidFill>
                  <a:schemeClr val="accent2"/>
                </a:solidFill>
              </a:rPr>
              <a:t>-1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0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0.3</a:t>
            </a:r>
            <a:r>
              <a:rPr lang="en-US" dirty="0"/>
              <a:t>,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</a:rPr>
              <a:t>0.5</a:t>
            </a:r>
            <a:r>
              <a:rPr lang="en-US" dirty="0"/>
              <a:t>,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0.8</a:t>
            </a:r>
            <a:r>
              <a:rPr lang="en-US" dirty="0"/>
              <a:t>}</a:t>
            </a:r>
          </a:p>
          <a:p>
            <a:r>
              <a:rPr lang="en-US" dirty="0"/>
              <a:t>Test set: {-0.1, 0.4}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A39EF72C-B8DE-3202-2D69-DBE4BBF9A79E}"/>
              </a:ext>
            </a:extLst>
          </p:cNvPr>
          <p:cNvCxnSpPr/>
          <p:nvPr/>
        </p:nvCxnSpPr>
        <p:spPr>
          <a:xfrm>
            <a:off x="1160206" y="3077497"/>
            <a:ext cx="7167717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FCB7089F-D723-383D-E4C4-7EABA2C6B4C5}"/>
              </a:ext>
            </a:extLst>
          </p:cNvPr>
          <p:cNvSpPr txBox="1"/>
          <p:nvPr/>
        </p:nvSpPr>
        <p:spPr>
          <a:xfrm>
            <a:off x="8160774" y="3224981"/>
            <a:ext cx="2840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4FCF57-2FF4-D944-1F9C-97F867BECFC8}"/>
              </a:ext>
            </a:extLst>
          </p:cNvPr>
          <p:cNvSpPr txBox="1"/>
          <p:nvPr/>
        </p:nvSpPr>
        <p:spPr>
          <a:xfrm>
            <a:off x="4287948" y="31787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</a:t>
            </a:r>
          </a:p>
        </p:txBody>
      </p:sp>
      <p:sp>
        <p:nvSpPr>
          <p:cNvPr id="8" name="5-point Star 7">
            <a:extLst>
              <a:ext uri="{FF2B5EF4-FFF2-40B4-BE49-F238E27FC236}">
                <a16:creationId xmlns:a16="http://schemas.microsoft.com/office/drawing/2014/main" id="{79429881-447B-365E-291C-6AF2CA6DFA53}"/>
              </a:ext>
            </a:extLst>
          </p:cNvPr>
          <p:cNvSpPr/>
          <p:nvPr/>
        </p:nvSpPr>
        <p:spPr>
          <a:xfrm>
            <a:off x="4326194" y="2966574"/>
            <a:ext cx="245806" cy="212127"/>
          </a:xfrm>
          <a:prstGeom prst="star5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5-point Star 9">
            <a:extLst>
              <a:ext uri="{FF2B5EF4-FFF2-40B4-BE49-F238E27FC236}">
                <a16:creationId xmlns:a16="http://schemas.microsoft.com/office/drawing/2014/main" id="{63B82CDE-B386-9F49-304E-407CD1D1E6FE}"/>
              </a:ext>
            </a:extLst>
          </p:cNvPr>
          <p:cNvSpPr/>
          <p:nvPr/>
        </p:nvSpPr>
        <p:spPr>
          <a:xfrm>
            <a:off x="1497081" y="2961714"/>
            <a:ext cx="245806" cy="212127"/>
          </a:xfrm>
          <a:prstGeom prst="star5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710CFB-1831-A108-AC55-A0F97B5DDA8A}"/>
              </a:ext>
            </a:extLst>
          </p:cNvPr>
          <p:cNvSpPr txBox="1"/>
          <p:nvPr/>
        </p:nvSpPr>
        <p:spPr>
          <a:xfrm>
            <a:off x="1433875" y="3157550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F10757-EFF1-5B2B-3F47-2F8159CCD777}"/>
              </a:ext>
            </a:extLst>
          </p:cNvPr>
          <p:cNvSpPr/>
          <p:nvPr/>
        </p:nvSpPr>
        <p:spPr>
          <a:xfrm>
            <a:off x="6892574" y="2958023"/>
            <a:ext cx="199527" cy="1995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AE82E67-D7B0-3AF3-D278-4F4256B6D4B4}"/>
              </a:ext>
            </a:extLst>
          </p:cNvPr>
          <p:cNvSpPr/>
          <p:nvPr/>
        </p:nvSpPr>
        <p:spPr>
          <a:xfrm>
            <a:off x="5242356" y="2974314"/>
            <a:ext cx="199527" cy="199527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F32FBAA-6E23-795D-E4A9-AB60AFB63A69}"/>
              </a:ext>
            </a:extLst>
          </p:cNvPr>
          <p:cNvSpPr txBox="1"/>
          <p:nvPr/>
        </p:nvSpPr>
        <p:spPr>
          <a:xfrm>
            <a:off x="5139027" y="318842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A523E1-252D-84F7-8C53-922B44E7B24B}"/>
              </a:ext>
            </a:extLst>
          </p:cNvPr>
          <p:cNvSpPr txBox="1"/>
          <p:nvPr/>
        </p:nvSpPr>
        <p:spPr>
          <a:xfrm>
            <a:off x="6754131" y="3181416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0.8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C4D45A0-E4E1-024A-8835-785AC3607EC0}"/>
              </a:ext>
            </a:extLst>
          </p:cNvPr>
          <p:cNvSpPr/>
          <p:nvPr/>
        </p:nvSpPr>
        <p:spPr>
          <a:xfrm>
            <a:off x="6140193" y="2966574"/>
            <a:ext cx="226142" cy="226142"/>
          </a:xfrm>
          <a:prstGeom prst="ellipse">
            <a:avLst/>
          </a:pr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A0690BA-ACB0-8554-73B1-3C32B2BC4EEF}"/>
              </a:ext>
            </a:extLst>
          </p:cNvPr>
          <p:cNvSpPr txBox="1"/>
          <p:nvPr/>
        </p:nvSpPr>
        <p:spPr>
          <a:xfrm>
            <a:off x="6015058" y="3224981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0.5</a:t>
            </a:r>
          </a:p>
        </p:txBody>
      </p:sp>
      <p:sp>
        <p:nvSpPr>
          <p:cNvPr id="19" name="Diamond 18">
            <a:extLst>
              <a:ext uri="{FF2B5EF4-FFF2-40B4-BE49-F238E27FC236}">
                <a16:creationId xmlns:a16="http://schemas.microsoft.com/office/drawing/2014/main" id="{EBD72449-CBD3-EE56-4DF1-C2FCAA5BFEB9}"/>
              </a:ext>
            </a:extLst>
          </p:cNvPr>
          <p:cNvSpPr/>
          <p:nvPr/>
        </p:nvSpPr>
        <p:spPr>
          <a:xfrm>
            <a:off x="3882700" y="2958023"/>
            <a:ext cx="245806" cy="245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A10776-3EBA-D096-C66C-546E79890A02}"/>
              </a:ext>
            </a:extLst>
          </p:cNvPr>
          <p:cNvSpPr txBox="1"/>
          <p:nvPr/>
        </p:nvSpPr>
        <p:spPr>
          <a:xfrm>
            <a:off x="3741003" y="2537100"/>
            <a:ext cx="5469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-0.1</a:t>
            </a:r>
          </a:p>
        </p:txBody>
      </p:sp>
      <p:sp>
        <p:nvSpPr>
          <p:cNvPr id="21" name="Diamond 20">
            <a:extLst>
              <a:ext uri="{FF2B5EF4-FFF2-40B4-BE49-F238E27FC236}">
                <a16:creationId xmlns:a16="http://schemas.microsoft.com/office/drawing/2014/main" id="{B3EA65E8-D3F9-3B7A-6D87-988D6FA9C41A}"/>
              </a:ext>
            </a:extLst>
          </p:cNvPr>
          <p:cNvSpPr/>
          <p:nvPr/>
        </p:nvSpPr>
        <p:spPr>
          <a:xfrm>
            <a:off x="5675351" y="2959494"/>
            <a:ext cx="245806" cy="245806"/>
          </a:xfrm>
          <a:prstGeom prst="diamon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6CE2F06-0784-3CA6-C539-1CF756BFBCDE}"/>
              </a:ext>
            </a:extLst>
          </p:cNvPr>
          <p:cNvSpPr txBox="1"/>
          <p:nvPr/>
        </p:nvSpPr>
        <p:spPr>
          <a:xfrm>
            <a:off x="5538646" y="2507367"/>
            <a:ext cx="476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0.4</a:t>
            </a:r>
          </a:p>
        </p:txBody>
      </p:sp>
    </p:spTree>
    <p:extLst>
      <p:ext uri="{BB962C8B-B14F-4D97-AF65-F5344CB8AC3E}">
        <p14:creationId xmlns:p14="http://schemas.microsoft.com/office/powerpoint/2010/main" val="1707209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19B6-B9CA-F947-CC65-2C5084A8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D0A56-EBFA-BC29-F8BD-5FE9B1A6E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793" y="1369218"/>
            <a:ext cx="8514735" cy="3369929"/>
          </a:xfrm>
        </p:spPr>
        <p:txBody>
          <a:bodyPr>
            <a:normAutofit/>
          </a:bodyPr>
          <a:lstStyle/>
          <a:p>
            <a:pPr algn="just"/>
            <a:r>
              <a:rPr lang="en-SG" sz="18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Get the data set “</a:t>
            </a:r>
            <a:r>
              <a:rPr lang="en-SG" sz="1800" dirty="0">
                <a:solidFill>
                  <a:schemeClr val="accent5">
                    <a:lumMod val="50000"/>
                  </a:schemeClr>
                </a:solidFill>
                <a:effectLst/>
                <a:latin typeface="CourierNewPSMT" panose="02070309020205020404" pitchFamily="49" charset="0"/>
              </a:rPr>
              <a:t>from </a:t>
            </a:r>
            <a:r>
              <a:rPr lang="en-SG" sz="1800" dirty="0" err="1">
                <a:solidFill>
                  <a:schemeClr val="accent5">
                    <a:lumMod val="50000"/>
                  </a:schemeClr>
                </a:solidFill>
                <a:effectLst/>
                <a:latin typeface="CourierNewPSMT" panose="02070309020205020404" pitchFamily="49" charset="0"/>
              </a:rPr>
              <a:t>sklearn.datasets</a:t>
            </a:r>
            <a:r>
              <a:rPr lang="en-SG" sz="1800" dirty="0">
                <a:solidFill>
                  <a:schemeClr val="accent5">
                    <a:lumMod val="50000"/>
                  </a:schemeClr>
                </a:solidFill>
                <a:effectLst/>
                <a:latin typeface="CourierNewPSMT" panose="02070309020205020404" pitchFamily="49" charset="0"/>
              </a:rPr>
              <a:t> import </a:t>
            </a:r>
            <a:r>
              <a:rPr lang="en-SG" sz="1800" dirty="0" err="1">
                <a:solidFill>
                  <a:schemeClr val="accent5">
                    <a:lumMod val="50000"/>
                  </a:schemeClr>
                </a:solidFill>
                <a:effectLst/>
                <a:latin typeface="CourierNewPSMT" panose="02070309020205020404" pitchFamily="49" charset="0"/>
              </a:rPr>
              <a:t>load_iris</a:t>
            </a:r>
            <a:r>
              <a:rPr lang="en-SG" sz="18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”. Use Python to perform the following tasks. </a:t>
            </a:r>
          </a:p>
          <a:p>
            <a:pPr marL="342900" indent="-342900" algn="just">
              <a:buAutoNum type="alphaLcParenBoth"/>
            </a:pPr>
            <a:r>
              <a:rPr lang="en-SG" sz="18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Split the database into two sets: 74% of samples for training, and 26% of samples for testing. Hint: you might want to utilize </a:t>
            </a:r>
            <a:r>
              <a:rPr lang="en-SG" sz="1800" dirty="0">
                <a:solidFill>
                  <a:schemeClr val="accent5">
                    <a:lumMod val="50000"/>
                  </a:schemeClr>
                </a:solidFill>
                <a:effectLst/>
                <a:latin typeface="CourierNewPSMT" panose="02070309020205020404" pitchFamily="49" charset="0"/>
              </a:rPr>
              <a:t>from </a:t>
            </a:r>
            <a:r>
              <a:rPr lang="en-SG" sz="1800" dirty="0" err="1">
                <a:solidFill>
                  <a:schemeClr val="accent5">
                    <a:lumMod val="50000"/>
                  </a:schemeClr>
                </a:solidFill>
                <a:effectLst/>
                <a:latin typeface="CourierNewPSMT" panose="02070309020205020404" pitchFamily="49" charset="0"/>
              </a:rPr>
              <a:t>sklearn.model_selection</a:t>
            </a:r>
            <a:r>
              <a:rPr lang="en-SG" sz="1800" dirty="0">
                <a:solidFill>
                  <a:schemeClr val="accent5">
                    <a:lumMod val="50000"/>
                  </a:schemeClr>
                </a:solidFill>
                <a:effectLst/>
                <a:latin typeface="CourierNewPSMT" panose="02070309020205020404" pitchFamily="49" charset="0"/>
              </a:rPr>
              <a:t> import </a:t>
            </a:r>
            <a:r>
              <a:rPr lang="en-SG" sz="1800" dirty="0" err="1">
                <a:solidFill>
                  <a:schemeClr val="accent5">
                    <a:lumMod val="50000"/>
                  </a:schemeClr>
                </a:solidFill>
                <a:effectLst/>
                <a:latin typeface="CourierNewPSMT" panose="02070309020205020404" pitchFamily="49" charset="0"/>
              </a:rPr>
              <a:t>train_test_split</a:t>
            </a:r>
            <a:r>
              <a:rPr lang="en-SG" sz="1800" dirty="0">
                <a:solidFill>
                  <a:schemeClr val="accent5">
                    <a:lumMod val="50000"/>
                  </a:schemeClr>
                </a:solidFill>
                <a:effectLst/>
                <a:latin typeface="CourierNewPSMT" panose="02070309020205020404" pitchFamily="49" charset="0"/>
              </a:rPr>
              <a:t> </a:t>
            </a:r>
            <a:r>
              <a:rPr lang="en-SG" sz="18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for the splitting. </a:t>
            </a:r>
          </a:p>
          <a:p>
            <a:pPr marL="342900" indent="-342900" algn="just">
              <a:buAutoNum type="alphaLcParenBoth"/>
            </a:pPr>
            <a:r>
              <a:rPr lang="en-SG" sz="18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Construct the target output using </a:t>
            </a:r>
            <a:r>
              <a:rPr lang="en-SG" sz="1800" u="sng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one-hot encoding</a:t>
            </a:r>
            <a:r>
              <a:rPr lang="en-SG" sz="18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.  </a:t>
            </a:r>
            <a:endParaRPr lang="en-SG" dirty="0"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5638031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8C19B6-B9CA-F947-CC65-2C5084A8A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D0A56-EBFA-BC29-F8BD-5FE9B1A6E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793" y="1369218"/>
            <a:ext cx="8514735" cy="3369929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SG" sz="18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(c)  Perform a </a:t>
            </a:r>
            <a:r>
              <a:rPr lang="en-SG" sz="1800" b="1" dirty="0">
                <a:solidFill>
                  <a:schemeClr val="accent2"/>
                </a:solidFill>
                <a:effectLst/>
                <a:latin typeface="TimesNewRomanPSMT"/>
              </a:rPr>
              <a:t>linear regression </a:t>
            </a:r>
            <a:r>
              <a:rPr lang="en-SG" sz="18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for classification and compute the number of test samples that are classified correctly. </a:t>
            </a:r>
            <a:endParaRPr lang="en-SG" dirty="0">
              <a:solidFill>
                <a:schemeClr val="accent5">
                  <a:lumMod val="50000"/>
                </a:schemeClr>
              </a:solidFill>
              <a:effectLst/>
            </a:endParaRPr>
          </a:p>
          <a:p>
            <a:pPr marL="0" indent="0" algn="just">
              <a:buNone/>
            </a:pPr>
            <a:r>
              <a:rPr lang="en-SG" sz="18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(d)  Perform a </a:t>
            </a:r>
            <a:r>
              <a:rPr lang="en-SG" sz="1800" b="1" dirty="0">
                <a:solidFill>
                  <a:schemeClr val="accent2"/>
                </a:solidFill>
                <a:effectLst/>
                <a:latin typeface="TimesNewRomanPSMT"/>
              </a:rPr>
              <a:t>2nd order polynomial regression </a:t>
            </a:r>
            <a:r>
              <a:rPr lang="en-SG" sz="18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for classification and compute the number of test samples that are classified correctly. Hint: you might want to use </a:t>
            </a:r>
            <a:r>
              <a:rPr lang="en-SG" sz="1800" dirty="0">
                <a:solidFill>
                  <a:schemeClr val="accent5">
                    <a:lumMod val="50000"/>
                  </a:schemeClr>
                </a:solidFill>
                <a:effectLst/>
                <a:latin typeface="CourierNewPSMT" panose="02070309020205020404" pitchFamily="49" charset="0"/>
              </a:rPr>
              <a:t>from </a:t>
            </a:r>
            <a:r>
              <a:rPr lang="en-SG" sz="1800" dirty="0" err="1">
                <a:solidFill>
                  <a:schemeClr val="accent5">
                    <a:lumMod val="50000"/>
                  </a:schemeClr>
                </a:solidFill>
                <a:effectLst/>
                <a:latin typeface="CourierNewPSMT" panose="02070309020205020404" pitchFamily="49" charset="0"/>
              </a:rPr>
              <a:t>sklearn.preprocessing</a:t>
            </a:r>
            <a:r>
              <a:rPr lang="en-SG" sz="1800" dirty="0">
                <a:solidFill>
                  <a:schemeClr val="accent5">
                    <a:lumMod val="50000"/>
                  </a:schemeClr>
                </a:solidFill>
                <a:effectLst/>
                <a:latin typeface="CourierNewPSMT" panose="02070309020205020404" pitchFamily="49" charset="0"/>
              </a:rPr>
              <a:t> import </a:t>
            </a:r>
            <a:r>
              <a:rPr lang="en-SG" sz="1800" dirty="0" err="1">
                <a:solidFill>
                  <a:schemeClr val="accent5">
                    <a:lumMod val="50000"/>
                  </a:schemeClr>
                </a:solidFill>
                <a:effectLst/>
                <a:latin typeface="CourierNewPSMT" panose="02070309020205020404" pitchFamily="49" charset="0"/>
              </a:rPr>
              <a:t>PolynomialFeatures</a:t>
            </a:r>
            <a:r>
              <a:rPr lang="en-SG" sz="1800" dirty="0">
                <a:solidFill>
                  <a:schemeClr val="accent5">
                    <a:lumMod val="50000"/>
                  </a:schemeClr>
                </a:solidFill>
                <a:effectLst/>
                <a:latin typeface="CourierNewPSMT" panose="02070309020205020404" pitchFamily="49" charset="0"/>
              </a:rPr>
              <a:t> </a:t>
            </a:r>
            <a:r>
              <a:rPr lang="en-SG" sz="1800" dirty="0">
                <a:solidFill>
                  <a:schemeClr val="accent5">
                    <a:lumMod val="50000"/>
                  </a:schemeClr>
                </a:solidFill>
                <a:effectLst/>
                <a:latin typeface="TimesNewRomanPSMT"/>
              </a:rPr>
              <a:t>for generation of the polynomial matrix. </a:t>
            </a:r>
            <a:endParaRPr lang="en-SG" dirty="0">
              <a:solidFill>
                <a:schemeClr val="accent5">
                  <a:lumMod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75125600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589C-9E1A-A01A-4E4B-55C3078D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A1AC81-72C3-7949-59CB-C02E5E49E0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1781" y="1359385"/>
                <a:ext cx="8180438" cy="3281439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en-SG" sz="1800" dirty="0">
                    <a:effectLst/>
                    <a:latin typeface="TimesNewRomanPSMT"/>
                  </a:rPr>
                  <a:t>MCQ: there could be more than one answer. Given three samples of two-dimensional data points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SG" dirty="0"/>
                  <a:t> </a:t>
                </a:r>
                <a:r>
                  <a:rPr lang="en-SG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corresponding target vector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SG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Suppose you want to use a full third-order polynomial model to fit these data. </a:t>
                </a:r>
              </a:p>
              <a:p>
                <a:pPr marL="0" indent="0" algn="just">
                  <a:buNone/>
                </a:pPr>
                <a:endParaRPr lang="en-SG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SG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of the following is/are true?</a:t>
                </a:r>
              </a:p>
              <a:p>
                <a:pPr marL="342900" indent="-342900">
                  <a:buAutoNum type="alphaLcParenR"/>
                </a:pPr>
                <a:r>
                  <a:rPr lang="en-SG" sz="1800" dirty="0">
                    <a:effectLst/>
                    <a:latin typeface="TimesNewRomanPSMT"/>
                  </a:rPr>
                  <a:t>The polynomials model has 10 parameters to learn</a:t>
                </a:r>
              </a:p>
              <a:p>
                <a:pPr marL="342900" indent="-342900">
                  <a:buAutoNum type="alphaLcParenR"/>
                </a:pPr>
                <a:r>
                  <a:rPr lang="en-SG" sz="1800" dirty="0">
                    <a:effectLst/>
                    <a:latin typeface="TimesNewRomanPSMT"/>
                  </a:rPr>
                  <a:t>The polynomial learning system is an under-determined one</a:t>
                </a:r>
                <a:endParaRPr lang="en-SG" sz="1800" dirty="0">
                  <a:latin typeface="TimesNewRomanPSMT"/>
                </a:endParaRPr>
              </a:p>
              <a:p>
                <a:pPr marL="342900" indent="-342900">
                  <a:buAutoNum type="alphaLcParenR"/>
                </a:pPr>
                <a:r>
                  <a:rPr lang="en-SG" sz="1800" dirty="0">
                    <a:effectLst/>
                    <a:latin typeface="TimesNewRomanPSMT"/>
                  </a:rPr>
                  <a:t>The learning of the polynomial model has infinite number of solutions</a:t>
                </a:r>
              </a:p>
              <a:p>
                <a:pPr marL="342900" indent="-342900">
                  <a:buAutoNum type="alphaLcParenR"/>
                </a:pPr>
                <a:r>
                  <a:rPr lang="en-SG" sz="1800" dirty="0">
                    <a:effectLst/>
                    <a:latin typeface="TimesNewRomanPSMT"/>
                  </a:rPr>
                  <a:t>The input matrix </a:t>
                </a:r>
                <a:r>
                  <a:rPr lang="en-SG" sz="1800" b="1" dirty="0">
                    <a:effectLst/>
                    <a:latin typeface="TimesNewRomanPS"/>
                  </a:rPr>
                  <a:t>X </a:t>
                </a:r>
                <a:r>
                  <a:rPr lang="en-SG" sz="1800" dirty="0">
                    <a:effectLst/>
                    <a:latin typeface="TimesNewRomanPSMT"/>
                  </a:rPr>
                  <a:t>has linearly dependent samples</a:t>
                </a:r>
                <a:endParaRPr lang="en-SG" sz="1800" dirty="0">
                  <a:latin typeface="TimesNewRomanPSMT"/>
                </a:endParaRPr>
              </a:p>
              <a:p>
                <a:pPr marL="342900" indent="-342900">
                  <a:buAutoNum type="alphaLcParenR"/>
                </a:pPr>
                <a:r>
                  <a:rPr lang="en-SG" sz="1800" dirty="0">
                    <a:effectLst/>
                    <a:latin typeface="TimesNewRomanPSMT"/>
                  </a:rPr>
                  <a:t>None of the above </a:t>
                </a:r>
                <a:endParaRPr lang="en-SG" sz="1400" dirty="0"/>
              </a:p>
              <a:p>
                <a:endParaRPr lang="en-SG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A1AC81-72C3-7949-59CB-C02E5E49E0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781" y="1359385"/>
                <a:ext cx="8180438" cy="3281439"/>
              </a:xfrm>
              <a:blipFill>
                <a:blip r:embed="rId2"/>
                <a:stretch>
                  <a:fillRect l="-310" t="-2317" r="-310" b="-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87050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408D4-D236-B722-5D82-714BEC4B3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92C73D-1EB7-8B7E-FA59-404D145A71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8515350" cy="2976380"/>
              </a:xfrm>
            </p:spPr>
            <p:txBody>
              <a:bodyPr/>
              <a:lstStyle/>
              <a:p>
                <a:r>
                  <a:rPr lang="en-US" dirty="0"/>
                  <a:t>Third order: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0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bSup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endParaRPr lang="en-US" b="0" i="1" dirty="0">
                  <a:effectLst/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0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27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27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92C73D-1EB7-8B7E-FA59-404D145A71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8515350" cy="2976380"/>
              </a:xfrm>
              <a:blipFill>
                <a:blip r:embed="rId2"/>
                <a:stretch>
                  <a:fillRect t="-25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400372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2589C-9E1A-A01A-4E4B-55C3078D8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A1AC81-72C3-7949-59CB-C02E5E49E0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1781" y="1359385"/>
                <a:ext cx="8180438" cy="3281439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/>
                <a:r>
                  <a:rPr lang="en-SG" sz="1800" dirty="0">
                    <a:effectLst/>
                    <a:latin typeface="TimesNewRomanPSMT"/>
                  </a:rPr>
                  <a:t>MCQ: there could be more than one answer. Given three samples of two-dimensional data points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800" b="0" i="1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800" b="0" i="1" smtClean="0">
                                  <a:effectLst/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SG" dirty="0"/>
                  <a:t> </a:t>
                </a:r>
                <a:r>
                  <a:rPr lang="en-SG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corresponding target vector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𝑦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SG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 Suppose you want to use a full third-order polynomial model to fit these data. </a:t>
                </a:r>
              </a:p>
              <a:p>
                <a:pPr marL="0" indent="0" algn="just">
                  <a:buNone/>
                </a:pPr>
                <a:endParaRPr lang="en-SG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SG" sz="1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Which of the following is/are true?</a:t>
                </a:r>
              </a:p>
              <a:p>
                <a:pPr marL="342900" indent="-342900">
                  <a:buAutoNum type="alphaLcParenR"/>
                </a:pPr>
                <a:r>
                  <a:rPr lang="en-SG" sz="1800" dirty="0">
                    <a:effectLst/>
                    <a:latin typeface="TimesNewRomanPSMT"/>
                  </a:rPr>
                  <a:t>The polynomials model has 10 parameters to learn</a:t>
                </a:r>
              </a:p>
              <a:p>
                <a:pPr marL="342900" indent="-342900">
                  <a:buAutoNum type="alphaLcParenR"/>
                </a:pPr>
                <a:r>
                  <a:rPr lang="en-SG" sz="1800" dirty="0">
                    <a:effectLst/>
                    <a:latin typeface="TimesNewRomanPSMT"/>
                  </a:rPr>
                  <a:t>The polynomial learning system is an under-determined one</a:t>
                </a:r>
                <a:endParaRPr lang="en-SG" sz="1800" dirty="0">
                  <a:latin typeface="TimesNewRomanPSMT"/>
                </a:endParaRPr>
              </a:p>
              <a:p>
                <a:pPr marL="342900" indent="-342900">
                  <a:buAutoNum type="alphaLcParenR"/>
                </a:pPr>
                <a:r>
                  <a:rPr lang="en-SG" sz="1800" dirty="0">
                    <a:effectLst/>
                    <a:latin typeface="TimesNewRomanPSMT"/>
                  </a:rPr>
                  <a:t>The learning of the polynomial model has infinite number of solutions</a:t>
                </a:r>
              </a:p>
              <a:p>
                <a:pPr marL="342900" indent="-342900">
                  <a:buAutoNum type="alphaLcParenR"/>
                </a:pPr>
                <a:r>
                  <a:rPr lang="en-SG" sz="1800" dirty="0">
                    <a:effectLst/>
                    <a:latin typeface="TimesNewRomanPSMT"/>
                  </a:rPr>
                  <a:t>The input matrix </a:t>
                </a:r>
                <a:r>
                  <a:rPr lang="en-SG" sz="1800" b="1" dirty="0">
                    <a:effectLst/>
                    <a:latin typeface="TimesNewRomanPS"/>
                  </a:rPr>
                  <a:t>X </a:t>
                </a:r>
                <a:r>
                  <a:rPr lang="en-SG" sz="1800" dirty="0">
                    <a:effectLst/>
                    <a:latin typeface="TimesNewRomanPSMT"/>
                  </a:rPr>
                  <a:t>has linearly dependent samples</a:t>
                </a:r>
                <a:endParaRPr lang="en-SG" sz="1800" dirty="0">
                  <a:latin typeface="TimesNewRomanPSMT"/>
                </a:endParaRPr>
              </a:p>
              <a:p>
                <a:pPr marL="342900" indent="-342900">
                  <a:buAutoNum type="alphaLcParenR"/>
                </a:pPr>
                <a:r>
                  <a:rPr lang="en-SG" sz="1800" dirty="0">
                    <a:effectLst/>
                    <a:latin typeface="TimesNewRomanPSMT"/>
                  </a:rPr>
                  <a:t>None of the above </a:t>
                </a:r>
                <a:endParaRPr lang="en-SG" sz="1400" dirty="0"/>
              </a:p>
              <a:p>
                <a:endParaRPr lang="en-SG" sz="1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A1AC81-72C3-7949-59CB-C02E5E49E0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1781" y="1359385"/>
                <a:ext cx="8180438" cy="3281439"/>
              </a:xfrm>
              <a:blipFill>
                <a:blip r:embed="rId2"/>
                <a:stretch>
                  <a:fillRect l="-310" t="-2317" r="-310" b="-3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1167AAAE-BBBE-1DC1-6DB1-51ADCCA7D774}"/>
              </a:ext>
            </a:extLst>
          </p:cNvPr>
          <p:cNvSpPr/>
          <p:nvPr/>
        </p:nvSpPr>
        <p:spPr>
          <a:xfrm>
            <a:off x="481781" y="3028335"/>
            <a:ext cx="285135" cy="28513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339E53-47D7-0509-F18C-0A0F78F7BC96}"/>
              </a:ext>
            </a:extLst>
          </p:cNvPr>
          <p:cNvSpPr/>
          <p:nvPr/>
        </p:nvSpPr>
        <p:spPr>
          <a:xfrm>
            <a:off x="481780" y="3355255"/>
            <a:ext cx="285135" cy="28513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B2B98E-F640-3E74-9709-D0A8A6582500}"/>
              </a:ext>
            </a:extLst>
          </p:cNvPr>
          <p:cNvSpPr/>
          <p:nvPr/>
        </p:nvSpPr>
        <p:spPr>
          <a:xfrm>
            <a:off x="491611" y="3662512"/>
            <a:ext cx="285135" cy="28513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F57E60-C524-4F0C-6D6E-BCC5309D7243}"/>
              </a:ext>
            </a:extLst>
          </p:cNvPr>
          <p:cNvSpPr/>
          <p:nvPr/>
        </p:nvSpPr>
        <p:spPr>
          <a:xfrm>
            <a:off x="491610" y="3974687"/>
            <a:ext cx="285135" cy="28513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50736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4AD0D-9D14-2569-52BD-B932EE8D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BC543A-5BAF-669B-7A1C-48EABF0227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SG" sz="1800" dirty="0">
                    <a:effectLst/>
                    <a:latin typeface="TimesNewRomanPSMT"/>
                  </a:rPr>
                  <a:t>MCQ: there could be more than one answer. Which of the following is/are true? </a:t>
                </a:r>
                <a:endParaRPr lang="en-SG" dirty="0"/>
              </a:p>
              <a:p>
                <a:pPr marL="342900" indent="-342900" algn="just">
                  <a:buAutoNum type="alphaLcParenR"/>
                </a:pPr>
                <a:r>
                  <a:rPr lang="en-SG" sz="1800" dirty="0">
                    <a:effectLst/>
                    <a:latin typeface="TimesNewRomanPSMT"/>
                  </a:rPr>
                  <a:t>The polynomial model can be used to solve problems with nonlinear decision boundary. </a:t>
                </a:r>
                <a:endParaRPr lang="en-SG" dirty="0"/>
              </a:p>
              <a:p>
                <a:pPr marL="342900" indent="-342900" algn="just">
                  <a:buAutoNum type="alphaLcParenR"/>
                </a:pPr>
                <a:r>
                  <a:rPr lang="en-SG" sz="1800" dirty="0">
                    <a:effectLst/>
                    <a:latin typeface="TimesNewRomanPSMT"/>
                  </a:rPr>
                  <a:t>The ridge regression cannot be applied to multi-target regression. </a:t>
                </a:r>
                <a:endParaRPr lang="en-SG" dirty="0"/>
              </a:p>
              <a:p>
                <a:pPr marL="342900" indent="-342900" algn="just">
                  <a:buAutoNum type="alphaLcParenR"/>
                </a:pPr>
                <a:r>
                  <a:rPr lang="en-SG" sz="1800" dirty="0">
                    <a:effectLst/>
                    <a:latin typeface="TimesNewRomanPSMT"/>
                  </a:rPr>
                  <a:t>The solution for learning feature </a:t>
                </a:r>
                <a:r>
                  <a:rPr lang="en-SG" sz="1800" dirty="0">
                    <a:effectLst/>
                    <a:latin typeface="CambriaMath"/>
                  </a:rPr>
                  <a:t>𝐗 </a:t>
                </a:r>
                <a:r>
                  <a:rPr lang="en-SG" sz="1800" dirty="0">
                    <a:effectLst/>
                    <a:latin typeface="TimesNewRomanPSMT"/>
                  </a:rPr>
                  <a:t>with target </a:t>
                </a:r>
                <a:r>
                  <a:rPr lang="en-SG" sz="1800" dirty="0">
                    <a:effectLst/>
                    <a:latin typeface="CambriaMath"/>
                  </a:rPr>
                  <a:t>𝐲 </a:t>
                </a:r>
                <a:r>
                  <a:rPr lang="en-SG" sz="1800" dirty="0">
                    <a:effectLst/>
                    <a:latin typeface="TimesNewRomanPSMT"/>
                  </a:rPr>
                  <a:t>based on linear ridge regression can be written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sz="1800" b="1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1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800" b="1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sz="1800" b="1" i="1" dirty="0" smtClean="0"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800" b="1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</m:d>
                      </m:e>
                      <m:sup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b="1" i="1" dirty="0" smtClean="0">
                        <a:effectLst/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SG" sz="1800" dirty="0">
                    <a:effectLst/>
                    <a:latin typeface="TimesNewRomanPSMT"/>
                  </a:rPr>
                  <a:t> for </a:t>
                </a:r>
                <a:r>
                  <a:rPr lang="en-SG" sz="1800" dirty="0">
                    <a:effectLst/>
                    <a:latin typeface="CambriaMath"/>
                  </a:rPr>
                  <a:t>𝜆 &gt; 0</a:t>
                </a:r>
                <a:r>
                  <a:rPr lang="en-SG" sz="1800" dirty="0">
                    <a:effectLst/>
                    <a:latin typeface="TimesNewRomanPSMT"/>
                  </a:rPr>
                  <a:t>. As </a:t>
                </a:r>
                <a:r>
                  <a:rPr lang="en-SG" sz="1800" dirty="0">
                    <a:effectLst/>
                    <a:latin typeface="CambriaMath"/>
                  </a:rPr>
                  <a:t>𝜆 </a:t>
                </a:r>
                <a:r>
                  <a:rPr lang="en-SG" sz="1800" dirty="0">
                    <a:effectLst/>
                    <a:latin typeface="TimesNewRomanPSMT"/>
                  </a:rPr>
                  <a:t>increases,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1800" b="1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 smtClean="0">
                                <a:effectLst/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p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sz="18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smtClean="0">
                            <a:effectLst/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SG" sz="1800" b="1" dirty="0">
                    <a:effectLst/>
                    <a:latin typeface="TimesNewRomanPSMT"/>
                  </a:rPr>
                  <a:t> </a:t>
                </a:r>
                <a:r>
                  <a:rPr lang="en-SG" sz="1800" dirty="0">
                    <a:effectLst/>
                    <a:latin typeface="TimesNewRomanPSMT"/>
                  </a:rPr>
                  <a:t>decreases. </a:t>
                </a:r>
                <a:endParaRPr lang="en-SG" dirty="0"/>
              </a:p>
              <a:p>
                <a:pPr marL="342900" indent="-342900" algn="just">
                  <a:buAutoNum type="alphaLcParenR"/>
                </a:pPr>
                <a:r>
                  <a:rPr lang="en-SG" sz="1800" dirty="0">
                    <a:effectLst/>
                    <a:latin typeface="TimesNewRomanPSMT"/>
                  </a:rPr>
                  <a:t>If there are four data samples with two input features each, the full second-order polynomial model is an over- determined system. </a:t>
                </a: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BC543A-5BAF-669B-7A1C-48EABF0227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2" t="-2128" r="-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442511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EBF9F-941E-B11E-AACE-54827AFFF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E9E09-C135-DB04-91A5-C051741ACB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289" y="1369219"/>
                <a:ext cx="8652387" cy="297638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SG" sz="1800" dirty="0">
                    <a:effectLst/>
                    <a:latin typeface="TimesNewRomanPSMT"/>
                  </a:rPr>
                  <a:t>The solution for learning feature </a:t>
                </a:r>
                <a:r>
                  <a:rPr lang="en-SG" sz="1800" dirty="0">
                    <a:effectLst/>
                    <a:latin typeface="CambriaMath"/>
                  </a:rPr>
                  <a:t>𝐗 </a:t>
                </a:r>
                <a:r>
                  <a:rPr lang="en-SG" sz="1800" dirty="0">
                    <a:effectLst/>
                    <a:latin typeface="TimesNewRomanPSMT"/>
                  </a:rPr>
                  <a:t>with target </a:t>
                </a:r>
                <a:r>
                  <a:rPr lang="en-SG" sz="1800" dirty="0">
                    <a:effectLst/>
                    <a:latin typeface="CambriaMath"/>
                  </a:rPr>
                  <a:t>𝐲 </a:t>
                </a:r>
                <a:r>
                  <a:rPr lang="en-SG" sz="1800" dirty="0">
                    <a:effectLst/>
                    <a:latin typeface="TimesNewRomanPSMT"/>
                  </a:rPr>
                  <a:t>based on linear ridge regression can be written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sz="1800" b="1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1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800" b="1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sz="1800" b="1" i="1" dirty="0" smtClean="0"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800" b="1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</m:d>
                      </m:e>
                      <m:sup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b="1" i="1" dirty="0" smtClean="0">
                        <a:effectLst/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SG" sz="1800" dirty="0">
                    <a:effectLst/>
                    <a:latin typeface="TimesNewRomanPSMT"/>
                  </a:rPr>
                  <a:t> for </a:t>
                </a:r>
                <a:r>
                  <a:rPr lang="en-SG" sz="1800" dirty="0">
                    <a:effectLst/>
                    <a:latin typeface="CambriaMath"/>
                  </a:rPr>
                  <a:t>𝜆 &gt; 0</a:t>
                </a:r>
                <a:r>
                  <a:rPr lang="en-SG" sz="1800" dirty="0">
                    <a:effectLst/>
                    <a:latin typeface="TimesNewRomanPSMT"/>
                  </a:rPr>
                  <a:t>. As </a:t>
                </a:r>
                <a:r>
                  <a:rPr lang="en-SG" sz="1800" dirty="0">
                    <a:effectLst/>
                    <a:latin typeface="CambriaMath"/>
                  </a:rPr>
                  <a:t>𝜆 </a:t>
                </a:r>
                <a:r>
                  <a:rPr lang="en-SG" sz="1800" dirty="0">
                    <a:effectLst/>
                    <a:latin typeface="TimesNewRomanPSMT"/>
                  </a:rPr>
                  <a:t>increases,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1800" b="1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 smtClean="0">
                                <a:effectLst/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p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sz="18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smtClean="0">
                            <a:effectLst/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SG" sz="1800" b="1" dirty="0">
                    <a:effectLst/>
                    <a:latin typeface="TimesNewRomanPSMT"/>
                  </a:rPr>
                  <a:t> </a:t>
                </a:r>
                <a:r>
                  <a:rPr lang="en-SG" sz="1800" dirty="0">
                    <a:effectLst/>
                    <a:latin typeface="TimesNewRomanPSMT"/>
                  </a:rPr>
                  <a:t>decreases. (True/False)</a:t>
                </a:r>
                <a:endParaRPr lang="en-SG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E9E09-C135-DB04-91A5-C051741ACB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289" y="1369219"/>
                <a:ext cx="8652387" cy="2976380"/>
              </a:xfrm>
              <a:blipFill>
                <a:blip r:embed="rId2"/>
                <a:stretch>
                  <a:fillRect t="-2128" r="-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FF9D64F5-115B-69D8-8243-1B43D6AE24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868"/>
          <a:stretch/>
        </p:blipFill>
        <p:spPr>
          <a:xfrm>
            <a:off x="1958606" y="2196770"/>
            <a:ext cx="5226787" cy="2387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3585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EBF9F-941E-B11E-AACE-54827AFFF4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E9E09-C135-DB04-91A5-C051741ACB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289" y="1369219"/>
                <a:ext cx="8652387" cy="2976380"/>
              </a:xfrm>
            </p:spPr>
            <p:txBody>
              <a:bodyPr>
                <a:normAutofit/>
              </a:bodyPr>
              <a:lstStyle/>
              <a:p>
                <a:pPr algn="just"/>
                <a:r>
                  <a:rPr lang="en-SG" sz="1800" dirty="0">
                    <a:effectLst/>
                    <a:latin typeface="TimesNewRomanPSMT"/>
                  </a:rPr>
                  <a:t>The solution for learning feature </a:t>
                </a:r>
                <a:r>
                  <a:rPr lang="en-SG" sz="1800" dirty="0">
                    <a:effectLst/>
                    <a:latin typeface="CambriaMath"/>
                  </a:rPr>
                  <a:t>𝐗 </a:t>
                </a:r>
                <a:r>
                  <a:rPr lang="en-SG" sz="1800" dirty="0">
                    <a:effectLst/>
                    <a:latin typeface="TimesNewRomanPSMT"/>
                  </a:rPr>
                  <a:t>with target </a:t>
                </a:r>
                <a:r>
                  <a:rPr lang="en-SG" sz="1800" dirty="0">
                    <a:effectLst/>
                    <a:latin typeface="CambriaMath"/>
                  </a:rPr>
                  <a:t>𝐲 </a:t>
                </a:r>
                <a:r>
                  <a:rPr lang="en-SG" sz="1800" dirty="0">
                    <a:effectLst/>
                    <a:latin typeface="TimesNewRomanPSMT"/>
                  </a:rPr>
                  <a:t>based on linear ridge regression can be written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sz="1800" b="1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1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800" b="1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sz="1800" b="1" i="1" dirty="0" smtClean="0"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800" b="1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</m:d>
                      </m:e>
                      <m:sup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b="1" i="1" dirty="0" smtClean="0">
                        <a:effectLst/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SG" sz="1800" dirty="0">
                    <a:effectLst/>
                    <a:latin typeface="TimesNewRomanPSMT"/>
                  </a:rPr>
                  <a:t> for </a:t>
                </a:r>
                <a:r>
                  <a:rPr lang="en-SG" sz="1800" dirty="0">
                    <a:effectLst/>
                    <a:latin typeface="CambriaMath"/>
                  </a:rPr>
                  <a:t>𝜆 &gt; 0</a:t>
                </a:r>
                <a:r>
                  <a:rPr lang="en-SG" sz="1800" dirty="0">
                    <a:effectLst/>
                    <a:latin typeface="TimesNewRomanPSMT"/>
                  </a:rPr>
                  <a:t>. As </a:t>
                </a:r>
                <a:r>
                  <a:rPr lang="en-SG" sz="1800" dirty="0">
                    <a:effectLst/>
                    <a:latin typeface="CambriaMath"/>
                  </a:rPr>
                  <a:t>𝜆 </a:t>
                </a:r>
                <a:r>
                  <a:rPr lang="en-SG" sz="1800" dirty="0">
                    <a:effectLst/>
                    <a:latin typeface="TimesNewRomanPSMT"/>
                  </a:rPr>
                  <a:t>increases,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1800" b="1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 smtClean="0">
                                <a:effectLst/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p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sz="18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smtClean="0">
                            <a:effectLst/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SG" sz="1800" b="1" dirty="0">
                    <a:effectLst/>
                    <a:latin typeface="TimesNewRomanPSMT"/>
                  </a:rPr>
                  <a:t> </a:t>
                </a:r>
                <a:r>
                  <a:rPr lang="en-SG" sz="1800" dirty="0">
                    <a:effectLst/>
                    <a:latin typeface="TimesNewRomanPSMT"/>
                  </a:rPr>
                  <a:t>decreases. (True/False)</a:t>
                </a:r>
                <a:endParaRPr lang="en-SG" sz="18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DE9E09-C135-DB04-91A5-C051741ACB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289" y="1369219"/>
                <a:ext cx="8652387" cy="2976380"/>
              </a:xfrm>
              <a:blipFill>
                <a:blip r:embed="rId2"/>
                <a:stretch>
                  <a:fillRect t="-2128" r="-5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 descr="A math equations on a white background&#10;&#10;Description automatically generated">
            <a:extLst>
              <a:ext uri="{FF2B5EF4-FFF2-40B4-BE49-F238E27FC236}">
                <a16:creationId xmlns:a16="http://schemas.microsoft.com/office/drawing/2014/main" id="{FF9D64F5-115B-69D8-8243-1B43D6AE245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868"/>
          <a:stretch/>
        </p:blipFill>
        <p:spPr>
          <a:xfrm>
            <a:off x="1958606" y="2196770"/>
            <a:ext cx="5226787" cy="2387751"/>
          </a:xfrm>
          <a:prstGeom prst="rect">
            <a:avLst/>
          </a:prstGeom>
        </p:spPr>
      </p:pic>
      <p:sp>
        <p:nvSpPr>
          <p:cNvPr id="4" name="Oval 3">
            <a:extLst>
              <a:ext uri="{FF2B5EF4-FFF2-40B4-BE49-F238E27FC236}">
                <a16:creationId xmlns:a16="http://schemas.microsoft.com/office/drawing/2014/main" id="{0BB063BE-B9DC-03E9-8C55-00BC5BF8BEBE}"/>
              </a:ext>
            </a:extLst>
          </p:cNvPr>
          <p:cNvSpPr/>
          <p:nvPr/>
        </p:nvSpPr>
        <p:spPr>
          <a:xfrm>
            <a:off x="7777316" y="1622323"/>
            <a:ext cx="521110" cy="33429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8751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3B4DC-2959-D617-872D-326C58A0D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944DF1-CC36-E8A5-E0AA-3BF27CE20DC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340925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Start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, prove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Hint: make use of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endParaRPr lang="en-US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𝑿𝒘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𝑿𝒘</m:t>
                          </m:r>
                        </m:e>
                      </m:d>
                    </m:oMath>
                  </m:oMathPara>
                </a14:m>
                <a:endParaRPr lang="en-US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b="0" i="1" smtClean="0">
                                  <a:solidFill>
                                    <a:schemeClr val="accent2"/>
                                  </a:solidFill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𝑿𝒘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𝑤h𝑒𝑟𝑒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𝑿𝒘</m:t>
                          </m:r>
                        </m:num>
                        <m:den>
                          <m:r>
                            <a:rPr lang="en-US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9944DF1-CC36-E8A5-E0AA-3BF27CE20D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3409258"/>
              </a:xfrm>
              <a:blipFill>
                <a:blip r:embed="rId2"/>
                <a:stretch>
                  <a:fillRect t="-1859" b="-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81795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E40F-27CD-A539-EF82-723F02BE1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347536-2FB2-ECF5-EE42-980F0CF250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2452" y="1369219"/>
                <a:ext cx="8386916" cy="2976380"/>
              </a:xfrm>
            </p:spPr>
            <p:txBody>
              <a:bodyPr/>
              <a:lstStyle/>
              <a:p>
                <a:pPr algn="just"/>
                <a:r>
                  <a:rPr lang="en-SG" sz="2400" dirty="0">
                    <a:effectLst/>
                    <a:latin typeface="TimesNewRomanPSMT"/>
                  </a:rPr>
                  <a:t>If there are four data samples with two input features each, the full second-order polynomial model is an </a:t>
                </a:r>
                <a:r>
                  <a:rPr lang="en-SG" sz="2400" u="sng" dirty="0">
                    <a:effectLst/>
                    <a:latin typeface="TimesNewRomanPSMT"/>
                  </a:rPr>
                  <a:t>over- determined </a:t>
                </a:r>
                <a:r>
                  <a:rPr lang="en-SG" sz="2400" dirty="0">
                    <a:effectLst/>
                    <a:latin typeface="TimesNewRomanPSMT"/>
                  </a:rPr>
                  <a:t>system. (True/False)</a:t>
                </a:r>
                <a:endParaRPr lang="en-SG" dirty="0"/>
              </a:p>
              <a:p>
                <a:pPr algn="just"/>
                <a:endParaRPr lang="en-US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347536-2FB2-ECF5-EE42-980F0CF250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2452" y="1369219"/>
                <a:ext cx="8386916" cy="2976380"/>
              </a:xfrm>
              <a:blipFill>
                <a:blip r:embed="rId2"/>
                <a:stretch>
                  <a:fillRect t="-3404" r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A3878E-B1E3-7288-67FE-0B2E191FBD80}"/>
                  </a:ext>
                </a:extLst>
              </p:cNvPr>
              <p:cNvSpPr txBox="1"/>
              <p:nvPr/>
            </p:nvSpPr>
            <p:spPr>
              <a:xfrm>
                <a:off x="3176435" y="2729590"/>
                <a:ext cx="5152102" cy="650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Second order: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08915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A3878E-B1E3-7288-67FE-0B2E191FB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435" y="2729590"/>
                <a:ext cx="5152102" cy="650050"/>
              </a:xfrm>
              <a:prstGeom prst="rect">
                <a:avLst/>
              </a:prstGeom>
              <a:blipFill>
                <a:blip r:embed="rId3"/>
                <a:stretch>
                  <a:fillRect l="-985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74C05BD-7265-4B6B-2B39-013BDE9BEDE2}"/>
              </a:ext>
            </a:extLst>
          </p:cNvPr>
          <p:cNvSpPr txBox="1"/>
          <p:nvPr/>
        </p:nvSpPr>
        <p:spPr>
          <a:xfrm>
            <a:off x="3176435" y="3695549"/>
            <a:ext cx="515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Dimension of P matrix?</a:t>
            </a:r>
          </a:p>
        </p:txBody>
      </p:sp>
    </p:spTree>
    <p:extLst>
      <p:ext uri="{BB962C8B-B14F-4D97-AF65-F5344CB8AC3E}">
        <p14:creationId xmlns:p14="http://schemas.microsoft.com/office/powerpoint/2010/main" val="345157885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1E40F-27CD-A539-EF82-723F02BE1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347536-2FB2-ECF5-EE42-980F0CF250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42452" y="1369219"/>
                <a:ext cx="8386916" cy="2976380"/>
              </a:xfrm>
            </p:spPr>
            <p:txBody>
              <a:bodyPr/>
              <a:lstStyle/>
              <a:p>
                <a:pPr algn="just"/>
                <a:r>
                  <a:rPr lang="en-SG" sz="2400" dirty="0">
                    <a:effectLst/>
                    <a:latin typeface="TimesNewRomanPSMT"/>
                  </a:rPr>
                  <a:t>If there are four data samples with two input features each, the full second-order polynomial model is an </a:t>
                </a:r>
                <a:r>
                  <a:rPr lang="en-SG" sz="2400" u="sng" dirty="0">
                    <a:effectLst/>
                    <a:latin typeface="TimesNewRomanPSMT"/>
                  </a:rPr>
                  <a:t>over-determined </a:t>
                </a:r>
                <a:r>
                  <a:rPr lang="en-SG" sz="2400" dirty="0">
                    <a:effectLst/>
                    <a:latin typeface="TimesNewRomanPSMT"/>
                  </a:rPr>
                  <a:t>system. (True/False)</a:t>
                </a:r>
                <a:endParaRPr lang="en-SG" dirty="0"/>
              </a:p>
              <a:p>
                <a:pPr algn="just"/>
                <a:endParaRPr lang="en-US" dirty="0"/>
              </a:p>
              <a:p>
                <a:pPr algn="just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4347536-2FB2-ECF5-EE42-980F0CF250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2452" y="1369219"/>
                <a:ext cx="8386916" cy="2976380"/>
              </a:xfrm>
              <a:blipFill>
                <a:blip r:embed="rId2"/>
                <a:stretch>
                  <a:fillRect t="-3404" r="-1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A3878E-B1E3-7288-67FE-0B2E191FBD80}"/>
                  </a:ext>
                </a:extLst>
              </p:cNvPr>
              <p:cNvSpPr txBox="1"/>
              <p:nvPr/>
            </p:nvSpPr>
            <p:spPr>
              <a:xfrm>
                <a:off x="3176435" y="2729590"/>
                <a:ext cx="5152102" cy="650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Second order: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2089150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11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22</m:t>
                          </m:r>
                        </m:sub>
                      </m:sSub>
                      <m:sSubSup>
                        <m:sSub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3A3878E-B1E3-7288-67FE-0B2E191FBD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435" y="2729590"/>
                <a:ext cx="5152102" cy="650050"/>
              </a:xfrm>
              <a:prstGeom prst="rect">
                <a:avLst/>
              </a:prstGeom>
              <a:blipFill>
                <a:blip r:embed="rId3"/>
                <a:stretch>
                  <a:fillRect l="-985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274C05BD-7265-4B6B-2B39-013BDE9BEDE2}"/>
              </a:ext>
            </a:extLst>
          </p:cNvPr>
          <p:cNvSpPr txBox="1"/>
          <p:nvPr/>
        </p:nvSpPr>
        <p:spPr>
          <a:xfrm>
            <a:off x="3176435" y="3695549"/>
            <a:ext cx="51521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2"/>
                </a:solidFill>
              </a:rPr>
              <a:t>Dimension of P matrix? 4x6 → under-determined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37D0B1-62EF-82F5-7CAA-4D592B1F635D}"/>
              </a:ext>
            </a:extLst>
          </p:cNvPr>
          <p:cNvSpPr/>
          <p:nvPr/>
        </p:nvSpPr>
        <p:spPr>
          <a:xfrm>
            <a:off x="2408903" y="2035277"/>
            <a:ext cx="767531" cy="378403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93071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4AD0D-9D14-2569-52BD-B932EE8DA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8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BC543A-5BAF-669B-7A1C-48EABF0227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algn="just"/>
                <a:r>
                  <a:rPr lang="en-SG" sz="1800" dirty="0">
                    <a:effectLst/>
                    <a:latin typeface="TimesNewRomanPSMT"/>
                  </a:rPr>
                  <a:t>MCQ: there could be more than one answer. Which of the following is/are true? </a:t>
                </a:r>
                <a:endParaRPr lang="en-SG" dirty="0"/>
              </a:p>
              <a:p>
                <a:pPr marL="342900" indent="-342900" algn="just">
                  <a:buAutoNum type="alphaLcParenR"/>
                </a:pPr>
                <a:r>
                  <a:rPr lang="en-SG" sz="1800" dirty="0">
                    <a:effectLst/>
                    <a:latin typeface="TimesNewRomanPSMT"/>
                  </a:rPr>
                  <a:t>The polynomial model can be used to solve problems with nonlinear decision boundary. </a:t>
                </a:r>
                <a:endParaRPr lang="en-SG" dirty="0"/>
              </a:p>
              <a:p>
                <a:pPr marL="342900" indent="-342900" algn="just">
                  <a:buAutoNum type="alphaLcParenR"/>
                </a:pPr>
                <a:r>
                  <a:rPr lang="en-SG" sz="1800" dirty="0">
                    <a:effectLst/>
                    <a:latin typeface="TimesNewRomanPSMT"/>
                  </a:rPr>
                  <a:t>The ridge regression cannot be applied to multi-target regression. </a:t>
                </a:r>
                <a:endParaRPr lang="en-SG" dirty="0"/>
              </a:p>
              <a:p>
                <a:pPr marL="342900" indent="-342900" algn="just">
                  <a:buAutoNum type="alphaLcParenR"/>
                </a:pPr>
                <a:r>
                  <a:rPr lang="en-SG" sz="1800" dirty="0">
                    <a:effectLst/>
                    <a:latin typeface="TimesNewRomanPSMT"/>
                  </a:rPr>
                  <a:t>The solution for learning feature </a:t>
                </a:r>
                <a:r>
                  <a:rPr lang="en-SG" sz="1800" dirty="0">
                    <a:effectLst/>
                    <a:latin typeface="CambriaMath"/>
                  </a:rPr>
                  <a:t>𝐗 </a:t>
                </a:r>
                <a:r>
                  <a:rPr lang="en-SG" sz="1800" dirty="0">
                    <a:effectLst/>
                    <a:latin typeface="TimesNewRomanPSMT"/>
                  </a:rPr>
                  <a:t>with target </a:t>
                </a:r>
                <a:r>
                  <a:rPr lang="en-SG" sz="1800" dirty="0">
                    <a:effectLst/>
                    <a:latin typeface="CambriaMath"/>
                  </a:rPr>
                  <a:t>𝐲 </a:t>
                </a:r>
                <a:r>
                  <a:rPr lang="en-SG" sz="1800" dirty="0">
                    <a:effectLst/>
                    <a:latin typeface="TimesNewRomanPSMT"/>
                  </a:rPr>
                  <a:t>based on linear ridge regression can be written as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sz="1800" b="1" i="1" dirty="0" smtClean="0">
                        <a:effectLst/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sz="1800" b="1" i="1" dirty="0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1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sz="1800" b="0" i="1" dirty="0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sz="1800" b="1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𝑿</m:t>
                            </m:r>
                            <m:r>
                              <a:rPr lang="en-US" sz="1800" b="1" i="1" dirty="0" smtClean="0">
                                <a:effectLst/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1800" b="0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sz="1800" b="1" i="1" dirty="0" smtClean="0">
                                <a:effectLst/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</m:d>
                      </m:e>
                      <m:sup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sSup>
                      <m:sSupPr>
                        <m:ctrlP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1" i="1" dirty="0" smtClean="0">
                            <a:effectLst/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sz="1800" b="0" i="1" dirty="0" smtClean="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sz="1800" b="1" i="1" dirty="0" smtClean="0">
                        <a:effectLst/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SG" sz="1800" dirty="0">
                    <a:effectLst/>
                    <a:latin typeface="TimesNewRomanPSMT"/>
                  </a:rPr>
                  <a:t> for </a:t>
                </a:r>
                <a:r>
                  <a:rPr lang="en-SG" sz="1800" dirty="0">
                    <a:effectLst/>
                    <a:latin typeface="CambriaMath"/>
                  </a:rPr>
                  <a:t>𝜆 &gt; 0</a:t>
                </a:r>
                <a:r>
                  <a:rPr lang="en-SG" sz="1800" dirty="0">
                    <a:effectLst/>
                    <a:latin typeface="TimesNewRomanPSMT"/>
                  </a:rPr>
                  <a:t>. As </a:t>
                </a:r>
                <a:r>
                  <a:rPr lang="en-SG" sz="1800" dirty="0">
                    <a:effectLst/>
                    <a:latin typeface="CambriaMath"/>
                  </a:rPr>
                  <a:t>𝜆 </a:t>
                </a:r>
                <a:r>
                  <a:rPr lang="en-SG" sz="1800" dirty="0">
                    <a:effectLst/>
                    <a:latin typeface="TimesNewRomanPSMT"/>
                  </a:rPr>
                  <a:t>increases,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acc>
                          <m:accPr>
                            <m:chr m:val="̂"/>
                            <m:ctrlPr>
                              <a:rPr lang="en-US" sz="1800" b="1" i="1" smtClean="0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1" i="1" smtClean="0">
                                <a:effectLst/>
                                <a:latin typeface="Cambria Math" panose="02040503050406030204" pitchFamily="18" charset="0"/>
                              </a:rPr>
                              <m:t>𝒘</m:t>
                            </m:r>
                          </m:e>
                        </m:acc>
                      </m:e>
                      <m:sup>
                        <m:r>
                          <a:rPr lang="en-US" sz="1800" b="0" i="1" smtClean="0">
                            <a:effectLst/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acc>
                      <m:accPr>
                        <m:chr m:val="̂"/>
                        <m:ctrlPr>
                          <a:rPr lang="en-US" sz="1800" b="1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sz="1800" b="1" i="1" smtClean="0">
                            <a:effectLst/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</m:oMath>
                </a14:m>
                <a:r>
                  <a:rPr lang="en-SG" sz="1800" b="1" dirty="0">
                    <a:effectLst/>
                    <a:latin typeface="TimesNewRomanPSMT"/>
                  </a:rPr>
                  <a:t> </a:t>
                </a:r>
                <a:r>
                  <a:rPr lang="en-SG" sz="1800" dirty="0">
                    <a:effectLst/>
                    <a:latin typeface="TimesNewRomanPSMT"/>
                  </a:rPr>
                  <a:t>decreases. </a:t>
                </a:r>
                <a:endParaRPr lang="en-SG" dirty="0"/>
              </a:p>
              <a:p>
                <a:pPr marL="342900" indent="-342900" algn="just">
                  <a:buAutoNum type="alphaLcParenR"/>
                </a:pPr>
                <a:r>
                  <a:rPr lang="en-SG" sz="1800" dirty="0">
                    <a:effectLst/>
                    <a:latin typeface="TimesNewRomanPSMT"/>
                  </a:rPr>
                  <a:t>If there are four data samples with two input features each, the full second-order polynomial model is an over- determined system. </a:t>
                </a: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2BC543A-5BAF-669B-7A1C-48EABF0227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82" t="-2128" r="-6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3">
            <a:extLst>
              <a:ext uri="{FF2B5EF4-FFF2-40B4-BE49-F238E27FC236}">
                <a16:creationId xmlns:a16="http://schemas.microsoft.com/office/drawing/2014/main" id="{DFEC36F0-5DD1-D125-2BD7-6D10B76B783C}"/>
              </a:ext>
            </a:extLst>
          </p:cNvPr>
          <p:cNvSpPr/>
          <p:nvPr/>
        </p:nvSpPr>
        <p:spPr>
          <a:xfrm>
            <a:off x="628650" y="1759973"/>
            <a:ext cx="285135" cy="28513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4629EA8-EE5F-8D1B-76DA-889FA409649A}"/>
              </a:ext>
            </a:extLst>
          </p:cNvPr>
          <p:cNvSpPr/>
          <p:nvPr/>
        </p:nvSpPr>
        <p:spPr>
          <a:xfrm>
            <a:off x="628649" y="2714841"/>
            <a:ext cx="285135" cy="285135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07581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5C5E-250E-4320-3CCB-BDE6E667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51425-4857-43ED-BB4E-20901732875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8"/>
                <a:ext cx="7886700" cy="3428923"/>
              </a:xfrm>
            </p:spPr>
            <p:txBody>
              <a:bodyPr>
                <a:normAutofit fontScale="70000" lnSpcReduction="20000"/>
              </a:bodyPr>
              <a:lstStyle/>
              <a:p>
                <a:r>
                  <a:rPr lang="en-US" dirty="0"/>
                  <a:t>Start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𝑰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r>
                  <a:rPr lang="en-US" dirty="0"/>
                  <a:t> , prove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</m:acc>
                    <m:r>
                      <a:rPr lang="en-US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sSup>
                      <m:sSup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𝑿</m:t>
                            </m:r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1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p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r>
                              <a:rPr lang="en-US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𝑰</m:t>
                            </m:r>
                          </m:e>
                        </m:d>
                      </m:e>
                      <m:sup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b="1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𝒚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𝒘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1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𝑿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2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1" i="1" smtClean="0">
                        <a:solidFill>
                          <a:schemeClr val="accent2"/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𝑤h𝑒𝑟𝑒</m:t>
                    </m:r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𝒂</m:t>
                    </m:r>
                    <m:r>
                      <a:rPr lang="en-US" b="1" i="1" smtClean="0">
                        <a:solidFill>
                          <a:schemeClr val="accent5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  <m:r>
                          <a:rPr lang="en-US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𝑿𝒘</m:t>
                        </m:r>
                      </m:num>
                      <m:den>
                        <m:r>
                          <a:rPr lang="en-US" i="1">
                            <a:solidFill>
                              <a:schemeClr val="accent5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𝜆</m:t>
                        </m:r>
                      </m:den>
                    </m:f>
                  </m:oMath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𝒚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𝑿𝒘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den>
                      </m:f>
                    </m:oMath>
                  </m:oMathPara>
                </a14:m>
                <a:endParaRPr lang="en-US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𝑿𝒘</m:t>
                      </m:r>
                    </m:oMath>
                  </m:oMathPara>
                </a14:m>
                <a:endParaRPr lang="en-US" b="1" i="1" dirty="0">
                  <a:solidFill>
                    <a:schemeClr val="accent2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𝑿</m:t>
                      </m:r>
                      <m:sSup>
                        <m:sSupPr>
                          <m:ctrlP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1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  <m:sSup>
                            <m:sSup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p>
                          </m:s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sSup>
                                <m:sSupPr>
                                  <m:ctrlP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b="1" i="1" smtClean="0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/>
              </a:p>
              <a:p>
                <a:pPr marL="0" indent="0">
                  <a:lnSpc>
                    <a:spcPct val="16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sSup>
                        <m:s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  <m:sSup>
                                <m:sSupPr>
                                  <m:ctrlP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𝑿</m:t>
                                  </m:r>
                                </m:e>
                                <m:sup>
                                  <m:r>
                                    <a:rPr lang="en-US" b="1" i="1">
                                      <a:latin typeface="Cambria Math" panose="02040503050406030204" pitchFamily="18" charset="0"/>
                                    </a:rPr>
                                    <m:t>𝑻</m:t>
                                  </m:r>
                                </m:sup>
                              </m:s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</m:d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b="1" i="1">
                          <a:latin typeface="Cambria Math" panose="02040503050406030204" pitchFamily="18" charset="0"/>
                        </a:rPr>
                        <m:t>𝒚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EB51425-4857-43ED-BB4E-20901732875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8"/>
                <a:ext cx="7886700" cy="3428923"/>
              </a:xfrm>
              <a:blipFill>
                <a:blip r:embed="rId2"/>
                <a:stretch>
                  <a:fillRect t="-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DC351A2D-ADC5-B458-BD4A-727FFD10C345}"/>
              </a:ext>
            </a:extLst>
          </p:cNvPr>
          <p:cNvSpPr/>
          <p:nvPr/>
        </p:nvSpPr>
        <p:spPr>
          <a:xfrm>
            <a:off x="3052916" y="4237703"/>
            <a:ext cx="3038167" cy="41295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33687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Question 2</a:t>
            </a:r>
          </a:p>
        </p:txBody>
      </p:sp>
      <p:sp>
        <p:nvSpPr>
          <p:cNvPr id="7" name="Content Placeholder 1"/>
          <p:cNvSpPr>
            <a:spLocks noGrp="1"/>
          </p:cNvSpPr>
          <p:nvPr>
            <p:ph idx="1"/>
          </p:nvPr>
        </p:nvSpPr>
        <p:spPr>
          <a:xfrm>
            <a:off x="538022" y="1369218"/>
            <a:ext cx="8202855" cy="3500437"/>
          </a:xfrm>
        </p:spPr>
        <p:txBody>
          <a:bodyPr>
            <a:normAutofit/>
          </a:bodyPr>
          <a:lstStyle/>
          <a:p>
            <a:r>
              <a:rPr lang="en-SG" sz="1800" dirty="0">
                <a:effectLst/>
                <a:latin typeface="TimesNewRomanPSMT"/>
              </a:rPr>
              <a:t>Given the following data pairs for training </a:t>
            </a:r>
            <a:endParaRPr lang="en-SG" dirty="0">
              <a:effectLst/>
            </a:endParaRPr>
          </a:p>
          <a:p>
            <a:pPr marL="0" indent="0" algn="ctr">
              <a:spcBef>
                <a:spcPts val="150"/>
              </a:spcBef>
              <a:buNone/>
            </a:pPr>
            <a:r>
              <a:rPr lang="en-SG" sz="1800" dirty="0">
                <a:effectLst/>
                <a:latin typeface="CambriaMath"/>
              </a:rPr>
              <a:t>{𝑥=−10} →{𝑦=5} </a:t>
            </a:r>
          </a:p>
          <a:p>
            <a:pPr marL="0" indent="0" algn="ctr">
              <a:spcBef>
                <a:spcPts val="150"/>
              </a:spcBef>
              <a:buNone/>
            </a:pPr>
            <a:r>
              <a:rPr lang="en-SG" sz="1800" dirty="0">
                <a:effectLst/>
                <a:latin typeface="CambriaMath"/>
              </a:rPr>
              <a:t>{𝑥=−8} →{𝑦=5} </a:t>
            </a:r>
          </a:p>
          <a:p>
            <a:pPr marL="0" indent="0" algn="ctr">
              <a:spcBef>
                <a:spcPts val="150"/>
              </a:spcBef>
              <a:buNone/>
            </a:pPr>
            <a:r>
              <a:rPr lang="en-SG" sz="1800" dirty="0">
                <a:effectLst/>
                <a:latin typeface="CambriaMath"/>
              </a:rPr>
              <a:t>{𝑥=−3} →{𝑦=4}</a:t>
            </a:r>
          </a:p>
          <a:p>
            <a:pPr marL="0" indent="0" algn="ctr">
              <a:spcBef>
                <a:spcPts val="150"/>
              </a:spcBef>
              <a:buNone/>
            </a:pPr>
            <a:r>
              <a:rPr lang="en-SG" sz="1800" dirty="0">
                <a:effectLst/>
                <a:latin typeface="CambriaMath"/>
              </a:rPr>
              <a:t> {𝑥=−1} →{𝑦=3} </a:t>
            </a:r>
          </a:p>
          <a:p>
            <a:pPr marL="0" indent="0" algn="ctr">
              <a:spcBef>
                <a:spcPts val="150"/>
              </a:spcBef>
              <a:buNone/>
            </a:pPr>
            <a:r>
              <a:rPr lang="en-SG" sz="1800" dirty="0">
                <a:effectLst/>
                <a:latin typeface="CambriaMath"/>
              </a:rPr>
              <a:t>{𝑥=2} →{𝑦=2}</a:t>
            </a:r>
          </a:p>
          <a:p>
            <a:pPr marL="0" indent="0" algn="ctr">
              <a:spcBef>
                <a:spcPts val="150"/>
              </a:spcBef>
              <a:buNone/>
            </a:pPr>
            <a:r>
              <a:rPr lang="en-SG" sz="1800" dirty="0">
                <a:effectLst/>
                <a:latin typeface="CambriaMath"/>
              </a:rPr>
              <a:t> {𝑥=8} →{𝑦=2} </a:t>
            </a:r>
            <a:endParaRPr lang="en-SG" dirty="0">
              <a:effectLst/>
            </a:endParaRPr>
          </a:p>
          <a:p>
            <a:r>
              <a:rPr lang="en-SG" sz="1800" dirty="0">
                <a:effectLst/>
                <a:latin typeface="TimesNewRomanPSMT"/>
              </a:rPr>
              <a:t>(a) Perform a </a:t>
            </a:r>
            <a:r>
              <a:rPr lang="en-SG" sz="1800" b="1" dirty="0">
                <a:effectLst/>
                <a:latin typeface="TimesNewRomanPSMT"/>
              </a:rPr>
              <a:t>3rd-order polynomial regression </a:t>
            </a:r>
            <a:r>
              <a:rPr lang="en-SG" sz="1800" dirty="0">
                <a:effectLst/>
                <a:latin typeface="TimesNewRomanPSMT"/>
              </a:rPr>
              <a:t>and sketch the result of line fitting.</a:t>
            </a:r>
          </a:p>
          <a:p>
            <a:r>
              <a:rPr lang="en-SG" sz="1800" dirty="0">
                <a:effectLst/>
                <a:latin typeface="TimesNewRomanPSMT"/>
              </a:rPr>
              <a:t>(b) Given a test point </a:t>
            </a:r>
            <a:r>
              <a:rPr lang="en-SG" sz="1800" dirty="0">
                <a:effectLst/>
                <a:latin typeface="CambriaMath"/>
              </a:rPr>
              <a:t>{𝑥 = 9} </a:t>
            </a:r>
            <a:r>
              <a:rPr lang="en-SG" sz="1800" dirty="0">
                <a:effectLst/>
                <a:latin typeface="TimesNewRomanPSMT"/>
              </a:rPr>
              <a:t>predict </a:t>
            </a:r>
            <a:r>
              <a:rPr lang="en-SG" sz="1800" dirty="0">
                <a:effectLst/>
                <a:latin typeface="CambriaMath"/>
              </a:rPr>
              <a:t>𝑦 </a:t>
            </a:r>
            <a:r>
              <a:rPr lang="en-SG" sz="1800" dirty="0">
                <a:effectLst/>
                <a:latin typeface="TimesNewRomanPSMT"/>
              </a:rPr>
              <a:t>using the polynomial model.</a:t>
            </a:r>
          </a:p>
          <a:p>
            <a:r>
              <a:rPr lang="en-SG" sz="1800" dirty="0">
                <a:effectLst/>
                <a:latin typeface="TimesNewRomanPSMT"/>
              </a:rPr>
              <a:t>(c) Compare this prediction with that of a linear regression. </a:t>
            </a:r>
            <a:endParaRPr lang="en-SG" dirty="0">
              <a:effectLst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594360" y="565190"/>
            <a:ext cx="36576" cy="411480"/>
          </a:xfrm>
          <a:prstGeom prst="rect">
            <a:avLst/>
          </a:prstGeom>
          <a:solidFill>
            <a:srgbClr val="ED7F0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350"/>
          </a:p>
        </p:txBody>
      </p:sp>
    </p:spTree>
    <p:extLst>
      <p:ext uri="{BB962C8B-B14F-4D97-AF65-F5344CB8AC3E}">
        <p14:creationId xmlns:p14="http://schemas.microsoft.com/office/powerpoint/2010/main" val="24325892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0F318-0EAE-47DB-0C69-E18040B27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408425-3708-DC99-303E-4B7F24D07C3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3289" y="1369219"/>
                <a:ext cx="5692879" cy="339942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Linear Regression: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 algn="ctr">
                  <a:buNone/>
                </a:pPr>
                <a:endParaRPr lang="en-US" dirty="0"/>
              </a:p>
              <a:p>
                <a:r>
                  <a:rPr lang="en-US" dirty="0"/>
                  <a:t>Polynomial Regression (e.g. 3</a:t>
                </a:r>
                <a:r>
                  <a:rPr lang="en-US" baseline="30000" dirty="0"/>
                  <a:t>rd</a:t>
                </a:r>
                <a:r>
                  <a:rPr lang="en-US" dirty="0"/>
                  <a:t> order)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4408425-3708-DC99-303E-4B7F24D07C3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3289" y="1369219"/>
                <a:ext cx="5692879" cy="3399426"/>
              </a:xfrm>
              <a:blipFill>
                <a:blip r:embed="rId2"/>
                <a:stretch>
                  <a:fillRect t="-26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 descr="A graph with blue dots&#10;&#10;Description automatically generated">
            <a:extLst>
              <a:ext uri="{FF2B5EF4-FFF2-40B4-BE49-F238E27FC236}">
                <a16:creationId xmlns:a16="http://schemas.microsoft.com/office/drawing/2014/main" id="{5CE932D7-6188-65A0-F90F-778FCA9481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6167" y="3068932"/>
            <a:ext cx="2076016" cy="1557012"/>
          </a:xfrm>
          <a:prstGeom prst="rect">
            <a:avLst/>
          </a:prstGeom>
        </p:spPr>
      </p:pic>
      <p:pic>
        <p:nvPicPr>
          <p:cNvPr id="9" name="Picture 8" descr="A graph with blue dots&#10;&#10;Description automatically generated">
            <a:extLst>
              <a:ext uri="{FF2B5EF4-FFF2-40B4-BE49-F238E27FC236}">
                <a16:creationId xmlns:a16="http://schemas.microsoft.com/office/drawing/2014/main" id="{BA49C34F-DD75-E400-B1DF-9F6492DBF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86167" y="1296062"/>
            <a:ext cx="2076014" cy="1557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9000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DF8D8-393D-FE01-7A03-30DF6280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C1129B-6CBB-62AC-4578-677DE31779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9219"/>
                <a:ext cx="7886700" cy="3310936"/>
              </a:xfrm>
            </p:spPr>
            <p:txBody>
              <a:bodyPr>
                <a:normAutofit fontScale="92500" lnSpcReduction="2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m:rPr>
                                      <m:brk m:alnAt="7"/>
                                    </m:rP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P</a:t>
                </a:r>
                <a:r>
                  <a:rPr lang="en-US" dirty="0"/>
                  <a:t> =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4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−10</m:t>
                                  </m:r>
                                </m:e>
                              </m:d>
                            </m: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−10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−10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(−8)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−8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−8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(−3)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−3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(−1)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</m:e>
                          </m:mr>
                        </m:m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𝐏𝐰</m:t>
                    </m:r>
                  </m:oMath>
                </a14:m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C1129B-6CBB-62AC-4578-677DE31779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9219"/>
                <a:ext cx="7886700" cy="3310936"/>
              </a:xfrm>
              <a:blipFill>
                <a:blip r:embed="rId2"/>
                <a:stretch>
                  <a:fillRect t="-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B319C45C-BDEC-B9DC-3A91-44D846DEDB86}"/>
              </a:ext>
            </a:extLst>
          </p:cNvPr>
          <p:cNvSpPr txBox="1"/>
          <p:nvPr/>
        </p:nvSpPr>
        <p:spPr>
          <a:xfrm>
            <a:off x="5125065" y="1270551"/>
            <a:ext cx="2435941" cy="18825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spcBef>
                <a:spcPts val="150"/>
              </a:spcBef>
              <a:buNone/>
            </a:pPr>
            <a:r>
              <a:rPr lang="en-SG" sz="1800" dirty="0">
                <a:effectLst/>
                <a:latin typeface="CambriaMath"/>
              </a:rPr>
              <a:t>{𝑥=−10} →{𝑦=5} </a:t>
            </a:r>
          </a:p>
          <a:p>
            <a:pPr marL="0" indent="0" algn="ctr">
              <a:spcBef>
                <a:spcPts val="150"/>
              </a:spcBef>
              <a:buNone/>
            </a:pPr>
            <a:r>
              <a:rPr lang="en-SG" sz="1800" dirty="0">
                <a:effectLst/>
                <a:latin typeface="CambriaMath"/>
              </a:rPr>
              <a:t>{𝑥=−8} →{𝑦=5} </a:t>
            </a:r>
          </a:p>
          <a:p>
            <a:pPr marL="0" indent="0" algn="ctr">
              <a:spcBef>
                <a:spcPts val="150"/>
              </a:spcBef>
              <a:buNone/>
            </a:pPr>
            <a:r>
              <a:rPr lang="en-SG" sz="1800" dirty="0">
                <a:effectLst/>
                <a:latin typeface="CambriaMath"/>
              </a:rPr>
              <a:t>{𝑥=−3} →{𝑦=4}</a:t>
            </a:r>
          </a:p>
          <a:p>
            <a:pPr marL="0" indent="0" algn="ctr">
              <a:spcBef>
                <a:spcPts val="150"/>
              </a:spcBef>
              <a:buNone/>
            </a:pPr>
            <a:r>
              <a:rPr lang="en-SG" sz="1800" dirty="0">
                <a:effectLst/>
                <a:latin typeface="CambriaMath"/>
              </a:rPr>
              <a:t> {𝑥=−1} →{𝑦=3} </a:t>
            </a:r>
          </a:p>
          <a:p>
            <a:pPr marL="0" indent="0" algn="ctr">
              <a:spcBef>
                <a:spcPts val="150"/>
              </a:spcBef>
              <a:buNone/>
            </a:pPr>
            <a:r>
              <a:rPr lang="en-SG" sz="1800" dirty="0">
                <a:effectLst/>
                <a:latin typeface="CambriaMath"/>
              </a:rPr>
              <a:t>{𝑥=2} →{𝑦=2}</a:t>
            </a:r>
          </a:p>
          <a:p>
            <a:pPr marL="0" indent="0" algn="ctr">
              <a:spcBef>
                <a:spcPts val="150"/>
              </a:spcBef>
              <a:buNone/>
            </a:pPr>
            <a:r>
              <a:rPr lang="en-SG" sz="1800" dirty="0">
                <a:effectLst/>
                <a:latin typeface="CambriaMath"/>
              </a:rPr>
              <a:t> {𝑥=8} →{𝑦=2} </a:t>
            </a:r>
            <a:endParaRPr lang="en-SG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719100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1255</TotalTime>
  <Words>2660</Words>
  <Application>Microsoft Macintosh PowerPoint</Application>
  <PresentationFormat>On-screen Show (16:9)</PresentationFormat>
  <Paragraphs>317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61" baseType="lpstr">
      <vt:lpstr>Arial</vt:lpstr>
      <vt:lpstr>Calibri</vt:lpstr>
      <vt:lpstr>Cambria Math</vt:lpstr>
      <vt:lpstr>CambriaMath</vt:lpstr>
      <vt:lpstr>CourierNewPSMT</vt:lpstr>
      <vt:lpstr>Times New Roman</vt:lpstr>
      <vt:lpstr>TimesNewRomanPS</vt:lpstr>
      <vt:lpstr>TimesNewRomanPSMT</vt:lpstr>
      <vt:lpstr>Office Theme</vt:lpstr>
      <vt:lpstr>EE2211 Tutorial 6</vt:lpstr>
      <vt:lpstr>Question 1</vt:lpstr>
      <vt:lpstr>Question 1</vt:lpstr>
      <vt:lpstr>Question 1</vt:lpstr>
      <vt:lpstr>Question 1</vt:lpstr>
      <vt:lpstr>Question 1</vt:lpstr>
      <vt:lpstr>Question 2</vt:lpstr>
      <vt:lpstr>Question 2</vt:lpstr>
      <vt:lpstr>Question 2</vt:lpstr>
      <vt:lpstr>Question 2</vt:lpstr>
      <vt:lpstr>Question 2</vt:lpstr>
      <vt:lpstr>Question 2</vt:lpstr>
      <vt:lpstr>Question 2</vt:lpstr>
      <vt:lpstr>Question 2</vt:lpstr>
      <vt:lpstr>Question 3</vt:lpstr>
      <vt:lpstr>Question 3</vt:lpstr>
      <vt:lpstr>Question 3</vt:lpstr>
      <vt:lpstr>Question 3</vt:lpstr>
      <vt:lpstr>Question 3</vt:lpstr>
      <vt:lpstr>Question 3</vt:lpstr>
      <vt:lpstr>Question 3</vt:lpstr>
      <vt:lpstr>Question 3</vt:lpstr>
      <vt:lpstr>Question 3</vt:lpstr>
      <vt:lpstr>Question 3</vt:lpstr>
      <vt:lpstr>Question 3</vt:lpstr>
      <vt:lpstr>Question 3</vt:lpstr>
      <vt:lpstr>Question 4</vt:lpstr>
      <vt:lpstr>Question 4</vt:lpstr>
      <vt:lpstr>Question 4</vt:lpstr>
      <vt:lpstr>Question 5</vt:lpstr>
      <vt:lpstr>Question 5</vt:lpstr>
      <vt:lpstr>Question 5</vt:lpstr>
      <vt:lpstr>Question 5</vt:lpstr>
      <vt:lpstr>Question 5</vt:lpstr>
      <vt:lpstr>Question 5</vt:lpstr>
      <vt:lpstr>Question 5</vt:lpstr>
      <vt:lpstr>Question 5</vt:lpstr>
      <vt:lpstr>Question 5</vt:lpstr>
      <vt:lpstr>Question 5</vt:lpstr>
      <vt:lpstr>Question 5</vt:lpstr>
      <vt:lpstr>Question 5</vt:lpstr>
      <vt:lpstr>Question 6</vt:lpstr>
      <vt:lpstr>Question 6</vt:lpstr>
      <vt:lpstr>Question 7</vt:lpstr>
      <vt:lpstr>Question 7</vt:lpstr>
      <vt:lpstr>Question 7</vt:lpstr>
      <vt:lpstr>Question 8</vt:lpstr>
      <vt:lpstr>Question 8</vt:lpstr>
      <vt:lpstr>Question 8</vt:lpstr>
      <vt:lpstr>Question 8</vt:lpstr>
      <vt:lpstr>Question 8</vt:lpstr>
      <vt:lpstr>Question 8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Yihan LIAN</dc:creator>
  <cp:lastModifiedBy>Nguyen Ngoc Nhu Thao</cp:lastModifiedBy>
  <cp:revision>405</cp:revision>
  <dcterms:created xsi:type="dcterms:W3CDTF">2018-08-16T03:57:50Z</dcterms:created>
  <dcterms:modified xsi:type="dcterms:W3CDTF">2025-03-03T16:09:28Z</dcterms:modified>
</cp:coreProperties>
</file>