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8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2"/>
    <a:srgbClr val="33689B"/>
    <a:srgbClr val="006DB7"/>
    <a:srgbClr val="ED7F0D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/>
    <p:restoredTop sz="94658"/>
  </p:normalViewPr>
  <p:slideViewPr>
    <p:cSldViewPr snapToGrid="0" snapToObjects="1">
      <p:cViewPr varScale="1">
        <p:scale>
          <a:sx n="130" d="100"/>
          <a:sy n="13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958" y="1538290"/>
            <a:ext cx="3671093" cy="1188201"/>
          </a:xfrm>
        </p:spPr>
        <p:txBody>
          <a:bodyPr anchor="t">
            <a:normAutofit/>
          </a:bodyPr>
          <a:lstStyle/>
          <a:p>
            <a:r>
              <a:rPr lang="en-GB" sz="3300" dirty="0"/>
              <a:t>EE2211 Tutorial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76" y="2608445"/>
            <a:ext cx="4627861" cy="1241822"/>
          </a:xfrm>
        </p:spPr>
        <p:txBody>
          <a:bodyPr>
            <a:normAutofit/>
          </a:bodyPr>
          <a:lstStyle/>
          <a:p>
            <a:r>
              <a:rPr lang="en-US" altLang="en-US" sz="1050" dirty="0"/>
              <a:t>Thao Nguyen</a:t>
            </a:r>
            <a:endParaRPr lang="en-GB" sz="1050" dirty="0"/>
          </a:p>
        </p:txBody>
      </p:sp>
      <p:sp>
        <p:nvSpPr>
          <p:cNvPr id="4" name="Rectangle 3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15633F-0C4A-18E2-7AEE-9E666757B2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000" y="1367968"/>
          <a:ext cx="7776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41367967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6884394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2933508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3336324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18087151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154298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0407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3362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868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-1.3244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7303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y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0.2758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1.4392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-0.4611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0.6154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4957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9BE51-4790-DA2A-0CC0-33FED8D626C4}"/>
                  </a:ext>
                </a:extLst>
              </p:cNvPr>
              <p:cNvSpPr txBox="1"/>
              <p:nvPr/>
            </p:nvSpPr>
            <p:spPr>
              <a:xfrm>
                <a:off x="594360" y="3087920"/>
                <a:ext cx="799195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effectLst/>
                    <a:latin typeface="TimesNewRomanPSMT"/>
                  </a:rPr>
                  <a:t>What are the top </a:t>
                </a:r>
                <a:r>
                  <a:rPr lang="en-SG" sz="1600" u="sng" dirty="0">
                    <a:effectLst/>
                    <a:latin typeface="TimesNewRomanPSMT"/>
                  </a:rPr>
                  <a:t>two features </a:t>
                </a:r>
                <a:r>
                  <a:rPr lang="en-SG" sz="1600" dirty="0">
                    <a:effectLst/>
                    <a:latin typeface="TimesNewRomanPSMT"/>
                  </a:rPr>
                  <a:t>we should select if we use </a:t>
                </a:r>
                <a:r>
                  <a:rPr lang="en-SG" sz="1600" u="sng" dirty="0">
                    <a:effectLst/>
                    <a:latin typeface="TimesNewRomanPSMT"/>
                  </a:rPr>
                  <a:t>Pearson’s correlation </a:t>
                </a:r>
                <a:r>
                  <a:rPr lang="en-SG" sz="1600" dirty="0">
                    <a:effectLst/>
                    <a:latin typeface="TimesNewRomanPSMT"/>
                  </a:rPr>
                  <a:t>as a feature selection metric? </a:t>
                </a:r>
              </a:p>
              <a:p>
                <a:endParaRPr lang="en-SG" sz="1600" dirty="0">
                  <a:latin typeface="TimesNewRomanPSMT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=0.5988</m:t>
                      </m:r>
                    </m:oMath>
                  </m:oMathPara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=0.4537</m:t>
                    </m:r>
                  </m:oMath>
                </a14:m>
                <a:r>
                  <a:rPr lang="en-US" sz="1600" b="0" dirty="0"/>
                  <a:t>		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=0.8009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9BE51-4790-DA2A-0CC0-33FED8D6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3087920"/>
                <a:ext cx="7991954" cy="1569660"/>
              </a:xfrm>
              <a:prstGeom prst="rect">
                <a:avLst/>
              </a:prstGeom>
              <a:blipFill>
                <a:blip r:embed="rId2"/>
                <a:stretch>
                  <a:fillRect l="-476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71E685-DD9B-BECE-D7EA-80A6BDC1DBBF}"/>
              </a:ext>
            </a:extLst>
          </p:cNvPr>
          <p:cNvCxnSpPr/>
          <p:nvPr/>
        </p:nvCxnSpPr>
        <p:spPr>
          <a:xfrm>
            <a:off x="2507226" y="4267200"/>
            <a:ext cx="55060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4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34EC-440D-D542-1AA3-E83F0F55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BCF8-EC9A-F42F-1F56-91ED3A78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8" y="3590080"/>
            <a:ext cx="8293664" cy="834436"/>
          </a:xfrm>
        </p:spPr>
        <p:txBody>
          <a:bodyPr>
            <a:noAutofit/>
          </a:bodyPr>
          <a:lstStyle/>
          <a:p>
            <a:r>
              <a:rPr lang="en-SG" sz="1600" dirty="0">
                <a:effectLst/>
                <a:latin typeface="TimesNewRomanPSMT"/>
              </a:rPr>
              <a:t>(a) Use the polynomial model from </a:t>
            </a:r>
            <a:r>
              <a:rPr lang="en-SG" sz="1600" u="sng" dirty="0">
                <a:effectLst/>
                <a:latin typeface="TimesNewRomanPSMT"/>
              </a:rPr>
              <a:t>orders 1 to 6</a:t>
            </a:r>
            <a:r>
              <a:rPr lang="en-SG" sz="1600" dirty="0">
                <a:effectLst/>
                <a:latin typeface="TimesNewRomanPSMT"/>
              </a:rPr>
              <a:t> to train and test the data without regularization.</a:t>
            </a:r>
          </a:p>
          <a:p>
            <a:pPr marL="449263" indent="0">
              <a:buNone/>
            </a:pPr>
            <a:r>
              <a:rPr lang="en-SG" sz="1600" dirty="0">
                <a:effectLst/>
                <a:latin typeface="TimesNewRomanPSMT"/>
              </a:rPr>
              <a:t>Plot the Mean Squared Errors (MSE) over orders from 1 to 6 for both the training and the test sets. </a:t>
            </a:r>
            <a:endParaRPr lang="en-SG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C34A5-8C18-8AFA-0885-710675739E29}"/>
              </a:ext>
            </a:extLst>
          </p:cNvPr>
          <p:cNvSpPr txBox="1"/>
          <p:nvPr/>
        </p:nvSpPr>
        <p:spPr>
          <a:xfrm>
            <a:off x="1493889" y="1366683"/>
            <a:ext cx="196645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Training data:</a:t>
            </a: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{𝑥=−10} →{𝑦=4.18}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{𝑥=−8} →{𝑦=2.42}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{𝑥=−3} →{𝑦=0.22}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{𝑥=−1} →{𝑦=0.12}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{𝑥=2} →{𝑦=0.25}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{𝑥=7} →{𝑦=3.09} 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5EAD5-B237-03E9-D691-FB89F9EB40B6}"/>
              </a:ext>
            </a:extLst>
          </p:cNvPr>
          <p:cNvSpPr txBox="1"/>
          <p:nvPr/>
        </p:nvSpPr>
        <p:spPr>
          <a:xfrm>
            <a:off x="3937204" y="1385137"/>
            <a:ext cx="1966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Test data:</a:t>
            </a: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{𝑥=−9} →{𝑦=3}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{𝑥=−7} →{𝑦=1.81}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{𝑥=−5} →{𝑦=0.80}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{𝑥=−4} →{𝑦=0.25}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{𝑥=−2} →{𝑦=−0.19}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E043-F8CD-1FE2-DA2D-ABF3099A2D8F}"/>
              </a:ext>
            </a:extLst>
          </p:cNvPr>
          <p:cNvSpPr txBox="1"/>
          <p:nvPr/>
        </p:nvSpPr>
        <p:spPr>
          <a:xfrm>
            <a:off x="5103559" y="1609546"/>
            <a:ext cx="2752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{𝑥=1} →{𝑦=0.4}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{𝑥=4} →{𝑦=1.24} </a:t>
            </a:r>
            <a:endParaRPr lang="en-SG" sz="140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{𝑥=5} →{𝑦=1.68} </a:t>
            </a:r>
            <a:endParaRPr lang="en-SG" sz="14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{𝑥=6} →{𝑦=2.32} </a:t>
            </a:r>
            <a:endParaRPr lang="en-SG" sz="14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SG" sz="1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{𝑥=9} →{𝑦=5.05} </a:t>
            </a:r>
            <a:endParaRPr lang="en-SG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5EB5CE-3B4F-49F2-BC2A-E85F9099BF45}"/>
              </a:ext>
            </a:extLst>
          </p:cNvPr>
          <p:cNvSpPr/>
          <p:nvPr/>
        </p:nvSpPr>
        <p:spPr>
          <a:xfrm>
            <a:off x="3937204" y="1366683"/>
            <a:ext cx="3712907" cy="16188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AFF8-1B2E-F2DD-057E-AD086325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0238-431E-3EE9-0BF7-FD36B880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94151"/>
            <a:ext cx="7886700" cy="393030"/>
          </a:xfrm>
        </p:spPr>
        <p:txBody>
          <a:bodyPr>
            <a:normAutofit/>
          </a:bodyPr>
          <a:lstStyle/>
          <a:p>
            <a:r>
              <a:rPr lang="en-SG" sz="1800" dirty="0">
                <a:latin typeface="TimesNewRomanPSMT"/>
              </a:rPr>
              <a:t>T</a:t>
            </a:r>
            <a:r>
              <a:rPr lang="en-SG" sz="1800" dirty="0">
                <a:effectLst/>
                <a:latin typeface="TimesNewRomanPSMT"/>
              </a:rPr>
              <a:t>he underlying data was generated using a quadratic function + noise</a:t>
            </a: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BD27A-1187-608B-D337-47CC9C84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0021" y="1427529"/>
            <a:ext cx="3595329" cy="2696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B5D9D-A001-E95D-525E-203945A0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650" y="1427529"/>
            <a:ext cx="3595329" cy="26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4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DF06-EF84-9966-58FA-14D97115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5C13-CD5F-72E6-66C7-F41C98B2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584720"/>
          </a:xfrm>
        </p:spPr>
        <p:txBody>
          <a:bodyPr>
            <a:normAutofit lnSpcReduction="10000"/>
          </a:bodyPr>
          <a:lstStyle/>
          <a:p>
            <a:r>
              <a:rPr lang="en-SG" sz="1800" dirty="0">
                <a:effectLst/>
                <a:latin typeface="TimesNewRomanPSMT"/>
              </a:rPr>
              <a:t>(b) Use regularization (ridge regression) </a:t>
            </a:r>
            <a:r>
              <a:rPr lang="el-GR" sz="1800" dirty="0">
                <a:effectLst/>
                <a:latin typeface="TimesNewRomanPSMT"/>
              </a:rPr>
              <a:t>λ=1 </a:t>
            </a:r>
            <a:r>
              <a:rPr lang="en-SG" sz="1800" dirty="0">
                <a:effectLst/>
                <a:latin typeface="TimesNewRomanPSMT"/>
              </a:rPr>
              <a:t>for all orders and repeat the same analyses. </a:t>
            </a:r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F5D78-6487-A373-2507-0E0EEE24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31799" y="1953939"/>
            <a:ext cx="3583550" cy="2687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AFE2-E5A6-EA4C-A4D9-42A6C8B5C6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650" y="1953940"/>
            <a:ext cx="3583550" cy="26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7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598-BC2E-9D40-EC8D-2B805FAA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BC988-B393-D5FD-F4D5-ED859A50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71638" y="1427529"/>
            <a:ext cx="2907881" cy="2180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1FDA8-3B6A-DED9-A54B-0113D6E3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64481" y="1427528"/>
            <a:ext cx="2907881" cy="21809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E00119-830E-829A-E281-D168C80D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14096"/>
            <a:ext cx="7886700" cy="636561"/>
          </a:xfrm>
        </p:spPr>
        <p:txBody>
          <a:bodyPr>
            <a:normAutofit/>
          </a:bodyPr>
          <a:lstStyle/>
          <a:p>
            <a:r>
              <a:rPr lang="en-SG" sz="1800" dirty="0">
                <a:latin typeface="TimesNewRomanPSMT"/>
              </a:rPr>
              <a:t>Regularization helps to reduce overfitting for orders 5 and 6.</a:t>
            </a:r>
          </a:p>
        </p:txBody>
      </p:sp>
    </p:spTree>
    <p:extLst>
      <p:ext uri="{BB962C8B-B14F-4D97-AF65-F5344CB8AC3E}">
        <p14:creationId xmlns:p14="http://schemas.microsoft.com/office/powerpoint/2010/main" val="12104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Useful Python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6C0E137-5048-9D6D-9CBA-CFF4C95F2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190384"/>
              </p:ext>
            </p:extLst>
          </p:nvPr>
        </p:nvGraphicFramePr>
        <p:xfrm>
          <a:off x="427396" y="1379845"/>
          <a:ext cx="8289208" cy="195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802">
                  <a:extLst>
                    <a:ext uri="{9D8B030D-6E8A-4147-A177-3AD203B41FA5}">
                      <a16:colId xmlns:a16="http://schemas.microsoft.com/office/drawing/2014/main" val="1183204448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40459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0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sklearn.preprocessing.PolynomialFeatures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Generates a new feature matrix consisting of all polynomial combinations of the features with degree less than or equal to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</a:t>
                      </a:r>
                      <a:r>
                        <a:rPr lang="en-US" dirty="0" err="1"/>
                        <a:t>.fit_transform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polynomial features from 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98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sklearn.metrics.mean_squared_error</a:t>
                      </a:r>
                      <a:r>
                        <a:rPr lang="en-US" dirty="0"/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ytrue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ypred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mean squared error between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ytrue</a:t>
                      </a:r>
                      <a:r>
                        <a:rPr lang="en-US" dirty="0"/>
                        <a:t> and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ypred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02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15633F-0C4A-18E2-7AEE-9E666757B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737079"/>
              </p:ext>
            </p:extLst>
          </p:nvPr>
        </p:nvGraphicFramePr>
        <p:xfrm>
          <a:off x="684000" y="1367968"/>
          <a:ext cx="7776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41367967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6884394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2933508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3336324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18087151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154298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0407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3362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868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-1.3244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7303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y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0.2758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1.4392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-0.4611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0.6154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4957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9BE51-4790-DA2A-0CC0-33FED8D626C4}"/>
              </a:ext>
            </a:extLst>
          </p:cNvPr>
          <p:cNvSpPr txBox="1"/>
          <p:nvPr/>
        </p:nvSpPr>
        <p:spPr>
          <a:xfrm>
            <a:off x="612648" y="3161671"/>
            <a:ext cx="799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>
                <a:effectLst/>
                <a:latin typeface="TimesNewRomanPSMT"/>
              </a:rPr>
              <a:t>What are the top two features we should select if we use </a:t>
            </a:r>
            <a:r>
              <a:rPr lang="en-SG" sz="1800" u="sng" dirty="0">
                <a:effectLst/>
                <a:latin typeface="TimesNewRomanPSMT"/>
              </a:rPr>
              <a:t>Pearson’s correlation </a:t>
            </a:r>
            <a:r>
              <a:rPr lang="en-SG" sz="1800" dirty="0">
                <a:effectLst/>
                <a:latin typeface="TimesNewRomanPSMT"/>
              </a:rPr>
              <a:t>as a feature selection metric?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F5B0-A197-3A66-318E-43E9931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5CE-BBF8-00C6-8F49-6DE4D840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89" y="1379052"/>
            <a:ext cx="5026967" cy="420252"/>
          </a:xfrm>
        </p:spPr>
        <p:txBody>
          <a:bodyPr>
            <a:normAutofit/>
          </a:bodyPr>
          <a:lstStyle/>
          <a:p>
            <a:r>
              <a:rPr lang="en-US" sz="1800" dirty="0"/>
              <a:t>From your lecture notes: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E9CE8-F1A9-B1F6-7E22-8CBD4D629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06" b="419"/>
          <a:stretch/>
        </p:blipFill>
        <p:spPr>
          <a:xfrm>
            <a:off x="274689" y="1799304"/>
            <a:ext cx="4877414" cy="22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F5B0-A197-3A66-318E-43E9931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5CE-BBF8-00C6-8F49-6DE4D840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89" y="1379052"/>
            <a:ext cx="5026967" cy="420252"/>
          </a:xfrm>
        </p:spPr>
        <p:txBody>
          <a:bodyPr>
            <a:normAutofit/>
          </a:bodyPr>
          <a:lstStyle/>
          <a:p>
            <a:r>
              <a:rPr lang="en-US" sz="1800" dirty="0"/>
              <a:t>From your lecture notes: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E9CE8-F1A9-B1F6-7E22-8CBD4D629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06" b="419"/>
          <a:stretch/>
        </p:blipFill>
        <p:spPr>
          <a:xfrm>
            <a:off x="274689" y="1799304"/>
            <a:ext cx="4877414" cy="2268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BC5B37F-C0D4-2974-7528-3E40D24EF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1465" y="1465006"/>
                <a:ext cx="3507846" cy="16984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Tx/>
                  <a:buBlip>
                    <a:blip r:embed="rId3"/>
                  </a:buBlip>
                  <a:defRPr sz="21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5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Pearson’s Correlation: Given N data points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BC5B37F-C0D4-2974-7528-3E40D24EF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465" y="1465006"/>
                <a:ext cx="3507846" cy="1698446"/>
              </a:xfrm>
              <a:prstGeom prst="rect">
                <a:avLst/>
              </a:prstGeom>
              <a:blipFill>
                <a:blip r:embed="rId4"/>
                <a:stretch>
                  <a:fillRect l="-722" t="-2222" b="-3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88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F5B0-A197-3A66-318E-43E9931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85CE-BBF8-00C6-8F49-6DE4D840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89" y="1379052"/>
            <a:ext cx="5026967" cy="420252"/>
          </a:xfrm>
        </p:spPr>
        <p:txBody>
          <a:bodyPr>
            <a:normAutofit/>
          </a:bodyPr>
          <a:lstStyle/>
          <a:p>
            <a:r>
              <a:rPr lang="en-US" sz="1800" dirty="0"/>
              <a:t>From your lecture notes: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E9CE8-F1A9-B1F6-7E22-8CBD4D629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06" b="419"/>
          <a:stretch/>
        </p:blipFill>
        <p:spPr>
          <a:xfrm>
            <a:off x="274689" y="1799304"/>
            <a:ext cx="4877414" cy="2268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BC5B37F-C0D4-2974-7528-3E40D24EF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1465" y="1465006"/>
                <a:ext cx="3507846" cy="16984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Tx/>
                  <a:buBlip>
                    <a:blip r:embed="rId3"/>
                  </a:buBlip>
                  <a:defRPr sz="21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50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Tx/>
                  <a:buBlip>
                    <a:blip r:embed="rId3"/>
                  </a:buBlip>
                  <a:defRPr sz="1350" kern="1200">
                    <a:solidFill>
                      <a:srgbClr val="004282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Pearson’s Correlation: Given N data points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BC5B37F-C0D4-2974-7528-3E40D24EF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465" y="1465006"/>
                <a:ext cx="3507846" cy="1698446"/>
              </a:xfrm>
              <a:prstGeom prst="rect">
                <a:avLst/>
              </a:prstGeom>
              <a:blipFill>
                <a:blip r:embed="rId4"/>
                <a:stretch>
                  <a:fillRect l="-722" t="-2222" b="-3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E0E16DD-31A0-BCE3-43FE-77204F9F93D7}"/>
              </a:ext>
            </a:extLst>
          </p:cNvPr>
          <p:cNvSpPr txBox="1"/>
          <p:nvPr/>
        </p:nvSpPr>
        <p:spPr>
          <a:xfrm>
            <a:off x="6987851" y="2015613"/>
            <a:ext cx="1812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Empirical covariance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2C5CC-3E9D-6221-FE47-BDB52832B822}"/>
              </a:ext>
            </a:extLst>
          </p:cNvPr>
          <p:cNvSpPr txBox="1"/>
          <p:nvPr/>
        </p:nvSpPr>
        <p:spPr>
          <a:xfrm>
            <a:off x="5977160" y="3590620"/>
            <a:ext cx="1010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Empirical standard deviation of 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E56C4-E28B-8A9A-4F8E-CA529394D68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82506" y="3358482"/>
            <a:ext cx="0" cy="2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3373D0-9F1A-5EFA-685D-54BACD986702}"/>
              </a:ext>
            </a:extLst>
          </p:cNvPr>
          <p:cNvSpPr txBox="1"/>
          <p:nvPr/>
        </p:nvSpPr>
        <p:spPr>
          <a:xfrm>
            <a:off x="7479467" y="3590620"/>
            <a:ext cx="1010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Empirical standard deviation of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A9B5D4-C5F1-0CE0-8D97-A08B223E0E0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984813" y="3395592"/>
            <a:ext cx="0" cy="19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81041DA-0931-AA80-D719-19F151AAA49B}"/>
              </a:ext>
            </a:extLst>
          </p:cNvPr>
          <p:cNvSpPr/>
          <p:nvPr/>
        </p:nvSpPr>
        <p:spPr>
          <a:xfrm rot="5400000">
            <a:off x="6383550" y="2581535"/>
            <a:ext cx="195028" cy="1386345"/>
          </a:xfrm>
          <a:prstGeom prst="rightBrace">
            <a:avLst>
              <a:gd name="adj1" fmla="val 49309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8EF9BEA-55EA-104E-59D8-2A367F3D5D00}"/>
              </a:ext>
            </a:extLst>
          </p:cNvPr>
          <p:cNvSpPr/>
          <p:nvPr/>
        </p:nvSpPr>
        <p:spPr>
          <a:xfrm rot="5400000">
            <a:off x="7862891" y="2593220"/>
            <a:ext cx="218398" cy="1386345"/>
          </a:xfrm>
          <a:prstGeom prst="rightBrace">
            <a:avLst>
              <a:gd name="adj1" fmla="val 54431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E763D984-B8E6-374F-96A4-75B0BF33F980}"/>
              </a:ext>
            </a:extLst>
          </p:cNvPr>
          <p:cNvSpPr/>
          <p:nvPr/>
        </p:nvSpPr>
        <p:spPr>
          <a:xfrm rot="16200000">
            <a:off x="7190710" y="1366966"/>
            <a:ext cx="176416" cy="2005781"/>
          </a:xfrm>
          <a:prstGeom prst="rightBrace">
            <a:avLst>
              <a:gd name="adj1" fmla="val 50037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15633F-0C4A-18E2-7AEE-9E666757B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24885"/>
              </p:ext>
            </p:extLst>
          </p:nvPr>
        </p:nvGraphicFramePr>
        <p:xfrm>
          <a:off x="684000" y="1367968"/>
          <a:ext cx="7776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41367967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6884394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2933508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3336324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18087151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154298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0407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2.1812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0.2415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-0.1096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3362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868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-1.3244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7303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y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0.2758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1.4392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-0.4611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0.6154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1.0006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4957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C4CBF-55FC-85B2-D458-D0E737AF9F91}"/>
                  </a:ext>
                </a:extLst>
              </p:cNvPr>
              <p:cNvSpPr txBox="1"/>
              <p:nvPr/>
            </p:nvSpPr>
            <p:spPr>
              <a:xfrm>
                <a:off x="628650" y="3379321"/>
                <a:ext cx="7886700" cy="1119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400" dirty="0">
                    <a:latin typeface="Cambria Math" panose="02040503050406030204" pitchFamily="18" charset="0"/>
                  </a:rPr>
                  <a:t>Feature 1: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SG" sz="1400"/>
                            <m:t>𝐶𝑜𝑣</m:t>
                          </m:r>
                          <m:r>
                            <m:rPr>
                              <m:nor/>
                            </m:rPr>
                            <a:rPr lang="en-SG" sz="1400"/>
                            <m:t>(</m:t>
                          </m:r>
                          <m:r>
                            <m:rPr>
                              <m:nor/>
                            </m:rPr>
                            <a:rPr lang="en-SG" sz="1400"/>
                            <m:t>𝐹𝑒𝑎𝑡𝑢𝑟𝑒</m:t>
                          </m:r>
                          <m:r>
                            <m:rPr>
                              <m:nor/>
                            </m:rPr>
                            <a:rPr lang="en-SG" sz="1400"/>
                            <m:t>1,</m:t>
                          </m:r>
                          <m:r>
                            <m:rPr>
                              <m:nor/>
                            </m:rPr>
                            <a:rPr lang="en-SG" sz="1400"/>
                            <m:t>𝑦</m:t>
                          </m:r>
                          <m:r>
                            <m:rPr>
                              <m:nor/>
                            </m:rPr>
                            <a:rPr lang="en-SG" sz="1400"/>
                            <m:t>)  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1" smtClean="0"/>
                                <m:t>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SG" sz="1400"/>
                            <m:t>0.3</m:t>
                          </m:r>
                          <m:r>
                            <m:rPr>
                              <m:nor/>
                            </m:rPr>
                            <a:rPr lang="en-SG" sz="1400" smtClean="0"/>
                            <m:t>188  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SG" sz="1400"/>
                            <m:t>0.8229 </m:t>
                          </m:r>
                          <m:r>
                            <m:rPr>
                              <m:nor/>
                            </m:rPr>
                            <a:rPr lang="en-US" sz="1400" b="0" i="0" smtClean="0"/>
                            <m:t>*</m:t>
                          </m:r>
                          <m:r>
                            <m:rPr>
                              <m:nor/>
                            </m:rPr>
                            <a:rPr lang="en-SG" sz="1400"/>
                            <m:t> 0.6469 </m:t>
                          </m:r>
                          <m:r>
                            <m:rPr>
                              <m:nor/>
                            </m:rPr>
                            <a:rPr lang="en-SG" sz="1400"/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SG" sz="1400"/>
                        <m:t>0.5988 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C4CBF-55FC-85B2-D458-D0E737AF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79321"/>
                <a:ext cx="7886700" cy="1119922"/>
              </a:xfrm>
              <a:prstGeom prst="rect">
                <a:avLst/>
              </a:prstGeom>
              <a:blipFill>
                <a:blip r:embed="rId2"/>
                <a:stretch>
                  <a:fillRect l="-161" t="-222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3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15633F-0C4A-18E2-7AEE-9E666757B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06062"/>
              </p:ext>
            </p:extLst>
          </p:nvPr>
        </p:nvGraphicFramePr>
        <p:xfrm>
          <a:off x="684000" y="1367968"/>
          <a:ext cx="7776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41367967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6884394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2933508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3336324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18087151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154298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0407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2.1812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-0.1096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3362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1.1796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2.1068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1.7753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2.0851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868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-1.3244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7303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y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0.2758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1.4392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-0.4611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0.6154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1.0006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4957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C4CBF-55FC-85B2-D458-D0E737AF9F91}"/>
                  </a:ext>
                </a:extLst>
              </p:cNvPr>
              <p:cNvSpPr txBox="1"/>
              <p:nvPr/>
            </p:nvSpPr>
            <p:spPr>
              <a:xfrm>
                <a:off x="628650" y="3379321"/>
                <a:ext cx="7886700" cy="1119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400" dirty="0">
                    <a:latin typeface="Cambria Math" panose="02040503050406030204" pitchFamily="18" charset="0"/>
                  </a:rPr>
                  <a:t>Feature 2: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SG" sz="1400"/>
                            <m:t>𝐶𝑜𝑣</m:t>
                          </m:r>
                          <m:r>
                            <m:rPr>
                              <m:nor/>
                            </m:rPr>
                            <a:rPr lang="en-SG" sz="1400"/>
                            <m:t>(</m:t>
                          </m:r>
                          <m:r>
                            <m:rPr>
                              <m:nor/>
                            </m:rPr>
                            <a:rPr lang="en-SG" sz="1400"/>
                            <m:t>𝐹𝑒𝑎𝑡𝑢𝑟𝑒</m:t>
                          </m:r>
                          <m:r>
                            <m:rPr>
                              <m:nor/>
                            </m:rPr>
                            <a:rPr lang="en-US" sz="1400" b="0" i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n-SG" sz="1400"/>
                            <m:t>,</m:t>
                          </m:r>
                          <m:r>
                            <m:rPr>
                              <m:nor/>
                            </m:rPr>
                            <a:rPr lang="en-SG" sz="1400"/>
                            <m:t>𝑦</m:t>
                          </m:r>
                          <m:r>
                            <m:rPr>
                              <m:nor/>
                            </m:rPr>
                            <a:rPr lang="en-SG" sz="1400"/>
                            <m:t>)  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/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SG" sz="1400"/>
                            <m:t>0.1152 </m:t>
                          </m:r>
                          <m:r>
                            <m:rPr>
                              <m:nor/>
                            </m:rPr>
                            <a:rPr lang="en-SG" sz="140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SG" sz="1400"/>
                            <m:t>0.3924 </m:t>
                          </m:r>
                          <m:r>
                            <m:rPr>
                              <m:nor/>
                            </m:rPr>
                            <a:rPr lang="en-US" sz="1400" b="0" i="0" smtClean="0"/>
                            <m:t>*</m:t>
                          </m:r>
                          <m:r>
                            <m:rPr>
                              <m:nor/>
                            </m:rPr>
                            <a:rPr lang="en-SG" sz="1400"/>
                            <m:t> 0.6469 </m:t>
                          </m:r>
                          <m:r>
                            <m:rPr>
                              <m:nor/>
                            </m:rPr>
                            <a:rPr lang="en-SG" sz="1400"/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SG" sz="1400"/>
                        <m:t>0.</m:t>
                      </m:r>
                      <m:r>
                        <m:rPr>
                          <m:nor/>
                        </m:rPr>
                        <a:rPr lang="en-US" sz="1400" b="0" i="0" smtClean="0"/>
                        <m:t>4537</m:t>
                      </m:r>
                      <m:r>
                        <m:rPr>
                          <m:nor/>
                        </m:rPr>
                        <a:rPr lang="en-SG" sz="1400"/>
                        <m:t> 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C4CBF-55FC-85B2-D458-D0E737AF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79321"/>
                <a:ext cx="7886700" cy="1119922"/>
              </a:xfrm>
              <a:prstGeom prst="rect">
                <a:avLst/>
              </a:prstGeom>
              <a:blipFill>
                <a:blip r:embed="rId2"/>
                <a:stretch>
                  <a:fillRect l="-161" t="-222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78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15633F-0C4A-18E2-7AEE-9E666757B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721830"/>
              </p:ext>
            </p:extLst>
          </p:nvPr>
        </p:nvGraphicFramePr>
        <p:xfrm>
          <a:off x="684000" y="1367968"/>
          <a:ext cx="7776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41367967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6884394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2933508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3336324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18087151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154298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Datapoint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0407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2.1812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-0.1096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3362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868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-0.9852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1.3766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-1.3244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-0.6316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-0.8320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7303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y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0.2758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1.4392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-0.4611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0.6154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1.0006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4957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C4CBF-55FC-85B2-D458-D0E737AF9F91}"/>
                  </a:ext>
                </a:extLst>
              </p:cNvPr>
              <p:cNvSpPr txBox="1"/>
              <p:nvPr/>
            </p:nvSpPr>
            <p:spPr>
              <a:xfrm>
                <a:off x="628650" y="3379321"/>
                <a:ext cx="7886700" cy="1119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400" dirty="0">
                    <a:latin typeface="Cambria Math" panose="02040503050406030204" pitchFamily="18" charset="0"/>
                  </a:rPr>
                  <a:t>Feature 3: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400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b="0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SG" sz="1400"/>
                            <m:t>𝐶𝑜𝑣</m:t>
                          </m:r>
                          <m:r>
                            <m:rPr>
                              <m:nor/>
                            </m:rPr>
                            <a:rPr lang="en-SG" sz="1400"/>
                            <m:t>(</m:t>
                          </m:r>
                          <m:r>
                            <m:rPr>
                              <m:nor/>
                            </m:rPr>
                            <a:rPr lang="en-SG" sz="1400"/>
                            <m:t>𝐹𝑒𝑎𝑡𝑢𝑟𝑒</m:t>
                          </m:r>
                          <m:r>
                            <m:rPr>
                              <m:nor/>
                            </m:rPr>
                            <a:rPr lang="en-US" sz="1400" b="0" i="0" smtClean="0"/>
                            <m:t>3</m:t>
                          </m:r>
                          <m:r>
                            <m:rPr>
                              <m:nor/>
                            </m:rPr>
                            <a:rPr lang="en-SG" sz="1400"/>
                            <m:t>,</m:t>
                          </m:r>
                          <m:r>
                            <m:rPr>
                              <m:nor/>
                            </m:rPr>
                            <a:rPr lang="en-SG" sz="1400"/>
                            <m:t>𝑦</m:t>
                          </m:r>
                          <m:r>
                            <m:rPr>
                              <m:nor/>
                            </m:rPr>
                            <a:rPr lang="en-SG" sz="1400"/>
                            <m:t>)  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SG" sz="1400"/>
                            <m:t> </m:t>
                          </m:r>
                          <m:r>
                            <m:rPr>
                              <m:nor/>
                            </m:rPr>
                            <a:rPr lang="en-SG" sz="1400"/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SG" sz="1400"/>
                            <m:t>0</m:t>
                          </m:r>
                          <m:r>
                            <m:rPr>
                              <m:nor/>
                            </m:rPr>
                            <a:rPr lang="en-US" sz="1400" b="0" i="0" smtClean="0"/>
                            <m:t>.4949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0" i="0" smtClean="0"/>
                            <m:t>0.9552 *</m:t>
                          </m:r>
                          <m:r>
                            <m:rPr>
                              <m:nor/>
                            </m:rPr>
                            <a:rPr lang="en-SG" sz="1400"/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0" i="0" smtClean="0"/>
                            <m:t>0.6469</m:t>
                          </m:r>
                          <m:r>
                            <m:rPr>
                              <m:nor/>
                            </m:rPr>
                            <a:rPr lang="en-SG" sz="1400"/>
                            <m:t> </m:t>
                          </m:r>
                          <m:r>
                            <m:rPr>
                              <m:nor/>
                            </m:rPr>
                            <a:rPr lang="en-SG" sz="1400"/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/>
                        <m:t>0.8009</m:t>
                      </m:r>
                    </m:oMath>
                  </m:oMathPara>
                </a14:m>
                <a:endParaRPr lang="en-SG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C4CBF-55FC-85B2-D458-D0E737AF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79321"/>
                <a:ext cx="7886700" cy="1119922"/>
              </a:xfrm>
              <a:prstGeom prst="rect">
                <a:avLst/>
              </a:prstGeom>
              <a:blipFill>
                <a:blip r:embed="rId2"/>
                <a:stretch>
                  <a:fillRect l="-161" t="-222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82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765</Words>
  <Application>Microsoft Macintosh PowerPoint</Application>
  <PresentationFormat>On-screen Show (16:9)</PresentationFormat>
  <Paragraphs>217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CambriaMath</vt:lpstr>
      <vt:lpstr>Courier New</vt:lpstr>
      <vt:lpstr>TimesNewRomanPSMT</vt:lpstr>
      <vt:lpstr>Office Theme</vt:lpstr>
      <vt:lpstr>EE2211 Tutorial 7</vt:lpstr>
      <vt:lpstr>Useful Python Functions</vt:lpstr>
      <vt:lpstr>Question 1</vt:lpstr>
      <vt:lpstr>Recap: Pearson’s Correlation</vt:lpstr>
      <vt:lpstr>Recap: Pearson’s Correlation</vt:lpstr>
      <vt:lpstr>Recap: Pearson’s Correlation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136</cp:revision>
  <dcterms:created xsi:type="dcterms:W3CDTF">2018-08-16T03:57:50Z</dcterms:created>
  <dcterms:modified xsi:type="dcterms:W3CDTF">2025-03-09T08:19:01Z</dcterms:modified>
</cp:coreProperties>
</file>