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57" r:id="rId4"/>
    <p:sldId id="260" r:id="rId5"/>
    <p:sldId id="261" r:id="rId6"/>
    <p:sldId id="284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73" r:id="rId15"/>
    <p:sldId id="285" r:id="rId16"/>
    <p:sldId id="274" r:id="rId17"/>
    <p:sldId id="275" r:id="rId18"/>
    <p:sldId id="262" r:id="rId19"/>
    <p:sldId id="265" r:id="rId20"/>
    <p:sldId id="286" r:id="rId21"/>
    <p:sldId id="287" r:id="rId22"/>
    <p:sldId id="288" r:id="rId23"/>
    <p:sldId id="283" r:id="rId24"/>
    <p:sldId id="266" r:id="rId25"/>
    <p:sldId id="298" r:id="rId26"/>
    <p:sldId id="289" r:id="rId27"/>
    <p:sldId id="291" r:id="rId28"/>
    <p:sldId id="290" r:id="rId29"/>
    <p:sldId id="267" r:id="rId30"/>
    <p:sldId id="295" r:id="rId31"/>
    <p:sldId id="296" r:id="rId32"/>
    <p:sldId id="268" r:id="rId33"/>
    <p:sldId id="297" r:id="rId34"/>
    <p:sldId id="269" r:id="rId35"/>
    <p:sldId id="299" r:id="rId36"/>
    <p:sldId id="292" r:id="rId37"/>
    <p:sldId id="293" r:id="rId38"/>
    <p:sldId id="294" r:id="rId39"/>
    <p:sldId id="270" r:id="rId40"/>
    <p:sldId id="271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4B"/>
    <a:srgbClr val="004282"/>
    <a:srgbClr val="33689B"/>
    <a:srgbClr val="006DB7"/>
    <a:srgbClr val="ED7F0D"/>
    <a:srgbClr val="006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6"/>
    <p:restoredTop sz="94658"/>
  </p:normalViewPr>
  <p:slideViewPr>
    <p:cSldViewPr snapToGrid="0" snapToObjects="1">
      <p:cViewPr varScale="1">
        <p:scale>
          <a:sx n="148" d="100"/>
          <a:sy n="14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2" y="1407595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dirty="0">
                <a:ea typeface="ＭＳ Ｐゴシック" charset="0"/>
              </a:rPr>
              <a:t>EE2211 Tutorial 8</a:t>
            </a:r>
            <a:br>
              <a:rPr lang="en-US" sz="3300" dirty="0">
                <a:ea typeface="ＭＳ Ｐゴシック" charset="0"/>
              </a:rPr>
            </a:br>
            <a:br>
              <a:rPr lang="en-US" sz="3300" dirty="0">
                <a:ea typeface="ＭＳ Ｐゴシック" charset="0"/>
              </a:rPr>
            </a:br>
            <a:r>
              <a:rPr lang="en-US" sz="1900" dirty="0">
                <a:ea typeface="ＭＳ Ｐゴシック" charset="0"/>
              </a:rPr>
              <a:t>Thao Nguyen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2DC-8936-ACB6-D85D-BF4047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each iteration: update weight according to the gradient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(Gradient descent)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r>
                      <a:rPr lang="en-SG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b="1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1600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SG" sz="1600" b="1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</m:oMath>
                </a14:m>
                <a:r>
                  <a:rPr lang="en-US" sz="1600" b="0" i="1" dirty="0">
                    <a:solidFill>
                      <a:schemeClr val="accent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sz="16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  <a:blipFill>
                <a:blip r:embed="rId2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/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SG" sz="1600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/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blipFill>
                <a:blip r:embed="rId4"/>
                <a:stretch>
                  <a:fillRect l="-4369"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9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2DC-8936-ACB6-D85D-BF4047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each iteration: update weight according to the gradient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(Gradient descent)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16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SG" sz="1600" b="1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b="1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(chain rule)</a:t>
                </a:r>
                <a:endParaRPr lang="en-US" sz="1600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  <a:blipFill>
                <a:blip r:embed="rId2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/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SG" sz="1600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/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blipFill>
                <a:blip r:embed="rId4"/>
                <a:stretch>
                  <a:fillRect l="-4369"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11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2DC-8936-ACB6-D85D-BF4047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each iteration: update weight according to the gradient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(Gradient descent)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16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SG" sz="1600" b="1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  <m:sSub>
                      <m:sSubPr>
                        <m:ctrlPr>
                          <a:rPr lang="en-US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b="1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(chain rule)</a:t>
                </a:r>
                <a:endParaRPr lang="en-US" sz="1600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  <a:blipFill>
                <a:blip r:embed="rId2"/>
                <a:stretch>
                  <a:fillRect t="-1087" b="-1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/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SG" sz="1600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/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blipFill>
                <a:blip r:embed="rId4"/>
                <a:stretch>
                  <a:fillRect l="-4369"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2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2DC-8936-ACB6-D85D-BF4047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In each iteration: update weight according to the gradient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(Gradient descent)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16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SG" sz="1600" b="1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(chain rule)</a:t>
                </a:r>
                <a:endParaRPr lang="en-US" sz="1600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sz="16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6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  <a:blipFill>
                <a:blip r:embed="rId2"/>
                <a:stretch>
                  <a:fillRect t="-181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/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SG" sz="1600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/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blipFill>
                <a:blip r:embed="rId4"/>
                <a:stretch>
                  <a:fillRect l="-4369"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56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9594-4A71-36A0-4AA3-EB322D5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35328C5A-AC0A-2ED7-B2DD-4CBA6313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02" y="1482328"/>
            <a:ext cx="3621548" cy="2716161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6EC39FC-C1B4-88BC-A45A-66C04C82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82328"/>
            <a:ext cx="3621548" cy="27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9FE-5B23-6444-2F4D-7554F6B9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29A6-814F-6B26-850B-F770C921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Discussion: what if we change learning rate from 0.03 to:</a:t>
            </a:r>
          </a:p>
          <a:p>
            <a:pPr lvl="1"/>
            <a:r>
              <a:rPr lang="en-US" dirty="0"/>
              <a:t>0.001</a:t>
            </a:r>
          </a:p>
          <a:p>
            <a:pPr lvl="1"/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65598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9594-4A71-36A0-4AA3-EB322D5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28C5A-AC0A-2ED7-B2DD-4CBA6313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3802" y="1482328"/>
            <a:ext cx="3621548" cy="271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C39FC-C1B4-88BC-A45A-66C04C82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650" y="1482328"/>
            <a:ext cx="3621548" cy="27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9594-4A71-36A0-4AA3-EB322D5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28C5A-AC0A-2ED7-B2DD-4CBA6313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3802" y="1482328"/>
            <a:ext cx="3621548" cy="271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C39FC-C1B4-88BC-A45A-66C04C82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650" y="1482328"/>
            <a:ext cx="3621548" cy="27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655-66D9-5975-E9AB-722F3A7C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96277F-FA6A-0DC9-426F-3444DB92A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Given the linear learning model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SG" sz="1800" b="1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SG" sz="1800" b="1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SG" sz="1800" b="1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SG" sz="18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SG" sz="18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Consider the loss function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800" b="1" i="1" dirty="0" err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SG" sz="1800" i="1" dirty="0" err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SG" sz="1800" b="1" i="1" dirty="0" err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800" i="1" dirty="0" err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800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800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800" i="1" dirty="0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b="1" i="1" dirty="0" err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800" i="1" dirty="0" err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800" b="1" i="1" dirty="0" err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800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 dirty="0" err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indexes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training sample. The final cost function is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SG" sz="1800" b="1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</m:t>
                    </m:r>
                    <m:nary>
                      <m:naryPr>
                        <m:chr m:val="∑"/>
                        <m:ctrlPr>
                          <a:rPr lang="en-SG" sz="18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SG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SG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SG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800" b="1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1800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SG" sz="1800" b="1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SG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800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is the total number of training samples. </a:t>
                </a:r>
                <a:r>
                  <a:rPr lang="en-SG" sz="1800" u="sng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Derive the gradient of the cost function</a:t>
                </a:r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SG" sz="18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96277F-FA6A-0DC9-426F-3444DB92A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8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2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SG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Find: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5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17341" y="1463240"/>
                <a:ext cx="2930627" cy="1108510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den>
                    </m:f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7341" y="1463240"/>
                <a:ext cx="2930627" cy="1108510"/>
              </a:xfrm>
              <a:blipFill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28" name="Picture 4" descr="What are gradient descent and stochastic gradient descent?">
            <a:extLst>
              <a:ext uri="{FF2B5EF4-FFF2-40B4-BE49-F238E27FC236}">
                <a16:creationId xmlns:a16="http://schemas.microsoft.com/office/drawing/2014/main" id="{6B6EE822-B17D-D3EC-6E32-6D08DDDA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523682"/>
            <a:ext cx="5125123" cy="27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8BD72-C62F-E7F2-DC24-973C8651E046}"/>
              </a:ext>
            </a:extLst>
          </p:cNvPr>
          <p:cNvSpPr txBox="1"/>
          <p:nvPr/>
        </p:nvSpPr>
        <p:spPr>
          <a:xfrm>
            <a:off x="594359" y="4556346"/>
            <a:ext cx="514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sebastianraschka.com</a:t>
            </a:r>
            <a:r>
              <a:rPr lang="en-US" sz="1200" dirty="0"/>
              <a:t>/</a:t>
            </a:r>
            <a:r>
              <a:rPr lang="en-US" sz="1200" dirty="0" err="1"/>
              <a:t>faq</a:t>
            </a:r>
            <a:r>
              <a:rPr lang="en-US" sz="1200" dirty="0"/>
              <a:t>/docs/gradient-</a:t>
            </a:r>
            <a:r>
              <a:rPr lang="en-US" sz="1200" dirty="0" err="1"/>
              <a:t>optimization.html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</p:spPr>
            <p:txBody>
              <a:bodyPr>
                <a:normAutofit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SG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Find:</a:t>
                </a:r>
                <a:endParaRPr lang="en-US" sz="19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4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</p:spPr>
            <p:txBody>
              <a:bodyPr>
                <a:normAutofit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SG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Find:</a:t>
                </a:r>
                <a:endParaRPr lang="en-US" sz="19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89852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9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  <a:r>
                  <a:rPr lang="en-US" sz="19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5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</p:spPr>
            <p:txBody>
              <a:bodyPr>
                <a:normAutofit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9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SG" sz="1900" b="1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Find:</a:t>
                </a:r>
                <a:endParaRPr lang="en-US" sz="19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89852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9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  <a:r>
                  <a:rPr lang="en-US" sz="1900" dirty="0"/>
                  <a:t> </a:t>
                </a:r>
              </a:p>
              <a:p>
                <a:pPr marL="93662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  <m:r>
                      <a:rPr lang="en-US" sz="19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9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SG" sz="19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19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  <m:r>
                      <a:rPr lang="en-SG" sz="19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900" b="1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endParaRPr lang="en-US" sz="19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81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</p:spPr>
            <p:txBody>
              <a:bodyPr>
                <a:normAutofit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SG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Find:</a:t>
                </a:r>
                <a:endParaRPr lang="en-US" sz="19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89852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9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  <a:r>
                  <a:rPr lang="en-US" sz="1900" dirty="0"/>
                  <a:t> </a:t>
                </a:r>
              </a:p>
              <a:p>
                <a:pPr marL="93662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  <m:r>
                      <a:rPr lang="en-US" sz="19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9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SG" sz="19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19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  <m:r>
                      <a:rPr lang="en-SG" sz="19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9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</a:t>
                </a:r>
                <a:endParaRPr lang="en-US" sz="1900" b="1" dirty="0">
                  <a:cs typeface="Arial" panose="020B0604020202020204" pitchFamily="34" charset="0"/>
                </a:endParaRPr>
              </a:p>
              <a:p>
                <a:pPr marL="93662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US" sz="19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  <a:blipFill>
                <a:blip r:embed="rId2"/>
                <a:stretch>
                  <a:fillRect t="-1449" b="-6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16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6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Find: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787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/>
              </a:bodyPr>
              <a:lstStyle/>
              <a:p>
                <a:r>
                  <a:rPr lang="en-SG" sz="16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6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buNone/>
                </a:pPr>
                <a:endParaRPr lang="en-US" sz="1600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0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/>
              </a:bodyPr>
              <a:lstStyle/>
              <a:p>
                <a:r>
                  <a:rPr lang="en-SG" sz="16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6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buNone/>
                </a:pPr>
                <a:endParaRPr lang="en-US" sz="1600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  <a:endParaRPr lang="en-US" sz="16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71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/>
              </a:bodyPr>
              <a:lstStyle/>
              <a:p>
                <a:r>
                  <a:rPr lang="en-SG" sz="16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6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6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6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buNone/>
                </a:pPr>
                <a:endParaRPr lang="en-US" sz="1600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6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6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sz="16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93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/>
              </a:bodyPr>
              <a:lstStyle/>
              <a:p>
                <a:r>
                  <a:rPr lang="en-SG" sz="16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6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buNone/>
                </a:pPr>
                <a:endParaRPr lang="en-US" sz="1600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6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6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SG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6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  <a:endParaRPr lang="en-US" sz="1600" b="1" dirty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350" b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66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9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900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buNone/>
                </a:pPr>
                <a:endParaRPr lang="en-US" sz="1900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9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dirty="0"/>
                  <a:t> 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sz="19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SG" sz="19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9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  <a:endParaRPr lang="en-US" sz="1900" b="1" dirty="0">
                  <a:solidFill>
                    <a:schemeClr val="accent6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762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lnSpc>
                    <a:spcPct val="150000"/>
                  </a:lnSpc>
                  <a:buNone/>
                </a:pPr>
                <a:endParaRPr lang="en-US" sz="1900" b="1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9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1049" b="-1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3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69219"/>
                <a:ext cx="7920990" cy="1108510"/>
              </a:xfrm>
            </p:spPr>
            <p:txBody>
              <a:bodyPr/>
              <a:lstStyle/>
              <a:p>
                <a:pPr algn="just"/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Suppose we are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We initialize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be 2. We perform gradient descent with learning rate 0.1. What is the value of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after the first iteration? 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69219"/>
                <a:ext cx="7920990" cy="1108510"/>
              </a:xfrm>
              <a:blipFill>
                <a:blip r:embed="rId2"/>
                <a:stretch>
                  <a:fillRect t="-6897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B93-BF6B-0B53-DD73-B90AE6AB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900" b="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52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B93-BF6B-0B53-DD73-B90AE6AB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900" b="0" dirty="0"/>
                  <a:t> </a:t>
                </a:r>
              </a:p>
              <a:p>
                <a:pPr marL="585788" indent="0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0" dirty="0"/>
                  <a:t>  </a:t>
                </a:r>
                <a:r>
                  <a:rPr lang="en-US" sz="1900" b="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67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B93-BF6B-0B53-DD73-B90AE6AB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900" b="0" dirty="0"/>
                  <a:t> </a:t>
                </a:r>
              </a:p>
              <a:p>
                <a:pPr marL="585788" indent="0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0" dirty="0">
                    <a:solidFill>
                      <a:schemeClr val="accent2"/>
                    </a:solidFill>
                  </a:rPr>
                  <a:t>  </a:t>
                </a:r>
                <a:r>
                  <a:rPr lang="en-US" sz="1900" b="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 </a:t>
                </a:r>
              </a:p>
              <a:p>
                <a:pPr marL="585788" indent="0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1900" b="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471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B93-BF6B-0B53-DD73-B90AE6AB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900" b="0" dirty="0"/>
                  <a:t> </a:t>
                </a:r>
              </a:p>
              <a:p>
                <a:pPr marL="585788" indent="0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0" dirty="0"/>
                  <a:t>  </a:t>
                </a:r>
                <a:r>
                  <a:rPr lang="en-US" sz="1900" b="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 </a:t>
                </a:r>
              </a:p>
              <a:p>
                <a:pPr marL="585788" indent="0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1900" b="0" dirty="0"/>
                  <a:t> </a:t>
                </a:r>
              </a:p>
              <a:p>
                <a:pPr marL="5857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19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6105B-E998-D461-3AA7-72602D50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22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16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6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 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6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Find: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6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6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6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6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47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9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9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9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66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8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8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8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8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8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8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8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8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8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8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b="1" dirty="0">
                    <a:cs typeface="Arial" panose="020B0604020202020204" pitchFamily="34" charset="0"/>
                  </a:rPr>
                  <a:t> 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8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  <a:r>
                  <a:rPr lang="en-US" sz="18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566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8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8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1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0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8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8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8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8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8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8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8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8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8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b="1" dirty="0">
                    <a:cs typeface="Arial" panose="020B0604020202020204" pitchFamily="34" charset="0"/>
                  </a:rPr>
                  <a:t> 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8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8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8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8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8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8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sz="18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0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9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9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9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dirty="0"/>
                  <a:t> 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9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9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sz="19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9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SG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9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  <a:cs typeface="Arial" panose="020B0604020202020204" pitchFamily="34" charset="0"/>
                  </a:rPr>
                  <a:t>(chain rule)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lnSpc>
                    <a:spcPct val="150000"/>
                  </a:lnSpc>
                  <a:buNone/>
                </a:pPr>
                <a:endParaRPr lang="en-US" sz="1900" b="1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9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2797" b="-1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745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EC1-1B4C-D49E-A580-6C20AAC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sz="1900" dirty="0">
                    <a:effectLst/>
                    <a:cs typeface="Arial" panose="020B0604020202020204" pitchFamily="34" charset="0"/>
                  </a:rPr>
                  <a:t>Given: </a:t>
                </a:r>
                <a14:m>
                  <m:oMath xmlns:m="http://schemas.openxmlformats.org/officeDocument/2006/math"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900" b="1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US" sz="19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pPr marL="936625" indent="0">
                  <a:buNone/>
                </a:pPr>
                <a14:m>
                  <m:oMath xmlns:m="http://schemas.openxmlformats.org/officeDocument/2006/math">
                    <m:r>
                      <a:rPr lang="en-SG" sz="19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SG" sz="19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900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19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9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9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9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9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9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dirty="0"/>
                  <a:t> 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SG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9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sz="1900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SG" sz="19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9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 </a:t>
                </a:r>
                <a:r>
                  <a:rPr lang="en-US" sz="1900" dirty="0">
                    <a:solidFill>
                      <a:schemeClr val="accent6">
                        <a:lumMod val="75000"/>
                      </a:schemeClr>
                    </a:solidFill>
                    <a:cs typeface="Arial" panose="020B0604020202020204" pitchFamily="34" charset="0"/>
                  </a:rPr>
                  <a:t>(chain rule)</a:t>
                </a:r>
              </a:p>
              <a:p>
                <a:pPr marL="84931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900" b="1" dirty="0">
                    <a:cs typeface="Arial" panose="020B0604020202020204" pitchFamily="34" charset="0"/>
                  </a:rPr>
                  <a:t> </a:t>
                </a:r>
              </a:p>
              <a:p>
                <a:pPr marL="936625" indent="0">
                  <a:lnSpc>
                    <a:spcPct val="150000"/>
                  </a:lnSpc>
                  <a:buNone/>
                </a:pPr>
                <a:endParaRPr lang="en-US" sz="1900" b="1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9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5302-6AEC-04DE-DD27-10E6109B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625568"/>
              </a:xfrm>
              <a:blipFill>
                <a:blip r:embed="rId2"/>
                <a:stretch>
                  <a:fillRect t="-2797" b="-1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7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69219"/>
                <a:ext cx="7920990" cy="1108510"/>
              </a:xfrm>
            </p:spPr>
            <p:txBody>
              <a:bodyPr/>
              <a:lstStyle/>
              <a:p>
                <a:pPr algn="just"/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Suppose we are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We initialize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be 2. We perform gradient descent with learning rate 0.1. What is the value of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after the first iteration? 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69219"/>
                <a:ext cx="7920990" cy="1108510"/>
              </a:xfrm>
              <a:blipFill>
                <a:blip r:embed="rId2"/>
                <a:stretch>
                  <a:fillRect t="-6897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690623-2309-48E2-1BB5-5FD83EDD078D}"/>
                  </a:ext>
                </a:extLst>
              </p:cNvPr>
              <p:cNvSpPr txBox="1"/>
              <p:nvPr/>
            </p:nvSpPr>
            <p:spPr>
              <a:xfrm>
                <a:off x="1161436" y="2584463"/>
                <a:ext cx="6821128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=2−0.1∗4∗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=−1.2</m:t>
                      </m:r>
                    </m:oMath>
                  </m:oMathPara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690623-2309-48E2-1BB5-5FD83EDD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36" y="2584463"/>
                <a:ext cx="6821128" cy="629852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07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A4B2-2DDB-E840-C714-6E442127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38EB6-5F18-CCC4-1AEF-227812B87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⁡(0, 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900" dirty="0">
                  <a:cs typeface="Arial" panose="020B0604020202020204" pitchFamily="34" charset="0"/>
                </a:endParaRPr>
              </a:p>
              <a:p>
                <a:r>
                  <a:rPr lang="en-US" sz="1900" dirty="0"/>
                  <a:t>Define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Sup>
                              <m:sSub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Sup>
                              <m:sSub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900" dirty="0"/>
                  <a:t> 	(indicator function)</a:t>
                </a:r>
              </a:p>
              <a:p>
                <a:pPr marL="0" indent="0">
                  <a:buNone/>
                </a:pPr>
                <a:r>
                  <a:rPr lang="en-US" sz="1900" dirty="0">
                    <a:cs typeface="Arial" panose="020B0604020202020204" pitchFamily="34" charset="0"/>
                  </a:rPr>
                  <a:t>We get: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𝛿𝜎</m:t>
                        </m:r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  <m:r>
                      <a:rPr lang="en-US" sz="19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9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en-US" sz="19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sz="19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sz="19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SG" sz="1900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SG" sz="1900" b="1" i="1" dirty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  <m:r>
                      <a:rPr lang="en-SG" sz="1900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>
                          <m:fPr>
                            <m:ctrlPr>
                              <a:rPr lang="en-US" sz="19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𝛿𝜎</m:t>
                            </m:r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den>
                        </m:f>
                        <m:sSub>
                          <m:sSub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900" dirty="0"/>
                  <a:t> </a:t>
                </a:r>
              </a:p>
              <a:p>
                <a:pPr marL="936625" indent="0">
                  <a:buNone/>
                </a:pPr>
                <a:r>
                  <a:rPr lang="en-US" sz="1900" dirty="0"/>
                  <a:t>=</a:t>
                </a:r>
                <a:r>
                  <a:rPr lang="en-SG" sz="19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sz="19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9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9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9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9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9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sz="19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900" b="1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9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9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19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US" sz="19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9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9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38EB6-5F18-CCC4-1AEF-227812B87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46809" b="-2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8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098D-0B6E-AA16-7BE4-A2BC6AD7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45DB3-8B0C-7D79-A785-2B155F116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18" y="1379051"/>
                <a:ext cx="8397363" cy="2976380"/>
              </a:xfrm>
            </p:spPr>
            <p:txBody>
              <a:bodyPr/>
              <a:lstStyle/>
              <a:p>
                <a:pPr algn="just"/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Please consider the csv file (government-expenditure-on-</a:t>
                </a:r>
                <a:r>
                  <a:rPr lang="en-SG" sz="18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education.csv</a:t>
                </a:r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which depicts the government’s educational expenditure over the years. We would like to predict expenditure as a function of year. To do this, fit an exponential model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SG" sz="1800" b="1" i="1" dirty="0" err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SG" sz="1800" i="1" dirty="0" err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SG" sz="1800" b="1" i="1" dirty="0" err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SG" sz="180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1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0" i="1" dirty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 dirty="0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sup>
                    </m:sSup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with squared error loss to estimate </a:t>
                </a:r>
                <a14:m>
                  <m:oMath xmlns:m="http://schemas.openxmlformats.org/officeDocument/2006/math">
                    <m:r>
                      <a:rPr lang="en-SG" sz="18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SG" sz="1800" b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 on the csv file and gradient descent. In other words,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SG" sz="18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SG" sz="1800" dirty="0">
                    <a:effectLst/>
                    <a:latin typeface="LMRoman10"/>
                  </a:rPr>
                  <a:t>Optimizing the exponential function is tricky (because a small change in </a:t>
                </a:r>
                <a:r>
                  <a:rPr lang="en-SG" sz="1800" b="1" dirty="0">
                    <a:effectLst/>
                    <a:latin typeface="LMRoman10"/>
                  </a:rPr>
                  <a:t>w </a:t>
                </a:r>
                <a:r>
                  <a:rPr lang="en-SG" sz="1800" dirty="0">
                    <a:effectLst/>
                    <a:latin typeface="LMRoman10"/>
                  </a:rPr>
                  <a:t>can lead to large change in </a:t>
                </a:r>
                <a:r>
                  <a:rPr lang="en-SG" sz="1800" dirty="0">
                    <a:effectLst/>
                    <a:latin typeface="LMMathItalic10"/>
                  </a:rPr>
                  <a:t>f</a:t>
                </a:r>
                <a:r>
                  <a:rPr lang="en-SG" sz="1800" dirty="0">
                    <a:effectLst/>
                    <a:latin typeface="LMRoman10"/>
                  </a:rPr>
                  <a:t>). Therefore for the purpose of optimization, </a:t>
                </a:r>
                <a:r>
                  <a:rPr lang="en-SG" sz="1800" dirty="0">
                    <a:solidFill>
                      <a:schemeClr val="accent2"/>
                    </a:solidFill>
                    <a:effectLst/>
                    <a:latin typeface="LMRoman10"/>
                  </a:rPr>
                  <a:t>divide the “year” variable by the largest year (2018) and divide the “expenditure” by the largest expenditure.</a:t>
                </a:r>
                <a:endParaRPr lang="en-SG" dirty="0">
                  <a:solidFill>
                    <a:schemeClr val="accent2"/>
                  </a:solidFill>
                </a:endParaRPr>
              </a:p>
              <a:p>
                <a:pPr algn="just"/>
                <a:r>
                  <a:rPr lang="en-SG" sz="1800" dirty="0">
                    <a:effectLst/>
                    <a:latin typeface="LMRoman10"/>
                  </a:rPr>
                  <a:t>Use a </a:t>
                </a:r>
                <a:r>
                  <a:rPr lang="en-SG" sz="1800" dirty="0">
                    <a:solidFill>
                      <a:schemeClr val="accent2"/>
                    </a:solidFill>
                    <a:effectLst/>
                    <a:latin typeface="LMRoman10"/>
                  </a:rPr>
                  <a:t>learning rate of 0</a:t>
                </a:r>
                <a:r>
                  <a:rPr lang="en-SG" sz="1800" dirty="0">
                    <a:solidFill>
                      <a:schemeClr val="accent2"/>
                    </a:solidFill>
                    <a:effectLst/>
                    <a:latin typeface="LMMathItalic10"/>
                  </a:rPr>
                  <a:t>.</a:t>
                </a:r>
                <a:r>
                  <a:rPr lang="en-SG" sz="1800" dirty="0">
                    <a:solidFill>
                      <a:schemeClr val="accent2"/>
                    </a:solidFill>
                    <a:effectLst/>
                    <a:latin typeface="LMRoman10"/>
                  </a:rPr>
                  <a:t>03 </a:t>
                </a:r>
                <a:r>
                  <a:rPr lang="en-SG" sz="1800" dirty="0">
                    <a:effectLst/>
                    <a:latin typeface="LMRoman10"/>
                  </a:rPr>
                  <a:t>and run gradient descent for </a:t>
                </a:r>
                <a:r>
                  <a:rPr lang="en-SG" sz="1800" dirty="0">
                    <a:solidFill>
                      <a:schemeClr val="accent2"/>
                    </a:solidFill>
                    <a:effectLst/>
                    <a:latin typeface="LMRoman10"/>
                  </a:rPr>
                  <a:t>2000000 iterations</a:t>
                </a:r>
                <a:r>
                  <a:rPr lang="en-SG" sz="1800" dirty="0">
                    <a:effectLst/>
                    <a:latin typeface="LMRoman10"/>
                  </a:rPr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45DB3-8B0C-7D79-A785-2B155F116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18" y="1379051"/>
                <a:ext cx="8397363" cy="2976380"/>
              </a:xfrm>
              <a:blipFill>
                <a:blip r:embed="rId2"/>
                <a:stretch>
                  <a:fillRect t="-2128" r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6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C504-4628-0289-23C6-2CC3B726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677B5-7BD5-44B8-309C-8C4EFD212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SG" sz="1800" dirty="0">
                    <a:effectLst/>
                    <a:latin typeface="LMRoman10"/>
                  </a:rPr>
                  <a:t>(a)  Plot the cost function </a:t>
                </a:r>
                <a14:m>
                  <m:oMath xmlns:m="http://schemas.openxmlformats.org/officeDocument/2006/math"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1" i="1" dirty="0">
                        <a:effectLst/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SG" sz="1800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800" dirty="0">
                    <a:effectLst/>
                    <a:latin typeface="LMRoman10"/>
                  </a:rPr>
                  <a:t> as a function of the number of iterations. </a:t>
                </a:r>
                <a:endParaRPr lang="en-SG" dirty="0">
                  <a:effectLst/>
                </a:endParaRPr>
              </a:p>
              <a:p>
                <a:pPr marL="0" indent="0" algn="just">
                  <a:buNone/>
                </a:pPr>
                <a:r>
                  <a:rPr lang="en-SG" sz="1800" dirty="0">
                    <a:effectLst/>
                    <a:latin typeface="LMRoman10"/>
                  </a:rPr>
                  <a:t>(b)  Use the fitted parameters to plot the predicted educational expenditure from year 1981 to year 2023. </a:t>
                </a:r>
                <a:endParaRPr lang="en-SG" dirty="0">
                  <a:effectLst/>
                </a:endParaRPr>
              </a:p>
              <a:p>
                <a:pPr marL="0" indent="0" algn="just">
                  <a:buNone/>
                </a:pPr>
                <a:r>
                  <a:rPr lang="en-SG" sz="1800" dirty="0">
                    <a:effectLst/>
                    <a:latin typeface="LMRoman10"/>
                  </a:rPr>
                  <a:t>(c)  Repeat (a) using a learning rate of 0</a:t>
                </a:r>
                <a:r>
                  <a:rPr lang="en-SG" sz="1800" dirty="0">
                    <a:effectLst/>
                    <a:latin typeface="LMMathItalic10"/>
                  </a:rPr>
                  <a:t>.</a:t>
                </a:r>
                <a:r>
                  <a:rPr lang="en-SG" sz="1800" dirty="0">
                    <a:effectLst/>
                    <a:latin typeface="LMRoman10"/>
                  </a:rPr>
                  <a:t>1 and learning rate of 0</a:t>
                </a:r>
                <a:r>
                  <a:rPr lang="en-SG" sz="1800" dirty="0">
                    <a:effectLst/>
                    <a:latin typeface="LMMathItalic10"/>
                  </a:rPr>
                  <a:t>.</a:t>
                </a:r>
                <a:r>
                  <a:rPr lang="en-SG" sz="1800" dirty="0">
                    <a:effectLst/>
                    <a:latin typeface="LMRoman10"/>
                  </a:rPr>
                  <a:t>001. What do you observe relative to (a)? </a:t>
                </a:r>
                <a:endParaRPr lang="en-SG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677B5-7BD5-44B8-309C-8C4EFD212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128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89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2DC-8936-ACB6-D85D-BF4047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each iteration: update weight according to the gradient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(Gradient descent)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  <a:blipFill>
                <a:blip r:embed="rId2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/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SG" sz="1600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/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blipFill>
                <a:blip r:embed="rId4"/>
                <a:stretch>
                  <a:fillRect l="-4369"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93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2DC-8936-ACB6-D85D-BF4047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each iteration: update weight according to the gradient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(Gradient descent)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  <a:blipFill>
                <a:blip r:embed="rId2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/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SG" sz="1600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/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blipFill>
                <a:blip r:embed="rId4"/>
                <a:stretch>
                  <a:fillRect l="-4369"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2DC-8936-ACB6-D85D-BF4047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each iteration: update weight according to the gradient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(Gradient descent)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SG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b="1" i="1" dirty="0" err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49263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1" i="1" dirty="0" err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SG" sz="1600" b="1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SG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  <m:r>
                      <a:rPr lang="en-SG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SG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SG" sz="1600" b="1" i="1" dirty="0" err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16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SG" sz="1600" b="1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(chain rule)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AD987-C624-F316-E701-D1D42D74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38" y="1379050"/>
                <a:ext cx="8141724" cy="3490605"/>
              </a:xfrm>
              <a:blipFill>
                <a:blip r:embed="rId2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/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SG" sz="1600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SG" sz="1600" b="1" i="1" dirty="0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SG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96E07-C26A-86E5-91D4-B2407B27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54" y="1693735"/>
                <a:ext cx="1714380" cy="37991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/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E02C5-4424-174C-929B-85A1492C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29" y="1501438"/>
                <a:ext cx="2600631" cy="764505"/>
              </a:xfrm>
              <a:prstGeom prst="rect">
                <a:avLst/>
              </a:prstGeom>
              <a:blipFill>
                <a:blip r:embed="rId4"/>
                <a:stretch>
                  <a:fillRect l="-4369"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14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1559</Words>
  <Application>Microsoft Macintosh PowerPoint</Application>
  <PresentationFormat>On-screen Show (16:9)</PresentationFormat>
  <Paragraphs>205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LMMathItalic10</vt:lpstr>
      <vt:lpstr>LMRoman10</vt:lpstr>
      <vt:lpstr>Office Theme</vt:lpstr>
      <vt:lpstr>EE2211 Tutorial 8  Thao Nguyen</vt:lpstr>
      <vt:lpstr>Recap: Gradient Descent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314</cp:revision>
  <dcterms:created xsi:type="dcterms:W3CDTF">2018-08-16T03:57:50Z</dcterms:created>
  <dcterms:modified xsi:type="dcterms:W3CDTF">2025-03-17T00:28:46Z</dcterms:modified>
</cp:coreProperties>
</file>