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587" r:id="rId2"/>
    <p:sldId id="589" r:id="rId3"/>
    <p:sldId id="521" r:id="rId4"/>
    <p:sldId id="529" r:id="rId5"/>
    <p:sldId id="588" r:id="rId6"/>
    <p:sldId id="575" r:id="rId7"/>
    <p:sldId id="577" r:id="rId8"/>
    <p:sldId id="579" r:id="rId9"/>
    <p:sldId id="578" r:id="rId10"/>
    <p:sldId id="580" r:id="rId11"/>
    <p:sldId id="581" r:id="rId12"/>
    <p:sldId id="582" r:id="rId13"/>
    <p:sldId id="583" r:id="rId14"/>
    <p:sldId id="584" r:id="rId15"/>
    <p:sldId id="586" r:id="rId16"/>
    <p:sldId id="576" r:id="rId17"/>
    <p:sldId id="530" r:id="rId18"/>
    <p:sldId id="573" r:id="rId19"/>
    <p:sldId id="531" r:id="rId20"/>
    <p:sldId id="532" r:id="rId21"/>
    <p:sldId id="535" r:id="rId22"/>
    <p:sldId id="536" r:id="rId23"/>
    <p:sldId id="537" r:id="rId24"/>
    <p:sldId id="570" r:id="rId25"/>
    <p:sldId id="571" r:id="rId26"/>
    <p:sldId id="572" r:id="rId27"/>
    <p:sldId id="539" r:id="rId28"/>
    <p:sldId id="538" r:id="rId29"/>
    <p:sldId id="540" r:id="rId30"/>
    <p:sldId id="541" r:id="rId31"/>
    <p:sldId id="569" r:id="rId32"/>
    <p:sldId id="545" r:id="rId33"/>
    <p:sldId id="543" r:id="rId34"/>
    <p:sldId id="546" r:id="rId35"/>
    <p:sldId id="547" r:id="rId36"/>
    <p:sldId id="548" r:id="rId37"/>
    <p:sldId id="550" r:id="rId38"/>
    <p:sldId id="551" r:id="rId39"/>
    <p:sldId id="554" r:id="rId40"/>
    <p:sldId id="553" r:id="rId41"/>
    <p:sldId id="555" r:id="rId42"/>
    <p:sldId id="557" r:id="rId43"/>
    <p:sldId id="552" r:id="rId44"/>
    <p:sldId id="556" r:id="rId45"/>
    <p:sldId id="558" r:id="rId46"/>
    <p:sldId id="559" r:id="rId47"/>
    <p:sldId id="560" r:id="rId48"/>
    <p:sldId id="561" r:id="rId49"/>
    <p:sldId id="562" r:id="rId50"/>
    <p:sldId id="563" r:id="rId51"/>
    <p:sldId id="564" r:id="rId52"/>
    <p:sldId id="565" r:id="rId53"/>
    <p:sldId id="566" r:id="rId54"/>
    <p:sldId id="568" r:id="rId55"/>
    <p:sldId id="567" r:id="rId56"/>
  </p:sldIdLst>
  <p:sldSz cx="9144000" cy="6858000" type="screen4x3"/>
  <p:notesSz cx="7099300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EAEAEA"/>
    <a:srgbClr val="000000"/>
    <a:srgbClr val="800000"/>
    <a:srgbClr val="D4D4D4"/>
    <a:srgbClr val="DCDCDC"/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2527" autoAdjust="0"/>
    <p:restoredTop sz="99333" autoAdjust="0"/>
  </p:normalViewPr>
  <p:slideViewPr>
    <p:cSldViewPr>
      <p:cViewPr varScale="1">
        <p:scale>
          <a:sx n="86" d="100"/>
          <a:sy n="86" d="100"/>
        </p:scale>
        <p:origin x="773" y="67"/>
      </p:cViewPr>
      <p:guideLst>
        <p:guide orient="horz" pos="2160"/>
        <p:guide pos="2880"/>
      </p:guideLst>
    </p:cSldViewPr>
  </p:slideViewPr>
  <p:outlineViewPr>
    <p:cViewPr>
      <p:scale>
        <a:sx n="100" d="100"/>
        <a:sy n="100" d="100"/>
      </p:scale>
      <p:origin x="11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24"/>
    </p:cViewPr>
  </p:sorterViewPr>
  <p:notesViewPr>
    <p:cSldViewPr>
      <p:cViewPr varScale="1">
        <p:scale>
          <a:sx n="56" d="100"/>
          <a:sy n="56" d="100"/>
        </p:scale>
        <p:origin x="-1854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/>
            </a:lvl1pPr>
          </a:lstStyle>
          <a:p>
            <a:pPr>
              <a:defRPr/>
            </a:pPr>
            <a:fld id="{650AC26B-3509-4950-88AE-2AD3F1DAC4B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671367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2513"/>
            <a:ext cx="520382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/>
            </a:lvl1pPr>
          </a:lstStyle>
          <a:p>
            <a:pPr>
              <a:defRPr/>
            </a:pPr>
            <a:fld id="{F4C5F57E-95A4-4613-9DA6-42AF78CC118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524374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2FB0CD-3A19-4CF9-AB56-9E0B897AED38}" type="datetime1">
              <a:rPr lang="pt-BR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320BC6-3261-4986-BE65-9FFCF652292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10219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9EE407-B079-4C87-AD8C-6D9D516A8599}" type="datetime1">
              <a:rPr lang="pt-BR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9F271E-EF3E-40DE-9339-A4A8BE4B7BB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63924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164FB-BF5B-4BDB-89F8-68D3DD960A07}" type="datetime1">
              <a:rPr lang="pt-BR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435891-BA26-478B-96BC-9B573762A5B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52043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DFE72-248F-4CF0-8D78-81E884AB07DF}" type="datetime1">
              <a:rPr lang="pt-BR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60DE70-A692-4718-B67C-29199DA5D28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70187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45B0F9-C300-4ABE-9D8D-15C6F24D6398}" type="datetime1">
              <a:rPr lang="pt-BR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C3E3DE-2F66-408F-8C7B-34E9ECABD71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8924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1pPr>
          </a:lstStyle>
          <a:p>
            <a:pPr>
              <a:defRPr/>
            </a:pPr>
            <a:fld id="{47215F2D-FB1B-4B16-B963-61C743D43139}" type="datetime1">
              <a:rPr lang="pt-BR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53457280-3845-46EF-9835-812E3C4622E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2" name="Line 7"/>
          <p:cNvSpPr>
            <a:spLocks noChangeShapeType="1"/>
          </p:cNvSpPr>
          <p:nvPr userDrawn="1"/>
        </p:nvSpPr>
        <p:spPr bwMode="auto">
          <a:xfrm>
            <a:off x="685800" y="6172200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685800" y="685800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5" name="Text Box 11"/>
          <p:cNvSpPr txBox="1">
            <a:spLocks noChangeArrowheads="1"/>
          </p:cNvSpPr>
          <p:nvPr userDrawn="1"/>
        </p:nvSpPr>
        <p:spPr bwMode="auto">
          <a:xfrm>
            <a:off x="8018463" y="231775"/>
            <a:ext cx="5270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1" hangingPunct="1">
              <a:defRPr/>
            </a:pPr>
            <a:r>
              <a:rPr lang="pt-BR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APC</a:t>
            </a:r>
          </a:p>
        </p:txBody>
      </p:sp>
      <p:pic>
        <p:nvPicPr>
          <p:cNvPr id="1032" name="Picture 2" descr="Z:\Users\Zaghetto\Documents\UnB\UnB Indentidade Visual\Departamento.TIF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39713"/>
            <a:ext cx="3913188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6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7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7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8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9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 descr="Hea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5" y="2246313"/>
            <a:ext cx="4176713" cy="3270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82BA4302-9354-430D-B4A9-BC3304453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1357298"/>
            <a:ext cx="7786687" cy="476886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marL="342900" marR="0" lvl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Algoritmos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e </a:t>
            </a:r>
          </a:p>
          <a:p>
            <a:pPr marL="342900" marR="0" lvl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Programação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de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Computadores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342900" marR="0" lvl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Disciplina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113476</a:t>
            </a:r>
            <a:b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</a:b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342900" marR="0" lvl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342900" marR="0" lvl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342900" marR="0" lvl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Prof.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Alexandre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Zaghetto</a:t>
            </a:r>
          </a:p>
          <a:p>
            <a:pPr algn="r">
              <a:buFontTx/>
              <a:buNone/>
              <a:defRPr/>
            </a:pPr>
            <a:r>
              <a:rPr lang="en-US" sz="1600" dirty="0">
                <a:latin typeface="Verdana" pitchFamily="34" charset="0"/>
              </a:rPr>
              <a:t>http://alexandre.zaghetto.com</a:t>
            </a:r>
          </a:p>
          <a:p>
            <a:pPr algn="r">
              <a:buFontTx/>
              <a:buNone/>
              <a:defRPr/>
            </a:pPr>
            <a:r>
              <a:rPr lang="en-US" sz="1400" dirty="0">
                <a:latin typeface="Verdana" pitchFamily="34" charset="0"/>
              </a:rPr>
              <a:t>zaghetto@unb.com</a:t>
            </a: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342900" marR="0" lvl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Universidade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de Brasília</a:t>
            </a:r>
          </a:p>
          <a:p>
            <a:pPr marL="342900" marR="0" lvl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Instituto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de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Ciências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Exatas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342900" marR="0" lvl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Departamento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de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Ciência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da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Computação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http://www.nickgentry.com/</a:t>
            </a: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EC805EEC-362F-4042-85ED-C1A9563E2233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10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12293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229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229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785813" y="1357313"/>
            <a:ext cx="74295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Um exemplo de Máquina de Turing</a:t>
            </a:r>
            <a:br>
              <a:rPr lang="pt-BR" sz="1800" dirty="0">
                <a:latin typeface="Verdana" pitchFamily="34" charset="0"/>
                <a:cs typeface="Times New Roman" pitchFamily="18" charset="0"/>
              </a:rPr>
            </a:b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marL="742950" lvl="2" indent="-285750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A máquina é composta das seguintes partes: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marL="1257300" lvl="2" indent="-342900" algn="just" eaLnBrk="1" hangingPunct="1">
              <a:buFont typeface="+mj-lt"/>
              <a:buAutoNum type="alphaLcParenR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uma fita dividida em células, potencialmente infinita.</a:t>
            </a:r>
          </a:p>
          <a:p>
            <a:pPr marL="1257300" lvl="2" indent="-342900" algn="just" eaLnBrk="1" hangingPunct="1">
              <a:buFont typeface="+mj-lt"/>
              <a:buAutoNum type="alphaLcParenR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marL="1257300" lvl="2" indent="-342900" algn="just" eaLnBrk="1" hangingPunct="1">
              <a:buFont typeface="+mj-lt"/>
              <a:buAutoNum type="alphaLcParenR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uma cabeça de leitura/escrita, capaz de:</a:t>
            </a:r>
          </a:p>
          <a:p>
            <a:pPr marL="1200150" lvl="2" indent="-285750" algn="just" eaLnBrk="1" hangingPunct="1">
              <a:buFont typeface="Wingdings" pitchFamily="2" charset="2"/>
              <a:buChar char="ü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marL="1771650" lvl="3" indent="-400050" algn="just" eaLnBrk="1" hangingPunct="1">
              <a:buFont typeface="+mj-lt"/>
              <a:buAutoNum type="romanLcPeriod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Observar apenas uma célula em um dado momento.</a:t>
            </a:r>
          </a:p>
          <a:p>
            <a:pPr marL="1771650" lvl="3" indent="-400050" algn="just" eaLnBrk="1" hangingPunct="1">
              <a:buFont typeface="+mj-lt"/>
              <a:buAutoNum type="romanLcPeriod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Ler se a célula tem o número 1 escrito ou se está em branco (0).</a:t>
            </a:r>
          </a:p>
          <a:p>
            <a:pPr marL="1771650" lvl="3" indent="-400050" algn="just" eaLnBrk="1" hangingPunct="1">
              <a:buFont typeface="+mj-lt"/>
              <a:buAutoNum type="romanLcPeriod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Escrever ou apagar um símbolo 1.</a:t>
            </a:r>
          </a:p>
          <a:p>
            <a:pPr marL="1771650" lvl="3" indent="-400050" algn="just" eaLnBrk="1" hangingPunct="1">
              <a:buFont typeface="+mj-lt"/>
              <a:buAutoNum type="romanLcPeriod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Movimentar-se para a célula imediatamente a esquerda ou direita daquela que está sendo observada.</a:t>
            </a:r>
          </a:p>
        </p:txBody>
      </p:sp>
      <p:sp>
        <p:nvSpPr>
          <p:cNvPr id="11" name="Text Box 2051">
            <a:extLst>
              <a:ext uri="{FF2B5EF4-FFF2-40B4-BE49-F238E27FC236}">
                <a16:creationId xmlns:a16="http://schemas.microsoft.com/office/drawing/2014/main" id="{4DC44813-3A17-49D2-81D0-FDE05E105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1. O Conceito de Algoritmo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684822F5-48F1-4759-A188-4DFED7407A5D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11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13317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31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31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785813" y="1357313"/>
            <a:ext cx="74295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Um exemplo de Máquina de Turing.</a:t>
            </a: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marL="742950" lvl="2" indent="-285750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A operação da máquina é determinada pelo estado corrente e pelo símbolo sendo observado, que geram as seguintes operações e um novo estado:</a:t>
            </a:r>
          </a:p>
          <a:p>
            <a:pPr marL="742950" lvl="2" indent="-285750" algn="just" eaLnBrk="1" hangingPunct="1">
              <a:buFont typeface="Wingdings" pitchFamily="2" charset="2"/>
              <a:buChar char="ü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marL="1257300" lvl="3" indent="-342900" algn="just" eaLnBrk="1" hangingPunct="1">
              <a:buFont typeface="+mj-lt"/>
              <a:buAutoNum type="alphaLcParenR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Escreva o símbolo 1 na célula observada: 1</a:t>
            </a:r>
          </a:p>
          <a:p>
            <a:pPr marL="1257300" lvl="3" indent="-342900" algn="just" eaLnBrk="1" hangingPunct="1">
              <a:buFont typeface="+mj-lt"/>
              <a:buAutoNum type="alphaLcParenR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marL="1257300" lvl="3" indent="-342900" algn="just" eaLnBrk="1" hangingPunct="1">
              <a:buFont typeface="+mj-lt"/>
              <a:buAutoNum type="alphaLcParenR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Apague qualquer símbolo que apareça na célula observada : 0</a:t>
            </a:r>
          </a:p>
          <a:p>
            <a:pPr marL="1257300" lvl="3" indent="-342900" algn="just" eaLnBrk="1" hangingPunct="1">
              <a:buFont typeface="+mj-lt"/>
              <a:buAutoNum type="alphaLcParenR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marL="1257300" lvl="3" indent="-342900" algn="just" eaLnBrk="1" hangingPunct="1">
              <a:buFont typeface="+mj-lt"/>
              <a:buAutoNum type="alphaLcParenR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Mova uma célula para a direita da célula observada: &gt;&gt;</a:t>
            </a:r>
          </a:p>
          <a:p>
            <a:pPr marL="1257300" lvl="3" indent="-342900" algn="just" eaLnBrk="1" hangingPunct="1">
              <a:buFont typeface="+mj-lt"/>
              <a:buAutoNum type="alphaLcParenR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marL="1257300" lvl="3" indent="-342900" algn="just" eaLnBrk="1" hangingPunct="1">
              <a:buFont typeface="+mj-lt"/>
              <a:buAutoNum type="alphaLcParenR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Mova uma célula para a esquerda da célula observada: &lt;&lt;</a:t>
            </a:r>
          </a:p>
          <a:p>
            <a:pPr marL="742950" lvl="1" indent="-285750" algn="just" eaLnBrk="1" hangingPunct="1">
              <a:buFont typeface="Wingdings" pitchFamily="2" charset="2"/>
              <a:buChar char="ü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9" name="Text Box 2051">
            <a:extLst>
              <a:ext uri="{FF2B5EF4-FFF2-40B4-BE49-F238E27FC236}">
                <a16:creationId xmlns:a16="http://schemas.microsoft.com/office/drawing/2014/main" id="{0C89932F-3235-4745-BC00-84615B86A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1. O Conceito de Algoritmo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A28A5080-CA4A-4B2E-918B-6A45BF498444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12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14341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434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434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" name="Text Box 2052"/>
          <p:cNvSpPr txBox="1">
            <a:spLocks noChangeArrowheads="1"/>
          </p:cNvSpPr>
          <p:nvPr/>
        </p:nvSpPr>
        <p:spPr bwMode="auto">
          <a:xfrm>
            <a:off x="785813" y="1357313"/>
            <a:ext cx="74295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Um exemplo de Máquina de Turing.</a:t>
            </a: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marL="742950" lvl="2" indent="-285750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Assim, uma instrução para a máquina consiste na quádrupla:</a:t>
            </a:r>
          </a:p>
          <a:p>
            <a:pPr marL="742950" lvl="2" indent="-285750" algn="ctr" eaLnBrk="1" hangingPunct="1"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(s</a:t>
            </a:r>
            <a:r>
              <a:rPr lang="pt-BR" sz="1800" baseline="-25000" dirty="0">
                <a:latin typeface="Verdana" pitchFamily="34" charset="0"/>
                <a:cs typeface="Times New Roman" pitchFamily="18" charset="0"/>
              </a:rPr>
              <a:t>i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, D, Op, s</a:t>
            </a:r>
            <a:r>
              <a:rPr lang="pt-BR" sz="1800" baseline="-25000" dirty="0">
                <a:latin typeface="Verdana" pitchFamily="34" charset="0"/>
                <a:cs typeface="Times New Roman" pitchFamily="18" charset="0"/>
              </a:rPr>
              <a:t>j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)</a:t>
            </a:r>
          </a:p>
          <a:p>
            <a:pPr marL="742950" lvl="2" indent="-285750" algn="just" eaLnBrk="1" hangingPunct="1">
              <a:buFont typeface="Wingdings" pitchFamily="2" charset="2"/>
              <a:buChar char="ü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marL="742950" lvl="2" indent="-285750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s</a:t>
            </a:r>
            <a:r>
              <a:rPr lang="pt-BR" sz="1800" baseline="-25000" dirty="0">
                <a:latin typeface="Verdana" pitchFamily="34" charset="0"/>
                <a:cs typeface="Times New Roman" pitchFamily="18" charset="0"/>
              </a:rPr>
              <a:t>i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 é o estado corrente, D </a:t>
            </a:r>
            <a:r>
              <a:rPr lang="az-Cyrl-AZ" sz="1800" dirty="0">
                <a:latin typeface="Verdana" pitchFamily="34" charset="0"/>
                <a:cs typeface="Times New Roman" pitchFamily="18" charset="0"/>
              </a:rPr>
              <a:t>Є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 {0,1} é o símbolo corrente, Op </a:t>
            </a:r>
            <a:r>
              <a:rPr lang="az-Cyrl-AZ" sz="1800" dirty="0">
                <a:latin typeface="Verdana" pitchFamily="34" charset="0"/>
                <a:cs typeface="Times New Roman" pitchFamily="18" charset="0"/>
              </a:rPr>
              <a:t>Є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 {0,1,&gt;&gt;,&lt;&lt;} é uma das operações anteiormente descritas e s</a:t>
            </a:r>
            <a:r>
              <a:rPr lang="pt-BR" sz="1800" baseline="-25000" dirty="0">
                <a:latin typeface="Verdana" pitchFamily="34" charset="0"/>
                <a:cs typeface="Times New Roman" pitchFamily="18" charset="0"/>
              </a:rPr>
              <a:t>j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 é o  novo estado.</a:t>
            </a:r>
          </a:p>
          <a:p>
            <a:pPr marL="742950" lvl="2" indent="-285750" algn="just" eaLnBrk="1" hangingPunct="1">
              <a:buFont typeface="Wingdings" pitchFamily="2" charset="2"/>
              <a:buChar char="ü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marL="742950" lvl="2" indent="-285750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Um programa para uma Máquina de Turing é uma coleção finita dessas instruções.</a:t>
            </a:r>
          </a:p>
          <a:p>
            <a:pPr marL="742950" lvl="2" indent="-285750" algn="just" eaLnBrk="1" hangingPunct="1">
              <a:buFont typeface="Wingdings" pitchFamily="2" charset="2"/>
              <a:buChar char="ü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marL="742950" lvl="2" indent="-285750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A máquina para quando não há uma transição única (nenhuma ou mais de uma) a ser realizada.</a:t>
            </a:r>
          </a:p>
        </p:txBody>
      </p:sp>
      <p:sp>
        <p:nvSpPr>
          <p:cNvPr id="10" name="Text Box 2051">
            <a:extLst>
              <a:ext uri="{FF2B5EF4-FFF2-40B4-BE49-F238E27FC236}">
                <a16:creationId xmlns:a16="http://schemas.microsoft.com/office/drawing/2014/main" id="{583B1D89-C78C-4E77-9C4E-FF984DABB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1. O Conceito de Algoritmo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052"/>
          <p:cNvSpPr txBox="1">
            <a:spLocks noChangeArrowheads="1"/>
          </p:cNvSpPr>
          <p:nvPr/>
        </p:nvSpPr>
        <p:spPr bwMode="auto">
          <a:xfrm>
            <a:off x="785813" y="1357313"/>
            <a:ext cx="7429500" cy="407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Um exemplo de Máquina de Turing.</a:t>
            </a: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marL="742950" lvl="2" indent="-285750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Exercício - Máquina de Turing que realiza a soma de dois algarismos: Soma(m,n) = m+n:</a:t>
            </a:r>
            <a:endParaRPr lang="pt-BR" sz="100" dirty="0">
              <a:latin typeface="Verdana" pitchFamily="34" charset="0"/>
              <a:cs typeface="Times New Roman" pitchFamily="18" charset="0"/>
            </a:endParaRPr>
          </a:p>
          <a:p>
            <a:pPr marL="742950" lvl="2" indent="-285750" algn="just" eaLnBrk="1" hangingPunct="1">
              <a:buFont typeface="Wingdings" pitchFamily="2" charset="2"/>
              <a:buChar char="ü"/>
              <a:defRPr/>
            </a:pPr>
            <a:endParaRPr lang="pt-BR" sz="100" dirty="0">
              <a:latin typeface="Verdana" pitchFamily="34" charset="0"/>
              <a:cs typeface="Times New Roman" pitchFamily="18" charset="0"/>
            </a:endParaRPr>
          </a:p>
          <a:p>
            <a:pPr marL="742950" lvl="2" indent="-285750" algn="just" eaLnBrk="1" hangingPunct="1">
              <a:buFont typeface="Wingdings" pitchFamily="2" charset="2"/>
              <a:buChar char="ü"/>
              <a:defRPr/>
            </a:pPr>
            <a:endParaRPr lang="pt-BR" sz="100" dirty="0">
              <a:latin typeface="Verdana" pitchFamily="34" charset="0"/>
              <a:cs typeface="Times New Roman" pitchFamily="18" charset="0"/>
            </a:endParaRPr>
          </a:p>
          <a:p>
            <a:pPr marL="742950" lvl="2" indent="-285750" algn="just" eaLnBrk="1" hangingPunct="1">
              <a:buFont typeface="Wingdings" pitchFamily="2" charset="2"/>
              <a:buChar char="ü"/>
              <a:defRPr/>
            </a:pPr>
            <a:endParaRPr lang="pt-BR" sz="100" dirty="0">
              <a:latin typeface="Verdana" pitchFamily="34" charset="0"/>
              <a:cs typeface="Times New Roman" pitchFamily="18" charset="0"/>
            </a:endParaRPr>
          </a:p>
          <a:p>
            <a:pPr marL="742950" lvl="2" indent="-285750" algn="just" eaLnBrk="1" hangingPunct="1">
              <a:buFont typeface="Wingdings" pitchFamily="2" charset="2"/>
              <a:buChar char="ü"/>
              <a:defRPr/>
            </a:pPr>
            <a:endParaRPr lang="pt-BR" sz="100" dirty="0">
              <a:latin typeface="Verdana" pitchFamily="34" charset="0"/>
              <a:cs typeface="Times New Roman" pitchFamily="18" charset="0"/>
            </a:endParaRPr>
          </a:p>
          <a:p>
            <a:pPr marL="742950" lvl="2" indent="-285750" algn="just" eaLnBrk="1" hangingPunct="1">
              <a:buFont typeface="Wingdings" pitchFamily="2" charset="2"/>
              <a:buChar char="ü"/>
              <a:defRPr/>
            </a:pPr>
            <a:endParaRPr lang="pt-BR" sz="100" dirty="0">
              <a:latin typeface="Verdana" pitchFamily="34" charset="0"/>
              <a:cs typeface="Times New Roman" pitchFamily="18" charset="0"/>
            </a:endParaRPr>
          </a:p>
          <a:p>
            <a:pPr marL="742950" lvl="2" indent="-285750" algn="just" eaLnBrk="1" hangingPunct="1">
              <a:buFont typeface="Wingdings" pitchFamily="2" charset="2"/>
              <a:buChar char="ü"/>
              <a:defRPr/>
            </a:pPr>
            <a:endParaRPr lang="pt-BR" sz="100" dirty="0">
              <a:latin typeface="Verdana" pitchFamily="34" charset="0"/>
              <a:cs typeface="Times New Roman" pitchFamily="18" charset="0"/>
            </a:endParaRPr>
          </a:p>
          <a:p>
            <a:pPr marL="742950" lvl="2" indent="-285750" algn="just" eaLnBrk="1" hangingPunct="1">
              <a:buFont typeface="Wingdings" pitchFamily="2" charset="2"/>
              <a:buChar char="ü"/>
              <a:defRPr/>
            </a:pPr>
            <a:endParaRPr lang="pt-BR" sz="100" dirty="0">
              <a:latin typeface="Verdana" pitchFamily="34" charset="0"/>
              <a:cs typeface="Times New Roman" pitchFamily="18" charset="0"/>
            </a:endParaRPr>
          </a:p>
          <a:p>
            <a:pPr marL="742950" lvl="2" indent="-285750" algn="just" eaLnBrk="1" hangingPunct="1"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                      m = 3               n = 4</a:t>
            </a:r>
          </a:p>
          <a:p>
            <a:pPr marL="742950" lvl="2" indent="-285750"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marL="742950" lvl="2" indent="-285750"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marL="742950" lvl="2" indent="-285750"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marL="742950" lvl="2" indent="-285750"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marL="742950" lvl="2" indent="-285750"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marL="742950" lvl="2" indent="-285750"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marL="742950" lvl="2" indent="-285750"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marL="742950" lvl="2" indent="-285750"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marL="742950" lvl="2" indent="-285750" algn="just" eaLnBrk="1" hangingPunct="1"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                                  Soma(3,4) = 7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C9142C08-7210-4809-87AD-002F0259DAFA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13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1536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536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536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536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15370" name="Object 12"/>
          <p:cNvGraphicFramePr>
            <a:graphicFrameLocks noChangeAspect="1"/>
          </p:cNvGraphicFramePr>
          <p:nvPr/>
        </p:nvGraphicFramePr>
        <p:xfrm>
          <a:off x="1517650" y="3714750"/>
          <a:ext cx="59118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7" name="Visio" r:id="rId3" imgW="7935425" imgH="1539270" progId="Visio.Drawing.11">
                  <p:embed/>
                </p:oleObj>
              </mc:Choice>
              <mc:Fallback>
                <p:oleObj name="Visio" r:id="rId3" imgW="7935425" imgH="1539270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3714750"/>
                        <a:ext cx="591185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15372" name="Object 14"/>
          <p:cNvGraphicFramePr>
            <a:graphicFrameLocks noChangeAspect="1"/>
          </p:cNvGraphicFramePr>
          <p:nvPr/>
        </p:nvGraphicFramePr>
        <p:xfrm>
          <a:off x="1714500" y="2928938"/>
          <a:ext cx="5786438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8" name="Visio" r:id="rId5" imgW="8602654" imgH="1100520" progId="Visio.Drawing.11">
                  <p:embed/>
                </p:oleObj>
              </mc:Choice>
              <mc:Fallback>
                <p:oleObj name="Visio" r:id="rId5" imgW="8602654" imgH="1100520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2928938"/>
                        <a:ext cx="5786438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3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15374" name="Object 16"/>
          <p:cNvGraphicFramePr>
            <a:graphicFrameLocks noChangeAspect="1"/>
          </p:cNvGraphicFramePr>
          <p:nvPr/>
        </p:nvGraphicFramePr>
        <p:xfrm>
          <a:off x="1714500" y="5429250"/>
          <a:ext cx="5786438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9" name="Visio" r:id="rId7" imgW="8602654" imgH="1100520" progId="Visio.Drawing.11">
                  <p:embed/>
                </p:oleObj>
              </mc:Choice>
              <mc:Fallback>
                <p:oleObj name="Visio" r:id="rId7" imgW="8602654" imgH="1100520" progId="Visio.Drawing.11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5429250"/>
                        <a:ext cx="5786438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2051">
            <a:extLst>
              <a:ext uri="{FF2B5EF4-FFF2-40B4-BE49-F238E27FC236}">
                <a16:creationId xmlns:a16="http://schemas.microsoft.com/office/drawing/2014/main" id="{C19FAE45-A9ED-440C-9B71-FB9751A84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1. O Conceito de Algoritmo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2052"/>
          <p:cNvSpPr txBox="1">
            <a:spLocks noChangeArrowheads="1"/>
          </p:cNvSpPr>
          <p:nvPr/>
        </p:nvSpPr>
        <p:spPr bwMode="auto">
          <a:xfrm>
            <a:off x="785813" y="1357313"/>
            <a:ext cx="74295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Um exemplo de Máquina de Turing.</a:t>
            </a: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marL="742950" lvl="2" indent="-285750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Exercício - Máquina de Turing que realiza a soma de dois algarismos: Soma(m,n) = m+n:</a:t>
            </a:r>
            <a:endParaRPr lang="pt-BR" sz="100" dirty="0">
              <a:latin typeface="Verdana" pitchFamily="34" charset="0"/>
              <a:cs typeface="Times New Roman" pitchFamily="18" charset="0"/>
            </a:endParaRPr>
          </a:p>
          <a:p>
            <a:pPr marL="742950" lvl="2" indent="-285750" algn="just" eaLnBrk="1" hangingPunct="1">
              <a:buFont typeface="Wingdings" pitchFamily="2" charset="2"/>
              <a:buChar char="ü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marL="742950" lvl="2" indent="-285750" algn="just" eaLnBrk="1" hangingPunct="1">
              <a:buFont typeface="Wingdings" pitchFamily="2" charset="2"/>
              <a:buChar char="ü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marL="742950" lvl="2" indent="-285750" algn="just" eaLnBrk="1" hangingPunct="1">
              <a:buFont typeface="Wingdings" pitchFamily="2" charset="2"/>
              <a:buChar char="ü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marL="742950" lvl="2" indent="-285750" algn="just" eaLnBrk="1" hangingPunct="1">
              <a:buFont typeface="Wingdings" pitchFamily="2" charset="2"/>
              <a:buChar char="ü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marL="742950" lvl="2" indent="-285750"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marL="3486150" lvl="8" indent="-285750" algn="just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s0,1,&gt;&gt;,s0</a:t>
            </a:r>
          </a:p>
          <a:p>
            <a:pPr marL="3486150" lvl="8" indent="-285750" algn="just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s0,0, 1,s1</a:t>
            </a:r>
          </a:p>
          <a:p>
            <a:pPr marL="3486150" lvl="8" indent="-285750" algn="just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s1,1,&lt;&lt;,s1</a:t>
            </a:r>
          </a:p>
          <a:p>
            <a:pPr marL="3486150" lvl="8" indent="-285750" algn="just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s1,0,&gt;&gt;,s2</a:t>
            </a:r>
          </a:p>
          <a:p>
            <a:pPr marL="3486150" lvl="8" indent="-285750" algn="just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s2,1, 0,s2</a:t>
            </a:r>
          </a:p>
          <a:p>
            <a:pPr marL="3486150" lvl="8" indent="-285750" algn="just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s2,0,&gt;&gt;,s3</a:t>
            </a:r>
          </a:p>
          <a:p>
            <a:pPr marL="3486150" lvl="8" indent="-285750" algn="just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s3,1, 0,s3</a:t>
            </a:r>
          </a:p>
          <a:p>
            <a:pPr marL="3486150" lvl="8" indent="-285750" algn="just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s3,0,&gt;&gt;,s4</a:t>
            </a:r>
          </a:p>
          <a:p>
            <a:pPr marL="1200150" lvl="3" indent="-285750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357F2BC0-CD01-440F-B896-F129E723AFA4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14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1639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639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639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16393" name="Object 12"/>
          <p:cNvGraphicFramePr>
            <a:graphicFrameLocks noChangeAspect="1"/>
          </p:cNvGraphicFramePr>
          <p:nvPr/>
        </p:nvGraphicFramePr>
        <p:xfrm>
          <a:off x="1517650" y="2643188"/>
          <a:ext cx="59118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8" name="Visio" r:id="rId3" imgW="7935425" imgH="1539270" progId="Visio.Drawing.11">
                  <p:embed/>
                </p:oleObj>
              </mc:Choice>
              <mc:Fallback>
                <p:oleObj name="Visio" r:id="rId3" imgW="7935425" imgH="1539270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2643188"/>
                        <a:ext cx="591185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2051">
            <a:extLst>
              <a:ext uri="{FF2B5EF4-FFF2-40B4-BE49-F238E27FC236}">
                <a16:creationId xmlns:a16="http://schemas.microsoft.com/office/drawing/2014/main" id="{26CEE933-AB5C-45B9-89DA-5231EE7E5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1. O Conceito de Algoritmo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2052"/>
          <p:cNvSpPr txBox="1">
            <a:spLocks noChangeArrowheads="1"/>
          </p:cNvSpPr>
          <p:nvPr/>
        </p:nvSpPr>
        <p:spPr bwMode="auto">
          <a:xfrm>
            <a:off x="785813" y="1357313"/>
            <a:ext cx="742950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Um exemplo de Máquina de Turing.</a:t>
            </a: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marL="742950" lvl="2" indent="-285750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Desafio - Máquina de Turing que realiza a subtração de dois algarismos: Sub(m,n) = m - n ?</a:t>
            </a:r>
          </a:p>
          <a:p>
            <a:pPr marL="742950" lvl="2" indent="-285750" algn="just" eaLnBrk="1" hangingPunct="1">
              <a:buFont typeface="Wingdings" pitchFamily="2" charset="2"/>
              <a:buChar char="ü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marL="742950" lvl="2" indent="-285750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Para mais informações:</a:t>
            </a:r>
          </a:p>
          <a:p>
            <a:pPr marL="742950" lvl="2" indent="-285750"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marL="1200150" lvl="3" indent="-285750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http://plato.stanford.edu/entries/turing-machine/</a:t>
            </a:r>
          </a:p>
          <a:p>
            <a:pPr marL="1200150" lvl="3" indent="-285750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marL="1200150" lvl="3" indent="-285750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http://www.aturingmachine.com/</a:t>
            </a:r>
          </a:p>
          <a:p>
            <a:pPr marL="1200150" lvl="3" indent="-285750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marL="1200150" lvl="3" indent="-285750" algn="just" eaLnBrk="1" hangingPunct="1">
              <a:buFont typeface="Wingdings" pitchFamily="2" charset="2"/>
              <a:buChar char="Ø"/>
              <a:defRPr/>
            </a:pPr>
            <a:r>
              <a:rPr lang="en-US" sz="1800" dirty="0">
                <a:latin typeface="Verdana" pitchFamily="34" charset="0"/>
                <a:cs typeface="Times New Roman" pitchFamily="18" charset="0"/>
              </a:rPr>
              <a:t>"On Computable Numbers, with an Application to the </a:t>
            </a:r>
            <a:r>
              <a:rPr lang="en-US" sz="1800" i="1" dirty="0" err="1">
                <a:latin typeface="Verdana" pitchFamily="34" charset="0"/>
                <a:cs typeface="Times New Roman" pitchFamily="18" charset="0"/>
              </a:rPr>
              <a:t>Entscheidungsproblem</a:t>
            </a:r>
            <a:r>
              <a:rPr lang="en-US" sz="1800" dirty="0">
                <a:latin typeface="Verdana" pitchFamily="34" charset="0"/>
                <a:cs typeface="Times New Roman" pitchFamily="18" charset="0"/>
              </a:rPr>
              <a:t>", Alan Turing, 1936.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455F24CF-59A8-4C1D-8C52-40BEC68410D7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15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1843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843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844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" name="Text Box 2051">
            <a:extLst>
              <a:ext uri="{FF2B5EF4-FFF2-40B4-BE49-F238E27FC236}">
                <a16:creationId xmlns:a16="http://schemas.microsoft.com/office/drawing/2014/main" id="{FE29F1EF-15FD-419A-A1B1-F1F31AAB6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1. O Conceito de Algoritmo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5194DBDE-F6CE-4548-A785-16F6673ADF37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16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19461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946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946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785813" y="1357313"/>
            <a:ext cx="7429500" cy="369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O conceito central da programação e da ciência da computação é o de </a:t>
            </a:r>
            <a:r>
              <a:rPr lang="pt-BR" sz="1800" b="1" dirty="0">
                <a:latin typeface="Verdana" pitchFamily="34" charset="0"/>
                <a:cs typeface="Times New Roman" pitchFamily="18" charset="0"/>
              </a:rPr>
              <a:t>algoritmo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Um algoritmo é a descrição de um padrão de comportamento, expresso em termos de um repertório bem definido e finito de </a:t>
            </a:r>
            <a:r>
              <a:rPr lang="pt-BR" sz="1800" b="1" dirty="0">
                <a:latin typeface="Verdana" pitchFamily="34" charset="0"/>
                <a:cs typeface="Times New Roman" pitchFamily="18" charset="0"/>
              </a:rPr>
              <a:t>ações "primitivas"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, das quais damos por certo que elas podem ser executadas.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Introduziremos de forma intuitiva a noção de algoritmo, motivando ao mesmo tempo as estruturas básicas de controle (</a:t>
            </a:r>
            <a:r>
              <a:rPr lang="pt-BR" sz="1800" b="1" dirty="0">
                <a:latin typeface="Verdana" pitchFamily="34" charset="0"/>
                <a:cs typeface="Times New Roman" pitchFamily="18" charset="0"/>
              </a:rPr>
              <a:t>seqüência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latin typeface="Verdana" pitchFamily="34" charset="0"/>
                <a:cs typeface="Times New Roman" pitchFamily="18" charset="0"/>
              </a:rPr>
              <a:t>simples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, </a:t>
            </a:r>
            <a:r>
              <a:rPr lang="pt-BR" sz="1800" b="1" dirty="0">
                <a:latin typeface="Verdana" pitchFamily="34" charset="0"/>
                <a:cs typeface="Times New Roman" pitchFamily="18" charset="0"/>
              </a:rPr>
              <a:t>alternativa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 e </a:t>
            </a:r>
            <a:r>
              <a:rPr lang="pt-BR" sz="1800" b="1" dirty="0">
                <a:latin typeface="Verdana" pitchFamily="34" charset="0"/>
                <a:cs typeface="Times New Roman" pitchFamily="18" charset="0"/>
              </a:rPr>
              <a:t>repetição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) como formas de raciocínio "naturais”.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9" name="Text Box 2051">
            <a:extLst>
              <a:ext uri="{FF2B5EF4-FFF2-40B4-BE49-F238E27FC236}">
                <a16:creationId xmlns:a16="http://schemas.microsoft.com/office/drawing/2014/main" id="{A82E933E-735A-4766-9FD4-8ACD6F722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1. O Conceito de Algoritmo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B9605C4D-B433-472C-95EB-C2FEC12F5774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17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20485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048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048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2928938" y="1857375"/>
            <a:ext cx="3643312" cy="4286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18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Linguagem Natural</a:t>
            </a:r>
          </a:p>
        </p:txBody>
      </p:sp>
      <p:sp>
        <p:nvSpPr>
          <p:cNvPr id="10" name="Retângulo 9"/>
          <p:cNvSpPr/>
          <p:nvPr/>
        </p:nvSpPr>
        <p:spPr bwMode="auto">
          <a:xfrm>
            <a:off x="2928938" y="2881313"/>
            <a:ext cx="3643312" cy="4286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18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Algoritmo</a:t>
            </a:r>
          </a:p>
        </p:txBody>
      </p:sp>
      <p:sp>
        <p:nvSpPr>
          <p:cNvPr id="11" name="Retângulo 10"/>
          <p:cNvSpPr/>
          <p:nvPr/>
        </p:nvSpPr>
        <p:spPr bwMode="auto">
          <a:xfrm>
            <a:off x="2928938" y="3857625"/>
            <a:ext cx="3643312" cy="4286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18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Linguagem de Programação</a:t>
            </a:r>
          </a:p>
        </p:txBody>
      </p:sp>
      <p:sp>
        <p:nvSpPr>
          <p:cNvPr id="12" name="Retângulo 11"/>
          <p:cNvSpPr/>
          <p:nvPr/>
        </p:nvSpPr>
        <p:spPr bwMode="auto">
          <a:xfrm>
            <a:off x="2928938" y="4857750"/>
            <a:ext cx="3643312" cy="4286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18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Linguagem de Máquina</a:t>
            </a:r>
          </a:p>
        </p:txBody>
      </p:sp>
      <p:cxnSp>
        <p:nvCxnSpPr>
          <p:cNvPr id="15" name="Conector de seta reta 14"/>
          <p:cNvCxnSpPr>
            <a:stCxn id="9" idx="2"/>
            <a:endCxn id="10" idx="0"/>
          </p:cNvCxnSpPr>
          <p:nvPr/>
        </p:nvCxnSpPr>
        <p:spPr bwMode="auto">
          <a:xfrm rot="5400000">
            <a:off x="4452144" y="2583656"/>
            <a:ext cx="5969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10" idx="2"/>
            <a:endCxn id="11" idx="0"/>
          </p:cNvCxnSpPr>
          <p:nvPr/>
        </p:nvCxnSpPr>
        <p:spPr bwMode="auto">
          <a:xfrm rot="5400000">
            <a:off x="4476750" y="3584575"/>
            <a:ext cx="547688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11" idx="2"/>
            <a:endCxn id="12" idx="0"/>
          </p:cNvCxnSpPr>
          <p:nvPr/>
        </p:nvCxnSpPr>
        <p:spPr bwMode="auto">
          <a:xfrm rot="5400000">
            <a:off x="4464844" y="4572794"/>
            <a:ext cx="5715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 Box 2051">
            <a:extLst>
              <a:ext uri="{FF2B5EF4-FFF2-40B4-BE49-F238E27FC236}">
                <a16:creationId xmlns:a16="http://schemas.microsoft.com/office/drawing/2014/main" id="{A6858D5D-6F1E-482D-B518-2C069D214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1. O Conceito de Algoritmo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61A3DE5F-3325-4C0D-84E2-424CE08560BC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18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2.  Algoritmos Não-computacionais</a:t>
            </a:r>
          </a:p>
        </p:txBody>
      </p:sp>
      <p:sp>
        <p:nvSpPr>
          <p:cNvPr id="2150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151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151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Seqüência Simples</a:t>
            </a: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eaLnBrk="1" hangingPunct="1"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"traga a cesta com batatas"; </a:t>
            </a:r>
            <a:br>
              <a:rPr lang="pt-BR" sz="1800" dirty="0">
                <a:latin typeface="Verdana" pitchFamily="34" charset="0"/>
                <a:cs typeface="Times New Roman" pitchFamily="18" charset="0"/>
              </a:rPr>
            </a:br>
            <a:r>
              <a:rPr lang="pt-BR" sz="1800" dirty="0">
                <a:latin typeface="Verdana" pitchFamily="34" charset="0"/>
                <a:cs typeface="Times New Roman" pitchFamily="18" charset="0"/>
              </a:rPr>
              <a:t>"traga a panela do armário";</a:t>
            </a:r>
            <a:br>
              <a:rPr lang="pt-BR" sz="1800" dirty="0">
                <a:latin typeface="Verdana" pitchFamily="34" charset="0"/>
                <a:cs typeface="Times New Roman" pitchFamily="18" charset="0"/>
              </a:rPr>
            </a:br>
            <a:r>
              <a:rPr lang="pt-BR" sz="1800" dirty="0">
                <a:latin typeface="Verdana" pitchFamily="34" charset="0"/>
                <a:cs typeface="Times New Roman" pitchFamily="18" charset="0"/>
              </a:rPr>
              <a:t>"descasque as batatas";</a:t>
            </a:r>
          </a:p>
          <a:p>
            <a:pPr lvl="1" eaLnBrk="1" hangingPunct="1"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"coloque as batatas na panela“; </a:t>
            </a:r>
            <a:br>
              <a:rPr lang="pt-BR" sz="1800" dirty="0">
                <a:latin typeface="Verdana" pitchFamily="34" charset="0"/>
                <a:cs typeface="Times New Roman" pitchFamily="18" charset="0"/>
              </a:rPr>
            </a:br>
            <a:r>
              <a:rPr lang="pt-BR" sz="1800" dirty="0">
                <a:latin typeface="Verdana" pitchFamily="34" charset="0"/>
                <a:cs typeface="Times New Roman" pitchFamily="18" charset="0"/>
              </a:rPr>
              <a:t>"guarde a cesta";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74D953CF-97DC-49C0-A1C4-9A42A00C0039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19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2253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253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253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Alternativas</a:t>
            </a:r>
          </a:p>
          <a:p>
            <a:pPr lvl="1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eaLnBrk="1" hangingPunct="1"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"traga a cesta com batatas"; </a:t>
            </a:r>
            <a:br>
              <a:rPr lang="pt-BR" sz="1800" dirty="0">
                <a:latin typeface="Verdana" pitchFamily="34" charset="0"/>
                <a:cs typeface="Times New Roman" pitchFamily="18" charset="0"/>
              </a:rPr>
            </a:br>
            <a:r>
              <a:rPr lang="pt-BR" sz="1800" dirty="0">
                <a:latin typeface="Verdana" pitchFamily="34" charset="0"/>
                <a:cs typeface="Times New Roman" pitchFamily="18" charset="0"/>
              </a:rPr>
              <a:t>"traga a panela do armário";</a:t>
            </a:r>
            <a:br>
              <a:rPr lang="pt-BR" sz="1800" dirty="0">
                <a:latin typeface="Verdana" pitchFamily="34" charset="0"/>
                <a:cs typeface="Times New Roman" pitchFamily="18" charset="0"/>
              </a:rPr>
            </a:b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eaLnBrk="1" hangingPunct="1">
              <a:defRPr/>
            </a:pPr>
            <a:r>
              <a:rPr lang="pt-BR" sz="1800" b="1" dirty="0">
                <a:latin typeface="Verdana" pitchFamily="34" charset="0"/>
                <a:cs typeface="Times New Roman" pitchFamily="18" charset="0"/>
              </a:rPr>
              <a:t>se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 "roupa é clara" </a:t>
            </a:r>
            <a:r>
              <a:rPr lang="pt-BR" sz="1800" b="1" dirty="0">
                <a:latin typeface="Verdana" pitchFamily="34" charset="0"/>
                <a:cs typeface="Times New Roman" pitchFamily="18" charset="0"/>
              </a:rPr>
              <a:t>então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 "coloque avental"; </a:t>
            </a:r>
          </a:p>
          <a:p>
            <a:pPr lvl="1" eaLnBrk="1" hangingPunct="1"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"descasque as batatas";</a:t>
            </a:r>
          </a:p>
          <a:p>
            <a:pPr lvl="1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eaLnBrk="1" hangingPunct="1"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"descasque as batatas";</a:t>
            </a:r>
          </a:p>
          <a:p>
            <a:pPr lvl="1" eaLnBrk="1" hangingPunct="1"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"coloque as batatas na panela“; </a:t>
            </a:r>
          </a:p>
          <a:p>
            <a:pPr lvl="1" eaLnBrk="1" hangingPunct="1">
              <a:defRPr/>
            </a:pPr>
            <a:br>
              <a:rPr lang="pt-BR" sz="1800" dirty="0">
                <a:latin typeface="Verdana" pitchFamily="34" charset="0"/>
                <a:cs typeface="Times New Roman" pitchFamily="18" charset="0"/>
              </a:rPr>
            </a:br>
            <a:r>
              <a:rPr lang="pt-BR" sz="1800" dirty="0">
                <a:latin typeface="Verdana" pitchFamily="34" charset="0"/>
                <a:cs typeface="Times New Roman" pitchFamily="18" charset="0"/>
              </a:rPr>
              <a:t>"guarde a cesta";</a:t>
            </a:r>
          </a:p>
        </p:txBody>
      </p:sp>
      <p:sp>
        <p:nvSpPr>
          <p:cNvPr id="11" name="Text Box 2051">
            <a:extLst>
              <a:ext uri="{FF2B5EF4-FFF2-40B4-BE49-F238E27FC236}">
                <a16:creationId xmlns:a16="http://schemas.microsoft.com/office/drawing/2014/main" id="{38D122EA-7F7B-4D9D-B64F-6CAF40FE8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2.  Algoritmos Não-computacionais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BD0E1E77-F1BA-4DA4-8402-702C27B98F33}" type="datetime1">
              <a:rPr lang="pt-BR" smtClean="0"/>
              <a:pPr/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345A-2F6D-44A1-94B6-C299985B9429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85BB636-922E-42D9-8F29-59DBF7F5D709}"/>
              </a:ext>
            </a:extLst>
          </p:cNvPr>
          <p:cNvSpPr/>
          <p:nvPr/>
        </p:nvSpPr>
        <p:spPr>
          <a:xfrm>
            <a:off x="685800" y="2708920"/>
            <a:ext cx="7772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presente conjunto de </a:t>
            </a:r>
            <a:r>
              <a:rPr lang="pt-BR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slides</a:t>
            </a:r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não pode ser reutilizado ou republicado sem a permissão do instrutor.</a:t>
            </a:r>
          </a:p>
        </p:txBody>
      </p:sp>
    </p:spTree>
    <p:extLst>
      <p:ext uri="{BB962C8B-B14F-4D97-AF65-F5344CB8AC3E}">
        <p14:creationId xmlns:p14="http://schemas.microsoft.com/office/powerpoint/2010/main" val="3892352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D69C8E27-20AD-4615-8AC8-CCDBA5CC78F7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20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2355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355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355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Repetições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eaLnBrk="1" hangingPunct="1"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"traga a cesta com batatas"; </a:t>
            </a:r>
            <a:br>
              <a:rPr lang="pt-BR" sz="1800" dirty="0">
                <a:latin typeface="Verdana" pitchFamily="34" charset="0"/>
                <a:cs typeface="Times New Roman" pitchFamily="18" charset="0"/>
              </a:rPr>
            </a:br>
            <a:r>
              <a:rPr lang="pt-BR" sz="1800" dirty="0">
                <a:latin typeface="Verdana" pitchFamily="34" charset="0"/>
                <a:cs typeface="Times New Roman" pitchFamily="18" charset="0"/>
              </a:rPr>
              <a:t>"traga a panela do armário";</a:t>
            </a:r>
            <a:endParaRPr lang="en-US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eaLnBrk="1" hangingPunct="1">
              <a:defRPr/>
            </a:pPr>
            <a:r>
              <a:rPr lang="pt-BR" sz="1800" b="1" dirty="0">
                <a:latin typeface="Verdana" pitchFamily="34" charset="0"/>
                <a:cs typeface="Times New Roman" pitchFamily="18" charset="0"/>
              </a:rPr>
              <a:t>se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 "roupa é clara" </a:t>
            </a:r>
            <a:r>
              <a:rPr lang="pt-BR" sz="1800" b="1" dirty="0">
                <a:latin typeface="Verdana" pitchFamily="34" charset="0"/>
                <a:cs typeface="Times New Roman" pitchFamily="18" charset="0"/>
              </a:rPr>
              <a:t>então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 "coloque avental"; </a:t>
            </a:r>
          </a:p>
          <a:p>
            <a:pPr lvl="1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</a:p>
          <a:p>
            <a:pPr lvl="1" eaLnBrk="1" hangingPunct="1"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"descasque uma batata";</a:t>
            </a:r>
          </a:p>
          <a:p>
            <a:pPr lvl="1" eaLnBrk="1" hangingPunct="1"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"coloque a batata na panela";</a:t>
            </a:r>
          </a:p>
          <a:p>
            <a:pPr lvl="1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...	(50 vezes)</a:t>
            </a:r>
          </a:p>
          <a:p>
            <a:pPr lvl="1" eaLnBrk="1" hangingPunct="1"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"descasque uma batata";</a:t>
            </a:r>
          </a:p>
          <a:p>
            <a:pPr lvl="1" eaLnBrk="1" hangingPunct="1"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"coloque a batata na panela";</a:t>
            </a:r>
          </a:p>
          <a:p>
            <a:pPr lvl="1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eaLnBrk="1" hangingPunct="1"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"guarde a cesta";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2" name="Text Box 2051">
            <a:extLst>
              <a:ext uri="{FF2B5EF4-FFF2-40B4-BE49-F238E27FC236}">
                <a16:creationId xmlns:a16="http://schemas.microsoft.com/office/drawing/2014/main" id="{26C82B7E-11A1-47CD-B502-C3DFBDCD4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2.  Algoritmos Não-computacionais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1C0C3C27-4284-4A11-B2D2-E240E032B2B1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21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2458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458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458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Repetições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eaLnBrk="1" hangingPunct="1"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"traga a cesta com batatas"; </a:t>
            </a:r>
            <a:br>
              <a:rPr lang="pt-BR" sz="1800" dirty="0">
                <a:latin typeface="Verdana" pitchFamily="34" charset="0"/>
                <a:cs typeface="Times New Roman" pitchFamily="18" charset="0"/>
              </a:rPr>
            </a:br>
            <a:r>
              <a:rPr lang="pt-BR" sz="1800" dirty="0">
                <a:latin typeface="Verdana" pitchFamily="34" charset="0"/>
                <a:cs typeface="Times New Roman" pitchFamily="18" charset="0"/>
              </a:rPr>
              <a:t>"traga a panela do armário";</a:t>
            </a:r>
            <a:endParaRPr lang="en-US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eaLnBrk="1" hangingPunct="1">
              <a:defRPr/>
            </a:pPr>
            <a:r>
              <a:rPr lang="pt-BR" sz="1800" b="1" dirty="0">
                <a:latin typeface="Verdana" pitchFamily="34" charset="0"/>
                <a:cs typeface="Times New Roman" pitchFamily="18" charset="0"/>
              </a:rPr>
              <a:t>se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 "roupa é clara" </a:t>
            </a:r>
            <a:r>
              <a:rPr lang="pt-BR" sz="1800" b="1" dirty="0">
                <a:latin typeface="Verdana" pitchFamily="34" charset="0"/>
                <a:cs typeface="Times New Roman" pitchFamily="18" charset="0"/>
              </a:rPr>
              <a:t>então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 "coloque avental"; </a:t>
            </a:r>
          </a:p>
          <a:p>
            <a:pPr lvl="1"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800" b="1" dirty="0">
                <a:latin typeface="Verdana" pitchFamily="34" charset="0"/>
                <a:cs typeface="Times New Roman" pitchFamily="18" charset="0"/>
              </a:rPr>
              <a:t>se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 "número de batatas é insuficiente" </a:t>
            </a:r>
            <a:r>
              <a:rPr lang="pt-BR" sz="1800" b="1" dirty="0">
                <a:latin typeface="Verdana" pitchFamily="34" charset="0"/>
                <a:cs typeface="Times New Roman" pitchFamily="18" charset="0"/>
              </a:rPr>
              <a:t>então</a:t>
            </a:r>
          </a:p>
          <a:p>
            <a:pPr lvl="1" algn="just" eaLnBrk="1" hangingPunct="1"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"descasque uma batata";</a:t>
            </a:r>
          </a:p>
          <a:p>
            <a:pPr lvl="1" algn="just" eaLnBrk="1" hangingPunct="1"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"coloque a batata na panela";</a:t>
            </a:r>
          </a:p>
          <a:p>
            <a:pPr lvl="1" algn="just" eaLnBrk="1" hangingPunct="1">
              <a:defRPr/>
            </a:pPr>
            <a:r>
              <a:rPr lang="pt-BR" sz="1800" b="1" dirty="0">
                <a:latin typeface="Verdana" pitchFamily="34" charset="0"/>
                <a:cs typeface="Times New Roman" pitchFamily="18" charset="0"/>
              </a:rPr>
              <a:t>... (50 vezes)</a:t>
            </a:r>
          </a:p>
          <a:p>
            <a:pPr lvl="1" algn="just" eaLnBrk="1" hangingPunct="1">
              <a:defRPr/>
            </a:pPr>
            <a:r>
              <a:rPr lang="pt-BR" sz="1800" b="1" dirty="0">
                <a:latin typeface="Verdana" pitchFamily="34" charset="0"/>
                <a:cs typeface="Times New Roman" pitchFamily="18" charset="0"/>
              </a:rPr>
              <a:t>se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 "número de batatas é insuficiente" </a:t>
            </a:r>
            <a:r>
              <a:rPr lang="pt-BR" sz="1800" b="1" dirty="0">
                <a:latin typeface="Verdana" pitchFamily="34" charset="0"/>
                <a:cs typeface="Times New Roman" pitchFamily="18" charset="0"/>
              </a:rPr>
              <a:t>então</a:t>
            </a:r>
          </a:p>
          <a:p>
            <a:pPr lvl="1" algn="just" eaLnBrk="1" hangingPunct="1"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"descasque uma batata"; </a:t>
            </a:r>
          </a:p>
          <a:p>
            <a:pPr lvl="1" algn="just" eaLnBrk="1" hangingPunct="1"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"coloque a batata na panela";</a:t>
            </a:r>
          </a:p>
          <a:p>
            <a:pPr lvl="1"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"guarde a cesta";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1" name="Text Box 2051">
            <a:extLst>
              <a:ext uri="{FF2B5EF4-FFF2-40B4-BE49-F238E27FC236}">
                <a16:creationId xmlns:a16="http://schemas.microsoft.com/office/drawing/2014/main" id="{5F6316B0-5EE4-43EA-8CA6-238F0FDE7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2.  Algoritmos Não-computacionais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C9F38287-F785-46B1-9159-6933B2359A7C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22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2560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560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560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Repetições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eaLnBrk="1" hangingPunct="1"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"traga a cesta com batatas"; </a:t>
            </a:r>
            <a:br>
              <a:rPr lang="pt-BR" sz="1800" dirty="0">
                <a:latin typeface="Verdana" pitchFamily="34" charset="0"/>
                <a:cs typeface="Times New Roman" pitchFamily="18" charset="0"/>
              </a:rPr>
            </a:br>
            <a:r>
              <a:rPr lang="pt-BR" sz="1800" dirty="0">
                <a:latin typeface="Verdana" pitchFamily="34" charset="0"/>
                <a:cs typeface="Times New Roman" pitchFamily="18" charset="0"/>
              </a:rPr>
              <a:t>"traga a panela do armário";</a:t>
            </a:r>
            <a:endParaRPr lang="en-US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eaLnBrk="1" hangingPunct="1">
              <a:defRPr/>
            </a:pPr>
            <a:r>
              <a:rPr lang="pt-BR" sz="1800" b="1" dirty="0">
                <a:latin typeface="Verdana" pitchFamily="34" charset="0"/>
                <a:cs typeface="Times New Roman" pitchFamily="18" charset="0"/>
              </a:rPr>
              <a:t>se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 "roupa é clara" </a:t>
            </a:r>
            <a:r>
              <a:rPr lang="pt-BR" sz="1800" b="1" dirty="0">
                <a:latin typeface="Verdana" pitchFamily="34" charset="0"/>
                <a:cs typeface="Times New Roman" pitchFamily="18" charset="0"/>
              </a:rPr>
              <a:t>então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 "coloque avental"; </a:t>
            </a:r>
          </a:p>
          <a:p>
            <a:pPr lvl="1"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800" b="1" dirty="0">
                <a:latin typeface="Verdana" pitchFamily="34" charset="0"/>
                <a:cs typeface="Times New Roman" pitchFamily="18" charset="0"/>
              </a:rPr>
              <a:t>enquanto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 "número de batatas é insuficiente" </a:t>
            </a:r>
            <a:r>
              <a:rPr lang="pt-BR" sz="1800" b="1" dirty="0">
                <a:latin typeface="Verdana" pitchFamily="34" charset="0"/>
                <a:cs typeface="Times New Roman" pitchFamily="18" charset="0"/>
              </a:rPr>
              <a:t>faça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 "descasque uma batata";</a:t>
            </a:r>
          </a:p>
          <a:p>
            <a:pPr lvl="1" algn="just" eaLnBrk="1" hangingPunct="1"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"coloque a batata na panela";</a:t>
            </a:r>
          </a:p>
          <a:p>
            <a:pPr lvl="1"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"guarde a cesta";</a:t>
            </a:r>
          </a:p>
        </p:txBody>
      </p:sp>
      <p:sp>
        <p:nvSpPr>
          <p:cNvPr id="11" name="Text Box 2051">
            <a:extLst>
              <a:ext uri="{FF2B5EF4-FFF2-40B4-BE49-F238E27FC236}">
                <a16:creationId xmlns:a16="http://schemas.microsoft.com/office/drawing/2014/main" id="{523249DF-0EDA-47E8-B78E-C0B4BD794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2.  Algoritmos Não-computacionais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1890A7C2-38B9-491C-B9A7-C18EDE046862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23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2662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662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663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Um algoritmo computacional é uma seqüência de instruções que manipula dados.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latin typeface="Verdana" pitchFamily="34" charset="0"/>
                <a:cs typeface="Times New Roman" pitchFamily="18" charset="0"/>
              </a:rPr>
              <a:t>Instruções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: comandos que determinam a forma pela qual os dados devem ser tratados.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latin typeface="Verdana" pitchFamily="34" charset="0"/>
                <a:cs typeface="Times New Roman" pitchFamily="18" charset="0"/>
              </a:rPr>
              <a:t>Dados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: informações recolhidas/fornecidas por diversos meios e que serão processadas pelo computador através das instruções.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3.  Algoritmos Computacionais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80184ED1-061E-4A0B-ABC7-0025A5287EB3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24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2765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765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765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Até certa parte do curso vamos implementar algoritmos computacionais utilizando pseudocódigo, e as linguagem de programação C e Python.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Depois de um tempo, vamos abandonar o pseudocódigo e permanecer apenas com o C e o Python.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Existem várias formas de pseudocódigo.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A linguagem C foi proposta por </a:t>
            </a:r>
            <a:r>
              <a:rPr lang="en-US" sz="1800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en-US" sz="1800" b="1" dirty="0">
                <a:latin typeface="Verdana" pitchFamily="34" charset="0"/>
                <a:cs typeface="Times New Roman" pitchFamily="18" charset="0"/>
              </a:rPr>
              <a:t>Brian Kernighan </a:t>
            </a:r>
            <a:r>
              <a:rPr lang="en-US" sz="1800" dirty="0">
                <a:latin typeface="Verdana" pitchFamily="34" charset="0"/>
                <a:cs typeface="Times New Roman" pitchFamily="18" charset="0"/>
              </a:rPr>
              <a:t>and </a:t>
            </a:r>
            <a:r>
              <a:rPr lang="en-US" sz="1800" b="1" dirty="0">
                <a:latin typeface="Verdana" pitchFamily="34" charset="0"/>
                <a:cs typeface="Times New Roman" pitchFamily="18" charset="0"/>
              </a:rPr>
              <a:t>Dennis Ritchie </a:t>
            </a:r>
            <a:r>
              <a:rPr lang="en-US" sz="1800" dirty="0">
                <a:latin typeface="Verdana" pitchFamily="34" charset="0"/>
                <a:cs typeface="Times New Roman" pitchFamily="18" charset="0"/>
              </a:rPr>
              <a:t>entre o final da </a:t>
            </a:r>
            <a:r>
              <a:rPr lang="en-US" sz="1800" dirty="0" err="1">
                <a:latin typeface="Verdana" pitchFamily="34" charset="0"/>
                <a:cs typeface="Times New Roman" pitchFamily="18" charset="0"/>
              </a:rPr>
              <a:t>década</a:t>
            </a:r>
            <a:r>
              <a:rPr lang="en-US" sz="1800" dirty="0">
                <a:latin typeface="Verdana" pitchFamily="34" charset="0"/>
                <a:cs typeface="Times New Roman" pitchFamily="18" charset="0"/>
              </a:rPr>
              <a:t> de 1960 e </a:t>
            </a:r>
            <a:r>
              <a:rPr lang="en-US" sz="1800" dirty="0" err="1">
                <a:latin typeface="Verdana" pitchFamily="34" charset="0"/>
                <a:cs typeface="Times New Roman" pitchFamily="18" charset="0"/>
              </a:rPr>
              <a:t>início</a:t>
            </a:r>
            <a:r>
              <a:rPr lang="en-US" sz="1800" dirty="0">
                <a:latin typeface="Verdana" pitchFamily="34" charset="0"/>
                <a:cs typeface="Times New Roman" pitchFamily="18" charset="0"/>
              </a:rPr>
              <a:t> da </a:t>
            </a:r>
            <a:r>
              <a:rPr lang="en-US" sz="1800" dirty="0" err="1">
                <a:latin typeface="Verdana" pitchFamily="34" charset="0"/>
                <a:cs typeface="Times New Roman" pitchFamily="18" charset="0"/>
              </a:rPr>
              <a:t>década</a:t>
            </a:r>
            <a:r>
              <a:rPr lang="en-US" sz="1800" dirty="0">
                <a:latin typeface="Verdana" pitchFamily="34" charset="0"/>
                <a:cs typeface="Times New Roman" pitchFamily="18" charset="0"/>
              </a:rPr>
              <a:t> de 1970.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pic>
        <p:nvPicPr>
          <p:cNvPr id="27657" name="Picture 2" descr="http://www.cs.princeton.edu/~bwk/bw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713" y="4929188"/>
            <a:ext cx="1006475" cy="118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8" name="Picture 4" descr="http://4.bp.blogspot.com/_p3b5IZKOwtc/S0I_DuZ9c2I/AAAAAAAAAM4/_b1ETxD-KlU/s400/dennis_ritchi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4951413"/>
            <a:ext cx="884238" cy="114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9" name="Picture 6" descr="File:K&amp;R 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4929188"/>
            <a:ext cx="862013" cy="116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Box 2051">
            <a:extLst>
              <a:ext uri="{FF2B5EF4-FFF2-40B4-BE49-F238E27FC236}">
                <a16:creationId xmlns:a16="http://schemas.microsoft.com/office/drawing/2014/main" id="{829D27D0-2D07-4991-BBA2-F6DD05C3F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3.  Algoritmos Computacionais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5BFC8D1E-A438-4DF6-AB19-45552877461D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25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2867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867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867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A linguagem foi padronizada pelo ANSI (</a:t>
            </a:r>
            <a:r>
              <a:rPr lang="pt-BR" sz="1800" i="1" dirty="0" err="1">
                <a:latin typeface="Verdana" pitchFamily="34" charset="0"/>
                <a:cs typeface="Times New Roman" pitchFamily="18" charset="0"/>
              </a:rPr>
              <a:t>American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i="1" dirty="0" err="1">
                <a:latin typeface="Verdana" pitchFamily="34" charset="0"/>
                <a:cs typeface="Times New Roman" pitchFamily="18" charset="0"/>
              </a:rPr>
              <a:t>National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 Standards </a:t>
            </a:r>
            <a:r>
              <a:rPr lang="pt-BR" sz="1800" i="1" dirty="0" err="1">
                <a:latin typeface="Verdana" pitchFamily="34" charset="0"/>
                <a:cs typeface="Times New Roman" pitchFamily="18" charset="0"/>
              </a:rPr>
              <a:t>Institute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) no final da década de 1980 e ficou conhecida como ANSI C.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Desde então sofreu várias alterações.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i="1" dirty="0" err="1">
                <a:latin typeface="Verdana" pitchFamily="34" charset="0"/>
                <a:cs typeface="Times New Roman" pitchFamily="18" charset="0"/>
              </a:rPr>
              <a:t>The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i="1" dirty="0" err="1">
                <a:latin typeface="Verdana" pitchFamily="34" charset="0"/>
                <a:cs typeface="Times New Roman" pitchFamily="18" charset="0"/>
              </a:rPr>
              <a:t>Spirit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i="1" dirty="0" err="1">
                <a:latin typeface="Verdana" pitchFamily="34" charset="0"/>
                <a:cs typeface="Times New Roman" pitchFamily="18" charset="0"/>
              </a:rPr>
              <a:t>of</a:t>
            </a:r>
            <a:r>
              <a:rPr lang="pt-BR" sz="1800" i="1" dirty="0">
                <a:latin typeface="Verdana" pitchFamily="34" charset="0"/>
                <a:cs typeface="Times New Roman" pitchFamily="18" charset="0"/>
              </a:rPr>
              <a:t> C: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i="1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en-US" sz="1800" i="1" dirty="0">
                <a:latin typeface="Verdana" pitchFamily="34" charset="0"/>
                <a:cs typeface="Times New Roman" pitchFamily="18" charset="0"/>
              </a:rPr>
              <a:t> Trust the programmer.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en-US" sz="1800" i="1" dirty="0">
                <a:latin typeface="Verdana" pitchFamily="34" charset="0"/>
                <a:cs typeface="Times New Roman" pitchFamily="18" charset="0"/>
              </a:rPr>
              <a:t> Don’t prevent the programmer from doing what needs to be done.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en-US" sz="1800" i="1" dirty="0">
                <a:latin typeface="Verdana" pitchFamily="34" charset="0"/>
                <a:cs typeface="Times New Roman" pitchFamily="18" charset="0"/>
              </a:rPr>
              <a:t> Keep the language small and simple.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en-US" sz="1800" i="1" dirty="0">
                <a:latin typeface="Verdana" pitchFamily="34" charset="0"/>
                <a:cs typeface="Times New Roman" pitchFamily="18" charset="0"/>
              </a:rPr>
              <a:t> Provide only one way to do an operation.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en-US" sz="1800" i="1" dirty="0">
                <a:latin typeface="Verdana" pitchFamily="34" charset="0"/>
                <a:cs typeface="Times New Roman" pitchFamily="18" charset="0"/>
              </a:rPr>
              <a:t> Make it fast, even if it is not guaranteed to be portable.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0" name="Text Box 2051">
            <a:extLst>
              <a:ext uri="{FF2B5EF4-FFF2-40B4-BE49-F238E27FC236}">
                <a16:creationId xmlns:a16="http://schemas.microsoft.com/office/drawing/2014/main" id="{28908DC4-C648-4CAF-8BDF-2DFA956C5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3.  Algoritmos Computacionais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5118B4D8-8EE8-48D6-9B4F-58A2882C329B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26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2970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970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970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As 32 palavras reservadas definidas no ANSI C: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pic>
        <p:nvPicPr>
          <p:cNvPr id="2970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2286000"/>
            <a:ext cx="7715250" cy="313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2051">
            <a:extLst>
              <a:ext uri="{FF2B5EF4-FFF2-40B4-BE49-F238E27FC236}">
                <a16:creationId xmlns:a16="http://schemas.microsoft.com/office/drawing/2014/main" id="{B12FA557-1942-464F-8953-E7C27876E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3.  Algoritmos Computacionais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017714AE-9199-4251-A098-1AC79B61C3CB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27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3072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072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072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421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latin typeface="Verdana" pitchFamily="34" charset="0"/>
                <a:cs typeface="Times New Roman" pitchFamily="18" charset="0"/>
              </a:rPr>
              <a:t> Identificadores: 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nomes (rótulos) atribuídos às variáveis, funções e estruturas de dados que são utilizados em algoritmos.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Regras para formação de identificadores:</a:t>
            </a: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o primeiro caractere deve ser, obrigatoriamente, uma letra;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do segundo caractere em diante são permitidos números e letras;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o símbolo de sublinhado (_) pode ser usado para separar nomes compostos;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não são permitidos espaços, caracteres acentuados e símbolos especiais na composição do nome de um identificador;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palavras reservadas não podem ser usadas (ver slide anterior); 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 há distinção entre maiúsculo e minúsculo.</a:t>
            </a:r>
          </a:p>
        </p:txBody>
      </p:sp>
      <p:sp>
        <p:nvSpPr>
          <p:cNvPr id="10" name="Text Box 2051">
            <a:extLst>
              <a:ext uri="{FF2B5EF4-FFF2-40B4-BE49-F238E27FC236}">
                <a16:creationId xmlns:a16="http://schemas.microsoft.com/office/drawing/2014/main" id="{62B29EC7-22D0-4CC4-A1A4-42722AE8D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3.  Algoritmos Computacionais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A390E5B1-CA0E-41E3-B005-E0AD305DCB3B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28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3174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174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175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517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latin typeface="Verdana" pitchFamily="34" charset="0"/>
                <a:cs typeface="Times New Roman" pitchFamily="18" charset="0"/>
              </a:rPr>
              <a:t>Identificadores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Exemplos válidos:</a:t>
            </a:r>
          </a:p>
          <a:p>
            <a:pPr lvl="1" algn="just" eaLnBrk="1" hangingPunct="1"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600" dirty="0" err="1">
                <a:latin typeface="Verdana" pitchFamily="34" charset="0"/>
                <a:cs typeface="Times New Roman" pitchFamily="18" charset="0"/>
              </a:rPr>
              <a:t>DataNascimento</a:t>
            </a:r>
            <a:endParaRPr lang="pt-BR" sz="16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DATA_DE_NASCIMENTO</a:t>
            </a:r>
          </a:p>
          <a:p>
            <a:pPr lvl="1" algn="just" eaLnBrk="1" hangingPunct="1"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IDADE</a:t>
            </a:r>
          </a:p>
          <a:p>
            <a:pPr lvl="1" algn="just" eaLnBrk="1" hangingPunct="1"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Nota1</a:t>
            </a:r>
          </a:p>
          <a:p>
            <a:pPr lvl="1" algn="just" eaLnBrk="1" hangingPunct="1"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TRABALHO2</a:t>
            </a:r>
          </a:p>
          <a:p>
            <a:pPr lvl="1" algn="just" eaLnBrk="1" hangingPunct="1"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PESO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Exemplos inválidos:</a:t>
            </a:r>
          </a:p>
          <a:p>
            <a:pPr lvl="1" algn="just" eaLnBrk="1" hangingPunct="1">
              <a:defRPr/>
            </a:pPr>
            <a:endParaRPr lang="pt-BR" sz="16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3CD</a:t>
            </a:r>
          </a:p>
          <a:p>
            <a:pPr lvl="1" algn="just" eaLnBrk="1" hangingPunct="1"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Meu Nome</a:t>
            </a:r>
          </a:p>
          <a:p>
            <a:pPr lvl="1" algn="just" eaLnBrk="1" hangingPunct="1"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Idade&amp;</a:t>
            </a:r>
          </a:p>
          <a:p>
            <a:pPr lvl="1" algn="just" eaLnBrk="1" hangingPunct="1"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DA*TA</a:t>
            </a:r>
          </a:p>
          <a:p>
            <a:pPr lvl="1" algn="just" eaLnBrk="1" hangingPunct="1">
              <a:defRPr/>
            </a:pPr>
            <a:r>
              <a:rPr lang="pt-BR" sz="1600" dirty="0">
                <a:latin typeface="Verdana" pitchFamily="34" charset="0"/>
                <a:cs typeface="Times New Roman" pitchFamily="18" charset="0"/>
              </a:rPr>
              <a:t>Sílaba</a:t>
            </a:r>
          </a:p>
          <a:p>
            <a:pPr lvl="1" algn="just" eaLnBrk="1" hangingPunct="1"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0" name="Text Box 2051">
            <a:extLst>
              <a:ext uri="{FF2B5EF4-FFF2-40B4-BE49-F238E27FC236}">
                <a16:creationId xmlns:a16="http://schemas.microsoft.com/office/drawing/2014/main" id="{63C50BBB-3AF6-43D1-AE5A-9E3027155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3.  Algoritmos Computacionais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C886BF25-0D8D-4BF3-846E-287EB33B36D1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29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3277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277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277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latin typeface="Verdana" pitchFamily="34" charset="0"/>
                <a:cs typeface="Times New Roman" pitchFamily="18" charset="0"/>
              </a:rPr>
              <a:t> Variável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:</a:t>
            </a:r>
            <a:r>
              <a:rPr lang="pt-BR" sz="1800" b="1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é um espaço reservado na memória do computador para armazenar um determinado tipo de dado.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Devem receber identificadores para poderem ser referenciadas e modificadas quando necessário. 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Um programa deve conter declarações que especificam de que tipo são as variáveis que ele utilizará e às vezes um valor inicial.  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Embora uma variável possa assumir diferentes valores, ela só pode armazenar um valor a cada instante.</a:t>
            </a:r>
          </a:p>
        </p:txBody>
      </p:sp>
      <p:sp>
        <p:nvSpPr>
          <p:cNvPr id="10" name="Text Box 2051">
            <a:extLst>
              <a:ext uri="{FF2B5EF4-FFF2-40B4-BE49-F238E27FC236}">
                <a16:creationId xmlns:a16="http://schemas.microsoft.com/office/drawing/2014/main" id="{49177004-A06F-40DF-B150-425A587A5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3.  Algoritmos Computacionais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42938" y="1600200"/>
            <a:ext cx="7786687" cy="45259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  <a:defRPr/>
            </a:pPr>
            <a:endParaRPr 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r>
              <a:rPr lang="pt-BR" sz="2800" b="1" dirty="0">
                <a:latin typeface="Verdana" pitchFamily="34" charset="0"/>
              </a:rPr>
              <a:t>M</a:t>
            </a:r>
            <a:r>
              <a:rPr lang="en-US" sz="2800" b="1" dirty="0" err="1">
                <a:latin typeface="Verdana" pitchFamily="34" charset="0"/>
              </a:rPr>
              <a:t>ódulo</a:t>
            </a:r>
            <a:r>
              <a:rPr lang="en-US" sz="2800" b="1" dirty="0">
                <a:latin typeface="Verdana" pitchFamily="34" charset="0"/>
              </a:rPr>
              <a:t> 03</a:t>
            </a:r>
            <a:endParaRPr lang="pt-BR" sz="2800" b="1" dirty="0"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r>
              <a:rPr lang="pt-BR" sz="2800" b="1" dirty="0">
                <a:latin typeface="Verdana" pitchFamily="34" charset="0"/>
              </a:rPr>
              <a:t>O Conceito de Algoritmo</a:t>
            </a:r>
            <a:endParaRPr lang="en-US" sz="2000" dirty="0"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CF8B96AE-54D8-4AAE-AD5F-79C51630A4D7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30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3379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379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379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latin typeface="Verdana" pitchFamily="34" charset="0"/>
                <a:cs typeface="Times New Roman" pitchFamily="18" charset="0"/>
              </a:rPr>
              <a:t>Variável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:</a:t>
            </a:r>
          </a:p>
        </p:txBody>
      </p:sp>
      <p:grpSp>
        <p:nvGrpSpPr>
          <p:cNvPr id="33801" name="Group 2"/>
          <p:cNvGrpSpPr>
            <a:grpSpLocks/>
          </p:cNvGrpSpPr>
          <p:nvPr/>
        </p:nvGrpSpPr>
        <p:grpSpPr bwMode="auto">
          <a:xfrm>
            <a:off x="3214688" y="2286000"/>
            <a:ext cx="3000375" cy="3000375"/>
            <a:chOff x="6741" y="2857"/>
            <a:chExt cx="3340" cy="3717"/>
          </a:xfrm>
        </p:grpSpPr>
        <p:grpSp>
          <p:nvGrpSpPr>
            <p:cNvPr id="33802" name="Group 3"/>
            <p:cNvGrpSpPr>
              <a:grpSpLocks/>
            </p:cNvGrpSpPr>
            <p:nvPr/>
          </p:nvGrpSpPr>
          <p:grpSpPr bwMode="auto">
            <a:xfrm>
              <a:off x="6741" y="3004"/>
              <a:ext cx="3340" cy="3570"/>
              <a:chOff x="4941" y="3247"/>
              <a:chExt cx="3340" cy="3570"/>
            </a:xfrm>
          </p:grpSpPr>
          <p:sp>
            <p:nvSpPr>
              <p:cNvPr id="33804" name="Rectangle 4"/>
              <p:cNvSpPr>
                <a:spLocks noChangeArrowheads="1"/>
              </p:cNvSpPr>
              <p:nvPr/>
            </p:nvSpPr>
            <p:spPr bwMode="auto">
              <a:xfrm>
                <a:off x="4947" y="3590"/>
                <a:ext cx="2340" cy="322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pt-BR" altLang="pt-BR" sz="1400"/>
              </a:p>
            </p:txBody>
          </p:sp>
          <p:sp>
            <p:nvSpPr>
              <p:cNvPr id="33805" name="Line 5"/>
              <p:cNvSpPr>
                <a:spLocks noChangeShapeType="1"/>
              </p:cNvSpPr>
              <p:nvPr/>
            </p:nvSpPr>
            <p:spPr bwMode="auto">
              <a:xfrm>
                <a:off x="4944" y="4117"/>
                <a:ext cx="23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3806" name="Line 6"/>
              <p:cNvSpPr>
                <a:spLocks noChangeShapeType="1"/>
              </p:cNvSpPr>
              <p:nvPr/>
            </p:nvSpPr>
            <p:spPr bwMode="auto">
              <a:xfrm>
                <a:off x="4941" y="4658"/>
                <a:ext cx="23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3807" name="Line 7"/>
              <p:cNvSpPr>
                <a:spLocks noChangeShapeType="1"/>
              </p:cNvSpPr>
              <p:nvPr/>
            </p:nvSpPr>
            <p:spPr bwMode="auto">
              <a:xfrm>
                <a:off x="4941" y="5254"/>
                <a:ext cx="23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3808" name="Line 8"/>
              <p:cNvSpPr>
                <a:spLocks noChangeShapeType="1"/>
              </p:cNvSpPr>
              <p:nvPr/>
            </p:nvSpPr>
            <p:spPr bwMode="auto">
              <a:xfrm>
                <a:off x="4941" y="6277"/>
                <a:ext cx="23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3809" name="Text Box 9"/>
              <p:cNvSpPr txBox="1">
                <a:spLocks noChangeArrowheads="1"/>
              </p:cNvSpPr>
              <p:nvPr/>
            </p:nvSpPr>
            <p:spPr bwMode="auto">
              <a:xfrm>
                <a:off x="6021" y="3697"/>
                <a:ext cx="1080" cy="3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Aft>
                    <a:spcPts val="1000"/>
                  </a:spcAft>
                </a:pPr>
                <a:r>
                  <a:rPr lang="pt-BR" altLang="pt-BR" sz="1400">
                    <a:latin typeface="Calibri" panose="020F0502020204030204" pitchFamily="34" charset="0"/>
                  </a:rPr>
                  <a:t>27</a:t>
                </a:r>
                <a:endParaRPr lang="pt-BR" altLang="pt-BR" sz="1400"/>
              </a:p>
            </p:txBody>
          </p:sp>
          <p:sp>
            <p:nvSpPr>
              <p:cNvPr id="33810" name="Text Box 10"/>
              <p:cNvSpPr txBox="1">
                <a:spLocks noChangeArrowheads="1"/>
              </p:cNvSpPr>
              <p:nvPr/>
            </p:nvSpPr>
            <p:spPr bwMode="auto">
              <a:xfrm>
                <a:off x="5648" y="4264"/>
                <a:ext cx="1440" cy="3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Aft>
                    <a:spcPts val="1000"/>
                  </a:spcAft>
                </a:pPr>
                <a:r>
                  <a:rPr lang="pt-BR" altLang="pt-BR" sz="1400">
                    <a:latin typeface="Calibri" panose="020F0502020204030204" pitchFamily="34" charset="0"/>
                  </a:rPr>
                  <a:t>       71.5</a:t>
                </a:r>
                <a:endParaRPr lang="pt-BR" altLang="pt-BR" sz="1400"/>
              </a:p>
            </p:txBody>
          </p:sp>
          <p:sp>
            <p:nvSpPr>
              <p:cNvPr id="33811" name="Text Box 11"/>
              <p:cNvSpPr txBox="1">
                <a:spLocks noChangeArrowheads="1"/>
              </p:cNvSpPr>
              <p:nvPr/>
            </p:nvSpPr>
            <p:spPr bwMode="auto">
              <a:xfrm>
                <a:off x="5672" y="4782"/>
                <a:ext cx="982" cy="39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Aft>
                    <a:spcPts val="1000"/>
                  </a:spcAft>
                </a:pPr>
                <a:r>
                  <a:rPr lang="pt-BR" altLang="pt-BR" sz="1400">
                    <a:latin typeface="Calibri" panose="020F0502020204030204" pitchFamily="34" charset="0"/>
                  </a:rPr>
                  <a:t>ALEXANDRE</a:t>
                </a:r>
                <a:endParaRPr lang="pt-BR" altLang="pt-BR" sz="1400"/>
              </a:p>
            </p:txBody>
          </p:sp>
          <p:sp>
            <p:nvSpPr>
              <p:cNvPr id="33812" name="Text Box 12"/>
              <p:cNvSpPr txBox="1">
                <a:spLocks noChangeArrowheads="1"/>
              </p:cNvSpPr>
              <p:nvPr/>
            </p:nvSpPr>
            <p:spPr bwMode="auto">
              <a:xfrm>
                <a:off x="6096" y="5317"/>
                <a:ext cx="360" cy="9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Aft>
                    <a:spcPts val="1000"/>
                  </a:spcAft>
                </a:pPr>
                <a:r>
                  <a:rPr lang="pt-BR" altLang="pt-BR" sz="1400"/>
                  <a:t>.</a:t>
                </a:r>
              </a:p>
              <a:p>
                <a:pPr eaLnBrk="1" hangingPunct="1">
                  <a:spcAft>
                    <a:spcPts val="1000"/>
                  </a:spcAft>
                </a:pPr>
                <a:r>
                  <a:rPr lang="pt-BR" altLang="pt-BR" sz="1400"/>
                  <a:t>.</a:t>
                </a:r>
              </a:p>
              <a:p>
                <a:pPr eaLnBrk="1" hangingPunct="1">
                  <a:spcAft>
                    <a:spcPts val="1000"/>
                  </a:spcAft>
                </a:pPr>
                <a:r>
                  <a:rPr lang="pt-BR" altLang="pt-BR" sz="1400"/>
                  <a:t>.</a:t>
                </a:r>
              </a:p>
            </p:txBody>
          </p:sp>
          <p:sp>
            <p:nvSpPr>
              <p:cNvPr id="33813" name="Text Box 13"/>
              <p:cNvSpPr txBox="1">
                <a:spLocks noChangeArrowheads="1"/>
              </p:cNvSpPr>
              <p:nvPr/>
            </p:nvSpPr>
            <p:spPr bwMode="auto">
              <a:xfrm>
                <a:off x="7381" y="3247"/>
                <a:ext cx="900" cy="165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Aft>
                    <a:spcPts val="1000"/>
                  </a:spcAft>
                </a:pPr>
                <a:br>
                  <a:rPr lang="pt-BR" altLang="pt-BR" sz="1400">
                    <a:latin typeface="Verdana" panose="020B0604030504040204" pitchFamily="34" charset="0"/>
                  </a:rPr>
                </a:br>
                <a:r>
                  <a:rPr lang="pt-BR" altLang="pt-BR" sz="1400">
                    <a:latin typeface="Verdana" panose="020B0604030504040204" pitchFamily="34" charset="0"/>
                  </a:rPr>
                  <a:t>Idade</a:t>
                </a:r>
              </a:p>
              <a:p>
                <a:pPr eaLnBrk="1" hangingPunct="1">
                  <a:spcAft>
                    <a:spcPts val="1000"/>
                  </a:spcAft>
                </a:pPr>
                <a:br>
                  <a:rPr lang="pt-BR" altLang="pt-BR" sz="1400">
                    <a:latin typeface="Verdana" panose="020B0604030504040204" pitchFamily="34" charset="0"/>
                  </a:rPr>
                </a:br>
                <a:r>
                  <a:rPr lang="pt-BR" altLang="pt-BR" sz="1400">
                    <a:latin typeface="Verdana" panose="020B0604030504040204" pitchFamily="34" charset="0"/>
                  </a:rPr>
                  <a:t>Massa</a:t>
                </a:r>
              </a:p>
              <a:p>
                <a:pPr eaLnBrk="1" hangingPunct="1">
                  <a:spcAft>
                    <a:spcPts val="1000"/>
                  </a:spcAft>
                </a:pPr>
                <a:br>
                  <a:rPr lang="pt-BR" altLang="pt-BR" sz="1400">
                    <a:latin typeface="Verdana" panose="020B0604030504040204" pitchFamily="34" charset="0"/>
                  </a:rPr>
                </a:br>
                <a:r>
                  <a:rPr lang="pt-BR" altLang="pt-BR" sz="1400">
                    <a:latin typeface="Verdana" panose="020B0604030504040204" pitchFamily="34" charset="0"/>
                  </a:rPr>
                  <a:t>Nome</a:t>
                </a:r>
                <a:endParaRPr lang="pt-BR" altLang="pt-BR" sz="1400"/>
              </a:p>
            </p:txBody>
          </p:sp>
        </p:grpSp>
        <p:sp>
          <p:nvSpPr>
            <p:cNvPr id="33803" name="Text Box 14"/>
            <p:cNvSpPr txBox="1">
              <a:spLocks noChangeArrowheads="1"/>
            </p:cNvSpPr>
            <p:nvPr/>
          </p:nvSpPr>
          <p:spPr bwMode="auto">
            <a:xfrm>
              <a:off x="7139" y="2857"/>
              <a:ext cx="1452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pt-BR" altLang="pt-BR" sz="1400">
                  <a:latin typeface="Verdana" panose="020B0604030504040204" pitchFamily="34" charset="0"/>
                </a:rPr>
                <a:t>Memória</a:t>
              </a:r>
              <a:endParaRPr lang="pt-BR" altLang="pt-BR" sz="1400"/>
            </a:p>
          </p:txBody>
        </p:sp>
      </p:grpSp>
      <p:sp>
        <p:nvSpPr>
          <p:cNvPr id="22" name="Text Box 2051">
            <a:extLst>
              <a:ext uri="{FF2B5EF4-FFF2-40B4-BE49-F238E27FC236}">
                <a16:creationId xmlns:a16="http://schemas.microsoft.com/office/drawing/2014/main" id="{47160459-A06E-40A8-8176-855518AF1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3.  Algoritmos Computacionais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BC751D95-DFEA-4FCC-9158-D3A39180418E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31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3482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482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latin typeface="Verdana" pitchFamily="34" charset="0"/>
                <a:cs typeface="Times New Roman" pitchFamily="18" charset="0"/>
              </a:rPr>
              <a:t>Tipos básicos 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de variável em pseudocódigo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u="sng" dirty="0">
                <a:latin typeface="Verdana" pitchFamily="34" charset="0"/>
                <a:cs typeface="Times New Roman" pitchFamily="18" charset="0"/>
              </a:rPr>
              <a:t>inteiro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: número inteiro, negativo, nulo ou positivo. Ex.: -15, 0, 101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u="sng" dirty="0">
                <a:latin typeface="Verdana" pitchFamily="34" charset="0"/>
                <a:cs typeface="Times New Roman" pitchFamily="18" charset="0"/>
              </a:rPr>
              <a:t>real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: número real, negativo, nulo ou positivo. Ex.: -1, -0.5, 0, 5, 9.5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u="sng" dirty="0" err="1">
                <a:latin typeface="Verdana" pitchFamily="34" charset="0"/>
                <a:cs typeface="Times New Roman" pitchFamily="18" charset="0"/>
              </a:rPr>
              <a:t>caracter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: conjunto de caracteres alfanuméricos. Ex.: “AB”, “123”, “A123” , “CASA” 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u="sng" dirty="0" err="1">
                <a:latin typeface="Verdana" pitchFamily="34" charset="0"/>
                <a:cs typeface="Times New Roman" pitchFamily="18" charset="0"/>
              </a:rPr>
              <a:t>logico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: 	conjunto de valores FALSO ou VERDADEIRO</a:t>
            </a:r>
          </a:p>
          <a:p>
            <a:pPr lvl="1" algn="just" eaLnBrk="1" hangingPunct="1"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em proposições lógicas.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0" name="Text Box 2051">
            <a:extLst>
              <a:ext uri="{FF2B5EF4-FFF2-40B4-BE49-F238E27FC236}">
                <a16:creationId xmlns:a16="http://schemas.microsoft.com/office/drawing/2014/main" id="{77DA7EF0-147C-4AAC-93CC-AA87F4DBA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3.  Algoritmos Computacionais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2961E951-02A1-41B3-9DA1-9DC0DDAC4FC9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32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3584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584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584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latin typeface="Verdana" pitchFamily="34" charset="0"/>
                <a:cs typeface="Times New Roman" pitchFamily="18" charset="0"/>
              </a:rPr>
              <a:t>Tipos básicos 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de variável em C (por enquanto isso basta, depois veremos muito mais!):</a:t>
            </a:r>
          </a:p>
          <a:p>
            <a:pPr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 err="1">
                <a:latin typeface="Verdana" pitchFamily="34" charset="0"/>
                <a:cs typeface="Times New Roman" pitchFamily="18" charset="0"/>
              </a:rPr>
              <a:t>int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: número inteiro, negativo, nulo ou positivo. Ex.: -15, 0, 101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 err="1">
                <a:latin typeface="Verdana" pitchFamily="34" charset="0"/>
                <a:cs typeface="Times New Roman" pitchFamily="18" charset="0"/>
              </a:rPr>
              <a:t>float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: número real, negativo, nulo ou positivo. Ex.: -1, -0.5, 0, 5, 9.5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 err="1">
                <a:latin typeface="Verdana" pitchFamily="34" charset="0"/>
                <a:cs typeface="Times New Roman" pitchFamily="18" charset="0"/>
              </a:rPr>
              <a:t>char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: apenas um único </a:t>
            </a:r>
            <a:r>
              <a:rPr lang="pt-BR" sz="1800" dirty="0" err="1">
                <a:latin typeface="Verdana" pitchFamily="34" charset="0"/>
                <a:cs typeface="Times New Roman" pitchFamily="18" charset="0"/>
              </a:rPr>
              <a:t>caracter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 alfanumérico. Ex.: ‘A’, ‘3’, ‘2’ , ‘d’</a:t>
            </a:r>
          </a:p>
        </p:txBody>
      </p:sp>
      <p:sp>
        <p:nvSpPr>
          <p:cNvPr id="10" name="Text Box 2051">
            <a:extLst>
              <a:ext uri="{FF2B5EF4-FFF2-40B4-BE49-F238E27FC236}">
                <a16:creationId xmlns:a16="http://schemas.microsoft.com/office/drawing/2014/main" id="{F232ECB4-C048-44E5-8035-91E1202A1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3.  Algoritmos Computacionais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2FCDD652-AB02-4A25-88B4-6B8867BDDBC8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33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3686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686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687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latin typeface="Verdana" pitchFamily="34" charset="0"/>
                <a:cs typeface="Times New Roman" pitchFamily="18" charset="0"/>
              </a:rPr>
              <a:t>Estrutura básica 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de um algoritmo computacional em pseudocódigo: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pt-BR" sz="1800" b="1" u="sng" dirty="0">
                <a:latin typeface="Courier New" pitchFamily="49" charset="0"/>
                <a:cs typeface="Courier New" pitchFamily="49" charset="0"/>
              </a:rPr>
              <a:t>algoritmo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"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nome_do_algoritmo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// Seção de Declarações</a:t>
            </a:r>
          </a:p>
          <a:p>
            <a:pPr eaLnBrk="1" hangingPunct="1">
              <a:defRPr/>
            </a:pPr>
            <a:r>
              <a:rPr lang="pt-BR" sz="1800" b="1" u="sng" dirty="0">
                <a:latin typeface="Courier New" pitchFamily="49" charset="0"/>
                <a:cs typeface="Courier New" pitchFamily="49" charset="0"/>
              </a:rPr>
              <a:t>var</a:t>
            </a:r>
          </a:p>
          <a:p>
            <a:pPr eaLnBrk="1" hangingPunct="1">
              <a:defRPr/>
            </a:pP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	&lt;declaração de variáveis&gt;</a:t>
            </a:r>
          </a:p>
          <a:p>
            <a:pPr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// Seção de Comandos</a:t>
            </a:r>
          </a:p>
          <a:p>
            <a:pPr eaLnBrk="1" hangingPunct="1">
              <a:defRPr/>
            </a:pPr>
            <a:r>
              <a:rPr lang="pt-BR" sz="1800" b="1" u="sng" dirty="0">
                <a:latin typeface="Courier New" pitchFamily="49" charset="0"/>
                <a:cs typeface="Courier New" pitchFamily="49" charset="0"/>
              </a:rPr>
              <a:t>inicio</a:t>
            </a:r>
          </a:p>
          <a:p>
            <a:pPr eaLnBrk="1" hangingPunct="1">
              <a:defRPr/>
            </a:pP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	&lt;comandos&gt;</a:t>
            </a:r>
          </a:p>
          <a:p>
            <a:pPr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eaLnBrk="1" hangingPunct="1">
              <a:defRPr/>
            </a:pPr>
            <a:r>
              <a:rPr lang="pt-BR" sz="1800" b="1" u="sng" dirty="0" err="1">
                <a:latin typeface="Courier New" pitchFamily="49" charset="0"/>
                <a:cs typeface="Courier New" pitchFamily="49" charset="0"/>
              </a:rPr>
              <a:t>fimalgoritmo</a:t>
            </a:r>
            <a:endParaRPr lang="pt-BR" sz="1800" b="1" u="sng" dirty="0"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 Box 2051">
            <a:extLst>
              <a:ext uri="{FF2B5EF4-FFF2-40B4-BE49-F238E27FC236}">
                <a16:creationId xmlns:a16="http://schemas.microsoft.com/office/drawing/2014/main" id="{25F0EB0A-539A-4C59-87BF-8ECAD7B70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3.  Algoritmos Computacionais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02/03/2018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34DF9F1F-DAF1-46E0-8636-BC9B7E0E9FF2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34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3789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789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789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latin typeface="Verdana" pitchFamily="34" charset="0"/>
                <a:cs typeface="Times New Roman" pitchFamily="18" charset="0"/>
              </a:rPr>
              <a:t>Estrutura básica 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de um algoritmo computacional em C: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defRPr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1800" b="1" u="sng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u="sng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eaLnBrk="1" hangingPunct="1"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// Seção de Declarações</a:t>
            </a:r>
          </a:p>
          <a:p>
            <a:pPr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&lt;declaração de variáveis&gt;</a:t>
            </a:r>
          </a:p>
          <a:p>
            <a:pPr eaLnBrk="1" hangingPunct="1">
              <a:defRPr/>
            </a:pP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// Seção de Comandos</a:t>
            </a:r>
          </a:p>
          <a:p>
            <a:pPr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&lt;comandos&gt;</a:t>
            </a:r>
          </a:p>
          <a:p>
            <a:pPr eaLnBrk="1" hangingPunct="1"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eaLnBrk="1" hangingPunct="1"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u="sng" dirty="0">
                <a:latin typeface="Courier New" pitchFamily="49" charset="0"/>
                <a:cs typeface="Courier New" pitchFamily="49" charset="0"/>
              </a:rPr>
              <a:t>system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("PAUSE");	</a:t>
            </a:r>
          </a:p>
          <a:p>
            <a:pPr eaLnBrk="1" hangingPunct="1"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u="sng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eaLnBrk="1" hangingPunct="1"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  <a:endParaRPr lang="pt-BR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 Box 2051">
            <a:extLst>
              <a:ext uri="{FF2B5EF4-FFF2-40B4-BE49-F238E27FC236}">
                <a16:creationId xmlns:a16="http://schemas.microsoft.com/office/drawing/2014/main" id="{F9FE8211-BF22-440E-A840-FCC41D268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3.  Algoritmos Computacionais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02/03/2018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D7A9CD9C-8989-48B5-976D-C79DFE307F44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35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3891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891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891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latin typeface="Verdana" pitchFamily="34" charset="0"/>
                <a:cs typeface="Times New Roman" pitchFamily="18" charset="0"/>
              </a:rPr>
              <a:t>Declaração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latin typeface="Verdana" pitchFamily="34" charset="0"/>
                <a:cs typeface="Times New Roman" pitchFamily="18" charset="0"/>
              </a:rPr>
              <a:t>de variáveis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 em pseudocódigo: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pt-BR" sz="1800" b="1" u="sng" dirty="0">
                <a:latin typeface="Courier New" pitchFamily="49" charset="0"/>
                <a:cs typeface="Courier New" pitchFamily="49" charset="0"/>
              </a:rPr>
              <a:t>algoritmo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“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declaravariaveis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// Seção de Declarações</a:t>
            </a:r>
          </a:p>
          <a:p>
            <a:pPr eaLnBrk="1" hangingPunct="1">
              <a:defRPr/>
            </a:pPr>
            <a:r>
              <a:rPr lang="pt-BR" sz="1800" b="1" u="sng" dirty="0">
                <a:latin typeface="Courier New" pitchFamily="49" charset="0"/>
                <a:cs typeface="Courier New" pitchFamily="49" charset="0"/>
              </a:rPr>
              <a:t>var</a:t>
            </a:r>
          </a:p>
          <a:p>
            <a:pPr eaLnBrk="1" hangingPunct="1">
              <a:defRPr/>
            </a:pPr>
            <a:r>
              <a:rPr lang="pt-BR" sz="1800" b="1" u="sng" dirty="0">
                <a:latin typeface="Courier New" pitchFamily="49" charset="0"/>
                <a:cs typeface="Courier New" pitchFamily="49" charset="0"/>
              </a:rPr>
              <a:t>inteiro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: idade,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num_de_filhos</a:t>
            </a: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800" b="1" u="sng" dirty="0">
                <a:latin typeface="Courier New" pitchFamily="49" charset="0"/>
                <a:cs typeface="Courier New" pitchFamily="49" charset="0"/>
              </a:rPr>
              <a:t>real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: peso, altura</a:t>
            </a:r>
          </a:p>
          <a:p>
            <a:pPr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// Seção de Comandos</a:t>
            </a:r>
          </a:p>
          <a:p>
            <a:pPr eaLnBrk="1" hangingPunct="1">
              <a:defRPr/>
            </a:pPr>
            <a:r>
              <a:rPr lang="pt-BR" sz="1800" b="1" u="sng" dirty="0">
                <a:latin typeface="Courier New" pitchFamily="49" charset="0"/>
                <a:cs typeface="Courier New" pitchFamily="49" charset="0"/>
              </a:rPr>
              <a:t>inicio</a:t>
            </a:r>
          </a:p>
          <a:p>
            <a:pPr eaLnBrk="1" hangingPunct="1">
              <a:defRPr/>
            </a:pP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	&lt;comandos&gt;</a:t>
            </a:r>
          </a:p>
          <a:p>
            <a:pPr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eaLnBrk="1" hangingPunct="1">
              <a:defRPr/>
            </a:pPr>
            <a:r>
              <a:rPr lang="pt-BR" sz="1800" b="1" u="sng" dirty="0" err="1">
                <a:latin typeface="Courier New" pitchFamily="49" charset="0"/>
                <a:cs typeface="Courier New" pitchFamily="49" charset="0"/>
              </a:rPr>
              <a:t>fimalgoritmo</a:t>
            </a:r>
            <a:endParaRPr lang="pt-BR" sz="1800" b="1" u="sng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 Box 2051">
            <a:extLst>
              <a:ext uri="{FF2B5EF4-FFF2-40B4-BE49-F238E27FC236}">
                <a16:creationId xmlns:a16="http://schemas.microsoft.com/office/drawing/2014/main" id="{3A50A93F-3659-4F21-B6C5-847FB8DBF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3.  Algoritmos Computacionais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02/03/2018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F8B31BDC-82C8-4379-9EC8-F9ECBB8DE90E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36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3994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994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994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latin typeface="Verdana" pitchFamily="34" charset="0"/>
                <a:cs typeface="Times New Roman" pitchFamily="18" charset="0"/>
              </a:rPr>
              <a:t>Declaração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latin typeface="Verdana" pitchFamily="34" charset="0"/>
                <a:cs typeface="Times New Roman" pitchFamily="18" charset="0"/>
              </a:rPr>
              <a:t>de variáveis 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em C: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800" b="1" u="sng" dirty="0">
                <a:latin typeface="Courier New" pitchFamily="49" charset="0"/>
                <a:cs typeface="Courier New" pitchFamily="49" charset="0"/>
              </a:rPr>
              <a:t>include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800" b="1" u="sng" dirty="0">
                <a:latin typeface="Courier New" pitchFamily="49" charset="0"/>
                <a:cs typeface="Courier New" pitchFamily="49" charset="0"/>
              </a:rPr>
              <a:t>include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defRPr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1800" b="1" u="sng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u="sng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eaLnBrk="1" hangingPunct="1"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defRPr/>
            </a:pPr>
            <a:r>
              <a:rPr lang="pt-BR" sz="1800" b="1" u="sng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idade,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num_de_filhos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defRPr/>
            </a:pPr>
            <a:r>
              <a:rPr lang="pt-BR" sz="1800" b="1" u="sng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peso, altura;</a:t>
            </a:r>
          </a:p>
          <a:p>
            <a:pPr eaLnBrk="1" hangingPunct="1">
              <a:defRPr/>
            </a:pP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// Seção de Comandos</a:t>
            </a:r>
          </a:p>
          <a:p>
            <a:pPr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&lt;comandos&gt;</a:t>
            </a:r>
          </a:p>
          <a:p>
            <a:pPr eaLnBrk="1" hangingPunct="1"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eaLnBrk="1" hangingPunct="1"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u="sng" dirty="0">
                <a:latin typeface="Courier New" pitchFamily="49" charset="0"/>
                <a:cs typeface="Courier New" pitchFamily="49" charset="0"/>
              </a:rPr>
              <a:t>system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("PAUSE");	</a:t>
            </a:r>
          </a:p>
          <a:p>
            <a:pPr eaLnBrk="1" hangingPunct="1"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u="sng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eaLnBrk="1" hangingPunct="1"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  <a:endParaRPr lang="pt-BR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 Box 2051">
            <a:extLst>
              <a:ext uri="{FF2B5EF4-FFF2-40B4-BE49-F238E27FC236}">
                <a16:creationId xmlns:a16="http://schemas.microsoft.com/office/drawing/2014/main" id="{035704F9-95C5-44AD-8112-B3C839B5E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3.  Algoritmos Computacionais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4F9DC997-BE26-497E-A0BA-F505783208B8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37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4096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096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096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Operador de atribuição: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	Idade = 30;</a:t>
            </a: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	a = b = 1.5;</a:t>
            </a: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4.  Algoritmos Computacionais: Operadores</a:t>
            </a:r>
          </a:p>
        </p:txBody>
      </p:sp>
      <p:sp>
        <p:nvSpPr>
          <p:cNvPr id="4096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1582738" y="1839913"/>
          <a:ext cx="6096000" cy="73183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6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Operador</a:t>
                      </a:r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Ação</a:t>
                      </a:r>
                    </a:p>
                  </a:txBody>
                  <a:tcPr marT="45740" marB="457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=</a:t>
                      </a:r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Atribuição</a:t>
                      </a:r>
                    </a:p>
                  </a:txBody>
                  <a:tcPr marT="45740" marB="457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02/03/2018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DC4BC7B6-27E0-4F57-8C12-DE27F9C3173F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38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4198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198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199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Operadores aritméticos:</a:t>
            </a:r>
          </a:p>
        </p:txBody>
      </p:sp>
      <p:sp>
        <p:nvSpPr>
          <p:cNvPr id="4199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1571625" y="2143125"/>
          <a:ext cx="6096000" cy="292579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6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20"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Operador</a:t>
                      </a:r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Ação</a:t>
                      </a:r>
                    </a:p>
                  </a:txBody>
                  <a:tcPr marT="45702" marB="4570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</a:t>
                      </a:r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Subtração,</a:t>
                      </a:r>
                      <a:r>
                        <a:rPr lang="pt-BR" sz="1800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também menos unário</a:t>
                      </a:r>
                      <a:endParaRPr lang="pt-BR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02" marB="4570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+</a:t>
                      </a:r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Adição</a:t>
                      </a:r>
                    </a:p>
                  </a:txBody>
                  <a:tcPr marT="45702" marB="4570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*</a:t>
                      </a:r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Multiplicação</a:t>
                      </a:r>
                    </a:p>
                  </a:txBody>
                  <a:tcPr marT="45702" marB="4570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/</a:t>
                      </a:r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Divisão</a:t>
                      </a:r>
                    </a:p>
                  </a:txBody>
                  <a:tcPr marT="45702" marB="4570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Módulo</a:t>
                      </a:r>
                      <a:r>
                        <a:rPr lang="pt-BR" sz="1800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da divisão (resto)</a:t>
                      </a:r>
                      <a:endParaRPr lang="pt-BR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02" marB="4570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--</a:t>
                      </a:r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Decremento</a:t>
                      </a:r>
                    </a:p>
                  </a:txBody>
                  <a:tcPr marT="45702" marB="4570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++</a:t>
                      </a:r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Incremento</a:t>
                      </a:r>
                    </a:p>
                  </a:txBody>
                  <a:tcPr marT="45702" marB="45702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Text Box 2051">
            <a:extLst>
              <a:ext uri="{FF2B5EF4-FFF2-40B4-BE49-F238E27FC236}">
                <a16:creationId xmlns:a16="http://schemas.microsoft.com/office/drawing/2014/main" id="{323D50BF-62A8-4A07-9F64-3409660F1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4.  Algoritmos Computacionais: Operadores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02/03/2018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B8ADDF77-1BE3-4A9C-BC13-9D71F4EC153E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39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4301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301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301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 Operadores aritméticos: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lvl="2" eaLnBrk="1" hangingPunct="1"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delta = b*b – 4*a*c;</a:t>
            </a:r>
          </a:p>
        </p:txBody>
      </p:sp>
      <p:sp>
        <p:nvSpPr>
          <p:cNvPr id="4301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1571625" y="2141538"/>
          <a:ext cx="6096000" cy="1828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6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401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401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Subtração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401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Adição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401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Multiplicação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401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Divisão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 Box 2051">
            <a:extLst>
              <a:ext uri="{FF2B5EF4-FFF2-40B4-BE49-F238E27FC236}">
                <a16:creationId xmlns:a16="http://schemas.microsoft.com/office/drawing/2014/main" id="{3AA5FDBC-588D-4A30-A43F-3E050C026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4.  Algoritmos Computacionais: Operadores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1E859E12-3D43-449D-8627-4C8A6758B5F8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1. O Conceito de Algoritmo</a:t>
            </a:r>
          </a:p>
        </p:txBody>
      </p:sp>
      <p:sp>
        <p:nvSpPr>
          <p:cNvPr id="614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15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15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pic>
        <p:nvPicPr>
          <p:cNvPr id="6152" name="Imagem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2625" y="1828800"/>
            <a:ext cx="5238750" cy="3200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02/03/2018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2E50F5F2-0C3A-4861-8FF3-626A7CA0006F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40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4403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403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403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258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 Menos unário: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	num1= -num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;</a:t>
            </a:r>
          </a:p>
        </p:txBody>
      </p:sp>
      <p:sp>
        <p:nvSpPr>
          <p:cNvPr id="4404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1571625" y="2139950"/>
          <a:ext cx="6096000" cy="73183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6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Operador</a:t>
                      </a:r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Ação</a:t>
                      </a:r>
                    </a:p>
                  </a:txBody>
                  <a:tcPr marT="45740" marB="457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</a:t>
                      </a:r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Menos unário</a:t>
                      </a:r>
                      <a:endParaRPr lang="pt-BR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40" marB="457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 Box 2051">
            <a:extLst>
              <a:ext uri="{FF2B5EF4-FFF2-40B4-BE49-F238E27FC236}">
                <a16:creationId xmlns:a16="http://schemas.microsoft.com/office/drawing/2014/main" id="{633D9C29-2F70-469E-9A7A-DA88A68BE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4.  Algoritmos Computacionais: Operadores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02/03/2018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F212832D-4D2D-4760-8D8F-8807B48F7D52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41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4506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506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506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 Operadores aritméticos: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lvl="2" algn="just" eaLnBrk="1" hangingPunct="1"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num = 17%5;</a:t>
            </a:r>
          </a:p>
        </p:txBody>
      </p:sp>
      <p:sp>
        <p:nvSpPr>
          <p:cNvPr id="4506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1571625" y="2143125"/>
          <a:ext cx="6096000" cy="73183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6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Operador</a:t>
                      </a:r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Ação</a:t>
                      </a:r>
                    </a:p>
                  </a:txBody>
                  <a:tcPr marT="45740" marB="457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Módulo</a:t>
                      </a:r>
                      <a:r>
                        <a:rPr lang="pt-BR" sz="1800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da divisão (resto)</a:t>
                      </a:r>
                      <a:endParaRPr lang="pt-BR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40" marB="457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 Box 2051">
            <a:extLst>
              <a:ext uri="{FF2B5EF4-FFF2-40B4-BE49-F238E27FC236}">
                <a16:creationId xmlns:a16="http://schemas.microsoft.com/office/drawing/2014/main" id="{F9871A28-71C6-4CE2-83AB-1B851E150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4.  Algoritmos Computacionais: Operadores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02/03/2018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7C6529E4-F153-4B4B-A70C-8E647EA5A51F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42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4608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608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608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 Operadores de incremento e decremento: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lvl="2" algn="just" eaLnBrk="1" hangingPunct="1"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a++; ou</a:t>
            </a:r>
          </a:p>
          <a:p>
            <a:pPr lvl="2" algn="just" eaLnBrk="1" hangingPunct="1"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a +=1; ou                             </a:t>
            </a:r>
          </a:p>
          <a:p>
            <a:pPr lvl="2" algn="just" eaLnBrk="1" hangingPunct="1"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a  = a + 1;</a:t>
            </a:r>
          </a:p>
          <a:p>
            <a:pPr lvl="2" algn="just" eaLnBrk="1" hangingPunct="1"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b = ++a;    difere de   b =  a++;                  </a:t>
            </a:r>
          </a:p>
          <a:p>
            <a:pPr lvl="2"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lvl="2" algn="just" eaLnBrk="1" hangingPunct="1"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a--; ou                                  </a:t>
            </a:r>
          </a:p>
          <a:p>
            <a:pPr lvl="2" algn="just" eaLnBrk="1" hangingPunct="1"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a -=1; ou                              </a:t>
            </a:r>
          </a:p>
          <a:p>
            <a:pPr lvl="2" algn="just" eaLnBrk="1" hangingPunct="1"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a  = a - 1;</a:t>
            </a:r>
          </a:p>
          <a:p>
            <a:pPr lvl="2" algn="just" eaLnBrk="1" hangingPunct="1"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b = --a;    difere de   b =  a--;                 </a:t>
            </a:r>
          </a:p>
          <a:p>
            <a:pPr lvl="2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4608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1571625" y="2143125"/>
          <a:ext cx="6096000" cy="109699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6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Operador</a:t>
                      </a:r>
                    </a:p>
                  </a:txBody>
                  <a:tcPr marT="45673" marB="456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Ação</a:t>
                      </a:r>
                    </a:p>
                  </a:txBody>
                  <a:tcPr marT="45673" marB="4567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--</a:t>
                      </a:r>
                    </a:p>
                  </a:txBody>
                  <a:tcPr marT="45673" marB="456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Decremento</a:t>
                      </a:r>
                    </a:p>
                  </a:txBody>
                  <a:tcPr marT="45673" marB="4567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++</a:t>
                      </a:r>
                    </a:p>
                  </a:txBody>
                  <a:tcPr marT="45673" marB="456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Incremento</a:t>
                      </a:r>
                    </a:p>
                  </a:txBody>
                  <a:tcPr marT="45673" marB="4567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 Box 2051">
            <a:extLst>
              <a:ext uri="{FF2B5EF4-FFF2-40B4-BE49-F238E27FC236}">
                <a16:creationId xmlns:a16="http://schemas.microsoft.com/office/drawing/2014/main" id="{D0BBCF49-9EF4-4F9D-ABEF-005FEA6EC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4.  Algoritmos Computacionais: Operadores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02/03/2018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0D4AEC43-AF8C-4087-AFB8-E41F4FCA26B9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43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4710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710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711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Precedência dos operadores aritméticos: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Operadores do mesmo nível de precedência são avaliados pelo compilador da esquerda para a direita.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ATENÇÃO  Em qualquer caso, os parênteses são sempre prioritários.</a:t>
            </a:r>
          </a:p>
        </p:txBody>
      </p:sp>
      <p:sp>
        <p:nvSpPr>
          <p:cNvPr id="4711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1571625" y="2143125"/>
          <a:ext cx="6096000" cy="1828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6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401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Precedência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401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++</a:t>
                      </a:r>
                      <a:r>
                        <a:rPr lang="pt-BR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--</a:t>
                      </a:r>
                      <a:endParaRPr lang="pt-BR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Mais alta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401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401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* /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401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+</a:t>
                      </a:r>
                      <a:r>
                        <a:rPr lang="pt-BR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-</a:t>
                      </a:r>
                      <a:endParaRPr lang="pt-BR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Mais</a:t>
                      </a:r>
                      <a:r>
                        <a:rPr lang="pt-BR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baixa</a:t>
                      </a:r>
                      <a:endParaRPr lang="pt-BR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 Box 2051">
            <a:extLst>
              <a:ext uri="{FF2B5EF4-FFF2-40B4-BE49-F238E27FC236}">
                <a16:creationId xmlns:a16="http://schemas.microsoft.com/office/drawing/2014/main" id="{888B7B15-AF10-4437-AFA7-69CA8B2F0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4.  Algoritmos Computacionais: Operadores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02/03/2018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67E7FD5E-AA7F-43A6-A183-2BF7E2301543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44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4813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813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813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369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 Operadores aritméticos de atribuição: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lvl="2" algn="just" eaLnBrk="1" hangingPunct="1"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a += 2;  equivale a </a:t>
            </a:r>
            <a:r>
              <a:rPr lang="pt-BR" sz="1800" dirty="0" err="1">
                <a:latin typeface="Verdana" pitchFamily="34" charset="0"/>
                <a:cs typeface="Times New Roman" pitchFamily="18" charset="0"/>
                <a:sym typeface="Wingdings" pitchFamily="2" charset="2"/>
              </a:rPr>
              <a:t>a</a:t>
            </a: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 = a + 2;</a:t>
            </a:r>
          </a:p>
        </p:txBody>
      </p:sp>
      <p:sp>
        <p:nvSpPr>
          <p:cNvPr id="4813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1571625" y="2138363"/>
          <a:ext cx="6096000" cy="219399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6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Operador</a:t>
                      </a:r>
                    </a:p>
                  </a:txBody>
                  <a:tcPr marT="45673" marB="456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Ação</a:t>
                      </a:r>
                    </a:p>
                  </a:txBody>
                  <a:tcPr marT="45673" marB="4567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a+=b</a:t>
                      </a:r>
                    </a:p>
                  </a:txBody>
                  <a:tcPr marT="45673" marB="456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 = a + b</a:t>
                      </a:r>
                    </a:p>
                  </a:txBody>
                  <a:tcPr marT="45673" marB="4567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a-=b</a:t>
                      </a:r>
                    </a:p>
                  </a:txBody>
                  <a:tcPr marT="45673" marB="456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 =</a:t>
                      </a:r>
                      <a:r>
                        <a:rPr lang="pt-BR" sz="1800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 – b</a:t>
                      </a:r>
                      <a:endParaRPr lang="pt-BR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673" marB="4567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a*=b</a:t>
                      </a:r>
                    </a:p>
                  </a:txBody>
                  <a:tcPr marT="45673" marB="456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 = a*b</a:t>
                      </a:r>
                    </a:p>
                  </a:txBody>
                  <a:tcPr marT="45673" marB="4567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 /=b</a:t>
                      </a:r>
                    </a:p>
                  </a:txBody>
                  <a:tcPr marT="45673" marB="456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 = a/b</a:t>
                      </a:r>
                    </a:p>
                  </a:txBody>
                  <a:tcPr marT="45673" marB="4567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a%=b</a:t>
                      </a:r>
                    </a:p>
                  </a:txBody>
                  <a:tcPr marT="45673" marB="456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 = a%b</a:t>
                      </a:r>
                    </a:p>
                  </a:txBody>
                  <a:tcPr marT="45673" marB="4567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Text Box 2051">
            <a:extLst>
              <a:ext uri="{FF2B5EF4-FFF2-40B4-BE49-F238E27FC236}">
                <a16:creationId xmlns:a16="http://schemas.microsoft.com/office/drawing/2014/main" id="{0C2F090A-AD60-4117-8235-C8156DD76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4.  Algoritmos Computacionais: Operadores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4DDFE562-51B6-4F77-A49C-4CA889F8F678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45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4915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915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915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b="1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Algumas funções úteis: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ATENÇÃO  As funções têm prioridade sobre os outros operadores.</a:t>
            </a: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5.  Algoritmos Computacionais: Funções</a:t>
            </a:r>
          </a:p>
        </p:txBody>
      </p:sp>
      <p:sp>
        <p:nvSpPr>
          <p:cNvPr id="4916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1571625" y="2133600"/>
          <a:ext cx="6096000" cy="109699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6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Função</a:t>
                      </a:r>
                    </a:p>
                  </a:txBody>
                  <a:tcPr marT="45673" marB="456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Ação</a:t>
                      </a:r>
                    </a:p>
                  </a:txBody>
                  <a:tcPr marT="45673" marB="4567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pow</a:t>
                      </a:r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(a,b)</a:t>
                      </a:r>
                    </a:p>
                  </a:txBody>
                  <a:tcPr marT="45673" marB="456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</a:t>
                      </a:r>
                      <a:r>
                        <a:rPr lang="pt-BR" sz="1800" baseline="300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   </a:t>
                      </a:r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(</a:t>
                      </a:r>
                      <a:r>
                        <a:rPr lang="pt-BR" sz="1800" dirty="0" err="1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a^</a:t>
                      </a:r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b)</a:t>
                      </a:r>
                      <a:r>
                        <a:rPr lang="pt-BR" sz="1800" baseline="300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</a:p>
                  </a:txBody>
                  <a:tcPr marT="45673" marB="4567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sqrt</a:t>
                      </a:r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(a)</a:t>
                      </a:r>
                    </a:p>
                  </a:txBody>
                  <a:tcPr marT="45673" marB="456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          (a</a:t>
                      </a:r>
                      <a:r>
                        <a:rPr lang="pt-BR" sz="1800" baseline="300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1/2  </a:t>
                      </a:r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ou </a:t>
                      </a:r>
                      <a:r>
                        <a:rPr lang="pt-BR" sz="1800" dirty="0" err="1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a^</a:t>
                      </a:r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(1/2) )</a:t>
                      </a:r>
                      <a:endParaRPr lang="pt-BR" sz="1800" baseline="30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673" marB="4567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9176" name="Object 2"/>
          <p:cNvGraphicFramePr>
            <a:graphicFrameLocks noChangeAspect="1"/>
          </p:cNvGraphicFramePr>
          <p:nvPr/>
        </p:nvGraphicFramePr>
        <p:xfrm>
          <a:off x="4716463" y="2852738"/>
          <a:ext cx="500062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2" name="Equation" r:id="rId3" imgW="241300" imgH="228600" progId="Equation.3">
                  <p:embed/>
                </p:oleObj>
              </mc:Choice>
              <mc:Fallback>
                <p:oleObj name="Equation" r:id="rId3" imgW="2413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2852738"/>
                        <a:ext cx="500062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DE520175-E579-439D-9882-07CECFB39480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46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018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018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018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 Exemplos: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36712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6. Operadores e Funções: Exemplos</a:t>
            </a:r>
          </a:p>
        </p:txBody>
      </p:sp>
      <p:sp>
        <p:nvSpPr>
          <p:cNvPr id="5018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5018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50187" name="Object 5"/>
          <p:cNvGraphicFramePr>
            <a:graphicFrameLocks noChangeAspect="1"/>
          </p:cNvGraphicFramePr>
          <p:nvPr/>
        </p:nvGraphicFramePr>
        <p:xfrm>
          <a:off x="3357563" y="2000250"/>
          <a:ext cx="28003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3" name="Equation" r:id="rId3" imgW="1397000" imgH="431800" progId="Equation.3">
                  <p:embed/>
                </p:oleObj>
              </mc:Choice>
              <mc:Fallback>
                <p:oleObj name="Equation" r:id="rId3" imgW="13970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63" y="2000250"/>
                        <a:ext cx="280035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02/03/2018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C1F0A3DC-E4A9-456F-9162-901A04C1C02E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47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120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120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120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 Exemplos: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ctr" eaLnBrk="1" hangingPunct="1"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2*</a:t>
            </a:r>
            <a:r>
              <a:rPr lang="pt-BR" sz="1800" b="1" u="sng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pow</a:t>
            </a: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(x,2) – 3*</a:t>
            </a:r>
            <a:r>
              <a:rPr lang="pt-BR" sz="1800" b="1" u="sng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pow</a:t>
            </a: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(x,x+1)/2 + </a:t>
            </a:r>
            <a:r>
              <a:rPr lang="pt-BR" sz="1800" b="1" u="sng" dirty="0" err="1">
                <a:latin typeface="Verdana" pitchFamily="34" charset="0"/>
                <a:cs typeface="Times New Roman" pitchFamily="18" charset="0"/>
                <a:sym typeface="Wingdings" pitchFamily="2" charset="2"/>
              </a:rPr>
              <a:t>sqrt</a:t>
            </a: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(x+1)/x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5120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512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51211" name="Object 5"/>
          <p:cNvGraphicFramePr>
            <a:graphicFrameLocks noChangeAspect="1"/>
          </p:cNvGraphicFramePr>
          <p:nvPr/>
        </p:nvGraphicFramePr>
        <p:xfrm>
          <a:off x="3357563" y="2000250"/>
          <a:ext cx="28003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7" name="Equation" r:id="rId3" imgW="1397000" imgH="431800" progId="Equation.3">
                  <p:embed/>
                </p:oleObj>
              </mc:Choice>
              <mc:Fallback>
                <p:oleObj name="Equation" r:id="rId3" imgW="13970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63" y="2000250"/>
                        <a:ext cx="280035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2051">
            <a:extLst>
              <a:ext uri="{FF2B5EF4-FFF2-40B4-BE49-F238E27FC236}">
                <a16:creationId xmlns:a16="http://schemas.microsoft.com/office/drawing/2014/main" id="{E8FD0C46-453E-4CA0-B586-F0BA75823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36712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6. Operadores e Funções: Exemplos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02/03/2018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058E97A1-7920-4BBD-A574-FF2E380F1B09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48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222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222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223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369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 Exemplos: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5223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522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223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223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52237" name="Object 5"/>
          <p:cNvGraphicFramePr>
            <a:graphicFrameLocks noChangeAspect="1"/>
          </p:cNvGraphicFramePr>
          <p:nvPr/>
        </p:nvGraphicFramePr>
        <p:xfrm>
          <a:off x="3357563" y="2071688"/>
          <a:ext cx="2549525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3" name="Equation" r:id="rId3" imgW="1511300" imgH="469900" progId="Equation.3">
                  <p:embed/>
                </p:oleObj>
              </mc:Choice>
              <mc:Fallback>
                <p:oleObj name="Equation" r:id="rId3" imgW="1511300" imgH="469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63" y="2071688"/>
                        <a:ext cx="2549525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2051">
            <a:extLst>
              <a:ext uri="{FF2B5EF4-FFF2-40B4-BE49-F238E27FC236}">
                <a16:creationId xmlns:a16="http://schemas.microsoft.com/office/drawing/2014/main" id="{6CC6432C-FE74-488D-A91F-53A0995EC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36712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6. Operadores e Funções: Exemplos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02/03/2018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1031AA95-7F75-4571-8678-7D2D3BD382D5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49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325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325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325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Exemplos: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ctr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2*h - </a:t>
            </a:r>
            <a:r>
              <a:rPr lang="pt-BR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pow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( 45/(3*x) - 4*h*(3-h), 22*k )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5325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532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325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326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53261" name="Object 5"/>
          <p:cNvGraphicFramePr>
            <a:graphicFrameLocks noChangeAspect="1"/>
          </p:cNvGraphicFramePr>
          <p:nvPr/>
        </p:nvGraphicFramePr>
        <p:xfrm>
          <a:off x="3357563" y="2071688"/>
          <a:ext cx="2549525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6" name="Equation" r:id="rId3" imgW="1511300" imgH="469900" progId="Equation.3">
                  <p:embed/>
                </p:oleObj>
              </mc:Choice>
              <mc:Fallback>
                <p:oleObj name="Equation" r:id="rId3" imgW="1511300" imgH="469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63" y="2071688"/>
                        <a:ext cx="2549525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2051">
            <a:extLst>
              <a:ext uri="{FF2B5EF4-FFF2-40B4-BE49-F238E27FC236}">
                <a16:creationId xmlns:a16="http://schemas.microsoft.com/office/drawing/2014/main" id="{1192984E-49D4-4B13-85A4-65A43FCE4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36712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6. Operadores e Funções: Exemplos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DA99108C-9288-4C25-818D-8166F8B02A42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173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17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17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Conhecimento declarativo: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Corpo organizado de informações factuais (o que é).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Ex.: </a:t>
            </a:r>
            <a:r>
              <a:rPr lang="pt-BR" sz="1800" b="1" dirty="0">
                <a:latin typeface="Verdana" pitchFamily="34" charset="0"/>
                <a:cs typeface="Times New Roman" pitchFamily="18" charset="0"/>
              </a:rPr>
              <a:t>O bolo comum 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é a massa de bolo básica para confeitar ou rechear. É também um excelente acompanhamento para café ou chá.</a:t>
            </a:r>
          </a:p>
        </p:txBody>
      </p:sp>
      <p:pic>
        <p:nvPicPr>
          <p:cNvPr id="7177" name="Picture 11" descr="http://1.bp.blogspot.com/_kdPJEYIcFqU/S_LPumwutTI/AAAAAAAAAKE/lzAeo3S7Ohw/s400/Bolo+comu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571875"/>
            <a:ext cx="304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2051">
            <a:extLst>
              <a:ext uri="{FF2B5EF4-FFF2-40B4-BE49-F238E27FC236}">
                <a16:creationId xmlns:a16="http://schemas.microsoft.com/office/drawing/2014/main" id="{BB0DEE82-FD39-4D36-9B6C-E74AFF127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1. O Conceito de Algoritmo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02/03/2018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EBC9DDD9-FF95-4DC5-9CF3-405A0A684AC7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50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427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427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427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 Exemplos: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ctr" eaLnBrk="1" hangingPunct="1">
              <a:defRPr/>
            </a:pPr>
            <a:r>
              <a:rPr lang="pt-BR" sz="1800" dirty="0" err="1">
                <a:latin typeface="Verdana" pitchFamily="34" charset="0"/>
                <a:cs typeface="Times New Roman" pitchFamily="18" charset="0"/>
                <a:sym typeface="Wingdings" pitchFamily="2" charset="2"/>
              </a:rPr>
              <a:t>a+b</a:t>
            </a: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+(34+</a:t>
            </a:r>
            <a:r>
              <a:rPr lang="pt-BR" sz="1800" b="1" u="sng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pow</a:t>
            </a: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(9,e))/(u-</a:t>
            </a:r>
            <a:r>
              <a:rPr lang="pt-BR" sz="1800" b="1" u="sng" dirty="0" err="1">
                <a:latin typeface="Verdana" pitchFamily="34" charset="0"/>
                <a:cs typeface="Times New Roman" pitchFamily="18" charset="0"/>
                <a:sym typeface="Wingdings" pitchFamily="2" charset="2"/>
              </a:rPr>
              <a:t>sqrt</a:t>
            </a: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(89))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5428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542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428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428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428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4" name="Text Box 2051">
            <a:extLst>
              <a:ext uri="{FF2B5EF4-FFF2-40B4-BE49-F238E27FC236}">
                <a16:creationId xmlns:a16="http://schemas.microsoft.com/office/drawing/2014/main" id="{B73B1E1C-2930-4CB3-A7A3-06B341CC9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36712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6. Operadores e Funções: Exemplos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02/03/2018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D1324AA0-B6C0-4512-B915-FC44EEF2F287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51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530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530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530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Exemplos: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ctr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a+b+(34+</a:t>
            </a:r>
            <a:r>
              <a:rPr lang="pt-BR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pow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(9,e))/(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u-</a:t>
            </a: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sqrt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(89))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5530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5530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530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530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530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55310" name="Object 3"/>
          <p:cNvGraphicFramePr>
            <a:graphicFrameLocks noChangeAspect="1"/>
          </p:cNvGraphicFramePr>
          <p:nvPr/>
        </p:nvGraphicFramePr>
        <p:xfrm>
          <a:off x="3500438" y="3214688"/>
          <a:ext cx="2074862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5" name="Equation" r:id="rId3" imgW="1002865" imgH="444307" progId="Equation.3">
                  <p:embed/>
                </p:oleObj>
              </mc:Choice>
              <mc:Fallback>
                <p:oleObj name="Equation" r:id="rId3" imgW="1002865" imgH="44430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8" y="3214688"/>
                        <a:ext cx="2074862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2051">
            <a:extLst>
              <a:ext uri="{FF2B5EF4-FFF2-40B4-BE49-F238E27FC236}">
                <a16:creationId xmlns:a16="http://schemas.microsoft.com/office/drawing/2014/main" id="{E717212D-0316-4D11-B217-670822A34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36712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6. Operadores e Funções: Exemplos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02/03/2018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B2B2DEBF-A609-4B76-BCB7-B3BB2AC56C5A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52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632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632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632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 Exemplos: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ctr" eaLnBrk="1" hangingPunct="1"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pt-BR" sz="1800" b="1" u="sng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pow</a:t>
            </a: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(a+x, 2+w) – 3*a)/2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5632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563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633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633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633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633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5" name="Text Box 2051">
            <a:extLst>
              <a:ext uri="{FF2B5EF4-FFF2-40B4-BE49-F238E27FC236}">
                <a16:creationId xmlns:a16="http://schemas.microsoft.com/office/drawing/2014/main" id="{A00D5930-E63E-4347-A3F2-6FC3C00D1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36712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6. Operadores e Funções: Exemplos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02/03/2018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56440640-912A-49A9-BB18-8B63DF43D2CD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53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734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734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735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 Exemplos: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ctr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pt-BR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pow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(a+x, 2+w) – 3*a)/2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5735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573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735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735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735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735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57359" name="Object 3"/>
          <p:cNvGraphicFramePr>
            <a:graphicFrameLocks noChangeAspect="1"/>
          </p:cNvGraphicFramePr>
          <p:nvPr/>
        </p:nvGraphicFramePr>
        <p:xfrm>
          <a:off x="3633788" y="3286125"/>
          <a:ext cx="2081212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4" name="Equation" r:id="rId3" imgW="965200" imgH="419100" progId="Equation.3">
                  <p:embed/>
                </p:oleObj>
              </mc:Choice>
              <mc:Fallback>
                <p:oleObj name="Equation" r:id="rId3" imgW="965200" imgH="419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3788" y="3286125"/>
                        <a:ext cx="2081212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2051">
            <a:extLst>
              <a:ext uri="{FF2B5EF4-FFF2-40B4-BE49-F238E27FC236}">
                <a16:creationId xmlns:a16="http://schemas.microsoft.com/office/drawing/2014/main" id="{9EFF37A2-1F09-4EA5-A03E-6F646E890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36712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6. Operadores e Funções: Exemplos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39C21A77-2840-463F-9FF1-46C206425CF1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54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837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837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837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685800" y="1357313"/>
            <a:ext cx="820737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Saída de dados (via monitor):</a:t>
            </a: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 Em pseudocódigo: </a:t>
            </a:r>
            <a:r>
              <a:rPr lang="pt-BR" sz="1800" b="1" u="sng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escreva</a:t>
            </a: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()</a:t>
            </a:r>
          </a:p>
          <a:p>
            <a:pPr lvl="1"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eaLnBrk="1" hangingPunct="1">
              <a:defRPr/>
            </a:pPr>
            <a:r>
              <a:rPr lang="pt-BR" sz="18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</a:t>
            </a:r>
            <a:r>
              <a:rPr lang="pt-BR" sz="18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escreva</a:t>
            </a:r>
            <a:r>
              <a:rPr lang="pt-BR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("Sua idade é:", idade, "anos.");</a:t>
            </a:r>
          </a:p>
          <a:p>
            <a:pPr lvl="1" algn="ctr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 Em C: </a:t>
            </a:r>
            <a:r>
              <a:rPr lang="pt-BR" sz="1800" b="1" u="sng" dirty="0" err="1">
                <a:latin typeface="Verdana" pitchFamily="34" charset="0"/>
                <a:cs typeface="Times New Roman" pitchFamily="18" charset="0"/>
                <a:sym typeface="Wingdings" pitchFamily="2" charset="2"/>
              </a:rPr>
              <a:t>printf</a:t>
            </a: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()</a:t>
            </a:r>
          </a:p>
          <a:p>
            <a:pPr eaLnBrk="1" hangingPunct="1">
              <a:defRPr/>
            </a:pPr>
            <a:endParaRPr lang="pt-BR" sz="1800" b="1" u="sng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lvl="1" eaLnBrk="1" hangingPunct="1">
              <a:defRPr/>
            </a:pPr>
            <a:r>
              <a:rPr lang="pt-BR" sz="18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("Sua idade é: </a:t>
            </a:r>
            <a:r>
              <a:rPr lang="pt-BR" sz="18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%d</a:t>
            </a:r>
            <a:r>
              <a:rPr lang="pt-BR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anos. </a:t>
            </a:r>
            <a:r>
              <a:rPr lang="pt-BR" sz="18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\n</a:t>
            </a:r>
            <a:r>
              <a:rPr lang="pt-BR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", idade);</a:t>
            </a:r>
          </a:p>
          <a:p>
            <a:pPr lvl="1" eaLnBrk="1" hangingPunct="1">
              <a:defRPr/>
            </a:pPr>
            <a:r>
              <a:rPr lang="pt-BR" sz="18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("Sua altura é: </a:t>
            </a:r>
            <a:r>
              <a:rPr lang="pt-BR" sz="18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%f</a:t>
            </a:r>
            <a:r>
              <a:rPr lang="pt-BR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metros. </a:t>
            </a:r>
            <a:r>
              <a:rPr lang="pt-BR" sz="18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\n</a:t>
            </a:r>
            <a:r>
              <a:rPr lang="pt-BR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", altura);</a:t>
            </a:r>
          </a:p>
          <a:p>
            <a:pPr lvl="1" eaLnBrk="1" hangingPunct="1">
              <a:defRPr/>
            </a:pPr>
            <a:r>
              <a:rPr lang="pt-BR" sz="18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("A letra é: </a:t>
            </a:r>
            <a:r>
              <a:rPr lang="pt-BR" sz="18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%c</a:t>
            </a:r>
            <a:r>
              <a:rPr lang="pt-BR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. </a:t>
            </a:r>
            <a:r>
              <a:rPr lang="pt-BR" sz="18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\n</a:t>
            </a:r>
            <a:r>
              <a:rPr lang="pt-BR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", letra);</a:t>
            </a:r>
          </a:p>
          <a:p>
            <a:pPr lvl="1" eaLnBrk="1" hangingPunct="1">
              <a:defRPr/>
            </a:pPr>
            <a:r>
              <a:rPr lang="pt-BR" sz="18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("I: </a:t>
            </a:r>
            <a:r>
              <a:rPr lang="pt-BR" sz="18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%d</a:t>
            </a:r>
            <a:r>
              <a:rPr lang="pt-BR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, A: </a:t>
            </a:r>
            <a:r>
              <a:rPr lang="pt-BR" sz="18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%f,</a:t>
            </a:r>
            <a:r>
              <a:rPr lang="pt-BR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L: </a:t>
            </a:r>
            <a:r>
              <a:rPr lang="pt-BR" sz="18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%c</a:t>
            </a:r>
            <a:r>
              <a:rPr lang="pt-BR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. </a:t>
            </a:r>
            <a:r>
              <a:rPr lang="pt-BR" sz="18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\n</a:t>
            </a:r>
            <a:r>
              <a:rPr lang="pt-BR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"</a:t>
            </a:r>
            <a:r>
              <a:rPr lang="pt-BR" sz="18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,</a:t>
            </a:r>
            <a:r>
              <a:rPr lang="pt-BR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idade,altura,letra);</a:t>
            </a:r>
          </a:p>
          <a:p>
            <a:pPr lvl="1" eaLnBrk="1" hangingPunct="1">
              <a:defRPr/>
            </a:pPr>
            <a:endParaRPr lang="pt-BR" sz="18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endParaRPr lang="pt-BR" sz="18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endParaRPr lang="pt-BR" sz="18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                                       \n  Nova linha</a:t>
            </a: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7.  Entrada e Saída de Dados</a:t>
            </a:r>
          </a:p>
        </p:txBody>
      </p:sp>
      <p:sp>
        <p:nvSpPr>
          <p:cNvPr id="5837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cxnSp>
        <p:nvCxnSpPr>
          <p:cNvPr id="58378" name="Conector de seta reta 10"/>
          <p:cNvCxnSpPr>
            <a:cxnSpLocks noChangeShapeType="1"/>
          </p:cNvCxnSpPr>
          <p:nvPr/>
        </p:nvCxnSpPr>
        <p:spPr bwMode="auto">
          <a:xfrm rot="5400000" flipH="1" flipV="1">
            <a:off x="5006181" y="5080794"/>
            <a:ext cx="714375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02/03/2018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32D09084-7F93-4587-991E-B65157663F6B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55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939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939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939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Entrada de dados (via teclado):</a:t>
            </a: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 Em pseudocódigo : </a:t>
            </a:r>
            <a:r>
              <a:rPr lang="pt-BR" sz="1800" b="1" u="sng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leia</a:t>
            </a: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()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b="1" u="sng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lvl="1" algn="just" eaLnBrk="1" hangingPunct="1">
              <a:defRPr/>
            </a:pPr>
            <a:r>
              <a:rPr lang="pt-BR" sz="18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leia</a:t>
            </a:r>
            <a:r>
              <a:rPr lang="pt-BR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(idade);</a:t>
            </a:r>
          </a:p>
          <a:p>
            <a:pPr lvl="1" algn="just" eaLnBrk="1" hangingPunct="1">
              <a:defRPr/>
            </a:pPr>
            <a:r>
              <a:rPr lang="pt-BR" sz="18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leia</a:t>
            </a:r>
            <a:r>
              <a:rPr lang="pt-BR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(altura);</a:t>
            </a:r>
          </a:p>
          <a:p>
            <a:pPr lvl="1" algn="just" eaLnBrk="1" hangingPunct="1">
              <a:defRPr/>
            </a:pPr>
            <a:r>
              <a:rPr lang="pt-BR" sz="18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leia</a:t>
            </a:r>
            <a:r>
              <a:rPr lang="pt-BR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(letra);</a:t>
            </a:r>
          </a:p>
          <a:p>
            <a:pPr lvl="1" algn="ctr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 Em C: </a:t>
            </a:r>
            <a:r>
              <a:rPr lang="pt-BR" sz="1800" b="1" u="sng" dirty="0" err="1">
                <a:latin typeface="Verdana" pitchFamily="34" charset="0"/>
                <a:cs typeface="Times New Roman" pitchFamily="18" charset="0"/>
                <a:sym typeface="Wingdings" pitchFamily="2" charset="2"/>
              </a:rPr>
              <a:t>scanf</a:t>
            </a:r>
            <a:r>
              <a:rPr lang="pt-BR" sz="1800" dirty="0">
                <a:latin typeface="Verdana" pitchFamily="34" charset="0"/>
                <a:cs typeface="Times New Roman" pitchFamily="18" charset="0"/>
                <a:sym typeface="Wingdings" pitchFamily="2" charset="2"/>
              </a:rPr>
              <a:t>()</a:t>
            </a:r>
          </a:p>
          <a:p>
            <a:pPr eaLnBrk="1" hangingPunct="1">
              <a:defRPr/>
            </a:pPr>
            <a:endParaRPr lang="pt-BR" sz="1800" b="1" u="sng" dirty="0"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lvl="1" eaLnBrk="1" hangingPunct="1">
              <a:defRPr/>
            </a:pPr>
            <a:r>
              <a:rPr lang="pt-BR" sz="18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pt-BR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</a:t>
            </a:r>
            <a:r>
              <a:rPr lang="pt-BR" sz="18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%d</a:t>
            </a:r>
            <a:r>
              <a:rPr lang="pt-BR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", &amp;idade);</a:t>
            </a:r>
          </a:p>
          <a:p>
            <a:pPr lvl="1" eaLnBrk="1" hangingPunct="1">
              <a:defRPr/>
            </a:pPr>
            <a:r>
              <a:rPr lang="pt-BR" sz="18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pt-BR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</a:t>
            </a:r>
            <a:r>
              <a:rPr lang="pt-BR" sz="18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%f</a:t>
            </a:r>
            <a:r>
              <a:rPr lang="pt-BR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", &amp;altura);</a:t>
            </a:r>
          </a:p>
          <a:p>
            <a:pPr lvl="1" eaLnBrk="1" hangingPunct="1">
              <a:defRPr/>
            </a:pPr>
            <a:r>
              <a:rPr lang="pt-BR" sz="18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pt-BR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</a:t>
            </a:r>
            <a:r>
              <a:rPr lang="pt-BR" sz="18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%c</a:t>
            </a:r>
            <a:r>
              <a:rPr lang="pt-BR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", &amp;letra);</a:t>
            </a:r>
          </a:p>
          <a:p>
            <a:pPr lvl="1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2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5940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pic>
        <p:nvPicPr>
          <p:cNvPr id="59402" name="Picture 2" descr="http://lh6.ggpht.com/_raNa9QVlkXs/SeuAAypb5nI/AAAAAAAAAwg/T4O7DlCuKFY/virtual_keyboard_thumb%5B3%5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2428875"/>
            <a:ext cx="2428875" cy="205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2051">
            <a:extLst>
              <a:ext uri="{FF2B5EF4-FFF2-40B4-BE49-F238E27FC236}">
                <a16:creationId xmlns:a16="http://schemas.microsoft.com/office/drawing/2014/main" id="{F7BB7A89-DB31-4B53-B9E2-AED057042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7.  Entrada e Saída de Dados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49B106DE-3CA5-4E42-AB5A-D0D29756C881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6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8197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19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19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439052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Conhecimento imperativo: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É o que se manifesta da execução de uma tarefa (como fazer).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Ex.: </a:t>
            </a:r>
            <a:r>
              <a:rPr lang="pt-BR" sz="1800" b="1" dirty="0">
                <a:latin typeface="Verdana" pitchFamily="34" charset="0"/>
                <a:cs typeface="Times New Roman" pitchFamily="18" charset="0"/>
              </a:rPr>
              <a:t>Bolo comum:</a:t>
            </a:r>
          </a:p>
          <a:p>
            <a:pPr marL="2171700" lvl="4" indent="-342900" algn="just" eaLnBrk="1" hangingPunct="1">
              <a:buFontTx/>
              <a:buAutoNum type="arabicPeriod"/>
              <a:defRPr/>
            </a:pPr>
            <a:endParaRPr lang="pt-BR" sz="1400" dirty="0">
              <a:latin typeface="Verdana" pitchFamily="34" charset="0"/>
              <a:cs typeface="Times New Roman" pitchFamily="18" charset="0"/>
            </a:endParaRPr>
          </a:p>
          <a:p>
            <a:pPr marL="3086100" lvl="6" indent="-342900" algn="just">
              <a:buFontTx/>
              <a:buAutoNum type="arabicPeriod"/>
              <a:defRPr/>
            </a:pPr>
            <a:r>
              <a:rPr lang="pt-BR" sz="1400" dirty="0">
                <a:latin typeface="Verdana" pitchFamily="34" charset="0"/>
                <a:cs typeface="Times New Roman" pitchFamily="18" charset="0"/>
              </a:rPr>
              <a:t>Bater o açúcar e a manteiga, com a essência de baunilha até branquear.</a:t>
            </a:r>
          </a:p>
          <a:p>
            <a:pPr marL="3086100" lvl="6" indent="-342900" algn="just">
              <a:buFontTx/>
              <a:buAutoNum type="arabicPeriod"/>
              <a:defRPr/>
            </a:pPr>
            <a:r>
              <a:rPr lang="pt-BR" sz="1400" dirty="0">
                <a:latin typeface="Verdana" pitchFamily="34" charset="0"/>
                <a:cs typeface="Times New Roman" pitchFamily="18" charset="0"/>
              </a:rPr>
              <a:t>Acrescentar as gemas uma a uma, batendo sempre, até levantar bolhas.</a:t>
            </a:r>
          </a:p>
          <a:p>
            <a:pPr marL="3086100" lvl="6" indent="-342900" algn="just">
              <a:buFontTx/>
              <a:buAutoNum type="arabicPeriod"/>
              <a:defRPr/>
            </a:pPr>
            <a:r>
              <a:rPr lang="pt-BR" sz="1400" dirty="0">
                <a:latin typeface="Verdana" pitchFamily="34" charset="0"/>
                <a:cs typeface="Times New Roman" pitchFamily="18" charset="0"/>
              </a:rPr>
              <a:t>Peneirar a farinha, a maizena e o fermento e ir acrescentando pouco a pouco, alternando com o leite, sem parar de bater.</a:t>
            </a:r>
          </a:p>
          <a:p>
            <a:pPr marL="3086100" lvl="6" indent="-342900" algn="just">
              <a:buFontTx/>
              <a:buAutoNum type="arabicPeriod"/>
              <a:defRPr/>
            </a:pPr>
            <a:r>
              <a:rPr lang="pt-BR" sz="1400" dirty="0">
                <a:latin typeface="Verdana" pitchFamily="34" charset="0"/>
                <a:cs typeface="Times New Roman" pitchFamily="18" charset="0"/>
              </a:rPr>
              <a:t>Em separado, bater as claras em neve, com a pitada de sal.</a:t>
            </a:r>
          </a:p>
          <a:p>
            <a:pPr marL="3086100" lvl="6" indent="-342900" algn="just">
              <a:buFontTx/>
              <a:buAutoNum type="arabicPeriod"/>
              <a:defRPr/>
            </a:pPr>
            <a:r>
              <a:rPr lang="pt-BR" sz="1400" dirty="0">
                <a:latin typeface="Verdana" pitchFamily="34" charset="0"/>
                <a:cs typeface="Times New Roman" pitchFamily="18" charset="0"/>
              </a:rPr>
              <a:t>Misturar as claras delicadamente à mistura</a:t>
            </a:r>
          </a:p>
          <a:p>
            <a:pPr marL="3086100" lvl="6" indent="-342900" algn="just">
              <a:buFontTx/>
              <a:buAutoNum type="arabicPeriod"/>
              <a:defRPr/>
            </a:pPr>
            <a:r>
              <a:rPr lang="pt-BR" sz="1400" dirty="0">
                <a:latin typeface="Verdana" pitchFamily="34" charset="0"/>
                <a:cs typeface="Times New Roman" pitchFamily="18" charset="0"/>
              </a:rPr>
              <a:t>Assar em forma untada e polvilhada com farinha de trigo, em forno médio, por aproximadamente 40 minutos.</a:t>
            </a:r>
          </a:p>
        </p:txBody>
      </p:sp>
      <p:pic>
        <p:nvPicPr>
          <p:cNvPr id="820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3286125"/>
            <a:ext cx="2187575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2051">
            <a:extLst>
              <a:ext uri="{FF2B5EF4-FFF2-40B4-BE49-F238E27FC236}">
                <a16:creationId xmlns:a16="http://schemas.microsoft.com/office/drawing/2014/main" id="{89A85414-066D-4E13-ADB6-C281C8A30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1. O Conceito de Algoritmo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09AD4634-07E1-40DC-AE20-CA8D76AA9005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7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9221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22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22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2857500" y="1357313"/>
            <a:ext cx="5572125" cy="258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latin typeface="Verdana" pitchFamily="34" charset="0"/>
                <a:cs typeface="Times New Roman" pitchFamily="18" charset="0"/>
              </a:rPr>
              <a:t>Alan Turing 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(1912 - 1954), matemático britânico, descreve em 1936 uma máquina teórica, conhecida como </a:t>
            </a:r>
            <a:r>
              <a:rPr lang="pt-BR" sz="1800" b="1" dirty="0">
                <a:latin typeface="Verdana" pitchFamily="34" charset="0"/>
                <a:cs typeface="Times New Roman" pitchFamily="18" charset="0"/>
              </a:rPr>
              <a:t>Máquina de Turing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, capaz de realizar qualquer tarefa computável, desde que execute adequadamente uma determinada seqüência de instruções.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Esse seqüência de instruções é chamada de  </a:t>
            </a:r>
            <a:r>
              <a:rPr lang="pt-BR" sz="1800" b="1" dirty="0">
                <a:latin typeface="Verdana" pitchFamily="34" charset="0"/>
                <a:cs typeface="Times New Roman" pitchFamily="18" charset="0"/>
              </a:rPr>
              <a:t>algoritmo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.</a:t>
            </a:r>
          </a:p>
        </p:txBody>
      </p:sp>
      <p:pic>
        <p:nvPicPr>
          <p:cNvPr id="9225" name="Picture 2" descr="http://www.lgf.org.uk/assets/Uploads/_resampled/SetHeight275-alan-tur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1428750"/>
            <a:ext cx="1919287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2052"/>
          <p:cNvSpPr txBox="1">
            <a:spLocks noChangeArrowheads="1"/>
          </p:cNvSpPr>
          <p:nvPr/>
        </p:nvSpPr>
        <p:spPr bwMode="auto">
          <a:xfrm>
            <a:off x="642938" y="4071938"/>
            <a:ext cx="7786687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 Em 1938, foi recrutado pelo departamento de análise criptográfica do governo.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Conseguiu decifrar o código da máquina de criptografia Enigma, que a Alemanha de Hitler usava para mandar mensagens militares cifradas durante a guerra.</a:t>
            </a:r>
          </a:p>
        </p:txBody>
      </p:sp>
      <p:sp>
        <p:nvSpPr>
          <p:cNvPr id="11" name="Text Box 2051">
            <a:extLst>
              <a:ext uri="{FF2B5EF4-FFF2-40B4-BE49-F238E27FC236}">
                <a16:creationId xmlns:a16="http://schemas.microsoft.com/office/drawing/2014/main" id="{48FA494E-3516-49CE-92E6-EFC58E4B0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1. O Conceito de Algoritmo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66BCC47C-C299-497B-B71F-B09161D5C1C9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8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10245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24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24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785813" y="1357313"/>
            <a:ext cx="7429500" cy="258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Graças ao sistema de decodificação que ele criou, o Reino Unido passou a interceptar as mensagens e localizar os submarinos alemães, atacando-os e revertendo o avançar da guerra.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Mas seu trabalho era secreto, e os feitos de Turing passaram sem aclamação na época.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Colossus:</a:t>
            </a:r>
          </a:p>
        </p:txBody>
      </p:sp>
      <p:sp>
        <p:nvSpPr>
          <p:cNvPr id="12" name="Text Box 2052"/>
          <p:cNvSpPr txBox="1">
            <a:spLocks noChangeArrowheads="1"/>
          </p:cNvSpPr>
          <p:nvPr/>
        </p:nvSpPr>
        <p:spPr bwMode="auto">
          <a:xfrm>
            <a:off x="571500" y="4246563"/>
            <a:ext cx="792956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pic>
        <p:nvPicPr>
          <p:cNvPr id="10250" name="Picture 2" descr="Ficheiro:Colossu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3" y="3660775"/>
            <a:ext cx="3643312" cy="2411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2051">
            <a:extLst>
              <a:ext uri="{FF2B5EF4-FFF2-40B4-BE49-F238E27FC236}">
                <a16:creationId xmlns:a16="http://schemas.microsoft.com/office/drawing/2014/main" id="{220B89F9-7A1E-4E1C-826F-C2B3FFB00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1. O Conceito de Algoritmo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01/03/2018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0B7D654A-CED2-4DF4-8179-F39146F7E841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9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1126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127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127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785813" y="1357313"/>
            <a:ext cx="7429500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Como homossexual, no início dos anos 1950 foi publicamente humilhado.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Perdeu o acesso de segurança aos laboratórios onde trabalhava porque, sob a mentalidade da Guerra Fria corrente, homossexuais eram uma brecha na segurança.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Condenado a terapias à base de estrogênio, o que, de fato, equivalia a castração química e que teve o humilhante efeito secundário de lhe fazer crescer seios.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Em 8 de junho de 1954, um criado de Turing encontrou-o morto em sua residência em </a:t>
            </a:r>
            <a:r>
              <a:rPr lang="pt-BR" sz="1800" dirty="0" err="1">
                <a:latin typeface="Verdana" pitchFamily="34" charset="0"/>
                <a:cs typeface="Times New Roman" pitchFamily="18" charset="0"/>
              </a:rPr>
              <a:t>Wilmslow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, </a:t>
            </a:r>
            <a:r>
              <a:rPr lang="pt-BR" sz="1800" dirty="0" err="1">
                <a:latin typeface="Verdana" pitchFamily="34" charset="0"/>
                <a:cs typeface="Times New Roman" pitchFamily="18" charset="0"/>
              </a:rPr>
              <a:t>Cheshire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Um exame post-mortem estabeleceu que a causa da morte foi envenenamento por cianeto. 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9" name="Text Box 2051">
            <a:extLst>
              <a:ext uri="{FF2B5EF4-FFF2-40B4-BE49-F238E27FC236}">
                <a16:creationId xmlns:a16="http://schemas.microsoft.com/office/drawing/2014/main" id="{723726C8-718A-41FA-A0FF-D22BAB75E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latin typeface="Verdana" pitchFamily="34" charset="0"/>
              </a:rPr>
              <a:t>1. O Conceito de Algoritmo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12221</TotalTime>
  <Words>2691</Words>
  <Application>Microsoft Office PowerPoint</Application>
  <PresentationFormat>Apresentação na tela (4:3)</PresentationFormat>
  <Paragraphs>806</Paragraphs>
  <Slides>55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55</vt:i4>
      </vt:variant>
    </vt:vector>
  </HeadingPairs>
  <TitlesOfParts>
    <vt:vector size="64" baseType="lpstr">
      <vt:lpstr>Arial</vt:lpstr>
      <vt:lpstr>Calibri</vt:lpstr>
      <vt:lpstr>Courier New</vt:lpstr>
      <vt:lpstr>Times New Roman</vt:lpstr>
      <vt:lpstr>Verdana</vt:lpstr>
      <vt:lpstr>Wingdings</vt:lpstr>
      <vt:lpstr>Estrutura padrão</vt:lpstr>
      <vt:lpstr>Visio</vt:lpstr>
      <vt:lpstr>Equation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Universidade de Brasília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e Programação de Computadores</dc:title>
  <dc:subject>Algoritmos e Programação de Computadores</dc:subject>
  <dc:creator>Alexandre Zaghetto</dc:creator>
  <cp:lastModifiedBy>Alexandre Zaghetto</cp:lastModifiedBy>
  <cp:revision>1689</cp:revision>
  <dcterms:created xsi:type="dcterms:W3CDTF">2002-12-12T12:34:29Z</dcterms:created>
  <dcterms:modified xsi:type="dcterms:W3CDTF">2018-03-02T03:15:39Z</dcterms:modified>
</cp:coreProperties>
</file>