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757" r:id="rId2"/>
    <p:sldId id="728" r:id="rId3"/>
    <p:sldId id="729" r:id="rId4"/>
    <p:sldId id="731" r:id="rId5"/>
    <p:sldId id="732" r:id="rId6"/>
    <p:sldId id="733" r:id="rId7"/>
    <p:sldId id="735" r:id="rId8"/>
    <p:sldId id="736" r:id="rId9"/>
    <p:sldId id="737" r:id="rId10"/>
    <p:sldId id="738" r:id="rId11"/>
    <p:sldId id="740" r:id="rId12"/>
    <p:sldId id="739" r:id="rId13"/>
    <p:sldId id="741" r:id="rId14"/>
    <p:sldId id="756" r:id="rId15"/>
    <p:sldId id="742" r:id="rId16"/>
    <p:sldId id="743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4" r:id="rId27"/>
    <p:sldId id="753" r:id="rId28"/>
    <p:sldId id="755" r:id="rId29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0C0C0"/>
    <a:srgbClr val="EAEAEA"/>
    <a:srgbClr val="000000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15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78" d="100"/>
          <a:sy n="78" d="100"/>
        </p:scale>
        <p:origin x="3984" y="12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9A397FE3-9CBA-4A03-B192-8E4C7446AAB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134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49D9751D-7534-4037-92B0-5E5E3F117AB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3959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57AB2-4E57-42C2-A53F-BFDBAF51B99B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325B0-FDF6-4A90-9BD3-46878954CB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7126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29AC5-45D3-44EC-AD58-7EB7B8DD76E0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0387F-E739-42C3-8450-B692CED5D9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903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ACB8E-244A-4856-AE93-8EA32EB97413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E2633-1051-49DE-ACEA-76D1EE3428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223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A98C5-7FFB-46CA-B542-2BA984A680CE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F6791-B25F-4985-B2A1-893AF10AFF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987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CF7BE-16D6-4CC3-A35C-32D92D0FBD3D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14A41-89B9-47EE-B6B1-F9554E87CF1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051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10DF7169-2D19-4E1B-BCDE-D2778181040B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25D158C-D98E-4171-BEDB-086B250282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pt-BR" sz="1200" b="1" smtClean="0">
                <a:latin typeface="Verdana" pitchFamily="34" charset="0"/>
              </a:rPr>
              <a:t>APC</a:t>
            </a:r>
          </a:p>
        </p:txBody>
      </p:sp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3"/>
            <a:ext cx="32099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flavorwire.files.wordpress.com/2011/01/profilenumber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700213"/>
            <a:ext cx="3343275" cy="3754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7863" y="1044575"/>
            <a:ext cx="7788275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5BA4FEE-82D5-448C-8A19-6F5F2A8A212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331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Da mesma forma que abrimos um arquivo utilizando a função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fopen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devemos fechá-lo quando não formos mais utilizá-lo, pois assim realmente garantimos que o arquivo será salvo em disco, e não ficará simplesmente no buffer (região de memória).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isso utilizamos o comando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fclose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da seguinte forma: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(fp);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BD6393C-7D03-4727-96CD-89B499DC94B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43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Trabalhando com arquivos de TEXTO: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fazermos a leitura e gravação, podemos utilizar as funções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fscanf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 fprintf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respectivamente.</a:t>
            </a:r>
          </a:p>
          <a:p>
            <a:pPr lvl="1"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Por exemplo, se queremos ler números inteiros de um arquivo:</a:t>
            </a:r>
          </a:p>
          <a:p>
            <a:pPr lvl="4" algn="just" eaLnBrk="1" hangingPunct="1"/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lvl="4"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fp =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("teste.txt", "r");</a:t>
            </a:r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 algn="just" eaLnBrk="1" hangingPunct="1"/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(fp, “%d”, &amp;numero);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gravar no arquivo: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4" algn="just" eaLnBrk="1" hangingPunct="1"/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numero = 10;</a:t>
            </a:r>
          </a:p>
          <a:p>
            <a:pPr lvl="4"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fp =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("teste.txt", "w");</a:t>
            </a:r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 algn="just" eaLnBrk="1" hangingPunct="1"/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(fp, “%d”, numero);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4" algn="just" eaLnBrk="1" hangingPunct="1"/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 algn="just" eaLnBrk="1" hangingPunct="1"/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D0BBE40-DBAF-4167-BB3A-5232C2A562B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536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gravação TEXTO: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*fp;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!=2) {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("You forgot to enter the filename.\n");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fp=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[1], "w");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(fp==NULL) {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("Cannot open file.\n");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3C09DE7-5577-4C6D-9BD1-103166E639C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63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gravação TEXTO: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("Digite um numero inteiro positivo:");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("%d", &amp;numero);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(numero != -1)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(fp, "%d\n", numero);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(numero != -1);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(fp);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4" algn="just" eaLnBrk="1" hangingPunct="1"/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 algn="just" eaLnBrk="1" hangingPunct="1"/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68628F6-CF5A-4D39-AFFD-AE43527AF54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741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gravação TEXTO: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* pFile;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name [100];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pFile =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("myfile.txt","w");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(n=0 ; n&lt;3 ; n++)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(“Please, enter a name: ");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(name);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(pFile, "Name %d [%-10.2s]\n",n,name);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(pFile);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4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AF0B5E1-290A-49E9-8171-38E38520875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843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leitura TEXTO: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*fp;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!=2) {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("You forgot to enter the filename.\n");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fp=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[1], "r");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(fp==NULL) {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("Cannot open file.\n");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83C18E4-7371-49F0-AF63-6C4DF16E634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946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leitura TEXTO: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(fp, "%d", &amp;numero);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(fp)) {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("%d\n", numero); /* print on screen */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(fp, "%d", &amp;numero);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(fp);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 algn="just" eaLnBrk="1" hangingPunct="1"/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CF90490-82B9-48F7-81CD-786E3821502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048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Trabalhando com arquivos de TEXTO: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u="sng">
                <a:latin typeface="Verdana" panose="020B0604030504040204" pitchFamily="34" charset="0"/>
                <a:cs typeface="Times New Roman" panose="02020603050405020304" pitchFamily="18" charset="0"/>
              </a:rPr>
              <a:t>putc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 )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*fp;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ch;</a:t>
            </a:r>
          </a:p>
          <a:p>
            <a:pPr lvl="1" algn="just" eaLnBrk="1" hangingPunct="1"/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!=2) {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("Faltou o nome do arquivo. \n");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6601F46-B578-4274-BB2D-B64D72840F6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150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Trabalhando com arquivos de TEXTO: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putc( )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((fp=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[1], "w"))==NULL) {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("Cannot open file.\n");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ch =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putc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(ch, fp);    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(ch != '$');</a:t>
            </a:r>
          </a:p>
          <a:p>
            <a:pPr lvl="1" algn="just" eaLnBrk="1" hangingPunct="1"/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(fp);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4" algn="just" eaLnBrk="1" hangingPunct="1"/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DEE4980-24F3-4691-8E8B-1150A49D6F2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253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Trabalhando com arquivos de TEXTO: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getc( )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&lt;stdio.h&gt;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&lt;stdlib.h&gt;</a:t>
            </a:r>
          </a:p>
          <a:p>
            <a:pPr lvl="1" algn="just" eaLnBrk="1" hangingPunct="1"/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*fp;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ch;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!=2) {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("Faltou o nome do arquivo. \n");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36E00B7-974F-4800-A584-B6F26A210CC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355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Trabalhando com arquivos de TEXTO: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getc( )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((fp=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[1], "r"))==NULL) {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("Cannot open file.\n");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ch =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(fp); /* read one character */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(fp)) {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(ch); /* print on screen */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ch =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(fp);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(fp);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4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926805A-EA7E-461E-A9C6-F4C9F1771BF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458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Trabalhando com arquivos de TEXTO: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fputs( )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&lt;stdio.h&gt;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&lt;stdlib.h&gt;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&lt;string.h&gt;</a:t>
            </a:r>
          </a:p>
          <a:p>
            <a:pPr lvl="1" algn="just" eaLnBrk="1" hangingPunct="1"/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str[80];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*fp;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((fp = </a:t>
            </a:r>
            <a:r>
              <a:rPr lang="it-IT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(argv[1], "w"))==NULL) {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printf("Cannot open file.\n");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exit(1);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F241FA5-9F19-4929-BE6E-E87A7C9D762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560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Trabalhando com arquivos de TEXTO: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fputs( )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printf("Digite string (ENTER =&gt; fim):\n");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gets(str);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strcat(str, "\n"); /* add a newline */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fputs(str, fp);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} while(*str!='\n');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BF39508-BAD0-41C7-93AE-54DC004E2A0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66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Trabalhando com arquivos de TEXTO: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fgets( ) e rewind()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</a:p>
          <a:p>
            <a:pPr lvl="1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char str[80];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FILE *fp;</a:t>
            </a:r>
          </a:p>
          <a:p>
            <a:pPr lvl="1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if((fp = fopen(argv[1], "w+"))==NULL) {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printf("Cannot open file.\n");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exit(1);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6D54DCE-C2FF-4B3F-9D0A-51830B8267F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765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Trabalhando com arquivos de TEXTO: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fgets( ) e rewind()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printf("Enter a string (CR to quit):\n");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gets(str);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strcat(str, "\n"); 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fputs(str, fp);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 while(*str!='\n');</a:t>
            </a:r>
          </a:p>
          <a:p>
            <a:pPr lvl="1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rewind(fp); </a:t>
            </a:r>
          </a:p>
          <a:p>
            <a:pPr lvl="1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while(!feof(fp)) {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fgets(str, 80, fp);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printf(“%s”, str);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9CDB443-0F4E-4BD1-BE8F-21B311D3934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867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Trabalhando com arquivos de TEXTO: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fgets( ) e rewind()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fclose(fp);</a:t>
            </a:r>
          </a:p>
          <a:p>
            <a:pPr lvl="1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lvl="1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r>
              <a:rPr lang="it-IT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DC828BA-EC5F-428D-ACBF-893E690976A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97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Trabalhando com arquivos BINÁRIOS: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fwrite()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FILE * pFile;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int buffer[] = {1,2,3};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pFile = fopen ("myfile.bin" , "wb");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fwrite (buffer , sizeof(int), 3, pFile );</a:t>
            </a:r>
          </a:p>
          <a:p>
            <a:pPr lvl="1"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fclose (pFile);      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it-IT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45B10B5-4551-42CD-9BF5-46BCF56368A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072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Trabalhando com arquivos BINÁRIOS: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fread()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lvl="1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	FILE *fp;</a:t>
            </a:r>
          </a:p>
          <a:p>
            <a:pPr lvl="1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	double d = 12.23;</a:t>
            </a:r>
          </a:p>
          <a:p>
            <a:pPr lvl="1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	int i = 101;</a:t>
            </a:r>
          </a:p>
          <a:p>
            <a:pPr lvl="1" eaLnBrk="1" hangingPunct="1"/>
            <a:endParaRPr lang="en-US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if((fp=fopen("test", "wb+"))==NULL) {</a:t>
            </a:r>
          </a:p>
          <a:p>
            <a:pPr lvl="2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printf("Cannot open file.\n");</a:t>
            </a:r>
          </a:p>
          <a:p>
            <a:pPr lvl="2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exit(1);</a:t>
            </a:r>
          </a:p>
          <a:p>
            <a:pPr lvl="1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fwrite(&amp;d, sizeof(double), 1, fp);</a:t>
            </a:r>
          </a:p>
          <a:p>
            <a:pPr lvl="1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fwrite(&amp;i, sizeof(int), 1, fp);</a:t>
            </a:r>
          </a:p>
          <a:p>
            <a:pPr lvl="1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7A95D3A-66E0-4D30-980A-3D16F391A9F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17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Trabalhando com arquivos BINÁRIOS: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fread()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rewind(fp);</a:t>
            </a:r>
          </a:p>
          <a:p>
            <a:pPr lvl="1" eaLnBrk="1" hangingPunct="1"/>
            <a:endParaRPr lang="en-US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fread(&amp;d, sizeof(double), 1, fp);</a:t>
            </a:r>
          </a:p>
          <a:p>
            <a:pPr lvl="1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fread(&amp;i, sizeof(int), 1, fp);</a:t>
            </a:r>
          </a:p>
          <a:p>
            <a:pPr lvl="1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printf("%.2f %d \n", d, i);</a:t>
            </a:r>
          </a:p>
          <a:p>
            <a:pPr lvl="1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fclose(fp);</a:t>
            </a:r>
          </a:p>
          <a:p>
            <a:pPr lvl="1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lvl="1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01F54F0-5CEA-4DB3-AB63-8A3E3B514E4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1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Os comandos de entrada e saída que usamos até o momento foram: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printf – mostra dados formatados no vídeo; e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scanf – lê dados formatados digitados do teclado.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Todavia, dados podem ser lidos e gravados em arquivos.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cada arquivo está associado um nome, pelo qual o mesmo é conhecido externamente, isto é, o nome que consta no diretório do disco.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Uma vez que um arquivo é uma sequência de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bytes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temos o marcador do final desse arquivo que é: EOF (EndOfFile)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 bwMode="auto">
          <a:xfrm>
            <a:off x="1000125" y="5143500"/>
            <a:ext cx="6929438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453CF0D-9D1A-4A51-AC1B-69446E1393C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17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Vamos tratar de dois tipos de arquivos: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TEXTO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onde são gravados caracteres e pode ser editado por um editor de texto.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BINÁRIO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onde são gravados dados como estão na memória. Por exemplo, uma variável inteira é gravada com 4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bytes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com o conteúdo exato que está na memória.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tratar de arquivos, a linguagem C fornece um nível de abstração entre o programador e o dispositivo que está sendo acessado para gravação e leitura: 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FILE *fp;</a:t>
            </a:r>
          </a:p>
          <a:p>
            <a:pPr algn="ctr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Ou seja, um ponteiro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fp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do tipo FILE.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8E1107A-A26B-426F-9569-D55574DA432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1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realizar a abertura de um arquivo para leitura ou gravação, temos a função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fopen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(file Open), que possui dois parâmetros: 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fr-F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fr-F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fr-F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F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*filename, </a:t>
            </a:r>
            <a:r>
              <a:rPr lang="fr-F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F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*mode);</a:t>
            </a:r>
          </a:p>
          <a:p>
            <a:pPr algn="ctr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filename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 o nome do arquivo (string); e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mode: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modo de abertura do arquivo.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C84B3D2-0E2C-4234-BA17-7D58F076FEB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922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Modos possíveis: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abre um arquivo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TEXTO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leitura.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w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 cria um arquivo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TEXTO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gravação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ou se o arquivo já existe, elimina seu conteúdo e recomeça a gravação a partir do seu início.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 abre um arquivo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TEXTO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já existente para gravação, a partir de seu final.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rb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 abre um arquivo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BINÁRIO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leitura.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wb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 cria um arquivo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BINÁRIO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gravação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ou se o arquivo já existe, elimina seu conteúdo e recomeça a gravação a partir do seu início.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ab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 abre um arquivo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BINÁRIO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já existente para gravação, a partir de seu final.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89BE83E-2B87-4715-B526-E02919B843F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2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Modos possíveis: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r+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 abre um arquivo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TEXTO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leitura e gravação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 O arquivo deve existir e pode ser modificado.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w+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 cria um arquivo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TEXTO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leitura e gravação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 Se o arquivo existir, o conteúdo anterior será destruído. Se não existir, será criado.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a+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 abre um arquivo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TEXTO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leitura e gravação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 Os dados serão adicionados no fim do arquivo se ele já existir, ou um novo arquivo será criado, no caso do arquivo não existir.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837F9E1-59BF-4FE9-9D82-B1C158CFC4B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12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Modos possíveis: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r+b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 abre um arquivo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BINÁRIO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leitura e gravação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 O mesmo que "r+" acima, só que o arquivo é binário.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w+b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 cria um arquivo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BINÁRIO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leitura e gravação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 O mesmo que "w+" acima, só que o arquivo é binário.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a+b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 acrescenta dados ou cria uma arquivo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BINÁRIO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leitura e gravação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 O mesmo que "a+" acima, só que o arquivo é binário.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E3731D2-CF8F-4255-BB0C-DFF9F011DCC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229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*fp;</a:t>
            </a:r>
          </a:p>
          <a:p>
            <a:pPr algn="just"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nomeArquivo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c:\arquivo.txt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fp =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(nomeArquivo, 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Caso a função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fopen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não encontre o arquivo indicado, ela retorna NULL.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*fp;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fp =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("teste.txt","w");</a:t>
            </a:r>
          </a:p>
          <a:p>
            <a:pPr algn="just" eaLnBrk="1" hangingPunct="1"/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(fp==NULL) {</a:t>
            </a:r>
          </a:p>
          <a:p>
            <a:pPr lvl="1" algn="just" eaLnBrk="1" hangingPunct="1"/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("Falha.\n");</a:t>
            </a:r>
          </a:p>
          <a:p>
            <a:pPr lvl="1" algn="just" eaLnBrk="1" hangingPunct="1"/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exit(1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19986</TotalTime>
  <Words>2009</Words>
  <Application>Microsoft Office PowerPoint</Application>
  <PresentationFormat>Apresentação na tela (4:3)</PresentationFormat>
  <Paragraphs>465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Times New Roman</vt:lpstr>
      <vt:lpstr>Arial</vt:lpstr>
      <vt:lpstr>Verdana</vt:lpstr>
      <vt:lpstr>Wingdings</vt:lpstr>
      <vt:lpstr>Courier New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</dc:title>
  <dc:creator>Alexandre Zaghetto</dc:creator>
  <cp:lastModifiedBy>Alexandre Zaghetto</cp:lastModifiedBy>
  <cp:revision>2072</cp:revision>
  <dcterms:created xsi:type="dcterms:W3CDTF">2002-12-12T12:34:29Z</dcterms:created>
  <dcterms:modified xsi:type="dcterms:W3CDTF">2016-07-29T16:55:25Z</dcterms:modified>
</cp:coreProperties>
</file>