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5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41" r:id="rId16"/>
  </p:sldIdLst>
  <p:sldSz cx="9144000" cy="6858000" type="screen4x3"/>
  <p:notesSz cx="7104063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0C0C0"/>
    <a:srgbClr val="EAEAEA"/>
    <a:srgbClr val="0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7" autoAdjust="0"/>
    <p:restoredTop sz="99296" autoAdjust="0"/>
  </p:normalViewPr>
  <p:slideViewPr>
    <p:cSldViewPr>
      <p:cViewPr varScale="1">
        <p:scale>
          <a:sx n="86" d="100"/>
          <a:sy n="86" d="100"/>
        </p:scale>
        <p:origin x="1037" y="67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4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4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7EB5CEB-10EC-4250-B41B-911C18F7B1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247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424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375" y="4862513"/>
            <a:ext cx="5207316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424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B3457DF-9F21-42CB-9BA5-37EF3B5B11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940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1F890-4385-4393-BC80-4AF8EBB2694C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84830-5FDF-4103-A08C-3EA01535F0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D6235-3DDA-46F0-9ADF-8749FD3455A7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78C03-0416-45FA-8519-BCD69E55DC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D4F30-78DF-4B70-989D-BC4CE8714BEA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7C87A-7298-463D-8440-AC8B865D57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87AEE-A6F9-42BF-A944-1FFC6E684767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0F134-0D6B-485D-B0FB-A763CE3D49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FC149-0404-47F4-B84B-7A8F5C22A91F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3C81-B0BD-44A8-92E6-E112B36F11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8EC523D2-F942-4AC8-8660-A9B83B66096C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ED2E3F00-79D4-49CB-8511-9D8592BC09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pt-BR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7804" y="231775"/>
            <a:ext cx="5277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pt-BR" sz="1200" b="1" dirty="0">
                <a:effectLst/>
                <a:latin typeface="Verdana" pitchFamily="34" charset="0"/>
              </a:rPr>
              <a:t>APC</a:t>
            </a:r>
          </a:p>
        </p:txBody>
      </p:sp>
      <p:pic>
        <p:nvPicPr>
          <p:cNvPr id="9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48" y="239693"/>
            <a:ext cx="3913188" cy="3317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357298"/>
            <a:ext cx="7786687" cy="476886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buFontTx/>
              <a:buNone/>
              <a:defRPr/>
            </a:pPr>
            <a:r>
              <a:rPr lang="en-US" sz="1800" b="1" dirty="0" err="1">
                <a:latin typeface="Verdana" pitchFamily="34" charset="0"/>
              </a:rPr>
              <a:t>Algoritmos</a:t>
            </a:r>
            <a:r>
              <a:rPr lang="en-US" sz="1800" b="1" dirty="0">
                <a:latin typeface="Verdana" pitchFamily="34" charset="0"/>
              </a:rPr>
              <a:t> e </a:t>
            </a:r>
          </a:p>
          <a:p>
            <a:pPr algn="r">
              <a:buFontTx/>
              <a:buNone/>
              <a:defRPr/>
            </a:pPr>
            <a:r>
              <a:rPr lang="en-US" sz="1800" b="1" dirty="0" err="1">
                <a:latin typeface="Verdana" pitchFamily="34" charset="0"/>
              </a:rPr>
              <a:t>Programação</a:t>
            </a:r>
            <a:r>
              <a:rPr lang="en-US" sz="1800" b="1" dirty="0">
                <a:latin typeface="Verdana" pitchFamily="34" charset="0"/>
              </a:rPr>
              <a:t> de </a:t>
            </a:r>
            <a:r>
              <a:rPr lang="en-US" sz="1800" b="1" dirty="0" err="1">
                <a:latin typeface="Verdana" pitchFamily="34" charset="0"/>
              </a:rPr>
              <a:t>Computadores</a:t>
            </a:r>
            <a:endParaRPr lang="en-US" sz="1800" b="1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400" b="1" dirty="0" err="1">
                <a:latin typeface="Verdana" pitchFamily="34" charset="0"/>
              </a:rPr>
              <a:t>Disciplina</a:t>
            </a:r>
            <a:r>
              <a:rPr lang="en-US" sz="1400" b="1" dirty="0">
                <a:latin typeface="Verdana" pitchFamily="34" charset="0"/>
              </a:rPr>
              <a:t> 113476</a:t>
            </a:r>
            <a:br>
              <a:rPr lang="en-US" sz="1600" b="1" dirty="0">
                <a:latin typeface="Verdana" pitchFamily="34" charset="0"/>
              </a:rPr>
            </a:br>
            <a:endParaRPr lang="en-US" sz="1600" b="1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endParaRPr lang="en-US" sz="16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endParaRPr lang="en-US" sz="16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2000" dirty="0">
                <a:latin typeface="Verdana" pitchFamily="34" charset="0"/>
              </a:rPr>
              <a:t>Prof. Alexandre Zaghetto</a:t>
            </a:r>
          </a:p>
          <a:p>
            <a:pPr algn="r">
              <a:buFontTx/>
              <a:buNone/>
              <a:defRPr/>
            </a:pPr>
            <a:r>
              <a:rPr lang="en-US" sz="1400" dirty="0">
                <a:latin typeface="Verdana" pitchFamily="34" charset="0"/>
              </a:rPr>
              <a:t>zaghetto@unb.com</a:t>
            </a:r>
          </a:p>
          <a:p>
            <a:pPr algn="ctr">
              <a:buFontTx/>
              <a:buNone/>
              <a:defRPr/>
            </a:pPr>
            <a:endParaRPr lang="en-US" sz="1400" dirty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>
                <a:latin typeface="Verdana" pitchFamily="34" charset="0"/>
              </a:rPr>
              <a:t>Universidade</a:t>
            </a:r>
            <a:r>
              <a:rPr lang="en-US" sz="1200" dirty="0">
                <a:latin typeface="Verdana" pitchFamily="34" charset="0"/>
              </a:rPr>
              <a:t> de Brasília</a:t>
            </a:r>
          </a:p>
          <a:p>
            <a:pPr algn="r">
              <a:buFontTx/>
              <a:buNone/>
              <a:defRPr/>
            </a:pPr>
            <a:r>
              <a:rPr lang="en-US" sz="1200" dirty="0" err="1">
                <a:latin typeface="Verdana" pitchFamily="34" charset="0"/>
              </a:rPr>
              <a:t>Instituto</a:t>
            </a:r>
            <a:r>
              <a:rPr lang="en-US" sz="1200" dirty="0">
                <a:latin typeface="Verdana" pitchFamily="34" charset="0"/>
              </a:rPr>
              <a:t> de </a:t>
            </a:r>
            <a:r>
              <a:rPr lang="en-US" sz="1200" dirty="0" err="1">
                <a:latin typeface="Verdana" pitchFamily="34" charset="0"/>
              </a:rPr>
              <a:t>Ciências</a:t>
            </a: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dirty="0" err="1">
                <a:latin typeface="Verdana" pitchFamily="34" charset="0"/>
              </a:rPr>
              <a:t>Exatas</a:t>
            </a:r>
            <a:endParaRPr lang="en-US" sz="12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>
                <a:latin typeface="Verdana" pitchFamily="34" charset="0"/>
              </a:rPr>
              <a:t>Departamento</a:t>
            </a:r>
            <a:r>
              <a:rPr lang="en-US" sz="1200" dirty="0">
                <a:latin typeface="Verdana" pitchFamily="34" charset="0"/>
              </a:rPr>
              <a:t> de </a:t>
            </a:r>
            <a:r>
              <a:rPr lang="en-US" sz="1200" dirty="0" err="1">
                <a:latin typeface="Verdana" pitchFamily="34" charset="0"/>
              </a:rPr>
              <a:t>Ciência</a:t>
            </a: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dirty="0" err="1">
                <a:latin typeface="Verdana" pitchFamily="34" charset="0"/>
              </a:rPr>
              <a:t>da</a:t>
            </a: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dirty="0" err="1">
                <a:latin typeface="Verdana" pitchFamily="34" charset="0"/>
              </a:rPr>
              <a:t>Computação</a:t>
            </a:r>
            <a:endParaRPr lang="en-US" sz="1200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sz="800" dirty="0">
                <a:latin typeface="Verdana" pitchFamily="34" charset="0"/>
              </a:rPr>
              <a:t>http://www.nickgentry.com/</a:t>
            </a:r>
          </a:p>
          <a:p>
            <a:pPr algn="ctr">
              <a:buFontTx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>
              <a:defRPr/>
            </a:pPr>
            <a:endParaRPr lang="en-US" sz="2000" dirty="0">
              <a:latin typeface="Verdana" pitchFamily="34" charset="0"/>
            </a:endParaRPr>
          </a:p>
        </p:txBody>
      </p:sp>
      <p:pic>
        <p:nvPicPr>
          <p:cNvPr id="8194" name="Picture 2" descr="LostAndF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12776"/>
            <a:ext cx="3000786" cy="414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B5416-059D-4998-BF06-CA0A87FA118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Lista de exercícios realizada no URI Online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Judge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http://bit.ly/1KyUOgf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Vocês precisam fazer um cadastro na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platafrma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e submeter os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IDs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de vocês via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Moodle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lvl="1" algn="just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URI Online Judge será utilizado para arredondar a </a:t>
            </a:r>
            <a:r>
              <a:rPr lang="pt-BR" sz="1800" b="1">
                <a:latin typeface="Verdana" pitchFamily="34" charset="0"/>
                <a:cs typeface="Times New Roman" pitchFamily="18" charset="0"/>
              </a:rPr>
              <a:t>Média Teórica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em até ½ ponto.</a:t>
            </a: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Listas de exercícios não obrigatórios e exercícios esporádicos:</a:t>
            </a: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O aluno é livre para fazer ou não.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Avaliação</a:t>
            </a:r>
          </a:p>
        </p:txBody>
      </p:sp>
    </p:spTree>
    <p:extLst>
      <p:ext uri="{BB962C8B-B14F-4D97-AF65-F5344CB8AC3E}">
        <p14:creationId xmlns:p14="http://schemas.microsoft.com/office/powerpoint/2010/main" val="211379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46964-200D-45DF-BE7D-ECBA5C3B405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1071563" y="1285875"/>
            <a:ext cx="6934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 A avaliação do desempenho acadêmico dos alunos é feita a partir: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da nota </a:t>
            </a:r>
            <a:r>
              <a:rPr lang="pt-BR" sz="1600" b="1" i="1" dirty="0" err="1">
                <a:latin typeface="Verdana" pitchFamily="34" charset="0"/>
                <a:cs typeface="Times New Roman" pitchFamily="18" charset="0"/>
              </a:rPr>
              <a:t>M</a:t>
            </a:r>
            <a:r>
              <a:rPr lang="pt-BR" sz="1600" b="1" i="1" baseline="-25000" dirty="0" err="1">
                <a:latin typeface="Verdana" pitchFamily="34" charset="0"/>
                <a:cs typeface="Times New Roman" pitchFamily="18" charset="0"/>
              </a:rPr>
              <a:t>Final</a:t>
            </a:r>
            <a:r>
              <a:rPr lang="pt-BR" sz="1600" b="1" i="1" baseline="-25000" dirty="0">
                <a:latin typeface="Verdana" pitchFamily="34" charset="0"/>
                <a:cs typeface="Times New Roman" pitchFamily="18" charset="0"/>
              </a:rPr>
              <a:t>,</a:t>
            </a:r>
            <a:r>
              <a:rPr lang="pt-BR" sz="10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se </a:t>
            </a:r>
            <a:r>
              <a:rPr lang="pt-BR" sz="1600" b="1" i="1" dirty="0" err="1">
                <a:latin typeface="Verdana" pitchFamily="34" charset="0"/>
                <a:cs typeface="Times New Roman" pitchFamily="18" charset="0"/>
              </a:rPr>
              <a:t>M</a:t>
            </a:r>
            <a:r>
              <a:rPr lang="pt-BR" sz="1600" b="1" i="1" baseline="-25000" dirty="0" err="1">
                <a:latin typeface="Verdana" pitchFamily="34" charset="0"/>
                <a:cs typeface="Times New Roman" pitchFamily="18" charset="0"/>
              </a:rPr>
              <a:t>Trabs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 e</a:t>
            </a:r>
            <a:r>
              <a:rPr lang="pt-BR" sz="1600" b="1" i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b="1" i="1" dirty="0" err="1">
                <a:latin typeface="Verdana" pitchFamily="34" charset="0"/>
                <a:cs typeface="Times New Roman" pitchFamily="18" charset="0"/>
              </a:rPr>
              <a:t>M</a:t>
            </a:r>
            <a:r>
              <a:rPr lang="pt-BR" sz="1600" b="1" i="1" baseline="-25000" dirty="0" err="1">
                <a:latin typeface="Verdana" pitchFamily="34" charset="0"/>
                <a:cs typeface="Times New Roman" pitchFamily="18" charset="0"/>
              </a:rPr>
              <a:t>Provas</a:t>
            </a:r>
            <a:r>
              <a:rPr lang="pt-BR" sz="1600" b="1" i="1" dirty="0">
                <a:latin typeface="Verdana" pitchFamily="34" charset="0"/>
                <a:cs typeface="Times New Roman" pitchFamily="18" charset="0"/>
              </a:rPr>
              <a:t> ≥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 5.0; ou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da </a:t>
            </a:r>
            <a:r>
              <a:rPr lang="pt-BR" sz="1600" b="1" dirty="0">
                <a:latin typeface="Verdana" pitchFamily="34" charset="0"/>
                <a:cs typeface="Times New Roman" pitchFamily="18" charset="0"/>
              </a:rPr>
              <a:t>menor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 entre </a:t>
            </a:r>
            <a:r>
              <a:rPr lang="pt-BR" sz="1600" b="1" i="1" dirty="0" err="1">
                <a:latin typeface="Verdana" pitchFamily="34" charset="0"/>
                <a:cs typeface="Times New Roman" pitchFamily="18" charset="0"/>
              </a:rPr>
              <a:t>M</a:t>
            </a:r>
            <a:r>
              <a:rPr lang="pt-BR" sz="1600" b="1" i="1" baseline="-25000" dirty="0" err="1">
                <a:latin typeface="Verdana" pitchFamily="34" charset="0"/>
                <a:cs typeface="Times New Roman" pitchFamily="18" charset="0"/>
              </a:rPr>
              <a:t>Trabs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 e</a:t>
            </a:r>
            <a:r>
              <a:rPr lang="pt-BR" sz="1600" b="1" i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b="1" i="1" dirty="0" err="1">
                <a:latin typeface="Verdana" pitchFamily="34" charset="0"/>
                <a:cs typeface="Times New Roman" pitchFamily="18" charset="0"/>
              </a:rPr>
              <a:t>M</a:t>
            </a:r>
            <a:r>
              <a:rPr lang="pt-BR" sz="1600" b="1" i="1" baseline="-25000" dirty="0" err="1">
                <a:latin typeface="Verdana" pitchFamily="34" charset="0"/>
                <a:cs typeface="Times New Roman" pitchFamily="18" charset="0"/>
              </a:rPr>
              <a:t>Provas</a:t>
            </a:r>
            <a:r>
              <a:rPr lang="pt-BR" sz="1600" b="1" i="1" baseline="-25000" dirty="0">
                <a:latin typeface="Verdana" pitchFamily="34" charset="0"/>
                <a:cs typeface="Times New Roman" pitchFamily="18" charset="0"/>
              </a:rPr>
              <a:t> ,</a:t>
            </a:r>
            <a:r>
              <a:rPr lang="pt-BR" sz="1600" b="1" i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se uma das duas for menor que 5.0 (reprovação),</a:t>
            </a:r>
            <a:r>
              <a:rPr lang="pt-BR" sz="1600" b="1" i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com a atribuição de uma menção que correspondem, respectivamente, às seguintes equivalências numéricas: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2" algn="just">
              <a:defRPr/>
            </a:pPr>
            <a:r>
              <a:rPr lang="pt-BR" sz="1600" b="1" dirty="0">
                <a:latin typeface="Verdana" pitchFamily="34" charset="0"/>
                <a:cs typeface="Times New Roman" pitchFamily="18" charset="0"/>
              </a:rPr>
              <a:t>SS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 - Superior - 9,0 a 10,0</a:t>
            </a:r>
          </a:p>
          <a:p>
            <a:pPr lvl="2" algn="just">
              <a:defRPr/>
            </a:pPr>
            <a:r>
              <a:rPr lang="pt-BR" sz="1600" b="1" dirty="0">
                <a:latin typeface="Verdana" pitchFamily="34" charset="0"/>
                <a:cs typeface="Times New Roman" pitchFamily="18" charset="0"/>
              </a:rPr>
              <a:t>MS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 - Médio Superior - 7,0 a 8,9</a:t>
            </a:r>
          </a:p>
          <a:p>
            <a:pPr lvl="2" algn="just">
              <a:defRPr/>
            </a:pPr>
            <a:r>
              <a:rPr lang="pt-BR" sz="1600" b="1" dirty="0">
                <a:latin typeface="Verdana" pitchFamily="34" charset="0"/>
                <a:cs typeface="Times New Roman" pitchFamily="18" charset="0"/>
              </a:rPr>
              <a:t>MM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 - Médio - 5,0 a 6,9</a:t>
            </a:r>
          </a:p>
          <a:p>
            <a:pPr lvl="2" algn="just">
              <a:defRPr/>
            </a:pPr>
            <a:r>
              <a:rPr lang="pt-BR" sz="1600" b="1" dirty="0">
                <a:latin typeface="Verdana" pitchFamily="34" charset="0"/>
                <a:cs typeface="Times New Roman" pitchFamily="18" charset="0"/>
              </a:rPr>
              <a:t>MI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 - Médio Inferior - 3,0 a 4,9</a:t>
            </a:r>
          </a:p>
          <a:p>
            <a:pPr lvl="2" algn="just">
              <a:defRPr/>
            </a:pPr>
            <a:r>
              <a:rPr lang="pt-BR" sz="1600" b="1" dirty="0">
                <a:latin typeface="Verdana" pitchFamily="34" charset="0"/>
                <a:cs typeface="Times New Roman" pitchFamily="18" charset="0"/>
              </a:rPr>
              <a:t>II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 - Inferior - 0,1 a 2,9</a:t>
            </a:r>
          </a:p>
          <a:p>
            <a:pPr lvl="2" algn="just">
              <a:defRPr/>
            </a:pPr>
            <a:r>
              <a:rPr lang="pt-BR" sz="1600" b="1" dirty="0">
                <a:latin typeface="Verdana" pitchFamily="34" charset="0"/>
                <a:cs typeface="Times New Roman" pitchFamily="18" charset="0"/>
              </a:rPr>
              <a:t>SR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 - Sem Rendimento - acima de 25% faltas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4. Desempenho Acadêmico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0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F4CE-2FE1-469C-B86D-2B2AE944AA62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1071563" y="1285875"/>
            <a:ext cx="6934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</a:t>
            </a:r>
            <a:endParaRPr lang="pt-BR" sz="1600" b="1" dirty="0"/>
          </a:p>
          <a:p>
            <a:pPr>
              <a:defRPr/>
            </a:pPr>
            <a:r>
              <a:rPr lang="pt-BR" sz="1600" b="1" dirty="0"/>
              <a:t> </a:t>
            </a:r>
          </a:p>
          <a:p>
            <a:pPr>
              <a:defRPr/>
            </a:pPr>
            <a:r>
              <a:rPr lang="pt-BR" sz="1600" b="1" dirty="0"/>
              <a:t> 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Calendário Acadêmico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29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297" name="Rectangle 5"/>
          <p:cNvSpPr>
            <a:spLocks noChangeArrowheads="1"/>
          </p:cNvSpPr>
          <p:nvPr/>
        </p:nvSpPr>
        <p:spPr bwMode="auto">
          <a:xfrm>
            <a:off x="0" y="502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5" name="Text Box 2052"/>
          <p:cNvSpPr txBox="1">
            <a:spLocks noChangeArrowheads="1"/>
          </p:cNvSpPr>
          <p:nvPr/>
        </p:nvSpPr>
        <p:spPr bwMode="auto">
          <a:xfrm>
            <a:off x="1071563" y="1285875"/>
            <a:ext cx="6934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Primeiro dia de aula: &lt;a ser definido&gt;</a:t>
            </a: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Último dia de aula: &lt;a ser definido&gt;</a:t>
            </a:r>
          </a:p>
          <a:p>
            <a:pPr algn="just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Turma E</a:t>
            </a: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Prova 1 e Trabalho 1: &lt;a ser definido&gt;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Recesso: &lt;a ser definido&gt;</a:t>
            </a:r>
          </a:p>
          <a:p>
            <a:pPr lvl="2" algn="just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Prova 2 e Trabalho 2: &lt;a ser definido&gt;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Prova substitutiva: &lt;a ser definido&gt;</a:t>
            </a: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>
              <a:buFont typeface="Wingdings" pitchFamily="2" charset="2"/>
              <a:buChar char="Ø"/>
              <a:defRPr/>
            </a:pPr>
            <a:r>
              <a:rPr lang="pt-BR" sz="1800" dirty="0">
                <a:solidFill>
                  <a:srgbClr val="C00000"/>
                </a:solidFill>
                <a:latin typeface="Verdana" pitchFamily="34" charset="0"/>
                <a:cs typeface="Times New Roman" pitchFamily="18" charset="0"/>
              </a:rPr>
              <a:t> Só fará a prova substitutiva o aluno que faltar a alguma das Provas 1 ou 2. Essa prova substituirá apenas uma das nota.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4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FD203-000D-4E59-A3A7-5A7E1F53CF6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1071563" y="1285875"/>
            <a:ext cx="69342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Endereço:  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http://aprender.unb.br/</a:t>
            </a: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Disciplina: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Algoritmos e Programação de Computadores - Prof. Alexandre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Zaghetto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3" algn="just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Código de Inscrição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&lt;a ser definido&gt;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6. Moodle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2F62C-30AE-4521-B094-676FE066336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GUIMARÃES, A. M. &amp; LAGES, N.  A. C.,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Algoritmos e Estrutura de Dados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. LTC, 1994.</a:t>
            </a:r>
          </a:p>
          <a:p>
            <a:pPr algn="just"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MIZRAHI, V. V.,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Treinamento em Linguagem C</a:t>
            </a:r>
            <a:r>
              <a:rPr lang="pt-BR" sz="1300" i="1" dirty="0">
                <a:latin typeface="Verdana" pitchFamily="34" charset="0"/>
                <a:cs typeface="Times New Roman" pitchFamily="18" charset="0"/>
              </a:rPr>
              <a:t>: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C</a:t>
            </a:r>
            <a:r>
              <a:rPr lang="pt-BR" sz="1300" b="1" dirty="0">
                <a:latin typeface="Verdana" pitchFamily="34" charset="0"/>
                <a:cs typeface="Times New Roman" pitchFamily="18" charset="0"/>
              </a:rPr>
              <a:t>urso completo em um volume. 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3ª Ed. São Paulo: Pearson, 2008.</a:t>
            </a:r>
          </a:p>
          <a:p>
            <a:pPr algn="just">
              <a:buFontTx/>
              <a:buChar char="•"/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SCHILDT, H.,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C Completo e Total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. 3ª Ed. São Paulo: </a:t>
            </a:r>
            <a:r>
              <a:rPr lang="pt-BR" sz="1300" dirty="0" err="1">
                <a:latin typeface="Verdana" pitchFamily="34" charset="0"/>
                <a:cs typeface="Times New Roman" pitchFamily="18" charset="0"/>
              </a:rPr>
              <a:t>Makron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 Books, 1996.</a:t>
            </a:r>
          </a:p>
          <a:p>
            <a:pPr algn="just">
              <a:buFontTx/>
              <a:buChar char="•"/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MENDONÇA, A. &amp; ZELENOVSKY, R.,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Eletrônica Digital: Curso Prático e Exercícios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. MZ Editora, 2004. </a:t>
            </a:r>
          </a:p>
          <a:p>
            <a:pPr algn="just">
              <a:buFontTx/>
              <a:buChar char="•"/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GUIMARÂES, A. M.  &amp; LAGES, N. A. C.,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Introdução à Ciência da Computação. 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Rio de Janeiro: LTC, 1985.</a:t>
            </a:r>
          </a:p>
          <a:p>
            <a:pPr algn="just">
              <a:buFontTx/>
              <a:buChar char="•"/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MONTEIRO, M. A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., Introdução à Organização de Computadores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. 4ª Ed. Rio de Janeiro: LTC, 2002.</a:t>
            </a:r>
          </a:p>
          <a:p>
            <a:pPr algn="just"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KERNIGHAN, B. W. &amp; RITCHIE, D. M., C</a:t>
            </a:r>
            <a:r>
              <a:rPr lang="pt-BR" sz="1300" i="1" dirty="0">
                <a:latin typeface="Verdana" pitchFamily="34" charset="0"/>
                <a:cs typeface="Times New Roman" pitchFamily="18" charset="0"/>
              </a:rPr>
              <a:t>,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 A Linguagem de Programação Padrão ANSI.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 Campus, 1989.</a:t>
            </a:r>
          </a:p>
          <a:p>
            <a:pPr algn="just"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TENENBAUM, A. M. </a:t>
            </a:r>
            <a:r>
              <a:rPr lang="pt-BR" sz="1300" dirty="0" err="1">
                <a:latin typeface="Verdana" pitchFamily="34" charset="0"/>
                <a:cs typeface="Times New Roman" pitchFamily="18" charset="0"/>
              </a:rPr>
              <a:t>et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 al.,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Estrutura de Dados Usando C. 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São Paulo: </a:t>
            </a:r>
            <a:r>
              <a:rPr lang="pt-BR" sz="1300" dirty="0" err="1">
                <a:latin typeface="Verdana" pitchFamily="34" charset="0"/>
                <a:cs typeface="Times New Roman" pitchFamily="18" charset="0"/>
              </a:rPr>
              <a:t>Makron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 Books,  1995.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7. Bibliografia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36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02009" y="1700808"/>
            <a:ext cx="5298383" cy="100013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buFontTx/>
              <a:buNone/>
              <a:defRPr/>
            </a:pPr>
            <a:endParaRPr lang="pt-BR" sz="18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pt-BR" sz="1800" dirty="0">
                <a:latin typeface="Verdana" pitchFamily="34" charset="0"/>
              </a:rPr>
              <a:t>“Tal como os artistas, os cientistas criadores precisam, em determinadas ocasiões, ser capazes de viver em um mundo desordenado.”</a:t>
            </a:r>
          </a:p>
          <a:p>
            <a:pPr algn="r">
              <a:buFontTx/>
              <a:buNone/>
              <a:defRPr/>
            </a:pPr>
            <a:endParaRPr lang="pt-BR" sz="18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pt-BR" sz="1800" dirty="0">
                <a:latin typeface="Verdana" pitchFamily="34" charset="0"/>
              </a:rPr>
              <a:t>Thomas S. Kuhn</a:t>
            </a:r>
            <a:endParaRPr lang="en-US" sz="1800" dirty="0">
              <a:latin typeface="Verdana" pitchFamily="34" charset="0"/>
            </a:endParaRPr>
          </a:p>
        </p:txBody>
      </p:sp>
      <p:pic>
        <p:nvPicPr>
          <p:cNvPr id="2050" name="Picture 2" descr="https://upload.wikimedia.org/wikipedia/en/8/87/Thomas_Kuh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0874"/>
            <a:ext cx="22193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25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3345A-2F6D-44A1-94B6-C299985B942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60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Desenvolver um “pensamento computacional”:</a:t>
            </a: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710" dirty="0">
                <a:latin typeface="Verdana" pitchFamily="34" charset="0"/>
                <a:cs typeface="Times New Roman" pitchFamily="18" charset="0"/>
              </a:rPr>
              <a:t>Compreender a organização básica de um computador.</a:t>
            </a:r>
          </a:p>
          <a:p>
            <a:pPr lvl="1" algn="just">
              <a:buFont typeface="Wingdings" pitchFamily="2" charset="2"/>
              <a:buChar char="Ø"/>
              <a:defRPr/>
            </a:pPr>
            <a:endParaRPr lang="pt-BR" sz="171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pt-BR" sz="1710" dirty="0">
                <a:latin typeface="Verdana" pitchFamily="34" charset="0"/>
                <a:cs typeface="Times New Roman" pitchFamily="18" charset="0"/>
              </a:rPr>
              <a:t> Adquirir competência para representar a resolução de problemas por meio de algoritmos.</a:t>
            </a:r>
          </a:p>
          <a:p>
            <a:pPr lvl="1" algn="just">
              <a:buFont typeface="Wingdings" pitchFamily="2" charset="2"/>
              <a:buChar char="Ø"/>
              <a:defRPr/>
            </a:pPr>
            <a:endParaRPr lang="pt-BR" sz="171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pt-BR" sz="1710" dirty="0">
                <a:latin typeface="Verdana" pitchFamily="34" charset="0"/>
                <a:cs typeface="Times New Roman" pitchFamily="18" charset="0"/>
              </a:rPr>
              <a:t> Adquirir conhecimentos básicos em linguagem de programação C, padrão ANSI: </a:t>
            </a:r>
            <a:r>
              <a:rPr lang="pt-BR" sz="1710" b="1" dirty="0">
                <a:solidFill>
                  <a:srgbClr val="800000"/>
                </a:solidFill>
                <a:latin typeface="Verdana" pitchFamily="34" charset="0"/>
                <a:cs typeface="Times New Roman" pitchFamily="18" charset="0"/>
              </a:rPr>
              <a:t>não será um curso de C.</a:t>
            </a:r>
          </a:p>
          <a:p>
            <a:pPr lvl="1" algn="just">
              <a:buFont typeface="Wingdings" pitchFamily="2" charset="2"/>
              <a:buChar char="Ø"/>
              <a:defRPr/>
            </a:pPr>
            <a:endParaRPr lang="pt-BR" sz="1710" b="1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pt-BR" sz="171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710" dirty="0">
                <a:latin typeface="Verdana" pitchFamily="34" charset="0"/>
                <a:cs typeface="Times New Roman" pitchFamily="18" charset="0"/>
              </a:rPr>
              <a:t>Adquirir de forma autodidata conhecimentos básicos em Linguagem de programação Python: </a:t>
            </a:r>
            <a:r>
              <a:rPr lang="pt-BR" sz="1710" b="1" dirty="0">
                <a:solidFill>
                  <a:srgbClr val="800000"/>
                </a:solidFill>
                <a:latin typeface="Verdana" pitchFamily="34" charset="0"/>
                <a:cs typeface="Times New Roman" pitchFamily="18" charset="0"/>
              </a:rPr>
              <a:t>não será um curso Python.</a:t>
            </a:r>
          </a:p>
          <a:p>
            <a:pPr lvl="1"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Destinado a alunos que têm pouca ou nenhuma experiência pregressa com programação. 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1. Objetivos</a:t>
            </a:r>
          </a:p>
        </p:txBody>
      </p:sp>
    </p:spTree>
    <p:extLst>
      <p:ext uri="{BB962C8B-B14F-4D97-AF65-F5344CB8AC3E}">
        <p14:creationId xmlns:p14="http://schemas.microsoft.com/office/powerpoint/2010/main" val="38923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1DB80-F087-4125-B800-F227FA97213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Ao final do curso o aluno deverá ter adquirido confiança em sua habilidade de propor e interpretar algoritmos.</a:t>
            </a: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Além disso, o aluno deverá ser capaz de escrever e ler códigos escritos em linguagens de programação C e Python.</a:t>
            </a: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Vamos cobrir assuntos que não são necessariamente tratados na literatura da forma como serão abordados aqui.</a:t>
            </a: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Ou seja, a presença do aluno em sala de aula e nos laboratórios é essencial.</a:t>
            </a: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1. Objetivos</a:t>
            </a:r>
          </a:p>
        </p:txBody>
      </p:sp>
    </p:spTree>
    <p:extLst>
      <p:ext uri="{BB962C8B-B14F-4D97-AF65-F5344CB8AC3E}">
        <p14:creationId xmlns:p14="http://schemas.microsoft.com/office/powerpoint/2010/main" val="35074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B0CF6-7278-412B-AC21-3EEC32C8AA02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 histórico da computação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Organização básica de um computador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Conceito de algoritmo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Algoritmos seqüenciais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Algoritmos com alternativas: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simples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compostas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aninhadas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de múltipla escolha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2. Conteúdo Programático</a:t>
            </a:r>
          </a:p>
        </p:txBody>
      </p:sp>
    </p:spTree>
    <p:extLst>
      <p:ext uri="{BB962C8B-B14F-4D97-AF65-F5344CB8AC3E}">
        <p14:creationId xmlns:p14="http://schemas.microsoft.com/office/powerpoint/2010/main" val="85090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A174C-4A74-4F21-9DDB-09CE2E99516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Algoritmos com repetição: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com teste no início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com teste no fim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com variável de controle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Vetores e matrizes (</a:t>
            </a:r>
            <a:r>
              <a:rPr lang="pt-BR" sz="1600" i="1" dirty="0" err="1">
                <a:latin typeface="Verdana" pitchFamily="34" charset="0"/>
                <a:cs typeface="Times New Roman" pitchFamily="18" charset="0"/>
              </a:rPr>
              <a:t>Arrays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)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Seqüência de Caracteres (</a:t>
            </a:r>
            <a:r>
              <a:rPr lang="pt-BR" sz="1600" i="1" dirty="0">
                <a:latin typeface="Verdana" pitchFamily="34" charset="0"/>
                <a:cs typeface="Times New Roman" pitchFamily="18" charset="0"/>
              </a:rPr>
              <a:t>Strings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)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Registros (</a:t>
            </a:r>
            <a:r>
              <a:rPr lang="pt-BR" sz="1600" i="1" dirty="0" err="1">
                <a:latin typeface="Verdana" pitchFamily="34" charset="0"/>
                <a:cs typeface="Times New Roman" pitchFamily="18" charset="0"/>
              </a:rPr>
              <a:t>Structs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)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Uniões e Enumerações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Subalgoritmos (Funções)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Ponteiros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2. Conteúdo Programático</a:t>
            </a:r>
          </a:p>
        </p:txBody>
      </p:sp>
    </p:spTree>
    <p:extLst>
      <p:ext uri="{BB962C8B-B14F-4D97-AF65-F5344CB8AC3E}">
        <p14:creationId xmlns:p14="http://schemas.microsoft.com/office/powerpoint/2010/main" val="118731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ECB17-315F-4E0A-BD6D-950AD9BAF6C6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Arquivos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Recursividade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Ordenação e Busca</a:t>
            </a: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2. Conteúdo Programático</a:t>
            </a:r>
          </a:p>
        </p:txBody>
      </p:sp>
    </p:spTree>
    <p:extLst>
      <p:ext uri="{BB962C8B-B14F-4D97-AF65-F5344CB8AC3E}">
        <p14:creationId xmlns:p14="http://schemas.microsoft.com/office/powerpoint/2010/main" val="193113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7D533-C2F4-446C-A53A-D054831E7082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 A menção será baseada em 2 provas, 2 trabalhos, 10 laboratórios e uma lista de exercícios realizada no </a:t>
            </a:r>
            <a:r>
              <a:rPr lang="pt-BR" sz="1600" i="1" dirty="0">
                <a:latin typeface="Verdana" pitchFamily="34" charset="0"/>
                <a:cs typeface="Times New Roman" pitchFamily="18" charset="0"/>
              </a:rPr>
              <a:t>URI Online </a:t>
            </a:r>
            <a:r>
              <a:rPr lang="pt-BR" sz="1600" i="1" dirty="0" err="1">
                <a:latin typeface="Verdana" pitchFamily="34" charset="0"/>
                <a:cs typeface="Times New Roman" pitchFamily="18" charset="0"/>
              </a:rPr>
              <a:t>Judge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 A média final será dada por: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Avaliação</a:t>
            </a:r>
          </a:p>
        </p:txBody>
      </p:sp>
      <p:sp>
        <p:nvSpPr>
          <p:cNvPr id="10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0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458539"/>
              </p:ext>
            </p:extLst>
          </p:nvPr>
        </p:nvGraphicFramePr>
        <p:xfrm>
          <a:off x="1614958" y="2708920"/>
          <a:ext cx="56213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ção" r:id="rId3" imgW="2463480" imgH="393480" progId="Equation.3">
                  <p:embed/>
                </p:oleObj>
              </mc:Choice>
              <mc:Fallback>
                <p:oleObj name="Equação" r:id="rId3" imgW="2463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4958" y="2708920"/>
                        <a:ext cx="562133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44791"/>
              </p:ext>
            </p:extLst>
          </p:nvPr>
        </p:nvGraphicFramePr>
        <p:xfrm>
          <a:off x="971600" y="3645024"/>
          <a:ext cx="2304256" cy="1268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ção" r:id="rId5" imgW="1130040" imgH="622080" progId="Equation.3">
                  <p:embed/>
                </p:oleObj>
              </mc:Choice>
              <mc:Fallback>
                <p:oleObj name="Equação" r:id="rId5" imgW="1130040" imgH="62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3645024"/>
                        <a:ext cx="2304256" cy="1268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579183"/>
              </p:ext>
            </p:extLst>
          </p:nvPr>
        </p:nvGraphicFramePr>
        <p:xfrm>
          <a:off x="3147169" y="5013176"/>
          <a:ext cx="27209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ção" r:id="rId7" imgW="1244520" imgH="431640" progId="Equation.3">
                  <p:embed/>
                </p:oleObj>
              </mc:Choice>
              <mc:Fallback>
                <p:oleObj name="Equação" r:id="rId7" imgW="1244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7169" y="5013176"/>
                        <a:ext cx="2720975" cy="94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37516"/>
              </p:ext>
            </p:extLst>
          </p:nvPr>
        </p:nvGraphicFramePr>
        <p:xfrm>
          <a:off x="5292080" y="3789040"/>
          <a:ext cx="2967238" cy="86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ção" r:id="rId9" imgW="1346040" imgH="393480" progId="Equation.3">
                  <p:embed/>
                </p:oleObj>
              </mc:Choice>
              <mc:Fallback>
                <p:oleObj name="Equação" r:id="rId9" imgW="13460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080" y="3789040"/>
                        <a:ext cx="2967238" cy="867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00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B5416-059D-4998-BF06-CA0A87FA118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 O aluno será aprovado se: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Avaliação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351725"/>
              </p:ext>
            </p:extLst>
          </p:nvPr>
        </p:nvGraphicFramePr>
        <p:xfrm>
          <a:off x="1032706" y="2606757"/>
          <a:ext cx="7078587" cy="46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ção" r:id="rId3" imgW="3466800" imgH="228600" progId="Equation.3">
                  <p:embed/>
                </p:oleObj>
              </mc:Choice>
              <mc:Fallback>
                <p:oleObj name="Equação" r:id="rId3" imgW="3466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2706" y="2606757"/>
                        <a:ext cx="7078587" cy="46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47372"/>
              </p:ext>
            </p:extLst>
          </p:nvPr>
        </p:nvGraphicFramePr>
        <p:xfrm>
          <a:off x="1115616" y="3174924"/>
          <a:ext cx="1678786" cy="54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ção" r:id="rId5" imgW="1218960" imgH="393480" progId="Equation.3">
                  <p:embed/>
                </p:oleObj>
              </mc:Choice>
              <mc:Fallback>
                <p:oleObj name="Equação" r:id="rId5" imgW="12189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3174924"/>
                        <a:ext cx="1678786" cy="542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5576"/>
              </p:ext>
            </p:extLst>
          </p:nvPr>
        </p:nvGraphicFramePr>
        <p:xfrm>
          <a:off x="3347864" y="3174202"/>
          <a:ext cx="864096" cy="398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ção" r:id="rId7" imgW="495000" imgH="228600" progId="Equation.3">
                  <p:embed/>
                </p:oleObj>
              </mc:Choice>
              <mc:Fallback>
                <p:oleObj name="Equação" r:id="rId7" imgW="495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7864" y="3174202"/>
                        <a:ext cx="864096" cy="398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63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B5416-059D-4998-BF06-CA0A87FA118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Laboratórios:</a:t>
            </a: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As aulas de laboratório serão realizadas no LINF. O alunos é livre para trazer o seu próprio computador.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Os programas da prática de laboratório devem ser entregues individualmente, mesmo que tenham sido feitos em dupla.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Os códigos fontes devem ser compactados (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zip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/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rar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e entregues em um arquivo único no formato "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nome_do_aluno_lab_x.zip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". 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Toda entrega de atividade deve ser realizada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via Moodle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 Não serão considerados arquivos enviados por e-mail.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Avaliação</a:t>
            </a:r>
          </a:p>
        </p:txBody>
      </p:sp>
    </p:spTree>
    <p:extLst>
      <p:ext uri="{BB962C8B-B14F-4D97-AF65-F5344CB8AC3E}">
        <p14:creationId xmlns:p14="http://schemas.microsoft.com/office/powerpoint/2010/main" val="239423009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10524</TotalTime>
  <Words>1005</Words>
  <Application>Microsoft Office PowerPoint</Application>
  <PresentationFormat>Apresentação na tela (4:3)</PresentationFormat>
  <Paragraphs>206</Paragraphs>
  <Slides>15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Times New Roman</vt:lpstr>
      <vt:lpstr>Verdana</vt:lpstr>
      <vt:lpstr>Wingdings</vt:lpstr>
      <vt:lpstr>Estrutura padrão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de Computadores</dc:title>
  <dc:subject>Algoritmos e Programação de Computadores</dc:subject>
  <dc:creator>Alexandre Zaghetto</dc:creator>
  <cp:keywords>Universidade de Brasília, Departamento de Ciência da Computação</cp:keywords>
  <cp:lastModifiedBy>Alexandre Zaghetto</cp:lastModifiedBy>
  <cp:revision>1474</cp:revision>
  <cp:lastPrinted>2016-03-07T17:18:22Z</cp:lastPrinted>
  <dcterms:created xsi:type="dcterms:W3CDTF">2002-12-12T12:34:29Z</dcterms:created>
  <dcterms:modified xsi:type="dcterms:W3CDTF">2018-02-28T21:39:24Z</dcterms:modified>
  <cp:category>Computação</cp:category>
</cp:coreProperties>
</file>