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87" r:id="rId2"/>
    <p:sldId id="521" r:id="rId3"/>
    <p:sldId id="529" r:id="rId4"/>
    <p:sldId id="588" r:id="rId5"/>
    <p:sldId id="575" r:id="rId6"/>
    <p:sldId id="577" r:id="rId7"/>
    <p:sldId id="579" r:id="rId8"/>
    <p:sldId id="578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76" r:id="rId17"/>
    <p:sldId id="530" r:id="rId18"/>
    <p:sldId id="573" r:id="rId19"/>
    <p:sldId id="531" r:id="rId20"/>
    <p:sldId id="532" r:id="rId21"/>
    <p:sldId id="535" r:id="rId22"/>
    <p:sldId id="536" r:id="rId23"/>
    <p:sldId id="537" r:id="rId24"/>
    <p:sldId id="570" r:id="rId25"/>
    <p:sldId id="571" r:id="rId26"/>
    <p:sldId id="572" r:id="rId27"/>
    <p:sldId id="539" r:id="rId28"/>
    <p:sldId id="538" r:id="rId29"/>
    <p:sldId id="540" r:id="rId30"/>
    <p:sldId id="541" r:id="rId31"/>
    <p:sldId id="569" r:id="rId32"/>
    <p:sldId id="545" r:id="rId33"/>
    <p:sldId id="543" r:id="rId34"/>
    <p:sldId id="546" r:id="rId35"/>
    <p:sldId id="547" r:id="rId36"/>
    <p:sldId id="548" r:id="rId37"/>
    <p:sldId id="550" r:id="rId38"/>
    <p:sldId id="551" r:id="rId39"/>
    <p:sldId id="554" r:id="rId40"/>
    <p:sldId id="553" r:id="rId41"/>
    <p:sldId id="555" r:id="rId42"/>
    <p:sldId id="557" r:id="rId43"/>
    <p:sldId id="552" r:id="rId44"/>
    <p:sldId id="556" r:id="rId45"/>
    <p:sldId id="558" r:id="rId46"/>
    <p:sldId id="559" r:id="rId47"/>
    <p:sldId id="560" r:id="rId48"/>
    <p:sldId id="561" r:id="rId49"/>
    <p:sldId id="562" r:id="rId50"/>
    <p:sldId id="563" r:id="rId51"/>
    <p:sldId id="564" r:id="rId52"/>
    <p:sldId id="565" r:id="rId53"/>
    <p:sldId id="566" r:id="rId54"/>
    <p:sldId id="568" r:id="rId55"/>
    <p:sldId id="567" r:id="rId5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650AC26B-3509-4950-88AE-2AD3F1DAC4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67136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F4C5F57E-95A4-4613-9DA6-42AF78CC118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2437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FB0CD-3A19-4CF9-AB56-9E0B897AED38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20BC6-3261-4986-BE65-9FFCF65229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02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EE407-B079-4C87-AD8C-6D9D516A8599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F271E-EF3E-40DE-9339-A4A8BE4B7B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392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164FB-BF5B-4BDB-89F8-68D3DD960A07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5891-BA26-478B-96BC-9B573762A5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204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DFE72-248F-4CF0-8D78-81E884AB07DF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0DE70-A692-4718-B67C-29199DA5D28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018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5B0F9-C300-4ABE-9D8D-15C6F24D6398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3E3DE-2F66-408F-8C7B-34E9ECABD7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92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47215F2D-FB1B-4B16-B963-61C743D43139}" type="datetime1">
              <a:rPr lang="pt-BR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3457280-3845-46EF-9835-812E3C4622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ea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246313"/>
            <a:ext cx="4176713" cy="327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84822F5-48F1-4759-A188-4DFED7407A5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operação da máquina é determinada pelo estado corrente e pelo símbolo sendo observado, que geram as seguintes operações e um novo estado: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Escreva o símbolo 1 na célula observada: 1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Apague qualquer símbolo que apareça na célula observada : 0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Mova uma célula para a direita da célula observada: &gt;&gt;</a:t>
            </a: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3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Mova uma célula para a esquerda da célula observada: &lt;&lt;</a:t>
            </a:r>
          </a:p>
          <a:p>
            <a:pPr marL="742950" lvl="1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28A5080-CA4A-4B2E-918B-6A45BF49844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Assim, uma instrução para a máquina consiste na quádrupla:</a:t>
            </a:r>
          </a:p>
          <a:p>
            <a:pPr marL="742950" lvl="2" indent="-285750"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(s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D, Op, s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estado corrente, D </a:t>
            </a:r>
            <a:r>
              <a:rPr lang="az-Cyrl-AZ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Є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{0,1} é o símbolo corrente, Op </a:t>
            </a:r>
            <a:r>
              <a:rPr lang="az-Cyrl-AZ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Є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{0,1,&gt;&gt;,&lt;&lt;} é uma das operações anteiormente descritas e s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j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 novo estado.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programa para uma Máquina de Turing é uma coleção finita dessas instruções.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 máquina para quando não há uma transição única (nenhuma ou mais de uma) a ser realizada.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07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Exercício - Máquina de Turing que realiza a soma de dois algarismos: Soma(m,n) = m+n:</a:t>
            </a: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                m = 3               n = 4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                                 Soma(3,4) = 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9142C08-7210-4809-87AD-002F0259DAF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0" name="Object 12"/>
          <p:cNvGraphicFramePr>
            <a:graphicFrameLocks noChangeAspect="1"/>
          </p:cNvGraphicFramePr>
          <p:nvPr/>
        </p:nvGraphicFramePr>
        <p:xfrm>
          <a:off x="1517650" y="3714750"/>
          <a:ext cx="5911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Visio" r:id="rId3" imgW="7935425" imgH="1539270" progId="Visio.Drawing.11">
                  <p:embed/>
                </p:oleObj>
              </mc:Choice>
              <mc:Fallback>
                <p:oleObj name="Visio" r:id="rId3" imgW="7935425" imgH="153927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714750"/>
                        <a:ext cx="5911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2" name="Object 14"/>
          <p:cNvGraphicFramePr>
            <a:graphicFrameLocks noChangeAspect="1"/>
          </p:cNvGraphicFramePr>
          <p:nvPr/>
        </p:nvGraphicFramePr>
        <p:xfrm>
          <a:off x="1714500" y="2928938"/>
          <a:ext cx="57864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Visio" r:id="rId5" imgW="8602654" imgH="1100520" progId="Visio.Drawing.11">
                  <p:embed/>
                </p:oleObj>
              </mc:Choice>
              <mc:Fallback>
                <p:oleObj name="Visio" r:id="rId5" imgW="8602654" imgH="110052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928938"/>
                        <a:ext cx="57864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74" name="Object 16"/>
          <p:cNvGraphicFramePr>
            <a:graphicFrameLocks noChangeAspect="1"/>
          </p:cNvGraphicFramePr>
          <p:nvPr/>
        </p:nvGraphicFramePr>
        <p:xfrm>
          <a:off x="1714500" y="5429250"/>
          <a:ext cx="57864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Visio" r:id="rId7" imgW="8602654" imgH="1100520" progId="Visio.Drawing.11">
                  <p:embed/>
                </p:oleObj>
              </mc:Choice>
              <mc:Fallback>
                <p:oleObj name="Visio" r:id="rId7" imgW="8602654" imgH="110052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29250"/>
                        <a:ext cx="5786438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Exercício - Máquina de Turing que realiza a soma de dois algarismos: Soma(m,n) = m+n:</a:t>
            </a:r>
            <a:endParaRPr lang="pt-BR" sz="1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s0,1,&gt;&gt;,s0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s0,0, 1,s1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s1,1,&lt;&lt;,s1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s1,0,&gt;&gt;,s2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s2,1, 0,s2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s2,0,&gt;&gt;,s3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s3,1, 0,s3</a:t>
            </a:r>
          </a:p>
          <a:p>
            <a:pPr marL="3486150" lvl="8" indent="-285750" algn="just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s3,0,&gt;&gt;,s4</a:t>
            </a:r>
          </a:p>
          <a:p>
            <a:pPr marL="1200150" lvl="3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7F2BC0-CD01-440F-B896-F129E723AFA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6393" name="Object 12"/>
          <p:cNvGraphicFramePr>
            <a:graphicFrameLocks noChangeAspect="1"/>
          </p:cNvGraphicFramePr>
          <p:nvPr/>
        </p:nvGraphicFramePr>
        <p:xfrm>
          <a:off x="1517650" y="2643188"/>
          <a:ext cx="5911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3" imgW="7935425" imgH="1539270" progId="Visio.Drawing.11">
                  <p:embed/>
                </p:oleObj>
              </mc:Choice>
              <mc:Fallback>
                <p:oleObj name="Visio" r:id="rId3" imgW="7935425" imgH="153927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643188"/>
                        <a:ext cx="5911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Software: Visual Turing Machine (no Moodle).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CDEA6B0-2F0D-4EAD-8E7B-58776B0CCA9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174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500313"/>
            <a:ext cx="5072063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Desafio - Máquina de Turing que realiza a subtração de dois algarismos: Sub(m,n) = m - n ?</a:t>
            </a: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 mais informações: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http://plato.stanford.edu/entries/turing-machine/</a:t>
            </a: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http://www.aturingmachine.com/</a:t>
            </a: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"On Computable Numbers, with an Application to the </a:t>
            </a:r>
            <a:r>
              <a:rPr lang="en-US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Entscheidungsproblem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", Alan Turing, 1936.</a:t>
            </a: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Software: Visual Turing Machine (no Moodle).</a:t>
            </a:r>
          </a:p>
          <a:p>
            <a:pPr marL="742950" lvl="2" indent="-285750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00150" lvl="3" indent="-285750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55F24CF-59A8-4C1D-8C52-40BEC68410D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194DBDE-F6CE-4548-A785-16F6673ADF3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conceito central da programação e da ciência da computação é o de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algoritmo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algoritmo é a descrição de um padrão de comportamento, expresso em termos de um repertório bem definido e finito de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ações "primitivas"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das quais damos por certo que elas podem ser executadas.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Introduziremos de forma intuitiva a noção de algoritmo, motivando ao mesmo tempo as estruturas básicas de controle (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seqüência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simples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alternativa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como formas de raciocínio "naturais”.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9605C4D-B433-472C-95EB-C2FEC12F577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2928938" y="1857375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Natural</a:t>
            </a:r>
          </a:p>
        </p:txBody>
      </p:sp>
      <p:sp>
        <p:nvSpPr>
          <p:cNvPr id="10" name="Retângulo 9"/>
          <p:cNvSpPr/>
          <p:nvPr/>
        </p:nvSpPr>
        <p:spPr bwMode="auto">
          <a:xfrm>
            <a:off x="2928938" y="2881313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</a:t>
            </a:r>
          </a:p>
        </p:txBody>
      </p:sp>
      <p:sp>
        <p:nvSpPr>
          <p:cNvPr id="11" name="Retângulo 10"/>
          <p:cNvSpPr/>
          <p:nvPr/>
        </p:nvSpPr>
        <p:spPr bwMode="auto">
          <a:xfrm>
            <a:off x="2928938" y="3857625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de Programação</a:t>
            </a:r>
          </a:p>
        </p:txBody>
      </p:sp>
      <p:sp>
        <p:nvSpPr>
          <p:cNvPr id="12" name="Retângulo 11"/>
          <p:cNvSpPr/>
          <p:nvPr/>
        </p:nvSpPr>
        <p:spPr bwMode="auto">
          <a:xfrm>
            <a:off x="2928938" y="4857750"/>
            <a:ext cx="3643312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sz="18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Linguagem de Máquina</a:t>
            </a:r>
          </a:p>
        </p:txBody>
      </p:sp>
      <p:cxnSp>
        <p:nvCxnSpPr>
          <p:cNvPr id="15" name="Conector de seta reta 14"/>
          <p:cNvCxnSpPr>
            <a:stCxn id="9" idx="2"/>
            <a:endCxn id="10" idx="0"/>
          </p:cNvCxnSpPr>
          <p:nvPr/>
        </p:nvCxnSpPr>
        <p:spPr bwMode="auto">
          <a:xfrm rot="5400000">
            <a:off x="4452144" y="2583656"/>
            <a:ext cx="596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0" idx="2"/>
            <a:endCxn id="11" idx="0"/>
          </p:cNvCxnSpPr>
          <p:nvPr/>
        </p:nvCxnSpPr>
        <p:spPr bwMode="auto">
          <a:xfrm rot="5400000">
            <a:off x="4476750" y="3584575"/>
            <a:ext cx="5476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1" idx="2"/>
            <a:endCxn id="12" idx="0"/>
          </p:cNvCxnSpPr>
          <p:nvPr/>
        </p:nvCxnSpPr>
        <p:spPr bwMode="auto">
          <a:xfrm rot="5400000">
            <a:off x="4464844" y="4572794"/>
            <a:ext cx="5715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1A3DE5F-3325-4C0D-84E2-424CE08560B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Seqüência Simples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 </a:t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as batatas"; </a:t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“devolva a cesta ao porão“;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4D953CF-97DC-49C0-A1C4-9A42A00C003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Alternativas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"saia é clara"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"coloque avental";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as batatas";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"devolva a cesta ao porão“;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O Conceito de Algoritmo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69C8E27-20AD-4615-8AC8-CCDBA5CC78F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 "saia é clara" então "coloque avental"; 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	(50 vezes)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descaque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uma batata";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"devolva a cesta ao porão“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C0C3C27-4284-4A11-B2D2-E240E032B2B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 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 "saia é clara" então "coloque avental"; 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então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então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</a:t>
            </a: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...(50 vezes)</a:t>
            </a: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então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"descasque uma batata"; 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"devolva a cesta ao porão“;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9F38287-F785-46B1-9159-6933B2359A7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cesta com batatas do porão"; 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"traga a panela do armário";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se "saia é clara" então "coloque avental";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enquanto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"número de batatas é insuficiente"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faça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"descasque uma batata";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"devolva a cesta ao porão”;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Algoritmos Não-Computacionais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890A7C2-38B9-491C-B9A7-C18EDE04686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66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algoritmo computacional é uma seqüência de instruções que manipula dados.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Instruções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comandos que determinam a forma pela qual os dados devem ser tratados.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Dados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informações recolhidas/fornecidas por diversos meios e que serão processadas pelo computador através das instruções.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0184ED1-061E-4A0B-ABC7-0025A5287EB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76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Até certa parte do curso vamos implementar algoritmos computacionais utilizando o PORTUGOL e a linguagem de programação C.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Depois de um tempo, vamos abandonar o PORTUGOL e permanecer apenas com o C.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Existem várias versões de PORTUGOL.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linguagem C foi proposta por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Brian Kernighan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Dennis Ritchie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entre o final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década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1960 e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início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década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 1970.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  <p:pic>
        <p:nvPicPr>
          <p:cNvPr id="27657" name="Picture 2" descr="http://www.cs.princeton.edu/~bwk/bw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4929188"/>
            <a:ext cx="100647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4" descr="http://4.bp.blogspot.com/_p3b5IZKOwtc/S0I_DuZ9c2I/AAAAAAAAAM4/_b1ETxD-KlU/s400/dennis_ritch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951413"/>
            <a:ext cx="884238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6" descr="File:K&amp;R 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929188"/>
            <a:ext cx="862013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BFC8D1E-A438-4DF6-AB19-45552877461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linguagem foi padronizada pelo ANSI (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American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National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Standards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Institute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) no final da década de 1980 e ficou conhecida como ANSI C.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Desde então sofreu várias alterações.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The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Spirit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of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Trust the programmer.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Don’t prevent the programmer from doing what needs to be done.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Keep the language small and simple.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Provide only one way to do an operation.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Make it fast, even if it is not guaranteed to be portable.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118B4D8-8EE8-48D6-9B4F-58A2882C329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As 32 palavras reservadas definidas no ANSI C: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en-US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  <p:pic>
        <p:nvPicPr>
          <p:cNvPr id="297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86000"/>
            <a:ext cx="771525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17714AE-9199-4251-A098-1AC79B61C3C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07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Identificadores: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nomes (rótulos)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atribuidos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às variáveis, funções e estruturas de dados que são utilizados em algoritmos.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Regras para formação de identificadores: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primeiro caractere deve ser, obrigatoriamente, uma letra;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do segundo caractere em diante são permitidos números e letras;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símbolo de sublinhado (_) pode ser usado para separar nomes compostos;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não são permitidos espaços, caracteres acentuados e símbolos especiais na composição do nome de um identificador;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palavras reservadas não podem ser usadas (ver slide anterior);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há distinção entre maiúsculo e minúsculo.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390E5B1-CA0E-41E3-B005-E0AD305DCB3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Identificadores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válidos:</a:t>
            </a:r>
          </a:p>
          <a:p>
            <a:pPr lvl="1"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DataNascimento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DATA_DE_NASCIMENTO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IDADE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Nota1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TRABALHO2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PESO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 inválidos:</a:t>
            </a:r>
          </a:p>
          <a:p>
            <a:pPr lvl="1"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3CD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Meu Nome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Idade&amp;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DA*TA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Sílaba</a:t>
            </a:r>
          </a:p>
          <a:p>
            <a:pPr lvl="1"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886BF25-0D8D-4BF3-846E-287EB33B36D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Variável: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é um espaço reservado na memória do computador para armazenar um determinado tipo de dado.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Devem receber identificadores para poderem ser referenciadas e modificadas quando necessário.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programa deve conter declarações que especificam de que tipo são as variáveis que ele utilizará e às vezes um valor inicial. 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Embora uma variável possa assumir diferentes valores, ela só pode armazenar um valor a cada instante.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E859E12-3D43-449D-8627-4C8A6758B5F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6152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25" y="1828800"/>
            <a:ext cx="523875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F8B96AE-54D8-4AAE-AD5F-79C51630A4D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Variável: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  <p:grpSp>
        <p:nvGrpSpPr>
          <p:cNvPr id="33801" name="Group 2"/>
          <p:cNvGrpSpPr>
            <a:grpSpLocks/>
          </p:cNvGrpSpPr>
          <p:nvPr/>
        </p:nvGrpSpPr>
        <p:grpSpPr bwMode="auto">
          <a:xfrm>
            <a:off x="3214688" y="2286000"/>
            <a:ext cx="3000375" cy="3000375"/>
            <a:chOff x="6741" y="2857"/>
            <a:chExt cx="3340" cy="3717"/>
          </a:xfrm>
        </p:grpSpPr>
        <p:grpSp>
          <p:nvGrpSpPr>
            <p:cNvPr id="33802" name="Group 3"/>
            <p:cNvGrpSpPr>
              <a:grpSpLocks/>
            </p:cNvGrpSpPr>
            <p:nvPr/>
          </p:nvGrpSpPr>
          <p:grpSpPr bwMode="auto">
            <a:xfrm>
              <a:off x="6741" y="3004"/>
              <a:ext cx="3340" cy="3570"/>
              <a:chOff x="4941" y="3247"/>
              <a:chExt cx="3340" cy="3570"/>
            </a:xfrm>
          </p:grpSpPr>
          <p:sp>
            <p:nvSpPr>
              <p:cNvPr id="33804" name="Rectangle 4"/>
              <p:cNvSpPr>
                <a:spLocks noChangeArrowheads="1"/>
              </p:cNvSpPr>
              <p:nvPr/>
            </p:nvSpPr>
            <p:spPr bwMode="auto">
              <a:xfrm>
                <a:off x="4947" y="3590"/>
                <a:ext cx="2340" cy="32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pt-BR" altLang="pt-BR" sz="1400"/>
              </a:p>
            </p:txBody>
          </p:sp>
          <p:sp>
            <p:nvSpPr>
              <p:cNvPr id="33805" name="Line 5"/>
              <p:cNvSpPr>
                <a:spLocks noChangeShapeType="1"/>
              </p:cNvSpPr>
              <p:nvPr/>
            </p:nvSpPr>
            <p:spPr bwMode="auto">
              <a:xfrm>
                <a:off x="4944" y="4117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6" name="Line 6"/>
              <p:cNvSpPr>
                <a:spLocks noChangeShapeType="1"/>
              </p:cNvSpPr>
              <p:nvPr/>
            </p:nvSpPr>
            <p:spPr bwMode="auto">
              <a:xfrm>
                <a:off x="4941" y="465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7" name="Line 7"/>
              <p:cNvSpPr>
                <a:spLocks noChangeShapeType="1"/>
              </p:cNvSpPr>
              <p:nvPr/>
            </p:nvSpPr>
            <p:spPr bwMode="auto">
              <a:xfrm>
                <a:off x="4941" y="5254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8" name="Line 8"/>
              <p:cNvSpPr>
                <a:spLocks noChangeShapeType="1"/>
              </p:cNvSpPr>
              <p:nvPr/>
            </p:nvSpPr>
            <p:spPr bwMode="auto">
              <a:xfrm>
                <a:off x="4941" y="6277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809" name="Text Box 9"/>
              <p:cNvSpPr txBox="1">
                <a:spLocks noChangeArrowheads="1"/>
              </p:cNvSpPr>
              <p:nvPr/>
            </p:nvSpPr>
            <p:spPr bwMode="auto">
              <a:xfrm>
                <a:off x="6021" y="369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27</a:t>
                </a:r>
                <a:endParaRPr lang="pt-BR" altLang="pt-BR" sz="1400"/>
              </a:p>
            </p:txBody>
          </p:sp>
          <p:sp>
            <p:nvSpPr>
              <p:cNvPr id="33810" name="Text Box 10"/>
              <p:cNvSpPr txBox="1">
                <a:spLocks noChangeArrowheads="1"/>
              </p:cNvSpPr>
              <p:nvPr/>
            </p:nvSpPr>
            <p:spPr bwMode="auto">
              <a:xfrm>
                <a:off x="5648" y="4264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       71.5</a:t>
                </a:r>
                <a:endParaRPr lang="pt-BR" altLang="pt-BR" sz="1400"/>
              </a:p>
            </p:txBody>
          </p:sp>
          <p:sp>
            <p:nvSpPr>
              <p:cNvPr id="33811" name="Text Box 11"/>
              <p:cNvSpPr txBox="1">
                <a:spLocks noChangeArrowheads="1"/>
              </p:cNvSpPr>
              <p:nvPr/>
            </p:nvSpPr>
            <p:spPr bwMode="auto">
              <a:xfrm>
                <a:off x="5672" y="4782"/>
                <a:ext cx="982" cy="3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Calibri" panose="020F0502020204030204" pitchFamily="34" charset="0"/>
                  </a:rPr>
                  <a:t>ALEXANDRE</a:t>
                </a:r>
                <a:endParaRPr lang="pt-BR" altLang="pt-BR" sz="1400"/>
              </a:p>
            </p:txBody>
          </p:sp>
          <p:sp>
            <p:nvSpPr>
              <p:cNvPr id="33812" name="Text Box 12"/>
              <p:cNvSpPr txBox="1">
                <a:spLocks noChangeArrowheads="1"/>
              </p:cNvSpPr>
              <p:nvPr/>
            </p:nvSpPr>
            <p:spPr bwMode="auto">
              <a:xfrm>
                <a:off x="6096" y="5317"/>
                <a:ext cx="360" cy="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/>
                  <a:t>.</a:t>
                </a:r>
              </a:p>
            </p:txBody>
          </p:sp>
          <p:sp>
            <p:nvSpPr>
              <p:cNvPr id="33813" name="Text Box 13"/>
              <p:cNvSpPr txBox="1">
                <a:spLocks noChangeArrowheads="1"/>
              </p:cNvSpPr>
              <p:nvPr/>
            </p:nvSpPr>
            <p:spPr bwMode="auto">
              <a:xfrm>
                <a:off x="7381" y="3247"/>
                <a:ext cx="900" cy="16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Verdana" panose="020B0604030504040204" pitchFamily="34" charset="0"/>
                  </a:rPr>
                  <a:t/>
                </a: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Idade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Verdana" panose="020B0604030504040204" pitchFamily="34" charset="0"/>
                  </a:rPr>
                  <a:t/>
                </a: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Massa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pt-BR" altLang="pt-BR" sz="1400">
                    <a:latin typeface="Verdana" panose="020B0604030504040204" pitchFamily="34" charset="0"/>
                  </a:rPr>
                  <a:t/>
                </a:r>
                <a:br>
                  <a:rPr lang="pt-BR" altLang="pt-BR" sz="1400">
                    <a:latin typeface="Verdana" panose="020B0604030504040204" pitchFamily="34" charset="0"/>
                  </a:rPr>
                </a:br>
                <a:r>
                  <a:rPr lang="pt-BR" altLang="pt-BR" sz="1400">
                    <a:latin typeface="Verdana" panose="020B0604030504040204" pitchFamily="34" charset="0"/>
                  </a:rPr>
                  <a:t>Nome</a:t>
                </a:r>
                <a:endParaRPr lang="pt-BR" altLang="pt-BR" sz="1400"/>
              </a:p>
            </p:txBody>
          </p:sp>
        </p:grpSp>
        <p:sp>
          <p:nvSpPr>
            <p:cNvPr id="33803" name="Text Box 14"/>
            <p:cNvSpPr txBox="1">
              <a:spLocks noChangeArrowheads="1"/>
            </p:cNvSpPr>
            <p:nvPr/>
          </p:nvSpPr>
          <p:spPr bwMode="auto">
            <a:xfrm>
              <a:off x="7139" y="2857"/>
              <a:ext cx="1452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pt-BR" altLang="pt-BR" sz="1400">
                  <a:latin typeface="Verdana" panose="020B0604030504040204" pitchFamily="34" charset="0"/>
                </a:rPr>
                <a:t>Memória</a:t>
              </a:r>
              <a:endParaRPr lang="pt-BR" altLang="pt-BR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C751D95-DFEA-4FCC-9158-D3A39180418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Tipos básicos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variável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inteiro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número inteiro, negativo, nulo ou positivo. Ex.: -15, 0, 101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real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número real, negativo, nulo ou positivo. Ex.: -1, -0.5, 0, 5, 9.5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caracter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conjunto de caracteres alfanuméricos. Ex.: “AB”, “123”, “A123” , “CASA” 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logico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	conjunto de valores FALSO ou VERDADEIRO</a:t>
            </a:r>
          </a:p>
          <a:p>
            <a:pPr lvl="1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proposições lógicas.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961E951-02A1-41B3-9DA1-9DC0DDAC4FC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Tipos básicos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variável em C (por enquanto isso basta, depois veremos muito mais!):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número inteiro, negativo, nulo ou positivo. Ex.: -15, 0, 101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float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número real, negativo, nulo ou positivo. Ex.: -1, -0.5, 0, 5, 9.5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char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 apenas um único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caracter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alfanumérico. Ex.: ‘A’, ‘3’, ‘2’ , ‘d’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FCDD652-AB02-4A25-88B4-6B8867BDDBC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6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Estrutura básica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um algoritmo computacional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nome_do_algoritmo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&lt;declaração de variáveis&gt;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&lt;comandos&gt;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4DF9F1F-DAF1-46E0-8636-BC9B7E0E9FF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Estrutura básica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um algoritmo computacional em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&lt;declaração de variáveis&gt;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&lt;comandos&gt;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("PAUSE");	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7A9CD9C-8989-48B5-976D-C79DFE307F4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891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Declaração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variáveis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declaravariaveis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Declarações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idade,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num_de_filhos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 peso, altura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&lt;comandos&gt;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8B31BDC-82C8-4379-9EC8-F9ECBB8DE90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Declaração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de variáveis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C: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idade,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num_de_filhos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pt-BR" sz="18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peso, altura;</a:t>
            </a:r>
          </a:p>
          <a:p>
            <a:pPr eaLnBrk="1" hangingPunct="1">
              <a:defRPr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// Seção de Comandos</a:t>
            </a:r>
          </a:p>
          <a:p>
            <a:pPr eaLnBrk="1" hangingPunct="1">
              <a:defRPr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&lt;comandos&gt;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("PAUSE");	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Algoritmos Computacionais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F9DC997-BE26-497E-A0BA-F505783208B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09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Operador de atribuição: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Idade = 30;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	a = b = 1.5;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09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582738" y="1839913"/>
          <a:ext cx="6096000" cy="7318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/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=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Atribuição</a:t>
                      </a:r>
                    </a:p>
                  </a:txBody>
                  <a:tcPr marT="45740" marB="4574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C4BC7B6-27E0-4F57-8C12-DE27F9C3173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198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8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aritméticos: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19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29257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02" marB="45702"/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Subtração,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também menos unário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2" marB="45702"/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Adição</a:t>
                      </a:r>
                    </a:p>
                  </a:txBody>
                  <a:tcPr marT="45702" marB="45702"/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Multiplicação</a:t>
                      </a:r>
                    </a:p>
                  </a:txBody>
                  <a:tcPr marT="45702" marB="45702"/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Divisão</a:t>
                      </a:r>
                    </a:p>
                  </a:txBody>
                  <a:tcPr marT="45702" marB="45702"/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Módulo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 divisão (resto)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2" marB="45702"/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Decremento</a:t>
                      </a:r>
                    </a:p>
                  </a:txBody>
                  <a:tcPr marT="45702" marB="45702"/>
                </a:tc>
                <a:extLst>
                  <a:ext uri="{0D108BD9-81ED-4DB2-BD59-A6C34878D82A}"/>
                </a:extLst>
              </a:tr>
              <a:tr h="36572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Incremento</a:t>
                      </a:r>
                    </a:p>
                  </a:txBody>
                  <a:tcPr marT="45702" marB="45702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8ADDF77-1BE3-4A9C-BC13-9D71F4EC153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delta = b*b – 4*a*c;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30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1538"/>
          <a:ext cx="6096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Adição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Divisão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A99108C-9288-4C25-818D-8166F8B02A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Conhecimento declarativo: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Corpo organizado de informações factuais (o que é).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Ex.: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 bolo comum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é a massa de bolo básica para confeitar ou rechear. É também um excelente acompanhamento para café ou chá.</a:t>
            </a:r>
          </a:p>
        </p:txBody>
      </p:sp>
      <p:pic>
        <p:nvPicPr>
          <p:cNvPr id="7177" name="Picture 11" descr="http://1.bp.blogspot.com/_kdPJEYIcFqU/S_LPumwutTI/AAAAAAAAAKE/lzAeo3S7Ohw/s400/Bolo+com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57187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E50F5F2-0C3A-4861-8FF3-626A7CA0006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403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Menos unário: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num1= -num;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40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9950"/>
          <a:ext cx="6096000" cy="731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/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Menos unário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212832D-4D2D-4760-8D8F-8807B48F7D5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num = 17%5;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50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7318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740" marB="45740"/>
                </a:tc>
                <a:extLst>
                  <a:ext uri="{0D108BD9-81ED-4DB2-BD59-A6C34878D82A}"/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Módulo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da divisão (resto)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40" marB="4574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C6529E4-F153-4B4B-A70C-8E647EA5A51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de incremento e decremento: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a++; ou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+=1; ou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 = a + 1;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b = ++a;    difere de   b =  a++;                  </a:t>
            </a: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a--; ou     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-=1; ou                              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 = a - 1;</a:t>
            </a: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b = --a;    difere </a:t>
            </a:r>
            <a:r>
              <a:rPr lang="pt-BR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de   b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 a--;                 </a:t>
            </a: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608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10969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--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Decremento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Incremento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D4AEC43-AF8C-4087-AFB8-E41F4FCA26B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710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0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Precedência dos operadores aritméticos: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Operadores do mesmo nível de precedência são avaliados pelo compilador da esquerda para a direita.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  Em qualquer caso, os parênteses são sempre os campeões!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71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43125"/>
          <a:ext cx="6096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Precedência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++</a:t>
                      </a:r>
                      <a:r>
                        <a:rPr lang="pt-BR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--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 alta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330401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r>
                        <a:rPr lang="pt-BR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-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Mais</a:t>
                      </a:r>
                      <a:r>
                        <a:rPr lang="pt-BR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baixa</a:t>
                      </a:r>
                      <a:endParaRPr lang="pt-BR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7E7FD5E-AA7F-43A6-A183-2BF7E230154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Operadores aritméticos de atribuição: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 += 2;  equivale a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= a + 2;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4.  Algoritmos Computacionais: Operadores</a:t>
            </a:r>
          </a:p>
        </p:txBody>
      </p:sp>
      <p:sp>
        <p:nvSpPr>
          <p:cNvPr id="4813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8363"/>
          <a:ext cx="6096000" cy="2193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Operador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a+=b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 + b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a-=b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</a:t>
                      </a:r>
                      <a:r>
                        <a:rPr lang="pt-BR" sz="18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 – b</a:t>
                      </a:r>
                      <a:endParaRPr lang="pt-BR" sz="18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a*=b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a*b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/=b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a/b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a%=b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 = a%b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DDFE562-51B6-4F77-A49C-4CA889F8F67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4915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Algumas funções úteis: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ATENÇÃO  As funções têm prioridade sobre os outros operadores.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Computacionais: Funções</a:t>
            </a:r>
          </a:p>
        </p:txBody>
      </p:sp>
      <p:sp>
        <p:nvSpPr>
          <p:cNvPr id="491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571625" y="2133600"/>
          <a:ext cx="6096000" cy="10969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6844">
                  <a:extLst>
                    <a:ext uri="{9D8B030D-6E8A-4147-A177-3AD203B41FA5}"/>
                  </a:extLst>
                </a:gridCol>
                <a:gridCol w="4429156">
                  <a:extLst>
                    <a:ext uri="{9D8B030D-6E8A-4147-A177-3AD203B41FA5}"/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Função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pow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(a,b)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pt-BR" sz="18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   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a^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b)</a:t>
                      </a:r>
                      <a:r>
                        <a:rPr lang="pt-BR" sz="18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sqrt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(a)</a:t>
                      </a:r>
                    </a:p>
                  </a:txBody>
                  <a:tcPr marT="45673" marB="456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     (a</a:t>
                      </a:r>
                      <a:r>
                        <a:rPr lang="pt-BR" sz="18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1/2  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 </a:t>
                      </a:r>
                      <a:r>
                        <a:rPr lang="pt-BR" sz="18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a^</a:t>
                      </a:r>
                      <a:r>
                        <a:rPr lang="pt-BR" sz="18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(1/2) )</a:t>
                      </a:r>
                      <a:endParaRPr lang="pt-BR" sz="1800" baseline="30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73" marB="45673"/>
                </a:tc>
                <a:extLst>
                  <a:ext uri="{0D108BD9-81ED-4DB2-BD59-A6C34878D82A}"/>
                </a:extLst>
              </a:tr>
            </a:tbl>
          </a:graphicData>
        </a:graphic>
      </p:graphicFrame>
      <p:graphicFrame>
        <p:nvGraphicFramePr>
          <p:cNvPr id="49176" name="Object 2"/>
          <p:cNvGraphicFramePr>
            <a:graphicFrameLocks noChangeAspect="1"/>
          </p:cNvGraphicFramePr>
          <p:nvPr/>
        </p:nvGraphicFramePr>
        <p:xfrm>
          <a:off x="4716463" y="2852738"/>
          <a:ext cx="5000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3" imgW="241300" imgH="228600" progId="Equation.3">
                  <p:embed/>
                </p:oleObj>
              </mc:Choice>
              <mc:Fallback>
                <p:oleObj name="Equation" r:id="rId3" imgW="241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2738"/>
                        <a:ext cx="5000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E520175-E579-439D-9882-07CECFB3948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0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01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0187" name="Object 5"/>
          <p:cNvGraphicFramePr>
            <a:graphicFrameLocks noChangeAspect="1"/>
          </p:cNvGraphicFramePr>
          <p:nvPr/>
        </p:nvGraphicFramePr>
        <p:xfrm>
          <a:off x="3357563" y="2000250"/>
          <a:ext cx="2800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00250"/>
                        <a:ext cx="2800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1F0A3DC-E4A9-456F-9162-901A04C1C02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12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2*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(x,2) – 3*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(x,x+1)/2 +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(x+1)/x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12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12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1211" name="Object 5"/>
          <p:cNvGraphicFramePr>
            <a:graphicFrameLocks noChangeAspect="1"/>
          </p:cNvGraphicFramePr>
          <p:nvPr/>
        </p:nvGraphicFramePr>
        <p:xfrm>
          <a:off x="3357563" y="2000250"/>
          <a:ext cx="2800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00250"/>
                        <a:ext cx="2800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8E97A1-7920-4BBD-A574-FF2E380F1B0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222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2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223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22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2237" name="Object 5"/>
          <p:cNvGraphicFramePr>
            <a:graphicFrameLocks noChangeAspect="1"/>
          </p:cNvGraphicFramePr>
          <p:nvPr/>
        </p:nvGraphicFramePr>
        <p:xfrm>
          <a:off x="3357563" y="2071688"/>
          <a:ext cx="2549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71688"/>
                        <a:ext cx="25495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031AA95-7F75-4571-8678-7D2D3BD382D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325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2*h -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( 45/(3*x) - 4*h*(3-h), 22*k 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32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3261" name="Object 5"/>
          <p:cNvGraphicFramePr>
            <a:graphicFrameLocks noChangeAspect="1"/>
          </p:cNvGraphicFramePr>
          <p:nvPr/>
        </p:nvGraphicFramePr>
        <p:xfrm>
          <a:off x="3357563" y="2071688"/>
          <a:ext cx="2549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2071688"/>
                        <a:ext cx="25495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9B106DE-3CA5-4E42-AB5A-D0D29756C88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81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43905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Conhecimento imperativo: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É o que se manifesta da execução de uma tarefa (como fazer).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Ex.: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Bolo comum:</a:t>
            </a:r>
          </a:p>
          <a:p>
            <a:pPr marL="2171700" lvl="4" indent="-342900" algn="just" eaLnBrk="1" hangingPunct="1">
              <a:buFontTx/>
              <a:buAutoNum type="arabicPeriod"/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Bater o açúcar e a manteiga, com a essência de baunilha até branquear.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Acrescentar as gemas uma a uma, batendo sempre, até levantar bolhas.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Peneirar a farinha, a maizena e o fermento e ir acrescentando pouco a pouco, alternando com o leite, sem parar de bater.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separado, bater as claras em neve, com a pitada de sal.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Misturar as claras delicadamente à mistura</a:t>
            </a:r>
          </a:p>
          <a:p>
            <a:pPr marL="3086100" lvl="6" indent="-342900" algn="just">
              <a:buFontTx/>
              <a:buAutoNum type="arabicPeriod"/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Assar em forma untada e polvilhada com farinha de trigo, em forno médio, por aproximadamente 40 minutos.</a:t>
            </a:r>
          </a:p>
        </p:txBody>
      </p:sp>
      <p:pic>
        <p:nvPicPr>
          <p:cNvPr id="82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286125"/>
            <a:ext cx="21875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BC9DDD9-FF95-4DC5-9CF3-405A0A684AC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427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a+b+(34+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(9,e))/(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u-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(89))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42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42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1324AA0-B6C0-4512-B915-FC44EEF2F28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530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a+b+(34+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(9,e))/(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u-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sqrt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(89))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53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53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5310" name="Object 3"/>
          <p:cNvGraphicFramePr>
            <a:graphicFrameLocks noChangeAspect="1"/>
          </p:cNvGraphicFramePr>
          <p:nvPr/>
        </p:nvGraphicFramePr>
        <p:xfrm>
          <a:off x="3500438" y="3214688"/>
          <a:ext cx="20748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3" imgW="1002865" imgH="444307" progId="Equation.3">
                  <p:embed/>
                </p:oleObj>
              </mc:Choice>
              <mc:Fallback>
                <p:oleObj name="Equation" r:id="rId3" imgW="1002865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214688"/>
                        <a:ext cx="20748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2B2DEBF-A609-4B76-BCB7-B3BB2AC56C5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(a+x, 2+w) – 3*a)/2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63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63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6440640-912A-49A9-BB18-8B63DF43D2C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73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(a+x, 2+w) – 3*a)/2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6. Operadores e Funções: Exemplos</a:t>
            </a:r>
          </a:p>
        </p:txBody>
      </p:sp>
      <p:sp>
        <p:nvSpPr>
          <p:cNvPr id="573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73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7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57359" name="Object 3"/>
          <p:cNvGraphicFramePr>
            <a:graphicFrameLocks noChangeAspect="1"/>
          </p:cNvGraphicFramePr>
          <p:nvPr/>
        </p:nvGraphicFramePr>
        <p:xfrm>
          <a:off x="3633788" y="3286125"/>
          <a:ext cx="208121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3" imgW="965200" imgH="419100" progId="Equation.3">
                  <p:embed/>
                </p:oleObj>
              </mc:Choice>
              <mc:Fallback>
                <p:oleObj name="Equation" r:id="rId3" imgW="965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286125"/>
                        <a:ext cx="208121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9C21A77-2840-463F-9FF1-46C206425CF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83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685800" y="1357313"/>
            <a:ext cx="82073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Saída de dados (via monitor):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("Sua idade é:", idade, "anos.");</a:t>
            </a:r>
          </a:p>
          <a:p>
            <a:pPr lvl="1"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Em C: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("Sua idade é: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anos.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idade);</a:t>
            </a: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("Sua altura é: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metros.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altura);</a:t>
            </a: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("A letra é: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letra);</a:t>
            </a:r>
          </a:p>
          <a:p>
            <a:pPr lvl="1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("I: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A: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%f,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L: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\n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idade,altura,letra);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                                  \n  Nova linha</a:t>
            </a: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7.  Entrada e Saída de Dados</a:t>
            </a:r>
          </a:p>
        </p:txBody>
      </p:sp>
      <p:sp>
        <p:nvSpPr>
          <p:cNvPr id="583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cxnSp>
        <p:nvCxnSpPr>
          <p:cNvPr id="58378" name="Conector de seta reta 10"/>
          <p:cNvCxnSpPr>
            <a:cxnSpLocks noChangeShapeType="1"/>
          </p:cNvCxnSpPr>
          <p:nvPr/>
        </p:nvCxnSpPr>
        <p:spPr bwMode="auto">
          <a:xfrm rot="5400000" flipH="1" flipV="1">
            <a:off x="5006181" y="5080794"/>
            <a:ext cx="7143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2D09084-7F93-4587-991E-B65157663F6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93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Entrada de dados (via teclado):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(idade);</a:t>
            </a:r>
          </a:p>
          <a:p>
            <a:pPr lvl="1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(altura);</a:t>
            </a:r>
          </a:p>
          <a:p>
            <a:pPr lvl="1"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(letra);</a:t>
            </a:r>
          </a:p>
          <a:p>
            <a:pPr lvl="1"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Em C: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()</a:t>
            </a:r>
          </a:p>
          <a:p>
            <a:pPr eaLnBrk="1" hangingPunct="1">
              <a:defRPr/>
            </a:pP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%d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&amp;idade);</a:t>
            </a: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&amp;altura);</a:t>
            </a:r>
          </a:p>
          <a:p>
            <a:pPr lvl="1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%c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&amp;letra);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7.  Entrada e Saída de Dados</a:t>
            </a:r>
          </a:p>
        </p:txBody>
      </p:sp>
      <p:sp>
        <p:nvSpPr>
          <p:cNvPr id="594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pic>
        <p:nvPicPr>
          <p:cNvPr id="59402" name="Picture 2" descr="http://lh6.ggpht.com/_raNa9QVlkXs/SeuAAypb5nI/AAAAAAAAAwg/T4O7DlCuKFY/virtual_keyboard_thumb%5B3%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428875"/>
            <a:ext cx="2428875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9AD4634-07E1-40DC-AE20-CA8D76AA900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2857500" y="1357313"/>
            <a:ext cx="557212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Alan Turing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(1912 - 1954), matemático britânico, descreve em 1936 uma máquina teórica, conhecida como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Máquina de Turing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capaz de realizar qualquer tarefa computável, desde que execute adequadamente uma determinada seqüência de instruções.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Esse seqüência de instruções é chamada de 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algoritmo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</p:txBody>
      </p:sp>
      <p:pic>
        <p:nvPicPr>
          <p:cNvPr id="9225" name="Picture 2" descr="http://www.lgf.org.uk/assets/Uploads/_resampled/SetHeight275-alan-tu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428750"/>
            <a:ext cx="1919287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642938" y="4071938"/>
            <a:ext cx="77866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 Em 1938, foi recrutado pelo departamento de análise criptográfica do governo.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Conseguiu decifrar o código da máquina de criptografia Enigma, que a Alemanha de Hitler usava para mandar mensagens militares cifradas durante a guerra.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6BCC47C-C299-497B-B71F-B09161D5C1C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Graças ao sistema de decodificação que ele criou, o Reino Unido passou a interceptar as mensagens e localizar os submarinos alemães, atacando-os e revertendo o avançar da guerra.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Mas seu trabalho era secreto, e os feitos de Turing passaram sem aclamação na época.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Colossus:</a:t>
            </a:r>
          </a:p>
        </p:txBody>
      </p:sp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571500" y="4246563"/>
            <a:ext cx="7929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pic>
        <p:nvPicPr>
          <p:cNvPr id="10250" name="Picture 2" descr="Ficheiro:Coloss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3660775"/>
            <a:ext cx="3643312" cy="241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7D654A-CED2-4DF4-8179-F39146F7E84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Como homossexual, no início dos anos 1950 foi publicamente humilhado.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Perdeu o acesso de segurança aos laboratórios onde trabalhava porque, sob a mentalidade da Guerra Fria corrente, homossexuais eram uma brecha na segurança.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Condenado a terapias à base de estrogênio, o que, de fato, equivalia a castração química e que teve o humilhante efeito secundário de lhe fazer crescer seios.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Em 8 de junho de 1954, um criado de Turing encontrou-o morto em sua residência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Wilmslow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Cheshire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exame post-mortem estabeleceu que a causa da morte foi envenenamento por cianeto.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14/09/2016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C805EEC-362F-4042-85ED-C1A9563E223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O Conceito de Algoritmo</a:t>
            </a: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785813" y="1357313"/>
            <a:ext cx="7429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exemplo de Máquina de Turing</a:t>
            </a:r>
            <a:b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</a:b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742950" lvl="2" indent="-285750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A máquina é composta das seguintes partes: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uma fita dividida em células, potencialmente infinita.</a:t>
            </a: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257300" lvl="2" indent="-342900" algn="just" eaLnBrk="1" hangingPunct="1">
              <a:buFont typeface="+mj-lt"/>
              <a:buAutoNum type="alphaLcParenR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uma cabeça de leitura/escrita, capaz de:</a:t>
            </a:r>
          </a:p>
          <a:p>
            <a:pPr marL="1200150" lvl="2" indent="-285750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Observar apenas uma célula em um dado momento.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Ler se a célula tem o número 1 escrito ou se está em branco (0).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Escrever ou apagar um símbolo 1.</a:t>
            </a:r>
          </a:p>
          <a:p>
            <a:pPr marL="1771650" lvl="3" indent="-400050" algn="just" eaLnBrk="1" hangingPunct="1">
              <a:buFont typeface="+mj-lt"/>
              <a:buAutoNum type="romanLcPeriod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Movimentar-se para a célula imediatamente a esquerda ou direita daquela que está sendo observada.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12118</TotalTime>
  <Words>2726</Words>
  <Application>Microsoft Office PowerPoint</Application>
  <PresentationFormat>Apresentação na tela (4:3)</PresentationFormat>
  <Paragraphs>813</Paragraphs>
  <Slides>55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55</vt:i4>
      </vt:variant>
    </vt:vector>
  </HeadingPairs>
  <TitlesOfParts>
    <vt:vector size="63" baseType="lpstr">
      <vt:lpstr>Calibri</vt:lpstr>
      <vt:lpstr>Courier New</vt:lpstr>
      <vt:lpstr>Times New Roman</vt:lpstr>
      <vt:lpstr>Verdana</vt:lpstr>
      <vt:lpstr>Wingdings</vt:lpstr>
      <vt:lpstr>Estrutura padrão</vt:lpstr>
      <vt:lpstr>Visio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1671</cp:revision>
  <dcterms:created xsi:type="dcterms:W3CDTF">2002-12-12T12:34:29Z</dcterms:created>
  <dcterms:modified xsi:type="dcterms:W3CDTF">2016-09-14T20:55:46Z</dcterms:modified>
</cp:coreProperties>
</file>