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590" r:id="rId2"/>
    <p:sldId id="521" r:id="rId3"/>
    <p:sldId id="566" r:id="rId4"/>
    <p:sldId id="568" r:id="rId5"/>
    <p:sldId id="567" r:id="rId6"/>
    <p:sldId id="569" r:id="rId7"/>
    <p:sldId id="570" r:id="rId8"/>
    <p:sldId id="571" r:id="rId9"/>
    <p:sldId id="572" r:id="rId10"/>
    <p:sldId id="573" r:id="rId11"/>
    <p:sldId id="583" r:id="rId12"/>
    <p:sldId id="589" r:id="rId13"/>
  </p:sldIdLst>
  <p:sldSz cx="9144000" cy="6858000" type="screen4x3"/>
  <p:notesSz cx="7099300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EAEAEA"/>
    <a:srgbClr val="000000"/>
    <a:srgbClr val="800000"/>
    <a:srgbClr val="D4D4D4"/>
    <a:srgbClr val="DCDCDC"/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2527" autoAdjust="0"/>
    <p:restoredTop sz="99333" autoAdjust="0"/>
  </p:normalViewPr>
  <p:slideViewPr>
    <p:cSldViewPr>
      <p:cViewPr varScale="1">
        <p:scale>
          <a:sx n="74" d="100"/>
          <a:sy n="74" d="100"/>
        </p:scale>
        <p:origin x="606" y="72"/>
      </p:cViewPr>
      <p:guideLst>
        <p:guide orient="horz" pos="2160"/>
        <p:guide pos="2880"/>
      </p:guideLst>
    </p:cSldViewPr>
  </p:slideViewPr>
  <p:outlineViewPr>
    <p:cViewPr>
      <p:scale>
        <a:sx n="100" d="100"/>
        <a:sy n="100" d="100"/>
      </p:scale>
      <p:origin x="11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24"/>
    </p:cViewPr>
  </p:sorterViewPr>
  <p:notesViewPr>
    <p:cSldViewPr>
      <p:cViewPr varScale="1">
        <p:scale>
          <a:sx n="56" d="100"/>
          <a:sy n="56" d="100"/>
        </p:scale>
        <p:origin x="-1854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 smtClean="0"/>
            </a:lvl1pPr>
          </a:lstStyle>
          <a:p>
            <a:pPr>
              <a:defRPr/>
            </a:pPr>
            <a:fld id="{2800E52B-0110-48F9-A229-8EF074EEAE2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96145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2513"/>
            <a:ext cx="520382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 smtClean="0"/>
            </a:lvl1pPr>
          </a:lstStyle>
          <a:p>
            <a:pPr>
              <a:defRPr/>
            </a:pPr>
            <a:fld id="{B3BB052E-589C-4A05-A556-78F07D4CC71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398720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EE270-D146-4312-A90A-872E59F864B4}" type="datetime1">
              <a:rPr lang="pt-BR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E8CBF-DC4B-4EED-B4A5-BC579CD7F94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8286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13B41-2058-45DB-A8E9-13D59CE45EFA}" type="datetime1">
              <a:rPr lang="pt-BR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4E1F8-A834-4AC6-B85E-870A00FE408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77445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7B8F06-FC95-4B09-B143-4ACDE4EAC61E}" type="datetime1">
              <a:rPr lang="pt-BR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DC3D08-1918-400E-8D40-D847879FD15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08391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08F40-7828-49DC-B58B-D1840D2A5D21}" type="datetime1">
              <a:rPr lang="pt-BR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7979C6-4704-44F0-868D-1441BA86AB2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45413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7EDAD4-27F7-4CF1-888C-64E6FC8622E8}" type="datetime1">
              <a:rPr lang="pt-BR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4DED72-F57B-4CA4-8A9A-92B23C93F61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13323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pPr>
              <a:defRPr/>
            </a:pPr>
            <a:fld id="{92C350D6-2C9E-4825-8993-074B55D7E022}" type="datetime1">
              <a:rPr lang="pt-BR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C722833A-8A7C-45D2-B47F-E11C45076D2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2" name="Line 7"/>
          <p:cNvSpPr>
            <a:spLocks noChangeShapeType="1"/>
          </p:cNvSpPr>
          <p:nvPr userDrawn="1"/>
        </p:nvSpPr>
        <p:spPr bwMode="auto">
          <a:xfrm>
            <a:off x="685800" y="617220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685800" y="68580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5" name="Text Box 11"/>
          <p:cNvSpPr txBox="1">
            <a:spLocks noChangeArrowheads="1"/>
          </p:cNvSpPr>
          <p:nvPr userDrawn="1"/>
        </p:nvSpPr>
        <p:spPr bwMode="auto">
          <a:xfrm>
            <a:off x="8018463" y="231775"/>
            <a:ext cx="5270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1" hangingPunct="1">
              <a:defRPr/>
            </a:pPr>
            <a:r>
              <a:rPr lang="pt-BR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APC</a:t>
            </a:r>
          </a:p>
        </p:txBody>
      </p:sp>
      <p:pic>
        <p:nvPicPr>
          <p:cNvPr id="1032" name="Picture 2" descr="Z:\Users\Zaghetto\Documents\UnB\UnB Indentidade Visual\Departamento.TIF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39713"/>
            <a:ext cx="3913188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4213" y="1357313"/>
            <a:ext cx="7786687" cy="47688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marL="342900" indent="-342900" algn="r">
              <a:spcBef>
                <a:spcPct val="20000"/>
              </a:spcBef>
              <a:defRPr/>
            </a:pPr>
            <a:r>
              <a:rPr lang="en-US" sz="1800" b="1" kern="0" dirty="0" err="1">
                <a:latin typeface="Verdana" pitchFamily="34" charset="0"/>
              </a:rPr>
              <a:t>Algoritmos</a:t>
            </a:r>
            <a:r>
              <a:rPr lang="en-US" sz="1800" b="1" kern="0" dirty="0">
                <a:latin typeface="Verdana" pitchFamily="34" charset="0"/>
              </a:rPr>
              <a:t> e 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800" b="1" kern="0" dirty="0" err="1">
                <a:latin typeface="Verdana" pitchFamily="34" charset="0"/>
              </a:rPr>
              <a:t>Programação</a:t>
            </a:r>
            <a:r>
              <a:rPr lang="en-US" sz="1800" b="1" kern="0" dirty="0">
                <a:latin typeface="Verdana" pitchFamily="34" charset="0"/>
              </a:rPr>
              <a:t> de </a:t>
            </a:r>
            <a:r>
              <a:rPr lang="en-US" sz="1800" b="1" kern="0" dirty="0" err="1">
                <a:latin typeface="Verdana" pitchFamily="34" charset="0"/>
              </a:rPr>
              <a:t>Computadores</a:t>
            </a:r>
            <a:endParaRPr lang="en-US" sz="1800" b="1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400" b="1" kern="0" dirty="0" err="1">
                <a:latin typeface="Verdana" pitchFamily="34" charset="0"/>
              </a:rPr>
              <a:t>Disciplina</a:t>
            </a:r>
            <a:r>
              <a:rPr lang="en-US" sz="1400" b="1" kern="0" dirty="0">
                <a:latin typeface="Verdana" pitchFamily="34" charset="0"/>
              </a:rPr>
              <a:t> 113476</a:t>
            </a:r>
            <a:r>
              <a:rPr lang="en-US" sz="1600" b="1" kern="0" dirty="0">
                <a:latin typeface="Verdana" pitchFamily="34" charset="0"/>
              </a:rPr>
              <a:t/>
            </a:r>
            <a:br>
              <a:rPr lang="en-US" sz="1600" b="1" kern="0" dirty="0">
                <a:latin typeface="Verdana" pitchFamily="34" charset="0"/>
              </a:rPr>
            </a:br>
            <a:endParaRPr lang="en-US" sz="1600" b="1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endParaRPr lang="en-US" sz="16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endParaRPr lang="en-US" sz="16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2000" kern="0" dirty="0">
                <a:latin typeface="Verdana" pitchFamily="34" charset="0"/>
              </a:rPr>
              <a:t>Prof. </a:t>
            </a:r>
            <a:r>
              <a:rPr lang="en-US" sz="2000" kern="0" dirty="0" err="1">
                <a:latin typeface="Verdana" pitchFamily="34" charset="0"/>
              </a:rPr>
              <a:t>Alexandre</a:t>
            </a:r>
            <a:r>
              <a:rPr lang="en-US" sz="2000" kern="0" dirty="0">
                <a:latin typeface="Verdana" pitchFamily="34" charset="0"/>
              </a:rPr>
              <a:t> Zaghetto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400" kern="0" dirty="0">
                <a:latin typeface="Verdana" pitchFamily="34" charset="0"/>
              </a:rPr>
              <a:t>zaghetto@unb.br</a:t>
            </a:r>
          </a:p>
          <a:p>
            <a:pPr marL="342900" indent="-342900" algn="ctr">
              <a:spcBef>
                <a:spcPct val="20000"/>
              </a:spcBef>
              <a:defRPr/>
            </a:pPr>
            <a:endParaRPr lang="en-US" sz="14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Universidade</a:t>
            </a:r>
            <a:r>
              <a:rPr lang="en-US" sz="1200" kern="0" dirty="0">
                <a:latin typeface="Verdana" pitchFamily="34" charset="0"/>
              </a:rPr>
              <a:t> de Brasília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Instituto</a:t>
            </a:r>
            <a:r>
              <a:rPr lang="en-US" sz="1200" kern="0" dirty="0">
                <a:latin typeface="Verdana" pitchFamily="34" charset="0"/>
              </a:rPr>
              <a:t> de </a:t>
            </a:r>
            <a:r>
              <a:rPr lang="en-US" sz="1200" kern="0" dirty="0" err="1">
                <a:latin typeface="Verdana" pitchFamily="34" charset="0"/>
              </a:rPr>
              <a:t>Ciências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Exatas</a:t>
            </a:r>
            <a:endParaRPr lang="en-US" sz="12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Departamento</a:t>
            </a:r>
            <a:r>
              <a:rPr lang="en-US" sz="1200" kern="0" dirty="0">
                <a:latin typeface="Verdana" pitchFamily="34" charset="0"/>
              </a:rPr>
              <a:t> de </a:t>
            </a:r>
            <a:r>
              <a:rPr lang="en-US" sz="1200" kern="0" dirty="0" err="1">
                <a:latin typeface="Verdana" pitchFamily="34" charset="0"/>
              </a:rPr>
              <a:t>Ciência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da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Computação</a:t>
            </a:r>
            <a:endParaRPr lang="en-US" sz="1200" kern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800" kern="0" dirty="0">
                <a:latin typeface="Verdana" pitchFamily="34" charset="0"/>
              </a:rPr>
              <a:t>http://www.nickgentry.com/</a:t>
            </a: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Verdana" pitchFamily="34" charset="0"/>
            </a:endParaRPr>
          </a:p>
        </p:txBody>
      </p:sp>
      <p:pic>
        <p:nvPicPr>
          <p:cNvPr id="21506" name="Picture 2" descr="Stardus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1688" y="1484313"/>
            <a:ext cx="3265487" cy="41767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64861F46-170B-448B-BD54-FA51C5AEEC3E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10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1331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31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31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</a:t>
            </a:r>
            <a:r>
              <a:rPr lang="pt-BR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Sequenciais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332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4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258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Fluxograma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/>
            </a:r>
            <a:b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</a:b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13323" name="Object 1"/>
          <p:cNvGraphicFramePr>
            <a:graphicFrameLocks noChangeAspect="1"/>
          </p:cNvGraphicFramePr>
          <p:nvPr/>
        </p:nvGraphicFramePr>
        <p:xfrm>
          <a:off x="4692650" y="1643063"/>
          <a:ext cx="1379538" cy="321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9" r:id="rId3" imgW="1150706" imgH="2321960" progId="Pacestar.Diagram">
                  <p:embed/>
                </p:oleObj>
              </mc:Choice>
              <mc:Fallback>
                <p:oleObj r:id="rId3" imgW="1150706" imgH="2321960" progId="Pacestar.Diagram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2650" y="1643063"/>
                        <a:ext cx="1379538" cy="321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324" name="Conector de seta reta 15"/>
          <p:cNvCxnSpPr>
            <a:cxnSpLocks noChangeShapeType="1"/>
          </p:cNvCxnSpPr>
          <p:nvPr/>
        </p:nvCxnSpPr>
        <p:spPr bwMode="auto">
          <a:xfrm rot="10800000" flipV="1">
            <a:off x="3500438" y="1798638"/>
            <a:ext cx="1298575" cy="127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5" name="Conector de seta reta 17"/>
          <p:cNvCxnSpPr>
            <a:cxnSpLocks noChangeShapeType="1"/>
          </p:cNvCxnSpPr>
          <p:nvPr/>
        </p:nvCxnSpPr>
        <p:spPr bwMode="auto">
          <a:xfrm rot="16200000" flipV="1">
            <a:off x="3375819" y="3267869"/>
            <a:ext cx="1547813" cy="12985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6" name="Conector de seta reta 23"/>
          <p:cNvCxnSpPr>
            <a:cxnSpLocks noChangeShapeType="1"/>
          </p:cNvCxnSpPr>
          <p:nvPr/>
        </p:nvCxnSpPr>
        <p:spPr bwMode="auto">
          <a:xfrm>
            <a:off x="6072188" y="2357438"/>
            <a:ext cx="1000125" cy="7143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7" name="Conector de seta reta 25"/>
          <p:cNvCxnSpPr>
            <a:cxnSpLocks noChangeShapeType="1"/>
          </p:cNvCxnSpPr>
          <p:nvPr/>
        </p:nvCxnSpPr>
        <p:spPr bwMode="auto">
          <a:xfrm>
            <a:off x="6072188" y="2857500"/>
            <a:ext cx="1000125" cy="2857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8" name="Conector de seta reta 27"/>
          <p:cNvCxnSpPr>
            <a:cxnSpLocks noChangeShapeType="1"/>
          </p:cNvCxnSpPr>
          <p:nvPr/>
        </p:nvCxnSpPr>
        <p:spPr bwMode="auto">
          <a:xfrm flipV="1">
            <a:off x="6072188" y="3214688"/>
            <a:ext cx="1000125" cy="2857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9" name="Conector de seta reta 29"/>
          <p:cNvCxnSpPr>
            <a:cxnSpLocks noChangeShapeType="1"/>
          </p:cNvCxnSpPr>
          <p:nvPr/>
        </p:nvCxnSpPr>
        <p:spPr bwMode="auto">
          <a:xfrm flipV="1">
            <a:off x="6000750" y="3286125"/>
            <a:ext cx="1071563" cy="9286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Retângulo 30"/>
          <p:cNvSpPr/>
          <p:nvPr/>
        </p:nvSpPr>
        <p:spPr>
          <a:xfrm>
            <a:off x="6643688" y="2857500"/>
            <a:ext cx="2143125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Retângulo:</a:t>
            </a:r>
          </a:p>
          <a:p>
            <a:pPr lvl="1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comandos.</a:t>
            </a:r>
          </a:p>
        </p:txBody>
      </p:sp>
      <p:sp>
        <p:nvSpPr>
          <p:cNvPr id="32" name="Retângulo 31"/>
          <p:cNvSpPr/>
          <p:nvPr/>
        </p:nvSpPr>
        <p:spPr>
          <a:xfrm>
            <a:off x="500063" y="2854325"/>
            <a:ext cx="2928937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just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Elipse: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início ou fim do algoritmo.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3332" name="Paralelogramo 32"/>
          <p:cNvSpPr>
            <a:spLocks noChangeArrowheads="1"/>
          </p:cNvSpPr>
          <p:nvPr/>
        </p:nvSpPr>
        <p:spPr bwMode="auto">
          <a:xfrm>
            <a:off x="714375" y="4643438"/>
            <a:ext cx="1428750" cy="642937"/>
          </a:xfrm>
          <a:prstGeom prst="parallelogram">
            <a:avLst>
              <a:gd name="adj" fmla="val 25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leia()</a:t>
            </a:r>
          </a:p>
        </p:txBody>
      </p:sp>
      <p:sp>
        <p:nvSpPr>
          <p:cNvPr id="13333" name="Paralelogramo 33"/>
          <p:cNvSpPr>
            <a:spLocks noChangeArrowheads="1"/>
          </p:cNvSpPr>
          <p:nvPr/>
        </p:nvSpPr>
        <p:spPr bwMode="auto">
          <a:xfrm>
            <a:off x="714375" y="5429250"/>
            <a:ext cx="1428750" cy="642938"/>
          </a:xfrm>
          <a:prstGeom prst="parallelogram">
            <a:avLst>
              <a:gd name="adj" fmla="val 25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escreva()</a:t>
            </a:r>
          </a:p>
        </p:txBody>
      </p:sp>
      <p:cxnSp>
        <p:nvCxnSpPr>
          <p:cNvPr id="13334" name="Conector de seta reta 35"/>
          <p:cNvCxnSpPr>
            <a:cxnSpLocks noChangeShapeType="1"/>
            <a:stCxn id="13332" idx="2"/>
          </p:cNvCxnSpPr>
          <p:nvPr/>
        </p:nvCxnSpPr>
        <p:spPr bwMode="auto">
          <a:xfrm>
            <a:off x="2062163" y="4965700"/>
            <a:ext cx="1009650" cy="4635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5" name="Conector de seta reta 37"/>
          <p:cNvCxnSpPr>
            <a:cxnSpLocks noChangeShapeType="1"/>
            <a:stCxn id="13333" idx="2"/>
          </p:cNvCxnSpPr>
          <p:nvPr/>
        </p:nvCxnSpPr>
        <p:spPr bwMode="auto">
          <a:xfrm flipV="1">
            <a:off x="2062163" y="5500688"/>
            <a:ext cx="1009650" cy="2508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Retângulo 40"/>
          <p:cNvSpPr/>
          <p:nvPr/>
        </p:nvSpPr>
        <p:spPr>
          <a:xfrm>
            <a:off x="2643188" y="5143500"/>
            <a:ext cx="3500437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just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Paralelogramo: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entrada/saída de dados.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F2147EA3-6E07-4ADB-8D51-46453AD3C69F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11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1434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434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434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Seqüenciais</a:t>
            </a:r>
          </a:p>
        </p:txBody>
      </p:sp>
      <p:sp>
        <p:nvSpPr>
          <p:cNvPr id="1434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4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Como fica o fluxograma desse algoritmo?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 o programa equivalente em C?</a:t>
            </a:r>
          </a:p>
        </p:txBody>
      </p:sp>
      <p:sp>
        <p:nvSpPr>
          <p:cNvPr id="143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4E038C24-7D1A-4416-BC9B-8700AED3554B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12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1536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536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536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2" name="Text Box 2052"/>
          <p:cNvSpPr txBox="1">
            <a:spLocks noChangeArrowheads="1"/>
          </p:cNvSpPr>
          <p:nvPr/>
        </p:nvSpPr>
        <p:spPr bwMode="auto">
          <a:xfrm>
            <a:off x="714375" y="1449388"/>
            <a:ext cx="7715250" cy="237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“A descoberta começa com a consciência da anomalia, isto é, com o reconhecimento de que, de alguma maneira, a natureza violou as expectativas paradigmáticas que governam a ciência normal.”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r" eaLnBrk="1" hangingPunct="1">
              <a:defRPr/>
            </a:pPr>
            <a:r>
              <a:rPr lang="pt-BR" sz="1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Thomas S. Kuhn, Físico Teórico, </a:t>
            </a:r>
          </a:p>
          <a:p>
            <a:pPr algn="r" eaLnBrk="1" hangingPunct="1">
              <a:defRPr/>
            </a:pPr>
            <a:r>
              <a:rPr lang="pt-BR" sz="1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em seu livro A Estrutura das Revoluções Científicas.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42938" y="1600200"/>
            <a:ext cx="7786687" cy="45259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  <a:defRPr/>
            </a:pPr>
            <a:endParaRPr 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r>
              <a:rPr lang="pt-BR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Algoritmos Sequenciais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70C2732A-EC16-4D95-956E-A05600DF8D2D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14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14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Construindo os primeiros algoritmos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Basicamente a construção de um algoritmo se resume às seguintes etapas: 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marL="800100" lvl="1" indent="-342900" algn="just" eaLnBrk="1" hangingPunct="1">
              <a:buFont typeface="+mj-lt"/>
              <a:buAutoNum type="arabicPeriod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Entendimento do problema; </a:t>
            </a:r>
          </a:p>
          <a:p>
            <a:pPr marL="800100" lvl="1" indent="-342900" algn="just" eaLnBrk="1" hangingPunct="1">
              <a:buFont typeface="+mj-lt"/>
              <a:buAutoNum type="arabicPeriod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Definição dos dados, e respectivos tipos, que serão necessários para resolvê-lo (variáveis de entradas, auxiliares e de saída);</a:t>
            </a:r>
          </a:p>
          <a:p>
            <a:pPr marL="800100" lvl="1" indent="-342900" algn="just" eaLnBrk="1" hangingPunct="1">
              <a:buFont typeface="+mj-lt"/>
              <a:buAutoNum type="arabicPeriod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Obtenção destes dados (entradas);</a:t>
            </a:r>
          </a:p>
          <a:p>
            <a:pPr marL="800100" lvl="1" indent="-342900" algn="just" eaLnBrk="1" hangingPunct="1">
              <a:buFont typeface="+mj-lt"/>
              <a:buAutoNum type="arabicPeriod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Elaboração do processamento em si; </a:t>
            </a:r>
          </a:p>
          <a:p>
            <a:pPr marL="800100" lvl="1" indent="-342900" algn="just" eaLnBrk="1" hangingPunct="1">
              <a:buFont typeface="+mj-lt"/>
              <a:buAutoNum type="arabicPeriod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Exibição dos resultados (saídas).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</a:t>
            </a:r>
            <a:r>
              <a:rPr lang="pt-BR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Sequenciais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61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graphicFrame>
        <p:nvGraphicFramePr>
          <p:cNvPr id="10" name="Group 40"/>
          <p:cNvGraphicFramePr>
            <a:graphicFrameLocks noGrp="1"/>
          </p:cNvGraphicFramePr>
          <p:nvPr/>
        </p:nvGraphicFramePr>
        <p:xfrm>
          <a:off x="1000125" y="1989138"/>
          <a:ext cx="7000875" cy="914400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254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Problema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: </a:t>
                      </a:r>
                      <a:r>
                        <a:rPr kumimoji="0" lang="pt-P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Escreva um algoritmo em Portugol que leia 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dois números reais, calcule a média aritmética entre esses dois valores e mostre o resultado na tela do computador.</a:t>
                      </a:r>
                      <a:endParaRPr kumimoji="0" lang="pt-PT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25F40F5C-48DF-4FFD-B46E-9DA504FD649C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17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17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17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Construindo os primeiros algoritmos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Etapa 1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(entendimento do problema): 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A média aritmética de dois valores é calculada por (a+b)/2.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</a:t>
            </a:r>
            <a:r>
              <a:rPr lang="pt-BR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Sequenciais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717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graphicFrame>
        <p:nvGraphicFramePr>
          <p:cNvPr id="11" name="Group 40"/>
          <p:cNvGraphicFramePr>
            <a:graphicFrameLocks noGrp="1"/>
          </p:cNvGraphicFramePr>
          <p:nvPr/>
        </p:nvGraphicFramePr>
        <p:xfrm>
          <a:off x="1000125" y="1989138"/>
          <a:ext cx="7000875" cy="914400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254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Problema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: </a:t>
                      </a:r>
                      <a:r>
                        <a:rPr kumimoji="0" lang="pt-P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Escreva um algoritmo em Portugol que leia 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dois números reais, calcule a média aritmética entre esses dois valores e mostre o resultado na tela do computador.</a:t>
                      </a:r>
                      <a:endParaRPr kumimoji="0" lang="pt-PT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3AB00245-4142-483D-A5B1-BB69A2357860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819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19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19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Construindo os primeiros algoritmos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Etapa 2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(definição dos dados e seus tipos): 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Os dados necessários serão os dois valores, que colocaremos em duas variáveis A e B, do tipo real, e uma terceira variável real, que chamaremos MEDIA, onde o resultado será armazenado. 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ctr" eaLnBrk="1" hangingPunct="1">
              <a:defRPr/>
            </a:pPr>
            <a:r>
              <a:rPr lang="pt-BR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real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: A, B, MEDIA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</a:t>
            </a:r>
            <a:r>
              <a:rPr lang="pt-BR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Sequenciais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820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graphicFrame>
        <p:nvGraphicFramePr>
          <p:cNvPr id="11" name="Group 40"/>
          <p:cNvGraphicFramePr>
            <a:graphicFrameLocks noGrp="1"/>
          </p:cNvGraphicFramePr>
          <p:nvPr/>
        </p:nvGraphicFramePr>
        <p:xfrm>
          <a:off x="1000125" y="1989138"/>
          <a:ext cx="7000875" cy="914400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254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Problema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: </a:t>
                      </a:r>
                      <a:r>
                        <a:rPr kumimoji="0" lang="pt-P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Escreva um algoritmo em Portugol que leia 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dois números reais, calcule a média aritmética entre esses dois valores e mostre o resultado na tela do computador.</a:t>
                      </a:r>
                      <a:endParaRPr kumimoji="0" lang="pt-PT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AFCF63CB-0F98-4216-905F-8C1EED47BF8A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6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922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22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Construindo os primeiros algoritmos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Etapa 3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(obtenção dos dados): 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A obtenção dos dados neste algoritmo é simples. Basta pedir ao usuário que digite os valores. Os valores serão capturados por meio da função </a:t>
            </a:r>
            <a:r>
              <a:rPr lang="pt-BR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leia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().</a:t>
            </a:r>
          </a:p>
          <a:p>
            <a:pPr algn="just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4" eaLnBrk="1" hangingPunct="1">
              <a:defRPr/>
            </a:pPr>
            <a:r>
              <a:rPr lang="pt-BR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escreva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(“Digite o valor de A:”)</a:t>
            </a:r>
          </a:p>
          <a:p>
            <a:pPr lvl="4" eaLnBrk="1" hangingPunct="1">
              <a:defRPr/>
            </a:pPr>
            <a:r>
              <a:rPr lang="pt-BR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leia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(A)</a:t>
            </a:r>
          </a:p>
          <a:p>
            <a:pPr lvl="4" eaLnBrk="1" hangingPunct="1">
              <a:defRPr/>
            </a:pPr>
            <a:r>
              <a:rPr lang="pt-BR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escreva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(“Digite o valor de B:”)</a:t>
            </a:r>
          </a:p>
          <a:p>
            <a:pPr lvl="4" eaLnBrk="1" hangingPunct="1">
              <a:defRPr/>
            </a:pPr>
            <a:r>
              <a:rPr lang="pt-BR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leia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(B)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</a:t>
            </a:r>
            <a:r>
              <a:rPr lang="pt-BR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Sequenciais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92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graphicFrame>
        <p:nvGraphicFramePr>
          <p:cNvPr id="11" name="Group 40"/>
          <p:cNvGraphicFramePr>
            <a:graphicFrameLocks noGrp="1"/>
          </p:cNvGraphicFramePr>
          <p:nvPr/>
        </p:nvGraphicFramePr>
        <p:xfrm>
          <a:off x="1000125" y="1989138"/>
          <a:ext cx="7000875" cy="914400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254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Problema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: </a:t>
                      </a:r>
                      <a:r>
                        <a:rPr kumimoji="0" lang="pt-P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Escreva um algoritmo em Portugol que leia 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dois números reais, calcule a média aritmética entre esses dois valores e mostre o resultado na tela do computador.</a:t>
                      </a:r>
                      <a:endParaRPr kumimoji="0" lang="pt-PT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BF12DA1C-8F22-423A-9775-DA904F2A06E5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7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1024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24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369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Construindo os primeiros algoritmos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Etapa 4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(processamento): 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O processamento aqui é o cálculo da média a partir dos valores de A e B. O resultado do cálculo será armazenado na variável MEDIA. 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</a:p>
          <a:p>
            <a:pPr algn="ctr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MEDIA = (A+B)/2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</a:t>
            </a:r>
            <a:r>
              <a:rPr lang="pt-BR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Sequenciais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02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graphicFrame>
        <p:nvGraphicFramePr>
          <p:cNvPr id="11" name="Group 40"/>
          <p:cNvGraphicFramePr>
            <a:graphicFrameLocks noGrp="1"/>
          </p:cNvGraphicFramePr>
          <p:nvPr/>
        </p:nvGraphicFramePr>
        <p:xfrm>
          <a:off x="1000125" y="1989138"/>
          <a:ext cx="7000875" cy="914400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254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Problema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: </a:t>
                      </a:r>
                      <a:r>
                        <a:rPr kumimoji="0" lang="pt-P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Escreva um algoritmo em Portugol que leia 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dois números reais, calcule a média aritmética entre esses dois valores e mostre o resultado na tela do computador.</a:t>
                      </a:r>
                      <a:endParaRPr kumimoji="0" lang="pt-PT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A38BF116-6B6B-4083-916B-4F3D3E3C7A42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8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1126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126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127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Construindo os primeiros algoritmos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Etapa 5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(exibição do resultado): 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Basta exibir o conteúdo da variável MEDIA por meio da função </a:t>
            </a:r>
            <a:r>
              <a:rPr lang="pt-BR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escreva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().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ctr" eaLnBrk="1" hangingPunct="1">
              <a:defRPr/>
            </a:pPr>
            <a:r>
              <a:rPr lang="pt-BR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escreva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(“O valor da média é:”, MEDIA) </a:t>
            </a: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</a:t>
            </a:r>
            <a:r>
              <a:rPr lang="pt-BR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Sequenciais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12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graphicFrame>
        <p:nvGraphicFramePr>
          <p:cNvPr id="11" name="Group 40"/>
          <p:cNvGraphicFramePr>
            <a:graphicFrameLocks noGrp="1"/>
          </p:cNvGraphicFramePr>
          <p:nvPr/>
        </p:nvGraphicFramePr>
        <p:xfrm>
          <a:off x="1000125" y="1989138"/>
          <a:ext cx="7000875" cy="914400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254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Problema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: </a:t>
                      </a:r>
                      <a:r>
                        <a:rPr kumimoji="0" lang="pt-P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Escreva um algoritmo em Portugol que leia 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dois números reais, calcule a média aritmética entre esses dois valores e mostre o resultado na tela do computador.</a:t>
                      </a:r>
                      <a:endParaRPr kumimoji="0" lang="pt-PT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AD9893A2-1B97-43B8-9543-BEE11D89A394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9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1229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229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</a:t>
            </a:r>
            <a:r>
              <a:rPr lang="pt-BR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Sequenciais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229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4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Finalmente...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pt-BR" sz="1800" b="1" u="sng" dirty="0">
                <a:latin typeface="Courier New" pitchFamily="49" charset="0"/>
                <a:cs typeface="Courier New" pitchFamily="49" charset="0"/>
              </a:rPr>
              <a:t>algoritmo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calculamedia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// Seção de Declarações</a:t>
            </a:r>
          </a:p>
          <a:p>
            <a:pPr eaLnBrk="1" hangingPunct="1">
              <a:defRPr/>
            </a:pPr>
            <a:r>
              <a:rPr lang="pt-BR" sz="1800" b="1" u="sng" dirty="0">
                <a:latin typeface="Courier New" pitchFamily="49" charset="0"/>
                <a:cs typeface="Courier New" pitchFamily="49" charset="0"/>
              </a:rPr>
              <a:t>var</a:t>
            </a:r>
          </a:p>
          <a:p>
            <a:pPr eaLnBrk="1" hangingPunct="1">
              <a:defRPr/>
            </a:pPr>
            <a:r>
              <a:rPr lang="pt-BR" sz="1800" b="1" u="sng" dirty="0">
                <a:latin typeface="Courier New" pitchFamily="49" charset="0"/>
                <a:cs typeface="Courier New" pitchFamily="49" charset="0"/>
              </a:rPr>
              <a:t>real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: A, B, MEDIA</a:t>
            </a:r>
          </a:p>
          <a:p>
            <a:pPr eaLnBrk="1" hangingPunct="1">
              <a:defRPr/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// Seção de Comandos</a:t>
            </a:r>
          </a:p>
          <a:p>
            <a:pPr eaLnBrk="1" hangingPunct="1">
              <a:defRPr/>
            </a:pPr>
            <a:r>
              <a:rPr lang="pt-BR" sz="1800" b="1" u="sng" dirty="0">
                <a:latin typeface="Courier New" pitchFamily="49" charset="0"/>
                <a:cs typeface="Courier New" pitchFamily="49" charset="0"/>
              </a:rPr>
              <a:t>Inicio</a:t>
            </a:r>
          </a:p>
          <a:p>
            <a:pPr lvl="1" eaLnBrk="1" hangingPunct="1">
              <a:defRPr/>
            </a:pPr>
            <a:r>
              <a:rPr lang="pt-BR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escreva</a:t>
            </a:r>
            <a:r>
              <a:rPr lang="pt-BR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Digite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o valor de A</a:t>
            </a:r>
            <a:r>
              <a:rPr lang="pt-BR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: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)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r>
              <a:rPr lang="pt-BR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leia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(A)</a:t>
            </a:r>
          </a:p>
          <a:p>
            <a:pPr lvl="1" eaLnBrk="1" hangingPunct="1">
              <a:defRPr/>
            </a:pPr>
            <a:r>
              <a:rPr lang="pt-BR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escreva</a:t>
            </a:r>
            <a:r>
              <a:rPr lang="pt-BR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Digite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o valor de B</a:t>
            </a:r>
            <a:r>
              <a:rPr lang="pt-BR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: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)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r>
              <a:rPr lang="pt-BR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leia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(B)</a:t>
            </a:r>
          </a:p>
          <a:p>
            <a:pPr lvl="1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MEDIA = (A+B)/2   // MEDIA  (A+B)/2</a:t>
            </a: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pt-BR" sz="1800" b="1" u="sng" dirty="0"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("O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valor da média é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:",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MEDIA)</a:t>
            </a:r>
          </a:p>
          <a:p>
            <a:pPr eaLnBrk="1" hangingPunct="1">
              <a:defRPr/>
            </a:pPr>
            <a:r>
              <a:rPr lang="pt-BR" sz="1800" b="1" u="sng" dirty="0" err="1">
                <a:latin typeface="Courier New" pitchFamily="49" charset="0"/>
                <a:cs typeface="Courier New" pitchFamily="49" charset="0"/>
              </a:rPr>
              <a:t>fimalgoritmo</a:t>
            </a:r>
            <a:endParaRPr lang="pt-BR" sz="1800" b="1" u="sng" dirty="0"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2298" name="Conector de seta reta 17"/>
          <p:cNvCxnSpPr>
            <a:cxnSpLocks noChangeShapeType="1"/>
          </p:cNvCxnSpPr>
          <p:nvPr/>
        </p:nvCxnSpPr>
        <p:spPr bwMode="auto">
          <a:xfrm flipV="1">
            <a:off x="5451475" y="4298950"/>
            <a:ext cx="1571625" cy="9286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9" name="CaixaDeTexto 20"/>
          <p:cNvSpPr txBox="1">
            <a:spLocks noChangeArrowheads="1"/>
          </p:cNvSpPr>
          <p:nvPr/>
        </p:nvSpPr>
        <p:spPr bwMode="auto">
          <a:xfrm>
            <a:off x="6429375" y="3714750"/>
            <a:ext cx="23860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 vezes pode aparecer </a:t>
            </a:r>
          </a:p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lugar do “=”.</a:t>
            </a:r>
          </a:p>
        </p:txBody>
      </p:sp>
      <p:cxnSp>
        <p:nvCxnSpPr>
          <p:cNvPr id="12300" name="Conector angulado 24"/>
          <p:cNvCxnSpPr>
            <a:cxnSpLocks noChangeShapeType="1"/>
          </p:cNvCxnSpPr>
          <p:nvPr/>
        </p:nvCxnSpPr>
        <p:spPr bwMode="auto">
          <a:xfrm flipV="1">
            <a:off x="1071563" y="2428875"/>
            <a:ext cx="5072062" cy="214313"/>
          </a:xfrm>
          <a:prstGeom prst="bentConnector3">
            <a:avLst>
              <a:gd name="adj1" fmla="val -4579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1" name="CaixaDeTexto 32"/>
          <p:cNvSpPr txBox="1">
            <a:spLocks noChangeArrowheads="1"/>
          </p:cNvSpPr>
          <p:nvPr/>
        </p:nvSpPr>
        <p:spPr bwMode="auto">
          <a:xfrm>
            <a:off x="6215063" y="2263775"/>
            <a:ext cx="20494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Indicam comentário.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10311</TotalTime>
  <Words>647</Words>
  <Application>Microsoft Office PowerPoint</Application>
  <PresentationFormat>Apresentação na tela (4:3)</PresentationFormat>
  <Paragraphs>166</Paragraphs>
  <Slides>12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0" baseType="lpstr">
      <vt:lpstr>Times New Roman</vt:lpstr>
      <vt:lpstr>Arial</vt:lpstr>
      <vt:lpstr>Verdana</vt:lpstr>
      <vt:lpstr>Wingdings</vt:lpstr>
      <vt:lpstr>Courier New</vt:lpstr>
      <vt:lpstr>ＭＳ Ｐゴシック</vt:lpstr>
      <vt:lpstr>Estrutura padrão</vt:lpstr>
      <vt:lpstr>Pacestar.Diagram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Alexandre Zaghetto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Alexandre Zaghetto</dc:creator>
  <cp:lastModifiedBy>Alexandre Zaghetto</cp:lastModifiedBy>
  <cp:revision>1652</cp:revision>
  <dcterms:created xsi:type="dcterms:W3CDTF">2002-12-12T12:34:29Z</dcterms:created>
  <dcterms:modified xsi:type="dcterms:W3CDTF">2016-09-14T20:59:33Z</dcterms:modified>
</cp:coreProperties>
</file>