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715" r:id="rId2"/>
    <p:sldId id="630" r:id="rId3"/>
    <p:sldId id="631" r:id="rId4"/>
    <p:sldId id="632" r:id="rId5"/>
    <p:sldId id="634" r:id="rId6"/>
    <p:sldId id="635" r:id="rId7"/>
    <p:sldId id="637" r:id="rId8"/>
    <p:sldId id="639" r:id="rId9"/>
    <p:sldId id="640" r:id="rId10"/>
    <p:sldId id="644" r:id="rId11"/>
    <p:sldId id="643" r:id="rId12"/>
    <p:sldId id="641" r:id="rId13"/>
    <p:sldId id="645" r:id="rId14"/>
    <p:sldId id="646" r:id="rId15"/>
    <p:sldId id="642" r:id="rId16"/>
    <p:sldId id="647" r:id="rId17"/>
    <p:sldId id="648" r:id="rId18"/>
    <p:sldId id="650" r:id="rId19"/>
    <p:sldId id="651" r:id="rId20"/>
    <p:sldId id="652" r:id="rId21"/>
    <p:sldId id="699" r:id="rId22"/>
    <p:sldId id="700" r:id="rId23"/>
    <p:sldId id="701" r:id="rId24"/>
    <p:sldId id="702" r:id="rId25"/>
    <p:sldId id="649" r:id="rId26"/>
    <p:sldId id="703" r:id="rId27"/>
    <p:sldId id="704" r:id="rId28"/>
    <p:sldId id="654" r:id="rId29"/>
    <p:sldId id="655" r:id="rId30"/>
    <p:sldId id="706" r:id="rId31"/>
    <p:sldId id="716" r:id="rId32"/>
    <p:sldId id="707" r:id="rId33"/>
    <p:sldId id="708" r:id="rId34"/>
    <p:sldId id="709" r:id="rId35"/>
    <p:sldId id="710" r:id="rId36"/>
    <p:sldId id="656" r:id="rId37"/>
    <p:sldId id="657" r:id="rId38"/>
    <p:sldId id="658" r:id="rId39"/>
    <p:sldId id="660" r:id="rId40"/>
    <p:sldId id="661" r:id="rId41"/>
    <p:sldId id="662" r:id="rId42"/>
    <p:sldId id="663" r:id="rId43"/>
    <p:sldId id="664" r:id="rId44"/>
    <p:sldId id="665" r:id="rId45"/>
    <p:sldId id="666" r:id="rId46"/>
    <p:sldId id="667" r:id="rId47"/>
    <p:sldId id="668" r:id="rId48"/>
    <p:sldId id="669" r:id="rId49"/>
    <p:sldId id="670" r:id="rId50"/>
    <p:sldId id="671" r:id="rId51"/>
    <p:sldId id="672" r:id="rId52"/>
    <p:sldId id="713" r:id="rId53"/>
    <p:sldId id="673" r:id="rId54"/>
    <p:sldId id="674" r:id="rId55"/>
    <p:sldId id="675" r:id="rId56"/>
    <p:sldId id="676" r:id="rId57"/>
    <p:sldId id="714" r:id="rId58"/>
    <p:sldId id="677" r:id="rId59"/>
    <p:sldId id="678" r:id="rId60"/>
    <p:sldId id="679" r:id="rId61"/>
    <p:sldId id="680" r:id="rId62"/>
    <p:sldId id="681" r:id="rId63"/>
    <p:sldId id="682" r:id="rId64"/>
    <p:sldId id="683" r:id="rId65"/>
    <p:sldId id="684" r:id="rId66"/>
    <p:sldId id="685" r:id="rId67"/>
    <p:sldId id="686" r:id="rId68"/>
    <p:sldId id="687" r:id="rId69"/>
    <p:sldId id="688" r:id="rId70"/>
    <p:sldId id="689" r:id="rId71"/>
    <p:sldId id="690" r:id="rId72"/>
    <p:sldId id="691" r:id="rId73"/>
    <p:sldId id="692" r:id="rId74"/>
    <p:sldId id="693" r:id="rId75"/>
    <p:sldId id="694" r:id="rId76"/>
    <p:sldId id="695" r:id="rId77"/>
    <p:sldId id="696" r:id="rId78"/>
    <p:sldId id="697" r:id="rId79"/>
    <p:sldId id="698" r:id="rId80"/>
    <p:sldId id="711" r:id="rId81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C0C0C0"/>
    <a:srgbClr val="EAEAEA"/>
    <a:srgbClr val="800000"/>
    <a:srgbClr val="D4D4D4"/>
    <a:srgbClr val="DCDCD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6AB2C1A-4554-4C62-BD6C-10D1E70DFF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8416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6DFBF96-1142-42EF-B9B9-2786FB30E9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423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B5203-9C65-47CD-AB9E-195570F5C16B}" type="datetime1">
              <a:rPr lang="pt-BR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E7795-72F4-4E4B-A23B-76F3FE14F0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876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AFFD0-B5B6-41F6-A7F1-9BAC849740C3}" type="datetime1">
              <a:rPr lang="pt-BR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A098A-0631-46CA-9976-D219F6875D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129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E2987-6117-463D-8939-BEEF71BFF742}" type="datetime1">
              <a:rPr lang="pt-BR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DD112-A81E-427D-9AB2-4F2D271CFD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96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B2F1D-CA84-48AB-97D9-FC63A30F0B19}" type="datetime1">
              <a:rPr lang="pt-BR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3CEC7-03D3-42CD-BE03-04C3DE3D9C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20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94536-E18C-47A5-B710-4BFF2933E87F}" type="datetime1">
              <a:rPr lang="pt-BR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2F4F9-0CFF-43BC-B735-6E01582B74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954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86C7B9D-E301-46E5-97A9-0DDC4FCEA58E}" type="datetime1">
              <a:rPr lang="pt-BR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3A22523-A8B6-44CD-A8C7-FAF10ED21A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library/cstdlib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library/cstdlib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92162" name="Picture 2" descr="SelfPortrait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557338"/>
            <a:ext cx="2913062" cy="403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numero, soma;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soma =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("Escreva um novo valor:");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&amp;numero);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(numero != -1) {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soma = soma + numero;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("Escreva um novo valor:");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&amp;numero);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2A05CA3-44B3-4FEA-978E-38F1362F99C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(“O 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somatorio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vale: %f \n", soma);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2F0FD4E-71FB-426E-B1F0-CF77680E270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8B91A0-A048-4754-9CAB-E7952D20257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1890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3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programa que solicita ao usuário N notas, calcula e imprime na tela do computador a média da turma. O programa deve continuar solicitando notas até que o valor -1 seja digitado pelo usuário.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numero, soma = 0, media =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 =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("Escreva uma nota:");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&amp;numero);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(numero != -1) {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N++;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soma = soma + numero;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("Escreva uma outra nota:");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&amp;numero);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34A7A84-88BF-4204-8A29-0B97495887D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media = soma/N;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("A media 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media);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5DA4156-83D4-47E5-BF3F-38AB6A10E26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46A2FBF-881F-46EA-8D02-F6B884AD6FA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25606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6063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4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O número 3025 possui a seguinte característica :</a:t>
                      </a:r>
                    </a:p>
                    <a:p>
                      <a:pPr lvl="4" algn="just"/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</a:t>
                      </a:r>
                    </a:p>
                    <a:p>
                      <a:pPr lvl="4" algn="just"/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30 +25 = 55</a:t>
                      </a:r>
                    </a:p>
                    <a:p>
                      <a:pPr lvl="4" algn="just"/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55</a:t>
                      </a:r>
                      <a:r>
                        <a:rPr kumimoji="0" lang="pt-B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3025</a:t>
                      </a:r>
                    </a:p>
                    <a:p>
                      <a:pPr algn="just"/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programa que pesquise e imprima todos os números de quatro dígitos que apresentam tal característica.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N1, N2;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Soma2;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N = 1000;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 &lt;= 9999) {        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N1 = N/100;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N2 = N-(100*N1);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Soma2 =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(N1+N2, 2);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FE449B7-1EEB-4AEE-BCFD-80DC2B93608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(Soma2 == N) {         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("N1: %d \n", N1);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("N2: %d \n", N2);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("Soma2: %.0f \n", Soma2);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N++;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	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175E49B-A192-49E5-98A2-78E89F40CBD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ED6D084-2EE2-4B4E-9487-DEF010D31AF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1890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5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af-ZA" sz="1800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Achar o maior e o menor número de uma série de números positivos fornecidos pelo usuário via teclado. O programa deve solicitar valores até que</a:t>
                      </a:r>
                      <a:r>
                        <a:rPr lang="af-ZA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 número -1 seja fornecido.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35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maior, menor;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um numero:");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maior = N;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menor = N;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5436083-CEFD-4313-B47A-63E8CBFA590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 != -1) {  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(N &lt; menor)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menor = N;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}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(N &gt; maior)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maior = N;      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outro numero:");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("Maior: %d \n", maior);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("Menor: %d \n", menor); 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8E88D75-25F1-43E6-ABE5-E112B2C71A7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Pausa em repetições: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stdlib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.h: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 esse cabeçalho define várias funções de propósito geral, incluindo gerenciamento dinâmico de memória, geração de números pseudo-aleatórios, comunicação com o ambiente, aritmética de inteiro, busca, ordenação e conversão.</a:t>
            </a:r>
          </a:p>
          <a:p>
            <a:pPr lvl="1"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nome "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stdlib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 vem de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standard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library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(biblioteca padrão, em inglês).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hlinkClick r:id="rId2"/>
              </a:rPr>
              <a:t> </a:t>
            </a:r>
            <a:r>
              <a:rPr lang="pt-BR" sz="1800" dirty="0"/>
              <a:t>http://www.cplusplus.com/reference/clibrary/cstdlib/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system().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5C00F1C-3B3E-4FD0-8A86-6894EF86991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458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Pausa em repetições: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stdio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.h: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 esse cabeçalho define várias funções de entrada e saída de dados.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nome "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stdio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 vem de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 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standard input and output library.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hlinkClick r:id="rId2"/>
              </a:rPr>
              <a:t> </a:t>
            </a:r>
            <a:r>
              <a:rPr lang="pt-BR" sz="1800" dirty="0"/>
              <a:t>http://www.cplusplus.com/reference/clibrary/cstdio/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Exemplos: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scanf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printf().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BE4B79E-4DF2-4405-98B3-16EF3BEF14C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Pausa em repetições: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math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.h: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 esse cabeçalho define várias funções matemáticas.</a:t>
            </a:r>
            <a:endParaRPr lang="en-US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/>
              <a:t> http://www.cplusplus.com/reference/clibrary/cmath/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Exemplos: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pow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sqrt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7B422A0-B909-4938-85CB-32B5714FC4A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662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489075"/>
            <a:ext cx="722471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“Ora, está longe de ser óbvio, de um ponto de vista lógico, haver justificativa no inferir enunciados universais de enunciados singulares, independentemente de quão numerosos sejam esses; com efeito, qualquer conclusão colhida  desse modo sempre pode revelar-se falsa: independentemente de quantos casos de cisnes brancos possamos observar, isso não justifica a conclusão de que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todos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os cisnes são brancos.” Karl Popper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6272902-272B-4009-9E5B-FB1D01B5325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862306F-59D2-41BC-B89A-533A1CCE1C6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pouco mais sobre tipos...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500188" y="2017713"/>
          <a:ext cx="6095999" cy="38401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31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82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446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Tipo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Precisão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16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bits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a  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pt-BR" sz="1000" b="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-2.147.483.648 a 2.147.483.647</a:t>
                      </a:r>
                      <a:endParaRPr lang="pt-BR" sz="10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-128 a 127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a 7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dígitos significativos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double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64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 a 16 dígitos 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significativos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16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 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 4.294.967.295</a:t>
                      </a:r>
                      <a:r>
                        <a:rPr lang="pt-BR" sz="10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400" b="1" baseline="0" dirty="0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255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16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short</a:t>
                      </a:r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a  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pt-BR" sz="1000" b="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r>
                        <a:rPr lang="pt-BR" sz="10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32.768 a 32.767</a:t>
                      </a:r>
                      <a:endParaRPr lang="pt-BR" sz="10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716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short</a:t>
                      </a:r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 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 65.535</a:t>
                      </a:r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5363" y="1344613"/>
            <a:ext cx="72247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pouco mais sobre códigos de formatação...</a:t>
            </a:r>
          </a:p>
          <a:p>
            <a:pPr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C7E43F2-C33B-4E7E-9A79-0F958CE970F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500188" y="2087563"/>
          <a:ext cx="6096000" cy="3413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7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386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186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Códigos de formatação para o printf()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Significado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%c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Caractere simples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%d ou %i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Inteiro decimal com sinal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%e ou E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Notação científica (“e” minúsculo ou “E” maiúsculo)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%f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Ponto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flutuante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%g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 mais curto entre: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%e ou %f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%G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 mais curto entre: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%E ou %f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%o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Inteiro </a:t>
                      </a:r>
                      <a:r>
                        <a:rPr lang="pt-BR" sz="12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octal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sem sinal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%s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String de caracteres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%u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Inteiro sem sinal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%x ou %X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Inteiro hexadecimal sem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sinal (</a:t>
                      </a:r>
                      <a:r>
                        <a:rPr lang="pt-BR" sz="1200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minúsc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 ou maiúsc.)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%%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Imprime o caractere “%”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pouco mais sobre tipos e códigos de formatação...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geral:</a:t>
            </a:r>
          </a:p>
          <a:p>
            <a:pPr algn="just" eaLnBrk="1" hangingPunct="1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%li,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lu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%lx e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long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hi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hu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hx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t-B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short.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%Le,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Lg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t-B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long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double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(não funciona no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DevC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++).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765A7DA-A744-44FE-BB58-0A9310BA4C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500188" y="1892300"/>
          <a:ext cx="6096000" cy="2679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4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1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Tipo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Códigos de formatação para o</a:t>
                      </a:r>
                      <a:r>
                        <a:rPr lang="pt-BR" sz="12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printf()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%d ou %i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%c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%f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double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lf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%u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200" b="1" baseline="0" dirty="0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%c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short</a:t>
                      </a: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short</a:t>
                      </a: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hu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pouco mais sobre tipos e códigos de formatação...</a:t>
            </a:r>
          </a:p>
          <a:p>
            <a:pPr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 x1 = -2147483648;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x2 = 'A';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x3 = 3.141592;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x4 = 3.141592653589793;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x5 = 4294967295;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x6 = 255;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x7 = 65535;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("x1: %d  \n", x1);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("x2: %c  \n", x2);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char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("x3: %f  \n", x3);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("x4: %.15lf \n", x4);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("x5: %u  \n", x5);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("x6: %u  \n", x6);    // unsigned char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("x7: %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hu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\n", x7);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short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pt-BR" sz="1200" u="sng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5E66EA6-EB7C-4682-B019-E18ABDDF87C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pouco mais sobre tipos e códigos de formatação...</a:t>
            </a:r>
          </a:p>
          <a:p>
            <a:pPr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("short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algn="just"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short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D5C41C-5CAD-45C3-BB32-43746AD6FBD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057649E-C78D-459F-BAAE-40F5D6737D1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enquanto...faca.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614613"/>
            <a:ext cx="84867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de números inteiros em complemento de 2:</a:t>
            </a: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7BC6C09-8B60-4894-B8E0-ADB5E4160CF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8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pic>
        <p:nvPicPr>
          <p:cNvPr id="3380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143125"/>
            <a:ext cx="3038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143125"/>
            <a:ext cx="24288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714875"/>
            <a:ext cx="2928938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 bwMode="auto">
          <a:xfrm>
            <a:off x="5357813" y="2403475"/>
            <a:ext cx="500062" cy="3571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(-1)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(1+M) 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E-127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Considera-se que a representação utiliza a notação científica normalizada, ou seja, com exatamente um dígito diferente de zero antes do ponto binário.</a:t>
            </a:r>
            <a:endParaRPr lang="pt-BR" sz="1600" baseline="30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7E72CFB-F285-497C-A46B-B7480DD86F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graphicFrame>
        <p:nvGraphicFramePr>
          <p:cNvPr id="34827" name="Object 2"/>
          <p:cNvGraphicFramePr>
            <a:graphicFrameLocks noChangeAspect="1"/>
          </p:cNvGraphicFramePr>
          <p:nvPr/>
        </p:nvGraphicFramePr>
        <p:xfrm>
          <a:off x="3943350" y="3000375"/>
          <a:ext cx="12715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3" imgW="723272" imgH="177646" progId="Equation.DSMT4">
                  <p:embed/>
                </p:oleObj>
              </mc:Choice>
              <mc:Fallback>
                <p:oleObj name="Equation" r:id="rId3" imgW="723272" imgH="1776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000375"/>
                        <a:ext cx="127158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ângulo 12"/>
          <p:cNvSpPr/>
          <p:nvPr/>
        </p:nvSpPr>
        <p:spPr bwMode="auto">
          <a:xfrm>
            <a:off x="1928813" y="3571875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35718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35718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4000500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 bit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400050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8 bits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400050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23 bits</a:t>
            </a:r>
          </a:p>
        </p:txBody>
      </p:sp>
      <p:sp>
        <p:nvSpPr>
          <p:cNvPr id="34834" name="CaixaDeTexto 19"/>
          <p:cNvSpPr txBox="1">
            <a:spLocks noChangeArrowheads="1"/>
          </p:cNvSpPr>
          <p:nvPr/>
        </p:nvSpPr>
        <p:spPr bwMode="auto">
          <a:xfrm>
            <a:off x="5470525" y="2117725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 1: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 = 0, E = 129, M = 0,25</a:t>
            </a: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(-1)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(1+M)2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E-127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= (-1)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(1+0,25)2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129-127</a:t>
            </a:r>
          </a:p>
          <a:p>
            <a:pPr algn="ctr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=1,25*2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2 </a:t>
            </a:r>
          </a:p>
          <a:p>
            <a:pPr algn="ctr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5</a:t>
            </a: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F2BE3FF-56B3-4AE4-BEE3-A77CD888A53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1928813" y="3214688"/>
            <a:ext cx="57150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3214688"/>
            <a:ext cx="2000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1 0 0 0 0 0 0 1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3214688"/>
            <a:ext cx="3143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0  1   0  0  .    .    .    .   0</a:t>
            </a:r>
          </a:p>
        </p:txBody>
      </p:sp>
      <p:sp>
        <p:nvSpPr>
          <p:cNvPr id="20" name="Retângulo 19"/>
          <p:cNvSpPr/>
          <p:nvPr/>
        </p:nvSpPr>
        <p:spPr bwMode="auto">
          <a:xfrm>
            <a:off x="2500313" y="35718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7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6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5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4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3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2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1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0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endParaRPr lang="pt-BR" sz="1600" baseline="300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4500563" y="35718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-1 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-2</a:t>
            </a:r>
            <a:r>
              <a:rPr lang="pt-BR" sz="1600" dirty="0">
                <a:solidFill>
                  <a:schemeClr val="tx1"/>
                </a:solidFill>
              </a:rPr>
              <a:t>   2</a:t>
            </a:r>
            <a:r>
              <a:rPr lang="pt-BR" sz="1600" baseline="30000" dirty="0">
                <a:solidFill>
                  <a:schemeClr val="tx1"/>
                </a:solidFill>
              </a:rPr>
              <a:t>-3</a:t>
            </a:r>
            <a:r>
              <a:rPr lang="pt-BR" sz="1600" dirty="0">
                <a:solidFill>
                  <a:schemeClr val="tx1"/>
                </a:solidFill>
              </a:rPr>
              <a:t>  2</a:t>
            </a:r>
            <a:r>
              <a:rPr lang="pt-BR" sz="1600" baseline="30000" dirty="0">
                <a:solidFill>
                  <a:schemeClr val="tx1"/>
                </a:solidFill>
              </a:rPr>
              <a:t>-4    </a:t>
            </a:r>
            <a:r>
              <a:rPr lang="pt-BR" sz="1600" dirty="0">
                <a:solidFill>
                  <a:schemeClr val="tx1"/>
                </a:solidFill>
              </a:rPr>
              <a:t> .      .      .     .     2</a:t>
            </a:r>
            <a:r>
              <a:rPr lang="pt-BR" sz="1600" baseline="30000" dirty="0">
                <a:solidFill>
                  <a:schemeClr val="tx1"/>
                </a:solidFill>
              </a:rPr>
              <a:t>-23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2857500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285750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285750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/>
          <p:cNvSpPr/>
          <p:nvPr/>
        </p:nvSpPr>
        <p:spPr bwMode="auto">
          <a:xfrm>
            <a:off x="6865938" y="2924175"/>
            <a:ext cx="214312" cy="2349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 2: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0,75 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½ + ¼ = ¾ = 3·2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-2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11·2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-2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1,1·2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-1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Logo: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   E = e+127 = 126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234C2CD-9B17-4519-BE43-F1FFAB929B8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1928813" y="4500563"/>
            <a:ext cx="57150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4500563"/>
            <a:ext cx="2000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0 1 1 1 1 1 1 0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4500563"/>
            <a:ext cx="3143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1  0   0  0  .    .    .    .   0</a:t>
            </a:r>
          </a:p>
        </p:txBody>
      </p:sp>
      <p:sp>
        <p:nvSpPr>
          <p:cNvPr id="20" name="Retângulo 19"/>
          <p:cNvSpPr/>
          <p:nvPr/>
        </p:nvSpPr>
        <p:spPr bwMode="auto">
          <a:xfrm>
            <a:off x="2500313" y="485775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7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6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5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4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3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2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1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0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endParaRPr lang="pt-BR" sz="1600" baseline="300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4500563" y="485775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-1 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-2</a:t>
            </a:r>
            <a:r>
              <a:rPr lang="pt-BR" sz="1600" dirty="0">
                <a:solidFill>
                  <a:schemeClr val="tx1"/>
                </a:solidFill>
              </a:rPr>
              <a:t>   2</a:t>
            </a:r>
            <a:r>
              <a:rPr lang="pt-BR" sz="1600" baseline="30000" dirty="0">
                <a:solidFill>
                  <a:schemeClr val="tx1"/>
                </a:solidFill>
              </a:rPr>
              <a:t>-3</a:t>
            </a:r>
            <a:r>
              <a:rPr lang="pt-BR" sz="1600" dirty="0">
                <a:solidFill>
                  <a:schemeClr val="tx1"/>
                </a:solidFill>
              </a:rPr>
              <a:t>  2</a:t>
            </a:r>
            <a:r>
              <a:rPr lang="pt-BR" sz="1600" baseline="30000" dirty="0">
                <a:solidFill>
                  <a:schemeClr val="tx1"/>
                </a:solidFill>
              </a:rPr>
              <a:t>-4    </a:t>
            </a:r>
            <a:r>
              <a:rPr lang="pt-BR" sz="1600" dirty="0">
                <a:solidFill>
                  <a:schemeClr val="tx1"/>
                </a:solidFill>
              </a:rPr>
              <a:t> .      .      .     .     2-</a:t>
            </a:r>
            <a:r>
              <a:rPr lang="pt-BR" sz="1600" baseline="30000" dirty="0">
                <a:solidFill>
                  <a:schemeClr val="tx1"/>
                </a:solidFill>
              </a:rPr>
              <a:t>23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4143375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41433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41433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2" name="Conector de seta reta 21"/>
          <p:cNvCxnSpPr/>
          <p:nvPr/>
        </p:nvCxnSpPr>
        <p:spPr bwMode="auto">
          <a:xfrm rot="5400000">
            <a:off x="5965032" y="3464719"/>
            <a:ext cx="857250" cy="357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84" name="CaixaDeTexto 26"/>
          <p:cNvSpPr txBox="1">
            <a:spLocks noChangeArrowheads="1"/>
          </p:cNvSpPr>
          <p:nvPr/>
        </p:nvSpPr>
        <p:spPr bwMode="auto">
          <a:xfrm>
            <a:off x="6837363" y="26400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8" name="Conector de seta reta 27"/>
          <p:cNvCxnSpPr/>
          <p:nvPr/>
        </p:nvCxnSpPr>
        <p:spPr bwMode="auto">
          <a:xfrm flipV="1">
            <a:off x="2571750" y="5270500"/>
            <a:ext cx="714375" cy="428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 3: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-2,625 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-(2+1/2+1/8) = -21/8 = -21·2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-3 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-10101·2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-3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-1,0101·2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Logo: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   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   E = 1+127 = 128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F4BD30E-43FB-4822-AC1A-146186EC24D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1928813" y="4500563"/>
            <a:ext cx="57150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4500563"/>
            <a:ext cx="2000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1 0 0 0 0 0 0 0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4500563"/>
            <a:ext cx="3143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0  1   0  1  .    .    .    .   0</a:t>
            </a:r>
          </a:p>
        </p:txBody>
      </p:sp>
      <p:sp>
        <p:nvSpPr>
          <p:cNvPr id="20" name="Retângulo 19"/>
          <p:cNvSpPr/>
          <p:nvPr/>
        </p:nvSpPr>
        <p:spPr bwMode="auto">
          <a:xfrm>
            <a:off x="2500313" y="485775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7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6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5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4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3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2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1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0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endParaRPr lang="pt-BR" sz="1600" baseline="300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4500563" y="485775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-1 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-2</a:t>
            </a:r>
            <a:r>
              <a:rPr lang="pt-BR" sz="1600" dirty="0">
                <a:solidFill>
                  <a:schemeClr val="tx1"/>
                </a:solidFill>
              </a:rPr>
              <a:t>   2</a:t>
            </a:r>
            <a:r>
              <a:rPr lang="pt-BR" sz="1600" baseline="30000" dirty="0">
                <a:solidFill>
                  <a:schemeClr val="tx1"/>
                </a:solidFill>
              </a:rPr>
              <a:t>-3</a:t>
            </a:r>
            <a:r>
              <a:rPr lang="pt-BR" sz="1600" dirty="0">
                <a:solidFill>
                  <a:schemeClr val="tx1"/>
                </a:solidFill>
              </a:rPr>
              <a:t>  2</a:t>
            </a:r>
            <a:r>
              <a:rPr lang="pt-BR" sz="1600" baseline="30000" dirty="0">
                <a:solidFill>
                  <a:schemeClr val="tx1"/>
                </a:solidFill>
              </a:rPr>
              <a:t>-4    </a:t>
            </a:r>
            <a:r>
              <a:rPr lang="pt-BR" sz="1600" dirty="0">
                <a:solidFill>
                  <a:schemeClr val="tx1"/>
                </a:solidFill>
              </a:rPr>
              <a:t> .      .      .     .     2</a:t>
            </a:r>
            <a:r>
              <a:rPr lang="pt-BR" sz="1600" baseline="30000" dirty="0">
                <a:solidFill>
                  <a:schemeClr val="tx1"/>
                </a:solidFill>
              </a:rPr>
              <a:t>-23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4143375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41433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41433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40" name="Conector de seta reta 39"/>
          <p:cNvCxnSpPr/>
          <p:nvPr/>
        </p:nvCxnSpPr>
        <p:spPr bwMode="auto">
          <a:xfrm rot="10800000">
            <a:off x="3857625" y="5286375"/>
            <a:ext cx="428625" cy="285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 bwMode="auto">
          <a:xfrm rot="16200000" flipH="1">
            <a:off x="5393532" y="3607594"/>
            <a:ext cx="571500" cy="357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 4: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37/32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37·2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-5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100101·2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-5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1,00101·2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0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Logo:</a:t>
            </a: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   E = 0+127 = 127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EDC4EBC-DD4C-463B-8B84-4CD49353416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1928813" y="4500563"/>
            <a:ext cx="57150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4500563"/>
            <a:ext cx="2000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0 1 1 1 1 1 1 1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4500563"/>
            <a:ext cx="3143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0  0   1  0  1    .    .    .   0</a:t>
            </a:r>
          </a:p>
        </p:txBody>
      </p:sp>
      <p:sp>
        <p:nvSpPr>
          <p:cNvPr id="20" name="Retângulo 19"/>
          <p:cNvSpPr/>
          <p:nvPr/>
        </p:nvSpPr>
        <p:spPr bwMode="auto">
          <a:xfrm>
            <a:off x="2500313" y="485775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7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6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5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4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3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2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1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0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endParaRPr lang="pt-BR" sz="1600" baseline="300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4500563" y="485775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-1 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-2</a:t>
            </a:r>
            <a:r>
              <a:rPr lang="pt-BR" sz="1600" dirty="0">
                <a:solidFill>
                  <a:schemeClr val="tx1"/>
                </a:solidFill>
              </a:rPr>
              <a:t>   2</a:t>
            </a:r>
            <a:r>
              <a:rPr lang="pt-BR" sz="1600" baseline="30000" dirty="0">
                <a:solidFill>
                  <a:schemeClr val="tx1"/>
                </a:solidFill>
              </a:rPr>
              <a:t>-3</a:t>
            </a:r>
            <a:r>
              <a:rPr lang="pt-BR" sz="1600" dirty="0">
                <a:solidFill>
                  <a:schemeClr val="tx1"/>
                </a:solidFill>
              </a:rPr>
              <a:t>  2</a:t>
            </a:r>
            <a:r>
              <a:rPr lang="pt-BR" sz="1600" baseline="30000" dirty="0">
                <a:solidFill>
                  <a:schemeClr val="tx1"/>
                </a:solidFill>
              </a:rPr>
              <a:t>-4    </a:t>
            </a: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-5</a:t>
            </a:r>
            <a:r>
              <a:rPr lang="pt-BR" sz="1600" dirty="0">
                <a:solidFill>
                  <a:schemeClr val="tx1"/>
                </a:solidFill>
              </a:rPr>
              <a:t>     .      .       .  2</a:t>
            </a:r>
            <a:r>
              <a:rPr lang="pt-BR" sz="1600" baseline="30000" dirty="0">
                <a:solidFill>
                  <a:schemeClr val="tx1"/>
                </a:solidFill>
              </a:rPr>
              <a:t>-23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4143375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41433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41433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40" name="Conector de seta reta 39"/>
          <p:cNvCxnSpPr/>
          <p:nvPr/>
        </p:nvCxnSpPr>
        <p:spPr bwMode="auto">
          <a:xfrm rot="10800000">
            <a:off x="3857625" y="5286375"/>
            <a:ext cx="428625" cy="285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 bwMode="auto">
          <a:xfrm rot="5400000">
            <a:off x="5715000" y="3571875"/>
            <a:ext cx="714375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D5B24EE-1252-42F7-B458-E11399DEBB1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Um pouco mais sobre operadores...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operador condicional ternário:  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&lt;exp1&gt; ? &lt;exp2&gt; : &lt;exp3&gt;</a:t>
            </a:r>
          </a:p>
          <a:p>
            <a:pPr lvl="1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2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a=5, b=2, maior;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(a &gt; b)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maior = a;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maior = b;</a:t>
            </a:r>
          </a:p>
          <a:p>
            <a:pPr lvl="1" eaLnBrk="1" hangingPunct="1">
              <a:defRPr/>
            </a:pP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("Maior: %d \n", maior);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Operadores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031C9F-D037-45E2-9F61-B207F50EA3A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pouco mais sobre operadores...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operador condicional ternário:  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&lt;exp1&gt; ? &lt;exp2&gt; : &lt;exp3&gt;</a:t>
            </a:r>
          </a:p>
          <a:p>
            <a:pPr lvl="1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2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a=5, b=2, maior;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(a &gt; b)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maior = a;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maior = b;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("Maior: %d \n", maior);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Operadores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2714625" y="4286250"/>
            <a:ext cx="1928813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 bwMode="auto">
          <a:xfrm>
            <a:off x="2714625" y="4786313"/>
            <a:ext cx="192881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968" name="CaixaDeTexto 10"/>
          <p:cNvSpPr txBox="1">
            <a:spLocks noChangeArrowheads="1"/>
          </p:cNvSpPr>
          <p:nvPr/>
        </p:nvSpPr>
        <p:spPr bwMode="auto">
          <a:xfrm>
            <a:off x="4714875" y="4335463"/>
            <a:ext cx="3906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Onde foram parar as chaves?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61E120-BB41-454A-9F8F-4347A9DA182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pouco mais sobre operadores...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operador condicional ternário:  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&lt;exp1&gt; ? &lt;exp2&gt; : &lt;exp3&gt;</a:t>
            </a:r>
          </a:p>
          <a:p>
            <a:pPr lvl="1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2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a=5, b=2, maior;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maior = a&gt;b ? a : b;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Operadores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4514C60-2A8E-4D8A-B01E-B1A71D9B540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faca...enquanto.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500313"/>
            <a:ext cx="85058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64BABF5-C40E-44CE-8907-0C2E4C564FF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enquanto...faca.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grpSp>
        <p:nvGrpSpPr>
          <p:cNvPr id="7174" name="Grupo 25"/>
          <p:cNvGrpSpPr>
            <a:grpSpLocks/>
          </p:cNvGrpSpPr>
          <p:nvPr/>
        </p:nvGrpSpPr>
        <p:grpSpPr bwMode="auto">
          <a:xfrm>
            <a:off x="3214688" y="2605088"/>
            <a:ext cx="2028825" cy="3252787"/>
            <a:chOff x="3257542" y="2390768"/>
            <a:chExt cx="1543050" cy="2881315"/>
          </a:xfrm>
        </p:grpSpPr>
        <p:sp>
          <p:nvSpPr>
            <p:cNvPr id="7179" name="AutoShape 17"/>
            <p:cNvSpPr>
              <a:spLocks noChangeArrowheads="1"/>
            </p:cNvSpPr>
            <p:nvPr/>
          </p:nvSpPr>
          <p:spPr bwMode="auto">
            <a:xfrm>
              <a:off x="3500430" y="2684458"/>
              <a:ext cx="1057275" cy="498475"/>
            </a:xfrm>
            <a:prstGeom prst="hexagon">
              <a:avLst>
                <a:gd name="adj" fmla="val 53025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7180" name="Rectangle 16"/>
            <p:cNvSpPr>
              <a:spLocks noChangeArrowheads="1"/>
            </p:cNvSpPr>
            <p:nvPr/>
          </p:nvSpPr>
          <p:spPr bwMode="auto">
            <a:xfrm>
              <a:off x="3500430" y="3519483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7181" name="Rectangle 15"/>
            <p:cNvSpPr>
              <a:spLocks noChangeArrowheads="1"/>
            </p:cNvSpPr>
            <p:nvPr/>
          </p:nvSpPr>
          <p:spPr bwMode="auto">
            <a:xfrm>
              <a:off x="3500430" y="4079871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cxnSp>
          <p:nvCxnSpPr>
            <p:cNvPr id="7182" name="AutoShape 14"/>
            <p:cNvCxnSpPr>
              <a:cxnSpLocks noChangeShapeType="1"/>
            </p:cNvCxnSpPr>
            <p:nvPr/>
          </p:nvCxnSpPr>
          <p:spPr bwMode="auto">
            <a:xfrm>
              <a:off x="4029067" y="3198808"/>
              <a:ext cx="0" cy="314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3"/>
            <p:cNvCxnSpPr>
              <a:cxnSpLocks noChangeShapeType="1"/>
            </p:cNvCxnSpPr>
            <p:nvPr/>
          </p:nvCxnSpPr>
          <p:spPr bwMode="auto">
            <a:xfrm>
              <a:off x="4029067" y="387349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4" name="Text Box 12"/>
            <p:cNvSpPr txBox="1">
              <a:spLocks noChangeArrowheads="1"/>
            </p:cNvSpPr>
            <p:nvPr/>
          </p:nvSpPr>
          <p:spPr bwMode="auto">
            <a:xfrm>
              <a:off x="3832217" y="3561012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5" name="Text Box 11"/>
            <p:cNvSpPr txBox="1">
              <a:spLocks noChangeArrowheads="1"/>
            </p:cNvSpPr>
            <p:nvPr/>
          </p:nvSpPr>
          <p:spPr bwMode="auto">
            <a:xfrm>
              <a:off x="3832217" y="4098909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186" name="AutoShape 10"/>
            <p:cNvCxnSpPr>
              <a:cxnSpLocks noChangeShapeType="1"/>
            </p:cNvCxnSpPr>
            <p:nvPr/>
          </p:nvCxnSpPr>
          <p:spPr bwMode="auto">
            <a:xfrm>
              <a:off x="4029067" y="4433883"/>
              <a:ext cx="0" cy="263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9"/>
            <p:cNvCxnSpPr>
              <a:cxnSpLocks noChangeShapeType="1"/>
            </p:cNvCxnSpPr>
            <p:nvPr/>
          </p:nvCxnSpPr>
          <p:spPr bwMode="auto">
            <a:xfrm flipH="1">
              <a:off x="3257542" y="4697408"/>
              <a:ext cx="7715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8"/>
            <p:cNvCxnSpPr>
              <a:cxnSpLocks noChangeShapeType="1"/>
            </p:cNvCxnSpPr>
            <p:nvPr/>
          </p:nvCxnSpPr>
          <p:spPr bwMode="auto">
            <a:xfrm flipV="1">
              <a:off x="3257542" y="2936871"/>
              <a:ext cx="0" cy="1760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7"/>
            <p:cNvCxnSpPr>
              <a:cxnSpLocks noChangeShapeType="1"/>
            </p:cNvCxnSpPr>
            <p:nvPr/>
          </p:nvCxnSpPr>
          <p:spPr bwMode="auto">
            <a:xfrm>
              <a:off x="3257542" y="2936871"/>
              <a:ext cx="2428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AutoShape 6"/>
            <p:cNvCxnSpPr>
              <a:cxnSpLocks noChangeShapeType="1"/>
            </p:cNvCxnSpPr>
            <p:nvPr/>
          </p:nvCxnSpPr>
          <p:spPr bwMode="auto">
            <a:xfrm>
              <a:off x="4559292" y="2936871"/>
              <a:ext cx="241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AutoShape 5"/>
            <p:cNvCxnSpPr>
              <a:cxnSpLocks noChangeShapeType="1"/>
            </p:cNvCxnSpPr>
            <p:nvPr/>
          </p:nvCxnSpPr>
          <p:spPr bwMode="auto">
            <a:xfrm>
              <a:off x="4799005" y="2936871"/>
              <a:ext cx="0" cy="1992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2" name="AutoShape 4"/>
            <p:cNvCxnSpPr>
              <a:cxnSpLocks noChangeShapeType="1"/>
            </p:cNvCxnSpPr>
            <p:nvPr/>
          </p:nvCxnSpPr>
          <p:spPr bwMode="auto">
            <a:xfrm flipH="1">
              <a:off x="4029067" y="4930771"/>
              <a:ext cx="7699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3" name="AutoShape 3"/>
            <p:cNvCxnSpPr>
              <a:cxnSpLocks noChangeShapeType="1"/>
            </p:cNvCxnSpPr>
            <p:nvPr/>
          </p:nvCxnSpPr>
          <p:spPr bwMode="auto">
            <a:xfrm>
              <a:off x="4029067" y="4930771"/>
              <a:ext cx="0" cy="341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4" name="AutoShape 2"/>
            <p:cNvCxnSpPr>
              <a:cxnSpLocks noChangeShapeType="1"/>
            </p:cNvCxnSpPr>
            <p:nvPr/>
          </p:nvCxnSpPr>
          <p:spPr bwMode="auto">
            <a:xfrm>
              <a:off x="4029067" y="2390768"/>
              <a:ext cx="0" cy="282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5" name="Text Box 1"/>
            <p:cNvSpPr txBox="1">
              <a:spLocks noChangeArrowheads="1"/>
            </p:cNvSpPr>
            <p:nvPr/>
          </p:nvSpPr>
          <p:spPr bwMode="auto">
            <a:xfrm>
              <a:off x="3648067" y="2836858"/>
              <a:ext cx="768350" cy="198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&lt;condição&gt;</a:t>
              </a:r>
            </a:p>
          </p:txBody>
        </p:sp>
      </p:grpSp>
      <p:sp>
        <p:nvSpPr>
          <p:cNvPr id="7175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177" name="CaixaDeTexto 26"/>
          <p:cNvSpPr txBox="1">
            <a:spLocks noChangeArrowheads="1"/>
          </p:cNvSpPr>
          <p:nvPr/>
        </p:nvSpPr>
        <p:spPr bwMode="auto">
          <a:xfrm>
            <a:off x="4219575" y="3519488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7178" name="CaixaDeTexto 27"/>
          <p:cNvSpPr txBox="1">
            <a:spLocks noChangeArrowheads="1"/>
          </p:cNvSpPr>
          <p:nvPr/>
        </p:nvSpPr>
        <p:spPr bwMode="auto">
          <a:xfrm>
            <a:off x="4986338" y="2940050"/>
            <a:ext cx="287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9BCF5D3-2203-4454-B33E-65A51316743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faca...enquanto.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4038" name="AutoShape 17"/>
          <p:cNvSpPr>
            <a:spLocks noChangeArrowheads="1"/>
          </p:cNvSpPr>
          <p:nvPr/>
        </p:nvSpPr>
        <p:spPr bwMode="auto">
          <a:xfrm>
            <a:off x="3929063" y="4610100"/>
            <a:ext cx="1390650" cy="563563"/>
          </a:xfrm>
          <a:prstGeom prst="hexagon">
            <a:avLst>
              <a:gd name="adj" fmla="val 52974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/>
          </a:p>
        </p:txBody>
      </p:sp>
      <p:sp>
        <p:nvSpPr>
          <p:cNvPr id="44039" name="Rectangle 16"/>
          <p:cNvSpPr>
            <a:spLocks noChangeArrowheads="1"/>
          </p:cNvSpPr>
          <p:nvPr/>
        </p:nvSpPr>
        <p:spPr bwMode="auto">
          <a:xfrm>
            <a:off x="3929063" y="3159125"/>
            <a:ext cx="1390650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/>
          </a:p>
        </p:txBody>
      </p:sp>
      <p:sp>
        <p:nvSpPr>
          <p:cNvPr id="44040" name="Rectangle 15"/>
          <p:cNvSpPr>
            <a:spLocks noChangeArrowheads="1"/>
          </p:cNvSpPr>
          <p:nvPr/>
        </p:nvSpPr>
        <p:spPr bwMode="auto">
          <a:xfrm>
            <a:off x="3929063" y="3884613"/>
            <a:ext cx="1390650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/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4365625" y="3206750"/>
            <a:ext cx="4953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altLang="pt-BR" sz="1400" baseline="-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altLang="pt-B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042" name="Text Box 11"/>
          <p:cNvSpPr txBox="1">
            <a:spLocks noChangeArrowheads="1"/>
          </p:cNvSpPr>
          <p:nvPr/>
        </p:nvSpPr>
        <p:spPr bwMode="auto">
          <a:xfrm>
            <a:off x="4365625" y="3906838"/>
            <a:ext cx="4953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altLang="pt-BR" sz="1400" baseline="-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pt-BR" altLang="pt-B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043" name="AutoShape 9"/>
          <p:cNvCxnSpPr>
            <a:cxnSpLocks noChangeShapeType="1"/>
          </p:cNvCxnSpPr>
          <p:nvPr/>
        </p:nvCxnSpPr>
        <p:spPr bwMode="auto">
          <a:xfrm rot="10800000">
            <a:off x="3357563" y="4895850"/>
            <a:ext cx="58578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8"/>
          <p:cNvCxnSpPr>
            <a:cxnSpLocks noChangeShapeType="1"/>
          </p:cNvCxnSpPr>
          <p:nvPr/>
        </p:nvCxnSpPr>
        <p:spPr bwMode="auto">
          <a:xfrm rot="5400000" flipH="1" flipV="1">
            <a:off x="2257425" y="3783013"/>
            <a:ext cx="2201863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7"/>
          <p:cNvCxnSpPr>
            <a:cxnSpLocks noChangeShapeType="1"/>
            <a:endCxn id="44055" idx="2"/>
          </p:cNvCxnSpPr>
          <p:nvPr/>
        </p:nvCxnSpPr>
        <p:spPr bwMode="auto">
          <a:xfrm>
            <a:off x="3357563" y="2681288"/>
            <a:ext cx="113188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2"/>
          <p:cNvCxnSpPr>
            <a:cxnSpLocks noChangeShapeType="1"/>
          </p:cNvCxnSpPr>
          <p:nvPr/>
        </p:nvCxnSpPr>
        <p:spPr bwMode="auto">
          <a:xfrm>
            <a:off x="4645025" y="4289425"/>
            <a:ext cx="0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7" name="Text Box 1"/>
          <p:cNvSpPr txBox="1">
            <a:spLocks noChangeArrowheads="1"/>
          </p:cNvSpPr>
          <p:nvPr/>
        </p:nvSpPr>
        <p:spPr bwMode="auto">
          <a:xfrm>
            <a:off x="4124325" y="4781550"/>
            <a:ext cx="1009650" cy="225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&lt;condição&gt;</a:t>
            </a:r>
          </a:p>
        </p:txBody>
      </p:sp>
      <p:sp>
        <p:nvSpPr>
          <p:cNvPr id="4404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49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44050" name="CaixaDeTexto 26"/>
          <p:cNvSpPr txBox="1">
            <a:spLocks noChangeArrowheads="1"/>
          </p:cNvSpPr>
          <p:nvPr/>
        </p:nvSpPr>
        <p:spPr bwMode="auto">
          <a:xfrm>
            <a:off x="3500438" y="4538663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44051" name="CaixaDeTexto 27"/>
          <p:cNvSpPr txBox="1">
            <a:spLocks noChangeArrowheads="1"/>
          </p:cNvSpPr>
          <p:nvPr/>
        </p:nvSpPr>
        <p:spPr bwMode="auto">
          <a:xfrm>
            <a:off x="4716463" y="5181600"/>
            <a:ext cx="287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cxnSp>
        <p:nvCxnSpPr>
          <p:cNvPr id="44052" name="AutoShape 2"/>
          <p:cNvCxnSpPr>
            <a:cxnSpLocks noChangeShapeType="1"/>
          </p:cNvCxnSpPr>
          <p:nvPr/>
        </p:nvCxnSpPr>
        <p:spPr bwMode="auto">
          <a:xfrm>
            <a:off x="4645025" y="3562350"/>
            <a:ext cx="0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2"/>
          <p:cNvCxnSpPr>
            <a:cxnSpLocks noChangeShapeType="1"/>
          </p:cNvCxnSpPr>
          <p:nvPr/>
        </p:nvCxnSpPr>
        <p:spPr bwMode="auto">
          <a:xfrm>
            <a:off x="4645025" y="2824163"/>
            <a:ext cx="0" cy="319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"/>
          <p:cNvCxnSpPr>
            <a:cxnSpLocks noChangeShapeType="1"/>
          </p:cNvCxnSpPr>
          <p:nvPr/>
        </p:nvCxnSpPr>
        <p:spPr bwMode="auto">
          <a:xfrm>
            <a:off x="4645025" y="5181600"/>
            <a:ext cx="0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Elipse 33"/>
          <p:cNvSpPr>
            <a:spLocks noChangeArrowheads="1"/>
          </p:cNvSpPr>
          <p:nvPr/>
        </p:nvSpPr>
        <p:spPr bwMode="auto">
          <a:xfrm>
            <a:off x="4489450" y="2538413"/>
            <a:ext cx="285750" cy="2857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cxnSp>
        <p:nvCxnSpPr>
          <p:cNvPr id="44056" name="AutoShape 2"/>
          <p:cNvCxnSpPr>
            <a:cxnSpLocks noChangeShapeType="1"/>
          </p:cNvCxnSpPr>
          <p:nvPr/>
        </p:nvCxnSpPr>
        <p:spPr bwMode="auto">
          <a:xfrm>
            <a:off x="4645025" y="2201863"/>
            <a:ext cx="0" cy="319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21938FA-50ED-4515-8274-A7705D5F9E6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506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3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25" name="Group 40"/>
          <p:cNvGraphicFramePr>
            <a:graphicFrameLocks noGrp="1"/>
          </p:cNvGraphicFramePr>
          <p:nvPr/>
        </p:nvGraphicFramePr>
        <p:xfrm>
          <a:off x="1000125" y="2000250"/>
          <a:ext cx="7000875" cy="2011562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11363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valores inteiros positivos N e conta a quantidade de número pares e a quantidade de números ímpares digitados. O usuário deve continuar fornecendo novos valores até que o -1 seja digitado. O algoritmo deve mostrar ao final quantos números pares e quantos números ímpares foram digitados.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D17DF2E-8A53-4497-B567-C9BAB1ACCB0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facaenquanto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Numero;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algn="just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608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7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464E917-4353-4020-BE32-E31A8CFCF02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faca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um numero: ");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(Numero);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Numero &gt; 0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entao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Numero%2 == 0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entao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+1;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senao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+1;  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fimse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fimse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enquanto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numero != -1;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71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1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50EF684-643F-4053-8ED2-76DAFC82365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("Numero de pares:",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("Numero de ímpares:",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813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5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/>
        </p:nvSpPr>
        <p:spPr bwMode="auto">
          <a:xfrm>
            <a:off x="1285875" y="2786063"/>
            <a:ext cx="6643688" cy="642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1049D82-4082-462B-82F8-33D2D03E9B0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while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C: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(&lt;condição&gt;);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cxnSp>
        <p:nvCxnSpPr>
          <p:cNvPr id="9" name="Conector reto 8"/>
          <p:cNvCxnSpPr/>
          <p:nvPr/>
        </p:nvCxnSpPr>
        <p:spPr bwMode="auto">
          <a:xfrm rot="5400000">
            <a:off x="892969" y="3107531"/>
            <a:ext cx="50165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3A6A65B-9CB5-41DB-B0BA-DACB41445EE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0, Numero;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3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54764B5-7D6D-4F5C-98C1-30E2F3DFCFB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um numero: ");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("%d", &amp;Numero);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(Numero &gt; 0)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(Numero%2 == 0)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++;;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endParaRPr lang="pt-BR" sz="16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++;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(Numero != -1);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5120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7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2FB4B46-6FD5-4DBE-A024-39A69D98E18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("Numero de pares: %d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("Numero de ímpares: %d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5223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1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EC6F160-547D-4E51-96C2-0FF19D0D689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5325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5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25" name="Group 40"/>
          <p:cNvGraphicFramePr>
            <a:graphicFrameLocks noGrp="1"/>
          </p:cNvGraphicFramePr>
          <p:nvPr/>
        </p:nvGraphicFramePr>
        <p:xfrm>
          <a:off x="1000125" y="2000250"/>
          <a:ext cx="7000875" cy="1828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xemplo 2: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repetidamente leia coordenadas (x,y)  fornecidas pelo usuário e escreva na tela do computador "INTERIOR" ou "EXTERIOR", caso o ponto pertença ou não à região sombreada abaixo, respectivamente. A solicitação das coordenadas deve prosseguir até que o usuário solicite a interrupção. Utilize faca...enquanto (do...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while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na implementação do laço.</a:t>
                      </a:r>
                      <a:endParaRPr lang="pt-BR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262" name="Picture 2" descr="G:\Sem Títul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4010025"/>
            <a:ext cx="24288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0ED4A3C-876B-4584-A3DB-9F1D73DA9DD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um valor inteiro positivo N e imprime na tela do computador todos os número inteiros de 0 a N.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2EC8829-0F73-4E86-B513-E54D610B836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para...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fimpara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pic>
        <p:nvPicPr>
          <p:cNvPr id="542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14625"/>
            <a:ext cx="817403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6206F9B-0E32-47E6-8BC8-B94753FDA16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grpSp>
        <p:nvGrpSpPr>
          <p:cNvPr id="55301" name="Grupo 25"/>
          <p:cNvGrpSpPr>
            <a:grpSpLocks/>
          </p:cNvGrpSpPr>
          <p:nvPr/>
        </p:nvGrpSpPr>
        <p:grpSpPr bwMode="auto">
          <a:xfrm>
            <a:off x="3214688" y="2605088"/>
            <a:ext cx="2028825" cy="3252787"/>
            <a:chOff x="3257542" y="2390768"/>
            <a:chExt cx="1543050" cy="2881315"/>
          </a:xfrm>
        </p:grpSpPr>
        <p:sp>
          <p:nvSpPr>
            <p:cNvPr id="55307" name="AutoShape 17"/>
            <p:cNvSpPr>
              <a:spLocks noChangeArrowheads="1"/>
            </p:cNvSpPr>
            <p:nvPr/>
          </p:nvSpPr>
          <p:spPr bwMode="auto">
            <a:xfrm>
              <a:off x="3500430" y="2684458"/>
              <a:ext cx="1057275" cy="498475"/>
            </a:xfrm>
            <a:prstGeom prst="hexagon">
              <a:avLst>
                <a:gd name="adj" fmla="val 53025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55308" name="Rectangle 16"/>
            <p:cNvSpPr>
              <a:spLocks noChangeArrowheads="1"/>
            </p:cNvSpPr>
            <p:nvPr/>
          </p:nvSpPr>
          <p:spPr bwMode="auto">
            <a:xfrm>
              <a:off x="3500430" y="3519483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55309" name="Rectangle 15"/>
            <p:cNvSpPr>
              <a:spLocks noChangeArrowheads="1"/>
            </p:cNvSpPr>
            <p:nvPr/>
          </p:nvSpPr>
          <p:spPr bwMode="auto">
            <a:xfrm>
              <a:off x="3500430" y="4079871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cxnSp>
          <p:nvCxnSpPr>
            <p:cNvPr id="55310" name="AutoShape 14"/>
            <p:cNvCxnSpPr>
              <a:cxnSpLocks noChangeShapeType="1"/>
            </p:cNvCxnSpPr>
            <p:nvPr/>
          </p:nvCxnSpPr>
          <p:spPr bwMode="auto">
            <a:xfrm>
              <a:off x="4029067" y="3198808"/>
              <a:ext cx="0" cy="314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1" name="AutoShape 13"/>
            <p:cNvCxnSpPr>
              <a:cxnSpLocks noChangeShapeType="1"/>
            </p:cNvCxnSpPr>
            <p:nvPr/>
          </p:nvCxnSpPr>
          <p:spPr bwMode="auto">
            <a:xfrm>
              <a:off x="4029067" y="387349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12" name="Text Box 12"/>
            <p:cNvSpPr txBox="1">
              <a:spLocks noChangeArrowheads="1"/>
            </p:cNvSpPr>
            <p:nvPr/>
          </p:nvSpPr>
          <p:spPr bwMode="auto">
            <a:xfrm>
              <a:off x="3832217" y="3561012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313" name="Text Box 11"/>
            <p:cNvSpPr txBox="1">
              <a:spLocks noChangeArrowheads="1"/>
            </p:cNvSpPr>
            <p:nvPr/>
          </p:nvSpPr>
          <p:spPr bwMode="auto">
            <a:xfrm>
              <a:off x="3832217" y="4098909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55314" name="AutoShape 10"/>
            <p:cNvCxnSpPr>
              <a:cxnSpLocks noChangeShapeType="1"/>
            </p:cNvCxnSpPr>
            <p:nvPr/>
          </p:nvCxnSpPr>
          <p:spPr bwMode="auto">
            <a:xfrm>
              <a:off x="4029067" y="4433883"/>
              <a:ext cx="0" cy="263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5" name="AutoShape 9"/>
            <p:cNvCxnSpPr>
              <a:cxnSpLocks noChangeShapeType="1"/>
            </p:cNvCxnSpPr>
            <p:nvPr/>
          </p:nvCxnSpPr>
          <p:spPr bwMode="auto">
            <a:xfrm flipH="1">
              <a:off x="3257542" y="4697408"/>
              <a:ext cx="7715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6" name="AutoShape 8"/>
            <p:cNvCxnSpPr>
              <a:cxnSpLocks noChangeShapeType="1"/>
            </p:cNvCxnSpPr>
            <p:nvPr/>
          </p:nvCxnSpPr>
          <p:spPr bwMode="auto">
            <a:xfrm flipV="1">
              <a:off x="3257542" y="2936871"/>
              <a:ext cx="0" cy="1760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7" name="AutoShape 7"/>
            <p:cNvCxnSpPr>
              <a:cxnSpLocks noChangeShapeType="1"/>
            </p:cNvCxnSpPr>
            <p:nvPr/>
          </p:nvCxnSpPr>
          <p:spPr bwMode="auto">
            <a:xfrm>
              <a:off x="3257542" y="2936871"/>
              <a:ext cx="2428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8" name="AutoShape 6"/>
            <p:cNvCxnSpPr>
              <a:cxnSpLocks noChangeShapeType="1"/>
            </p:cNvCxnSpPr>
            <p:nvPr/>
          </p:nvCxnSpPr>
          <p:spPr bwMode="auto">
            <a:xfrm>
              <a:off x="4559292" y="2936871"/>
              <a:ext cx="241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9" name="AutoShape 5"/>
            <p:cNvCxnSpPr>
              <a:cxnSpLocks noChangeShapeType="1"/>
            </p:cNvCxnSpPr>
            <p:nvPr/>
          </p:nvCxnSpPr>
          <p:spPr bwMode="auto">
            <a:xfrm>
              <a:off x="4799005" y="2936871"/>
              <a:ext cx="0" cy="1992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0" name="AutoShape 4"/>
            <p:cNvCxnSpPr>
              <a:cxnSpLocks noChangeShapeType="1"/>
            </p:cNvCxnSpPr>
            <p:nvPr/>
          </p:nvCxnSpPr>
          <p:spPr bwMode="auto">
            <a:xfrm flipH="1">
              <a:off x="4029067" y="4930771"/>
              <a:ext cx="7699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1" name="AutoShape 3"/>
            <p:cNvCxnSpPr>
              <a:cxnSpLocks noChangeShapeType="1"/>
            </p:cNvCxnSpPr>
            <p:nvPr/>
          </p:nvCxnSpPr>
          <p:spPr bwMode="auto">
            <a:xfrm>
              <a:off x="4029067" y="4930771"/>
              <a:ext cx="0" cy="341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2" name="AutoShape 2"/>
            <p:cNvCxnSpPr>
              <a:cxnSpLocks noChangeShapeType="1"/>
            </p:cNvCxnSpPr>
            <p:nvPr/>
          </p:nvCxnSpPr>
          <p:spPr bwMode="auto">
            <a:xfrm>
              <a:off x="4029067" y="2390768"/>
              <a:ext cx="0" cy="282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23" name="Text Box 1"/>
            <p:cNvSpPr txBox="1">
              <a:spLocks noChangeArrowheads="1"/>
            </p:cNvSpPr>
            <p:nvPr/>
          </p:nvSpPr>
          <p:spPr bwMode="auto">
            <a:xfrm>
              <a:off x="3648067" y="2836858"/>
              <a:ext cx="768350" cy="198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&lt;condição&gt;</a:t>
              </a:r>
            </a:p>
          </p:txBody>
        </p:sp>
      </p:grpSp>
      <p:sp>
        <p:nvSpPr>
          <p:cNvPr id="5530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3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5304" name="CaixaDeTexto 26"/>
          <p:cNvSpPr txBox="1">
            <a:spLocks noChangeArrowheads="1"/>
          </p:cNvSpPr>
          <p:nvPr/>
        </p:nvSpPr>
        <p:spPr bwMode="auto">
          <a:xfrm>
            <a:off x="4219575" y="3519488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55305" name="CaixaDeTexto 27"/>
          <p:cNvSpPr txBox="1">
            <a:spLocks noChangeArrowheads="1"/>
          </p:cNvSpPr>
          <p:nvPr/>
        </p:nvSpPr>
        <p:spPr bwMode="auto">
          <a:xfrm>
            <a:off x="4986338" y="2940050"/>
            <a:ext cx="287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para...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fimpara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E687A86-C326-475A-84E2-18B1F0DCD5A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grpSp>
        <p:nvGrpSpPr>
          <p:cNvPr id="56325" name="Grupo 25"/>
          <p:cNvGrpSpPr>
            <a:grpSpLocks/>
          </p:cNvGrpSpPr>
          <p:nvPr/>
        </p:nvGrpSpPr>
        <p:grpSpPr bwMode="auto">
          <a:xfrm>
            <a:off x="3214688" y="2605088"/>
            <a:ext cx="2028825" cy="3252787"/>
            <a:chOff x="3257542" y="2390768"/>
            <a:chExt cx="1543050" cy="2881315"/>
          </a:xfrm>
        </p:grpSpPr>
        <p:sp>
          <p:nvSpPr>
            <p:cNvPr id="56332" name="AutoShape 17"/>
            <p:cNvSpPr>
              <a:spLocks noChangeArrowheads="1"/>
            </p:cNvSpPr>
            <p:nvPr/>
          </p:nvSpPr>
          <p:spPr bwMode="auto">
            <a:xfrm>
              <a:off x="3500430" y="2684458"/>
              <a:ext cx="1057275" cy="498475"/>
            </a:xfrm>
            <a:prstGeom prst="hexagon">
              <a:avLst>
                <a:gd name="adj" fmla="val 53025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56333" name="Rectangle 16"/>
            <p:cNvSpPr>
              <a:spLocks noChangeArrowheads="1"/>
            </p:cNvSpPr>
            <p:nvPr/>
          </p:nvSpPr>
          <p:spPr bwMode="auto">
            <a:xfrm>
              <a:off x="3500430" y="3519483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56334" name="Rectangle 15"/>
            <p:cNvSpPr>
              <a:spLocks noChangeArrowheads="1"/>
            </p:cNvSpPr>
            <p:nvPr/>
          </p:nvSpPr>
          <p:spPr bwMode="auto">
            <a:xfrm>
              <a:off x="3500430" y="4079871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cxnSp>
          <p:nvCxnSpPr>
            <p:cNvPr id="56335" name="AutoShape 14"/>
            <p:cNvCxnSpPr>
              <a:cxnSpLocks noChangeShapeType="1"/>
            </p:cNvCxnSpPr>
            <p:nvPr/>
          </p:nvCxnSpPr>
          <p:spPr bwMode="auto">
            <a:xfrm>
              <a:off x="4029067" y="3198808"/>
              <a:ext cx="0" cy="314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6" name="AutoShape 13"/>
            <p:cNvCxnSpPr>
              <a:cxnSpLocks noChangeShapeType="1"/>
            </p:cNvCxnSpPr>
            <p:nvPr/>
          </p:nvCxnSpPr>
          <p:spPr bwMode="auto">
            <a:xfrm>
              <a:off x="4029067" y="387349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7" name="Text Box 12"/>
            <p:cNvSpPr txBox="1">
              <a:spLocks noChangeArrowheads="1"/>
            </p:cNvSpPr>
            <p:nvPr/>
          </p:nvSpPr>
          <p:spPr bwMode="auto">
            <a:xfrm>
              <a:off x="3832217" y="3561012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6338" name="Text Box 11"/>
            <p:cNvSpPr txBox="1">
              <a:spLocks noChangeArrowheads="1"/>
            </p:cNvSpPr>
            <p:nvPr/>
          </p:nvSpPr>
          <p:spPr bwMode="auto">
            <a:xfrm>
              <a:off x="3832217" y="4098909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56339" name="AutoShape 10"/>
            <p:cNvCxnSpPr>
              <a:cxnSpLocks noChangeShapeType="1"/>
            </p:cNvCxnSpPr>
            <p:nvPr/>
          </p:nvCxnSpPr>
          <p:spPr bwMode="auto">
            <a:xfrm>
              <a:off x="4029067" y="4433883"/>
              <a:ext cx="0" cy="263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0" name="AutoShape 9"/>
            <p:cNvCxnSpPr>
              <a:cxnSpLocks noChangeShapeType="1"/>
            </p:cNvCxnSpPr>
            <p:nvPr/>
          </p:nvCxnSpPr>
          <p:spPr bwMode="auto">
            <a:xfrm flipH="1">
              <a:off x="3257542" y="4697408"/>
              <a:ext cx="7715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1" name="AutoShape 8"/>
            <p:cNvCxnSpPr>
              <a:cxnSpLocks noChangeShapeType="1"/>
            </p:cNvCxnSpPr>
            <p:nvPr/>
          </p:nvCxnSpPr>
          <p:spPr bwMode="auto">
            <a:xfrm flipV="1">
              <a:off x="3257542" y="2936871"/>
              <a:ext cx="0" cy="1760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2" name="AutoShape 7"/>
            <p:cNvCxnSpPr>
              <a:cxnSpLocks noChangeShapeType="1"/>
            </p:cNvCxnSpPr>
            <p:nvPr/>
          </p:nvCxnSpPr>
          <p:spPr bwMode="auto">
            <a:xfrm>
              <a:off x="3257542" y="2936871"/>
              <a:ext cx="2428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3" name="AutoShape 6"/>
            <p:cNvCxnSpPr>
              <a:cxnSpLocks noChangeShapeType="1"/>
            </p:cNvCxnSpPr>
            <p:nvPr/>
          </p:nvCxnSpPr>
          <p:spPr bwMode="auto">
            <a:xfrm>
              <a:off x="4559292" y="2936871"/>
              <a:ext cx="241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4" name="AutoShape 5"/>
            <p:cNvCxnSpPr>
              <a:cxnSpLocks noChangeShapeType="1"/>
            </p:cNvCxnSpPr>
            <p:nvPr/>
          </p:nvCxnSpPr>
          <p:spPr bwMode="auto">
            <a:xfrm>
              <a:off x="4799005" y="2936871"/>
              <a:ext cx="0" cy="1992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5" name="AutoShape 4"/>
            <p:cNvCxnSpPr>
              <a:cxnSpLocks noChangeShapeType="1"/>
            </p:cNvCxnSpPr>
            <p:nvPr/>
          </p:nvCxnSpPr>
          <p:spPr bwMode="auto">
            <a:xfrm flipH="1">
              <a:off x="4029067" y="4930771"/>
              <a:ext cx="7699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6" name="AutoShape 3"/>
            <p:cNvCxnSpPr>
              <a:cxnSpLocks noChangeShapeType="1"/>
            </p:cNvCxnSpPr>
            <p:nvPr/>
          </p:nvCxnSpPr>
          <p:spPr bwMode="auto">
            <a:xfrm>
              <a:off x="4029067" y="4930771"/>
              <a:ext cx="0" cy="341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7" name="AutoShape 2"/>
            <p:cNvCxnSpPr>
              <a:cxnSpLocks noChangeShapeType="1"/>
            </p:cNvCxnSpPr>
            <p:nvPr/>
          </p:nvCxnSpPr>
          <p:spPr bwMode="auto">
            <a:xfrm>
              <a:off x="4029067" y="2390768"/>
              <a:ext cx="0" cy="282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1"/>
            <p:cNvSpPr txBox="1">
              <a:spLocks noChangeArrowheads="1"/>
            </p:cNvSpPr>
            <p:nvPr/>
          </p:nvSpPr>
          <p:spPr bwMode="auto">
            <a:xfrm>
              <a:off x="3648067" y="2836858"/>
              <a:ext cx="768350" cy="198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&lt;condição&gt;</a:t>
              </a:r>
            </a:p>
          </p:txBody>
        </p:sp>
      </p:grpSp>
      <p:sp>
        <p:nvSpPr>
          <p:cNvPr id="5632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7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6328" name="CaixaDeTexto 26"/>
          <p:cNvSpPr txBox="1">
            <a:spLocks noChangeArrowheads="1"/>
          </p:cNvSpPr>
          <p:nvPr/>
        </p:nvSpPr>
        <p:spPr bwMode="auto">
          <a:xfrm>
            <a:off x="4219575" y="3519488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56329" name="CaixaDeTexto 27"/>
          <p:cNvSpPr txBox="1">
            <a:spLocks noChangeArrowheads="1"/>
          </p:cNvSpPr>
          <p:nvPr/>
        </p:nvSpPr>
        <p:spPr bwMode="auto">
          <a:xfrm>
            <a:off x="4986338" y="2940050"/>
            <a:ext cx="287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para...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fimpara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sp>
        <p:nvSpPr>
          <p:cNvPr id="8" name="Line Callout 1 (Accent Bar) 7"/>
          <p:cNvSpPr/>
          <p:nvPr/>
        </p:nvSpPr>
        <p:spPr bwMode="auto">
          <a:xfrm>
            <a:off x="5970588" y="2822575"/>
            <a:ext cx="1382712" cy="612775"/>
          </a:xfrm>
          <a:prstGeom prst="accentCallout1">
            <a:avLst>
              <a:gd name="adj1" fmla="val 30984"/>
              <a:gd name="adj2" fmla="val -950"/>
              <a:gd name="adj3" fmla="val 63564"/>
              <a:gd name="adj4" fmla="val -4977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Exatamente</a:t>
            </a:r>
          </a:p>
          <a:p>
            <a:pPr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igual ao while.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657CF01-9579-48E1-A333-70F44B62E4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um valor inteiro positivo N e imprime na tela do computador todos os número inteiros de 0 a N.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0EA8A95-5662-434A-9B1F-201CAB1632F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mostraN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N, i;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número N:");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(N);</a:t>
            </a:r>
          </a:p>
          <a:p>
            <a:pPr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para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passo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faca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fimpara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/>
          <p:nvPr/>
        </p:nvSpPr>
        <p:spPr bwMode="auto">
          <a:xfrm>
            <a:off x="1571625" y="2894013"/>
            <a:ext cx="3143250" cy="86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variável de controle : 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Forma geral em C: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(&lt;inicialização&gt;; &lt;condição&gt;; &lt;incremento&gt;) {</a:t>
            </a: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&lt;comandos&gt;</a:t>
            </a:r>
            <a:endParaRPr lang="pt-BR" sz="1600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60B4E4D-0F50-4DFB-B5F2-16FA9A64DA5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93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4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4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16200000" flipH="1">
            <a:off x="623887" y="3338513"/>
            <a:ext cx="1031875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variável de controle : 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i&lt;=N; i++)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8990D1C-EB79-4E62-8077-ABEFC66C901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enquanto um caso particular do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while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i&lt;=N; i++)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AAD023F-BC60-4D41-B3DF-B6363DA283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cxnSp>
        <p:nvCxnSpPr>
          <p:cNvPr id="61450" name="Straight Connector 4"/>
          <p:cNvCxnSpPr>
            <a:cxnSpLocks noChangeShapeType="1"/>
          </p:cNvCxnSpPr>
          <p:nvPr/>
        </p:nvCxnSpPr>
        <p:spPr bwMode="auto">
          <a:xfrm>
            <a:off x="4356100" y="2781300"/>
            <a:ext cx="0" cy="23034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1" name="TextBox 5"/>
          <p:cNvSpPr txBox="1">
            <a:spLocks noChangeArrowheads="1"/>
          </p:cNvSpPr>
          <p:nvPr/>
        </p:nvSpPr>
        <p:spPr bwMode="auto">
          <a:xfrm>
            <a:off x="5164138" y="3130550"/>
            <a:ext cx="27781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 = </a:t>
            </a:r>
            <a:r>
              <a:rPr lang="pt-BR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(i&lt;=N) {</a:t>
            </a:r>
          </a:p>
          <a:p>
            <a:pPr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("%d\n", i);</a:t>
            </a:r>
          </a:p>
          <a:p>
            <a:pPr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i++;</a:t>
            </a:r>
          </a:p>
          <a:p>
            <a:pPr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CDDDAE7-51F2-4574-98A6-053069ED91B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Complemente o exemplo anterior, mostrando na tela do computador o tempo total de execução do algoritmo.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as funções de &lt;time.h&gt; ?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35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as funções de &lt;time.h&gt; ?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&lt;time.h&gt;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double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tempo;</a:t>
            </a:r>
          </a:p>
          <a:p>
            <a:pPr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time_t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inicio, fim;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5901060-5000-4A83-9513-12DF434C565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34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4E7DD86-C402-4405-A489-EB6E02FC34B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mostraN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N, contador;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número N:");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(N);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contador = 0;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enquanto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contador &lt;= N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faca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(contador);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contador = contador + 1;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fimenquanto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as funções de &lt;time.h&gt; ?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time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(&amp;inicio);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i&lt;=N; i++)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time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(&amp;fim);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tempo =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difftime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(fim, inicio);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("Tempo total: %.1lf segundos", tempo);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5E1FFBD-3A34-4CEC-ADBE-0D4FF40D3FD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45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DBC7EA2-3B95-412F-B984-C4075A42C70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for.</a:t>
            </a:r>
          </a:p>
        </p:txBody>
      </p:sp>
      <p:graphicFrame>
        <p:nvGraphicFramePr>
          <p:cNvPr id="8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3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um valor inteiro positivo N e imprime na tela do computador todos os número inteiros de N a 0.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N; i&gt; = 0; i--)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2141090-F23B-4606-8BD4-D7EAC1FAACB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656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0C86740-BC8D-47EA-9922-9E1FBEEA360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4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um número inteiro positivo N, e mostra na tela do computador todos os números pares entre 1 e N.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 ; i++){ </a:t>
            </a:r>
          </a:p>
          <a:p>
            <a:pPr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if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% 2 == 0)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B5883A9-5ABE-463F-8363-C9D738A39BB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86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 ; i+=2)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2281A4B-1744-4CE3-A8BA-DA68B4BC0C3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963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4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4720C3F-4AC8-4EA3-BE66-15B824A2E0B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72548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5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mostre a tabuada de 2 a 10 na tela do computador.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i, j;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2; i&lt;=10 ; i++)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("**************\n");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("Tabuada de 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("**************\n\n");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(j = 1; j&lt;=10 ; j++)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 x %d = %d \n", i, j, i*j);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("\n");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CFEB145-3EA6-4C2C-B35A-92B8B3527D8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D20771B-E522-4CEB-9F06-5971F735970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27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B1AB2A3-9B4B-4B79-90F8-EB56CE1EED3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1890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6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Calcule o </a:t>
                      </a:r>
                      <a:r>
                        <a:rPr lang="pt-BR" sz="1800" i="1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cos(x)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por meio de 5 termos da série abaixo e escreva a diferença entre o valor calculado por essa série e o valor dado pela função cos(x) de &lt;math.h&gt;.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73740" name="Object 3"/>
          <p:cNvGraphicFramePr>
            <a:graphicFrameLocks noChangeAspect="1"/>
          </p:cNvGraphicFramePr>
          <p:nvPr/>
        </p:nvGraphicFramePr>
        <p:xfrm>
          <a:off x="2003425" y="3429000"/>
          <a:ext cx="4953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Equation" r:id="rId3" imgW="2082800" imgH="419100" progId="Equation.3">
                  <p:embed/>
                </p:oleObj>
              </mc:Choice>
              <mc:Fallback>
                <p:oleObj name="Equation" r:id="rId3" imgW="2082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429000"/>
                        <a:ext cx="49530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/>
          <p:nvPr/>
        </p:nvSpPr>
        <p:spPr bwMode="auto">
          <a:xfrm>
            <a:off x="1571625" y="2894013"/>
            <a:ext cx="3143250" cy="86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início: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while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Forma geral em C: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(&lt;condição&gt;) {</a:t>
            </a: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&lt;comandos&gt;</a:t>
            </a:r>
            <a:endParaRPr lang="pt-BR" sz="1600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5CBCED8-BDFA-43DB-862F-26D04797ABF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16200000" flipH="1">
            <a:off x="623887" y="3338513"/>
            <a:ext cx="1031875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angulo,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PI=3.14159265;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sinal, fatorial, termo;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i, j,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Ntermos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Den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Solicita o angulo em graus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o valor de um angulo:");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&amp;angulo);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Converte para radianos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angulo*PI/180;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B651E57-F0B2-49D4-86DA-96234FB99A7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47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Calcula o cosseno utilizando a função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de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/* Calcula o valor máximo do denominador,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dada a quantidade de termos a serem adicionados */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Ntermos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5;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Den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Ntermos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*2)-2;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Primeiro termo da serie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1;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/* Dado que a cada interação o sinal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do termo muda faz-se necessário declarar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uma variável para controlar isso */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sinal = 1;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B8E8FB0-D8DD-4FBC-A04C-CE216B54868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578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// Inicializa o valor do fatorial com 1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fatorial = 1;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Calcula um novo termo a cada valor de denominador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for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(i = 2; i&lt;=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Den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; i+=2)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/* O calculo do novo termo depende de um fatorial. 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O fatorial do novo termo é calculado a partir do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valor do fatorial anteriormente calculado.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Isso aumenta a eficiente do programa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*/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(j = i-1; j&lt;= i; j++){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fatorial = fatorial*j;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} 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9138726-E0FF-4F37-A541-C50A6070A0D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680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Inverte o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dinal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sinal = -sinal;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Calcula o novo termo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termo = sinal*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pow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,i)/fatorial;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Acrescenta o novo termo ao somatório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+ termo;                     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("\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nFuncao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(x): %f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(“Calculado      : %f \n\n",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635427E-BA48-4EF0-856F-E4C8D08E596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A38BCD-3855-4E67-AB64-339E3F3B47C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7611"/>
              </p:ext>
            </p:extLst>
          </p:nvPr>
        </p:nvGraphicFramePr>
        <p:xfrm>
          <a:off x="1000125" y="2000250"/>
          <a:ext cx="7000875" cy="256032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7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Calcule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 valor aproximado de </a:t>
                      </a:r>
                      <a:r>
                        <a:rPr lang="pt-BR" sz="1800" i="1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cos(x)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por meio da série abaixo e com uma precisão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menor que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0.001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 A precisão é aqui definida como o valor absoluto da diferença entre duas aproximações consecutivas de </a:t>
                      </a:r>
                      <a:r>
                        <a:rPr lang="pt-BR" sz="1800" i="1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cos(x)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 Considere também que o cálculo do fatorial em uma iteração deve ser realizado a partir do fatorial calculado na iteração anterior. O valor do ângulo x deve ser fornecido em graus, mas o valor de </a:t>
                      </a:r>
                      <a:r>
                        <a:rPr lang="pt-BR" sz="1800" i="1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cos(x)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deve ser realizado para x em radianos. Inclua instruções para realizar a conversão.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788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52025"/>
              </p:ext>
            </p:extLst>
          </p:nvPr>
        </p:nvGraphicFramePr>
        <p:xfrm>
          <a:off x="2003425" y="4816251"/>
          <a:ext cx="4953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3" imgW="2082800" imgH="419100" progId="Equation.3">
                  <p:embed/>
                </p:oleObj>
              </mc:Choice>
              <mc:Fallback>
                <p:oleObj name="Equation" r:id="rId3" imgW="2082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4816251"/>
                        <a:ext cx="49530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angulo,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PI=3.14159265;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sinal, fatorial, termo, erro,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precisao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0.0001;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i, j;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Solicita o angulo em graus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o valor de um angulo:");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&amp;angulo);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80F29BD-6F36-4F6A-87C5-DD8A19A06D7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98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Converte para radianos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angulo*PI/180;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printf("Angulo em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Calcula o cosseno utilizando a função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de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Primeiro termo da serie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1;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/* Dado que a cada interação o sinal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do termo muda faz-se necessário declarar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uma variável para controlar isso */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sinal = 1;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EE238CD-C7A8-4026-B995-0C05055FDA0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09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Inicializa o valor do fatorial com 1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fatorial = 1;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Calcula um novo termo a cada valor de denominador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i = 2;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Inicializa termo com o valor para entrar no laço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termo = 1;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fabs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(termo) &gt;=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precisao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/* O cálculo do novo termo depende de um fatorial. 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O fatorial do novo termo é calculado a partir do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valor do fatorial anteriormente calculado.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Isso aumenta a eficiente do programa. */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(j = i-1; j&lt;= i; j++) fatorial = fatorial*j;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9D0AE7-C473-4764-9087-542B80E8C91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// Inverte o sinal         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sinal = -sinal;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// Calcula o novo termo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termo = sinal*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pow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,i)/fatorial;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("termo: %f \n", termo);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Acrescenta o novo termo ao somatório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+ termo;                     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("serie: %f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/* Incrementa i para calculo do denominador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e potência de x */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i +=2;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530533E-8B81-4131-81ED-17B0DEB408E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29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  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Mostra os resultados na tela do computador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("\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nFuncao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(x)      : %f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("Calculado pela serie : %f \n\n",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C3DDC6C-9047-4187-8A4E-CCA362C90CF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39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início: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while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contador;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contador =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(contador &lt;= N)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contador);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contador = contador + 1;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14ABEA5-C6E3-45EB-BB0B-531668CA8CA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BDF8B28-BF34-4594-BF36-CEB774ED13F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49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“No momento, a Física está mais uma vez em terrível confusão. De qualquer modo, para mim é muito difícil. Gostaria de ter-me tornado um comediante de cinema ou algo do gênero e nunca ter ouvido falar de Física.” </a:t>
            </a:r>
          </a:p>
          <a:p>
            <a:pPr algn="r" eaLnBrk="1" hangingPunct="1">
              <a:defRPr/>
            </a:pPr>
            <a:endParaRPr lang="pt-BR" sz="16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Wolfgang </a:t>
            </a:r>
            <a:r>
              <a:rPr lang="pt-BR" sz="16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Pauli</a:t>
            </a: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, nos meses que precederam o artigo de 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Heisenberg que indicaria o caminho para uma nova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teoria dos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quanta.</a:t>
            </a:r>
            <a:endParaRPr lang="pt-BR" sz="16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“O tipo de mecânica proposta por Heisenberg devolveu-me a esperança e a alegria de viver. Sem dúvida alguma, ela não proporciona a solução para a charada, mas acredito que agora é possível avançar novamente.” </a:t>
            </a:r>
          </a:p>
          <a:p>
            <a:pPr algn="ctr" eaLnBrk="1" hangingPunct="1">
              <a:defRPr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Wolfgang </a:t>
            </a:r>
            <a:r>
              <a:rPr lang="pt-BR" sz="16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Pauli</a:t>
            </a: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, cinco meses depois.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28/09/2016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4144505-D5A5-4EBA-9D3A-452159CD02B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46367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programa que solicita ao usuário N valores reais positivos, calcula e imprime na tela do computador o somatório dos números digitados. O programa deve continuar solicitando valores até que o valor -1 seja digitado pelo usuário.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366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14130</TotalTime>
  <Words>5302</Words>
  <Application>Microsoft Office PowerPoint</Application>
  <PresentationFormat>Apresentação na tela (4:3)</PresentationFormat>
  <Paragraphs>1235</Paragraphs>
  <Slides>80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7" baseType="lpstr">
      <vt:lpstr>Arial</vt:lpstr>
      <vt:lpstr>Courier New</vt:lpstr>
      <vt:lpstr>Times New Roman</vt:lpstr>
      <vt:lpstr>Verdana</vt:lpstr>
      <vt:lpstr>Wingdings</vt:lpstr>
      <vt:lpstr>Estrutura padrão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1832</cp:revision>
  <dcterms:created xsi:type="dcterms:W3CDTF">2002-12-12T12:34:29Z</dcterms:created>
  <dcterms:modified xsi:type="dcterms:W3CDTF">2016-09-28T21:24:53Z</dcterms:modified>
</cp:coreProperties>
</file>