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585" r:id="rId2"/>
    <p:sldId id="521" r:id="rId3"/>
    <p:sldId id="543" r:id="rId4"/>
    <p:sldId id="544" r:id="rId5"/>
    <p:sldId id="545" r:id="rId6"/>
    <p:sldId id="546" r:id="rId7"/>
    <p:sldId id="547" r:id="rId8"/>
    <p:sldId id="548" r:id="rId9"/>
    <p:sldId id="549" r:id="rId10"/>
    <p:sldId id="550" r:id="rId11"/>
    <p:sldId id="551" r:id="rId12"/>
    <p:sldId id="552" r:id="rId13"/>
    <p:sldId id="553" r:id="rId14"/>
    <p:sldId id="554" r:id="rId15"/>
    <p:sldId id="555" r:id="rId16"/>
    <p:sldId id="556" r:id="rId17"/>
    <p:sldId id="557" r:id="rId18"/>
    <p:sldId id="558" r:id="rId19"/>
    <p:sldId id="567" r:id="rId20"/>
    <p:sldId id="581" r:id="rId21"/>
    <p:sldId id="582" r:id="rId22"/>
    <p:sldId id="583" r:id="rId23"/>
    <p:sldId id="578" r:id="rId24"/>
    <p:sldId id="579" r:id="rId25"/>
    <p:sldId id="580" r:id="rId26"/>
    <p:sldId id="569" r:id="rId27"/>
    <p:sldId id="570" r:id="rId28"/>
    <p:sldId id="571" r:id="rId29"/>
    <p:sldId id="572" r:id="rId30"/>
    <p:sldId id="573" r:id="rId31"/>
    <p:sldId id="574" r:id="rId32"/>
    <p:sldId id="575" r:id="rId33"/>
    <p:sldId id="576" r:id="rId34"/>
    <p:sldId id="577" r:id="rId35"/>
    <p:sldId id="584" r:id="rId36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0C0C0"/>
    <a:srgbClr val="EAEAEA"/>
    <a:srgbClr val="000000"/>
    <a:srgbClr val="800000"/>
    <a:srgbClr val="D4D4D4"/>
    <a:srgbClr val="DCDCD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2527" autoAdjust="0"/>
    <p:restoredTop sz="99333" autoAdjust="0"/>
  </p:normalViewPr>
  <p:slideViewPr>
    <p:cSldViewPr>
      <p:cViewPr varScale="1">
        <p:scale>
          <a:sx n="74" d="100"/>
          <a:sy n="74" d="100"/>
        </p:scale>
        <p:origin x="606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114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73FA92F5-ACB9-412A-8797-972D774610C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47926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39C510EC-69B5-4739-8465-B8D820CF587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37417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733F3-7E6E-49DD-9113-2A22873567A4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09C0C-3B8B-41A6-8BC8-AFEB5101D0C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8013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FF781-940A-4E0D-A899-EC09FAFD7DCF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58199-3395-49E0-90F1-6A30CEFD7DE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3149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E7D56-7BA4-4612-92D8-546317DB73CF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A0D72-B60E-46E0-8CA1-3739E9A6E76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7332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DC3AC-C39B-4C95-8D6C-59D29B96F2DB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2E48E-6D76-480C-AD0E-7267F57D54D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6615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5AFB0-6B71-461D-8C9C-A0BAF50DA85E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68129-EB3A-479B-A326-09B5FE620D3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662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7461BF3A-F274-4BE8-A581-7203BCFAF68E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D41A64E1-E34A-4C8C-819D-2E2F2ACC543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1357313"/>
            <a:ext cx="7786687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r>
              <a:rPr lang="en-US" sz="1600" b="1" kern="0" dirty="0">
                <a:latin typeface="Verdana" pitchFamily="34" charset="0"/>
              </a:rPr>
              <a:t/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8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  <p:pic>
        <p:nvPicPr>
          <p:cNvPr id="46082" name="Picture 2" descr="Fa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484313"/>
            <a:ext cx="3203575" cy="4176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98F789E-AF6D-4CBE-93BA-D1F5CBB7164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Em muitas aplicações precisamos trabalhar com conjuntos de dados que são semelhantes em tipo.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 exemplo, o conjunto de notas dos alunos de uma turma.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Dependendo da natureza do problema, é conveniente colocar estas informações sob um mesmo conjunto e referenciar cada elemento deste conjunto por um número índice.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  <p:sp>
        <p:nvSpPr>
          <p:cNvPr id="13318" name="Retângulo 7"/>
          <p:cNvSpPr>
            <a:spLocks noChangeArrowheads="1"/>
          </p:cNvSpPr>
          <p:nvPr/>
        </p:nvSpPr>
        <p:spPr bwMode="auto">
          <a:xfrm>
            <a:off x="2643188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3319" name="Retângulo 10"/>
          <p:cNvSpPr>
            <a:spLocks noChangeArrowheads="1"/>
          </p:cNvSpPr>
          <p:nvPr/>
        </p:nvSpPr>
        <p:spPr bwMode="auto">
          <a:xfrm>
            <a:off x="3071813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3320" name="Retângulo 11"/>
          <p:cNvSpPr>
            <a:spLocks noChangeArrowheads="1"/>
          </p:cNvSpPr>
          <p:nvPr/>
        </p:nvSpPr>
        <p:spPr bwMode="auto">
          <a:xfrm>
            <a:off x="3500438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3321" name="Retângulo 12"/>
          <p:cNvSpPr>
            <a:spLocks noChangeArrowheads="1"/>
          </p:cNvSpPr>
          <p:nvPr/>
        </p:nvSpPr>
        <p:spPr bwMode="auto">
          <a:xfrm>
            <a:off x="3929063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3322" name="Retângulo 13"/>
          <p:cNvSpPr>
            <a:spLocks noChangeArrowheads="1"/>
          </p:cNvSpPr>
          <p:nvPr/>
        </p:nvSpPr>
        <p:spPr bwMode="auto">
          <a:xfrm>
            <a:off x="4357688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3323" name="Retângulo 14"/>
          <p:cNvSpPr>
            <a:spLocks noChangeArrowheads="1"/>
          </p:cNvSpPr>
          <p:nvPr/>
        </p:nvSpPr>
        <p:spPr bwMode="auto">
          <a:xfrm>
            <a:off x="4786313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3324" name="Retângulo 15"/>
          <p:cNvSpPr>
            <a:spLocks noChangeArrowheads="1"/>
          </p:cNvSpPr>
          <p:nvPr/>
        </p:nvSpPr>
        <p:spPr bwMode="auto">
          <a:xfrm>
            <a:off x="5214938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3325" name="Retângulo 16"/>
          <p:cNvSpPr>
            <a:spLocks noChangeArrowheads="1"/>
          </p:cNvSpPr>
          <p:nvPr/>
        </p:nvSpPr>
        <p:spPr bwMode="auto">
          <a:xfrm>
            <a:off x="5643563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3326" name="CaixaDeTexto 17"/>
          <p:cNvSpPr txBox="1">
            <a:spLocks noChangeArrowheads="1"/>
          </p:cNvSpPr>
          <p:nvPr/>
        </p:nvSpPr>
        <p:spPr bwMode="auto">
          <a:xfrm>
            <a:off x="2608263" y="505936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10</a:t>
            </a:r>
          </a:p>
        </p:txBody>
      </p:sp>
      <p:sp>
        <p:nvSpPr>
          <p:cNvPr id="13327" name="CaixaDeTexto 18"/>
          <p:cNvSpPr txBox="1">
            <a:spLocks noChangeArrowheads="1"/>
          </p:cNvSpPr>
          <p:nvPr/>
        </p:nvSpPr>
        <p:spPr bwMode="auto">
          <a:xfrm>
            <a:off x="3130550" y="507206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5</a:t>
            </a:r>
          </a:p>
        </p:txBody>
      </p:sp>
      <p:sp>
        <p:nvSpPr>
          <p:cNvPr id="13328" name="CaixaDeTexto 19"/>
          <p:cNvSpPr txBox="1">
            <a:spLocks noChangeArrowheads="1"/>
          </p:cNvSpPr>
          <p:nvPr/>
        </p:nvSpPr>
        <p:spPr bwMode="auto">
          <a:xfrm>
            <a:off x="3554413" y="507206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8</a:t>
            </a:r>
          </a:p>
        </p:txBody>
      </p:sp>
      <p:sp>
        <p:nvSpPr>
          <p:cNvPr id="13329" name="CaixaDeTexto 20"/>
          <p:cNvSpPr txBox="1">
            <a:spLocks noChangeArrowheads="1"/>
          </p:cNvSpPr>
          <p:nvPr/>
        </p:nvSpPr>
        <p:spPr bwMode="auto">
          <a:xfrm>
            <a:off x="3978275" y="507206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4</a:t>
            </a:r>
          </a:p>
        </p:txBody>
      </p:sp>
      <p:sp>
        <p:nvSpPr>
          <p:cNvPr id="13330" name="CaixaDeTexto 21"/>
          <p:cNvSpPr txBox="1">
            <a:spLocks noChangeArrowheads="1"/>
          </p:cNvSpPr>
          <p:nvPr/>
        </p:nvSpPr>
        <p:spPr bwMode="auto">
          <a:xfrm>
            <a:off x="4448175" y="507206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2</a:t>
            </a:r>
          </a:p>
        </p:txBody>
      </p:sp>
      <p:sp>
        <p:nvSpPr>
          <p:cNvPr id="13331" name="CaixaDeTexto 22"/>
          <p:cNvSpPr txBox="1">
            <a:spLocks noChangeArrowheads="1"/>
          </p:cNvSpPr>
          <p:nvPr/>
        </p:nvSpPr>
        <p:spPr bwMode="auto">
          <a:xfrm>
            <a:off x="4856163" y="507206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9</a:t>
            </a:r>
          </a:p>
        </p:txBody>
      </p:sp>
      <p:sp>
        <p:nvSpPr>
          <p:cNvPr id="13332" name="CaixaDeTexto 23"/>
          <p:cNvSpPr txBox="1">
            <a:spLocks noChangeArrowheads="1"/>
          </p:cNvSpPr>
          <p:nvPr/>
        </p:nvSpPr>
        <p:spPr bwMode="auto">
          <a:xfrm>
            <a:off x="5280025" y="507206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3</a:t>
            </a:r>
          </a:p>
        </p:txBody>
      </p:sp>
      <p:sp>
        <p:nvSpPr>
          <p:cNvPr id="13333" name="CaixaDeTexto 24"/>
          <p:cNvSpPr txBox="1">
            <a:spLocks noChangeArrowheads="1"/>
          </p:cNvSpPr>
          <p:nvPr/>
        </p:nvSpPr>
        <p:spPr bwMode="auto">
          <a:xfrm>
            <a:off x="5703888" y="507206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13334" name="CaixaDeTexto 25"/>
          <p:cNvSpPr txBox="1">
            <a:spLocks noChangeArrowheads="1"/>
          </p:cNvSpPr>
          <p:nvPr/>
        </p:nvSpPr>
        <p:spPr bwMode="auto">
          <a:xfrm>
            <a:off x="1360488" y="5073650"/>
            <a:ext cx="1187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NOTAS</a:t>
            </a:r>
          </a:p>
        </p:txBody>
      </p:sp>
      <p:sp>
        <p:nvSpPr>
          <p:cNvPr id="13335" name="CaixaDeTexto 26"/>
          <p:cNvSpPr txBox="1">
            <a:spLocks noChangeArrowheads="1"/>
          </p:cNvSpPr>
          <p:nvPr/>
        </p:nvSpPr>
        <p:spPr bwMode="auto">
          <a:xfrm>
            <a:off x="2703513" y="4719638"/>
            <a:ext cx="33115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0       1       2      3      4      5      6     7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BDDA000-8054-40AA-919F-15B326D39DB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Declaração de vetores: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Em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Portugol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&lt;nome&gt; : </a:t>
            </a: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vetor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[&lt;tamanho&gt;] </a:t>
            </a: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de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&lt;tipo&gt;</a:t>
            </a:r>
            <a:endParaRPr lang="en-GB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29D35D0-61B4-4956-B0F9-3057F8589DE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33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Declaração de vetores: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lnSpc>
                <a:spcPct val="98000"/>
              </a:lnSpc>
              <a:buClr>
                <a:srgbClr val="336600"/>
              </a:buClr>
              <a:buSzPct val="45000"/>
              <a:defRPr/>
            </a:pPr>
            <a:r>
              <a:rPr lang="en-GB" sz="1600" b="1" u="sng" dirty="0" err="1">
                <a:latin typeface="Courier New" pitchFamily="49" charset="0"/>
                <a:ea typeface="DejaVu Sans" charset="0"/>
                <a:cs typeface="Courier New" pitchFamily="49" charset="0"/>
              </a:rPr>
              <a:t>Algoritmo</a:t>
            </a:r>
            <a:r>
              <a:rPr lang="en-GB" sz="1600" b="1" dirty="0">
                <a:latin typeface="Courier New" pitchFamily="49" charset="0"/>
                <a:ea typeface="DejaVu Sans" charset="0"/>
                <a:cs typeface="Courier New" pitchFamily="49" charset="0"/>
              </a:rPr>
              <a:t> “</a:t>
            </a:r>
            <a:r>
              <a:rPr lang="en-GB" sz="1600" dirty="0" err="1">
                <a:latin typeface="Courier New" pitchFamily="49" charset="0"/>
                <a:ea typeface="DejaVu Sans" charset="0"/>
                <a:cs typeface="Courier New" pitchFamily="49" charset="0"/>
              </a:rPr>
              <a:t>funcionario</a:t>
            </a:r>
            <a:r>
              <a:rPr lang="en-GB" sz="1600" dirty="0">
                <a:latin typeface="Courier New" pitchFamily="49" charset="0"/>
                <a:ea typeface="DejaVu Sans" charset="0"/>
                <a:cs typeface="Courier New" pitchFamily="49" charset="0"/>
              </a:rPr>
              <a:t>”</a:t>
            </a:r>
          </a:p>
          <a:p>
            <a:pPr lvl="1" eaLnBrk="1" hangingPunct="1">
              <a:lnSpc>
                <a:spcPct val="97000"/>
              </a:lnSpc>
              <a:buClr>
                <a:srgbClr val="336600"/>
              </a:buClr>
              <a:buSzPct val="45000"/>
              <a:defRPr/>
            </a:pPr>
            <a:endParaRPr lang="en-GB" sz="1600" b="1" dirty="0"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 lvl="1" eaLnBrk="1" hangingPunct="1">
              <a:lnSpc>
                <a:spcPct val="97000"/>
              </a:lnSpc>
              <a:buClr>
                <a:srgbClr val="336600"/>
              </a:buClr>
              <a:buSzPct val="45000"/>
              <a:defRPr/>
            </a:pPr>
            <a:r>
              <a:rPr lang="en-GB" sz="1600" b="1" u="sng" dirty="0" err="1">
                <a:latin typeface="Courier New" pitchFamily="49" charset="0"/>
                <a:ea typeface="DejaVu Sans" charset="0"/>
                <a:cs typeface="Courier New" pitchFamily="49" charset="0"/>
              </a:rPr>
              <a:t>var</a:t>
            </a:r>
            <a:endParaRPr lang="en-GB" sz="1600" u="sng" dirty="0"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 lvl="2" eaLnBrk="1" hangingPunct="1">
              <a:lnSpc>
                <a:spcPct val="98000"/>
              </a:lnSpc>
              <a:buSzPct val="45000"/>
              <a:defRPr/>
            </a:pPr>
            <a:r>
              <a:rPr lang="en-GB" sz="1600" dirty="0">
                <a:latin typeface="Courier New" pitchFamily="49" charset="0"/>
                <a:ea typeface="DejaVu Sans" charset="0"/>
                <a:cs typeface="Courier New" pitchFamily="49" charset="0"/>
              </a:rPr>
              <a:t>SALF : </a:t>
            </a:r>
            <a:r>
              <a:rPr lang="en-GB" sz="1600" b="1" u="sng" dirty="0" err="1">
                <a:latin typeface="Courier New" pitchFamily="49" charset="0"/>
                <a:ea typeface="DejaVu Sans" charset="0"/>
                <a:cs typeface="Courier New" pitchFamily="49" charset="0"/>
              </a:rPr>
              <a:t>vetor</a:t>
            </a:r>
            <a:r>
              <a:rPr lang="en-GB" sz="1600" b="1" dirty="0">
                <a:latin typeface="Courier New" pitchFamily="49" charset="0"/>
                <a:ea typeface="DejaVu Sans" charset="0"/>
                <a:cs typeface="Courier New" pitchFamily="49" charset="0"/>
              </a:rPr>
              <a:t> [100] </a:t>
            </a:r>
            <a:r>
              <a:rPr lang="en-GB" sz="1600" b="1" u="sng" dirty="0">
                <a:latin typeface="Courier New" pitchFamily="49" charset="0"/>
                <a:ea typeface="DejaVu Sans" charset="0"/>
                <a:cs typeface="Courier New" pitchFamily="49" charset="0"/>
              </a:rPr>
              <a:t>de</a:t>
            </a:r>
            <a:r>
              <a:rPr lang="en-GB" sz="1600" b="1" dirty="0"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GB" sz="1600" b="1" u="sng" dirty="0">
                <a:latin typeface="Courier New" pitchFamily="49" charset="0"/>
                <a:ea typeface="DejaVu Sans" charset="0"/>
                <a:cs typeface="Courier New" pitchFamily="49" charset="0"/>
              </a:rPr>
              <a:t>real</a:t>
            </a:r>
          </a:p>
          <a:p>
            <a:pPr lvl="2" eaLnBrk="1" hangingPunct="1">
              <a:lnSpc>
                <a:spcPct val="98000"/>
              </a:lnSpc>
              <a:buSzPct val="45000"/>
              <a:defRPr/>
            </a:pPr>
            <a:r>
              <a:rPr lang="en-GB" sz="1600" dirty="0">
                <a:latin typeface="Courier New" pitchFamily="49" charset="0"/>
                <a:ea typeface="DejaVu Sans" charset="0"/>
                <a:cs typeface="Courier New" pitchFamily="49" charset="0"/>
              </a:rPr>
              <a:t>CODF : </a:t>
            </a:r>
            <a:r>
              <a:rPr lang="en-GB" sz="1600" b="1" u="sng" dirty="0" err="1">
                <a:latin typeface="Courier New" pitchFamily="49" charset="0"/>
                <a:ea typeface="DejaVu Sans" charset="0"/>
                <a:cs typeface="Courier New" pitchFamily="49" charset="0"/>
              </a:rPr>
              <a:t>vetor</a:t>
            </a:r>
            <a:r>
              <a:rPr lang="en-GB" sz="1600" b="1" dirty="0">
                <a:latin typeface="Courier New" pitchFamily="49" charset="0"/>
                <a:ea typeface="DejaVu Sans" charset="0"/>
                <a:cs typeface="Courier New" pitchFamily="49" charset="0"/>
              </a:rPr>
              <a:t> [100] de </a:t>
            </a:r>
            <a:r>
              <a:rPr lang="en-GB" sz="1600" b="1" u="sng" dirty="0" err="1">
                <a:latin typeface="Courier New" pitchFamily="49" charset="0"/>
                <a:ea typeface="DejaVu Sans" charset="0"/>
                <a:cs typeface="Courier New" pitchFamily="49" charset="0"/>
              </a:rPr>
              <a:t>inteiro</a:t>
            </a:r>
            <a:r>
              <a:rPr lang="en-GB" sz="1600" dirty="0"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</a:p>
          <a:p>
            <a:pPr lvl="2" eaLnBrk="1" hangingPunct="1">
              <a:lnSpc>
                <a:spcPct val="98000"/>
              </a:lnSpc>
              <a:buSzPct val="45000"/>
              <a:defRPr/>
            </a:pPr>
            <a:r>
              <a:rPr lang="en-GB" sz="1600" dirty="0">
                <a:latin typeface="Courier New" pitchFamily="49" charset="0"/>
                <a:ea typeface="DejaVu Sans" charset="0"/>
                <a:cs typeface="Courier New" pitchFamily="49" charset="0"/>
              </a:rPr>
              <a:t>FILHOSF : </a:t>
            </a:r>
            <a:r>
              <a:rPr lang="en-GB" sz="1600" b="1" u="sng" dirty="0" err="1">
                <a:latin typeface="Courier New" pitchFamily="49" charset="0"/>
                <a:ea typeface="DejaVu Sans" charset="0"/>
                <a:cs typeface="Courier New" pitchFamily="49" charset="0"/>
              </a:rPr>
              <a:t>vetor</a:t>
            </a:r>
            <a:r>
              <a:rPr lang="en-GB" sz="1600" b="1" dirty="0">
                <a:latin typeface="Courier New" pitchFamily="49" charset="0"/>
                <a:ea typeface="DejaVu Sans" charset="0"/>
                <a:cs typeface="Courier New" pitchFamily="49" charset="0"/>
              </a:rPr>
              <a:t> [100] de </a:t>
            </a:r>
            <a:r>
              <a:rPr lang="en-GB" sz="1600" b="1" u="sng" dirty="0" err="1">
                <a:latin typeface="Courier New" pitchFamily="49" charset="0"/>
                <a:ea typeface="DejaVu Sans" charset="0"/>
                <a:cs typeface="Courier New" pitchFamily="49" charset="0"/>
              </a:rPr>
              <a:t>inteiro</a:t>
            </a:r>
            <a:endParaRPr lang="en-GB" sz="1600" b="1" u="sng" dirty="0"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 lvl="1" eaLnBrk="1" hangingPunct="1">
              <a:lnSpc>
                <a:spcPct val="98000"/>
              </a:lnSpc>
              <a:buSzPct val="45000"/>
              <a:defRPr/>
            </a:pPr>
            <a:endParaRPr lang="en-GB" sz="1600" b="1" u="sng" dirty="0"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 lvl="1" eaLnBrk="1" hangingPunct="1">
              <a:lnSpc>
                <a:spcPct val="98000"/>
              </a:lnSpc>
              <a:buSzPct val="45000"/>
              <a:defRPr/>
            </a:pPr>
            <a:r>
              <a:rPr lang="en-GB" sz="1600" b="1" u="sng" dirty="0" err="1">
                <a:latin typeface="Courier New" pitchFamily="49" charset="0"/>
                <a:ea typeface="DejaVu Sans" charset="0"/>
                <a:cs typeface="Courier New" pitchFamily="49" charset="0"/>
              </a:rPr>
              <a:t>inicio</a:t>
            </a:r>
            <a:endParaRPr lang="en-GB" sz="1600" b="1" u="sng" dirty="0"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 lvl="1" eaLnBrk="1" hangingPunct="1">
              <a:lnSpc>
                <a:spcPct val="98000"/>
              </a:lnSpc>
              <a:buSzPct val="45000"/>
              <a:defRPr/>
            </a:pPr>
            <a:endParaRPr lang="en-GB" sz="1600" dirty="0"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 lvl="1" eaLnBrk="1" hangingPunct="1">
              <a:lnSpc>
                <a:spcPct val="98000"/>
              </a:lnSpc>
              <a:buSzPct val="45000"/>
              <a:defRPr/>
            </a:pPr>
            <a:r>
              <a:rPr lang="en-GB" sz="1600" dirty="0">
                <a:latin typeface="Courier New" pitchFamily="49" charset="0"/>
                <a:ea typeface="DejaVu Sans" charset="0"/>
                <a:cs typeface="Courier New" pitchFamily="49" charset="0"/>
              </a:rPr>
              <a:t>&lt;</a:t>
            </a:r>
            <a:r>
              <a:rPr lang="en-GB" sz="1600" dirty="0" err="1">
                <a:latin typeface="Courier New" pitchFamily="49" charset="0"/>
                <a:ea typeface="DejaVu Sans" charset="0"/>
                <a:cs typeface="Courier New" pitchFamily="49" charset="0"/>
              </a:rPr>
              <a:t>comandos</a:t>
            </a:r>
            <a:r>
              <a:rPr lang="en-GB" sz="1600" dirty="0">
                <a:latin typeface="Courier New" pitchFamily="49" charset="0"/>
                <a:ea typeface="DejaVu Sans" charset="0"/>
                <a:cs typeface="Courier New" pitchFamily="49" charset="0"/>
              </a:rPr>
              <a:t>&gt;</a:t>
            </a:r>
          </a:p>
          <a:p>
            <a:pPr lvl="1" eaLnBrk="1" hangingPunct="1">
              <a:lnSpc>
                <a:spcPct val="98000"/>
              </a:lnSpc>
              <a:buSzPct val="45000"/>
              <a:defRPr/>
            </a:pPr>
            <a:endParaRPr lang="en-GB" sz="1600" dirty="0"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 lvl="1" eaLnBrk="1" hangingPunct="1">
              <a:lnSpc>
                <a:spcPct val="98000"/>
              </a:lnSpc>
              <a:buSzPct val="45000"/>
              <a:defRPr/>
            </a:pPr>
            <a:endParaRPr lang="en-GB" sz="1600" dirty="0"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 lvl="1" eaLnBrk="1" hangingPunct="1">
              <a:lnSpc>
                <a:spcPct val="98000"/>
              </a:lnSpc>
              <a:buSzPct val="45000"/>
              <a:defRPr/>
            </a:pPr>
            <a:r>
              <a:rPr lang="en-GB" sz="1600" b="1" u="sng" dirty="0" err="1">
                <a:latin typeface="Courier New" pitchFamily="49" charset="0"/>
                <a:ea typeface="DejaVu Sans" charset="0"/>
                <a:cs typeface="Courier New" pitchFamily="49" charset="0"/>
              </a:rPr>
              <a:t>fimalgoritmo</a:t>
            </a:r>
            <a:endParaRPr lang="en-GB" sz="1600" b="1" u="sng" dirty="0">
              <a:latin typeface="Courier New" pitchFamily="49" charset="0"/>
              <a:ea typeface="DejaVu Sans" charset="0"/>
              <a:cs typeface="Courier New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47411A4-7856-4A1C-BC25-7824446ADD3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Declaração de vetores: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Em C: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1143000" lvl="2" indent="-228600" eaLnBrk="1" hangingPunct="1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&lt;tipo&gt; &lt;nome&gt;[&lt;tamanho&gt;];</a:t>
            </a:r>
            <a:endParaRPr lang="en-GB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59C2C20-8E2A-4CE4-A280-E179756E733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Declaração de vetores: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lvl="1"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 algn="just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lvl="1"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lvl="1" algn="just"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pt-BR" sz="16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SALF[100]</a:t>
            </a:r>
            <a:r>
              <a:rPr lang="pt-BR" sz="16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</a:p>
          <a:p>
            <a:pPr lvl="1"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CODF[100];</a:t>
            </a:r>
          </a:p>
          <a:p>
            <a:pPr lvl="1" algn="just"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GB" sz="1600" dirty="0">
                <a:latin typeface="Courier New" pitchFamily="49" charset="0"/>
                <a:ea typeface="DejaVu Sans" charset="0"/>
                <a:cs typeface="Courier New" pitchFamily="49" charset="0"/>
              </a:rPr>
              <a:t>FILHOSF[100]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</a:p>
          <a:p>
            <a:pPr lvl="1"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system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("PAUSE");</a:t>
            </a:r>
          </a:p>
          <a:p>
            <a:pPr lvl="1"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lvl="1"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31"/>
          <p:cNvSpPr/>
          <p:nvPr/>
        </p:nvSpPr>
        <p:spPr bwMode="auto">
          <a:xfrm>
            <a:off x="928688" y="2071688"/>
            <a:ext cx="7072312" cy="15001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659FC4B-900C-4609-84C6-C42639BE5A7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Declaração de vetores: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6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en-GB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Um </a:t>
            </a:r>
            <a:r>
              <a:rPr lang="en-GB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ponto</a:t>
            </a:r>
            <a:r>
              <a:rPr lang="en-GB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IMPORTANTE </a:t>
            </a:r>
            <a:r>
              <a:rPr lang="en-GB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GB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GB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deve</a:t>
            </a:r>
            <a:r>
              <a:rPr lang="en-GB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ser </a:t>
            </a:r>
            <a:r>
              <a:rPr lang="en-GB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frisado</a:t>
            </a:r>
            <a:r>
              <a:rPr lang="en-GB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GB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GB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GB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na</a:t>
            </a:r>
            <a:r>
              <a:rPr lang="en-GB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GB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linguagem</a:t>
            </a:r>
            <a:r>
              <a:rPr lang="en-GB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C o </a:t>
            </a:r>
            <a:r>
              <a:rPr lang="en-GB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índice</a:t>
            </a:r>
            <a:r>
              <a:rPr lang="en-GB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de um </a:t>
            </a:r>
            <a:r>
              <a:rPr lang="en-GB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GB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de N </a:t>
            </a:r>
            <a:r>
              <a:rPr lang="en-GB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elementos</a:t>
            </a:r>
            <a:r>
              <a:rPr lang="en-GB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GB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vai</a:t>
            </a:r>
            <a:r>
              <a:rPr lang="en-GB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de 0 a N-1, </a:t>
            </a:r>
            <a:r>
              <a:rPr lang="en-GB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então</a:t>
            </a:r>
            <a:r>
              <a:rPr lang="en-GB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F[0] é o </a:t>
            </a:r>
            <a:r>
              <a:rPr lang="en-GB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primeiro</a:t>
            </a:r>
            <a:r>
              <a:rPr lang="en-GB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GB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elemento</a:t>
            </a:r>
            <a:r>
              <a:rPr lang="en-GB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F[N-1] é o </a:t>
            </a:r>
            <a:r>
              <a:rPr lang="en-GB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último</a:t>
            </a:r>
            <a:r>
              <a:rPr lang="en-GB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GB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elemento</a:t>
            </a:r>
            <a:r>
              <a:rPr lang="en-GB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e F[N] é </a:t>
            </a:r>
            <a:r>
              <a:rPr lang="en-GB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GB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GB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GB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GB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inválida</a:t>
            </a:r>
            <a:r>
              <a:rPr lang="en-GB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GB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pois</a:t>
            </a:r>
            <a:r>
              <a:rPr lang="en-GB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GB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contando</a:t>
            </a:r>
            <a:r>
              <a:rPr lang="en-GB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de 0 a N-1 </a:t>
            </a:r>
            <a:r>
              <a:rPr lang="en-GB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possuímos</a:t>
            </a:r>
            <a:r>
              <a:rPr lang="en-GB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GB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exatamente</a:t>
            </a:r>
            <a:r>
              <a:rPr lang="en-GB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N </a:t>
            </a:r>
            <a:r>
              <a:rPr lang="en-GB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elementos</a:t>
            </a:r>
            <a:r>
              <a:rPr lang="en-GB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algn="just" eaLnBrk="1" hangingPunct="1">
              <a:defRPr/>
            </a:pPr>
            <a:endParaRPr 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Verdana" pitchFamily="34" charset="0"/>
              <a:cs typeface="Courier New" pitchFamily="49" charset="0"/>
              <a:sym typeface="Wingdings" pitchFamily="2" charset="2"/>
            </a:endParaRPr>
          </a:p>
          <a:p>
            <a:pPr algn="ctr" eaLnBrk="1" hangingPunct="1">
              <a:defRPr/>
            </a:pPr>
            <a:endParaRPr lang="en-GB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endParaRPr lang="en-GB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endParaRPr lang="en-GB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en-GB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float </a:t>
            </a:r>
            <a:r>
              <a:rPr lang="en-GB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NOTAS[8];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  <p:sp>
        <p:nvSpPr>
          <p:cNvPr id="18439" name="Retângulo 8"/>
          <p:cNvSpPr>
            <a:spLocks noChangeArrowheads="1"/>
          </p:cNvSpPr>
          <p:nvPr/>
        </p:nvSpPr>
        <p:spPr bwMode="auto">
          <a:xfrm>
            <a:off x="2643188" y="5394325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8440" name="Retângulo 10"/>
          <p:cNvSpPr>
            <a:spLocks noChangeArrowheads="1"/>
          </p:cNvSpPr>
          <p:nvPr/>
        </p:nvSpPr>
        <p:spPr bwMode="auto">
          <a:xfrm>
            <a:off x="3071813" y="5394325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8441" name="Retângulo 11"/>
          <p:cNvSpPr>
            <a:spLocks noChangeArrowheads="1"/>
          </p:cNvSpPr>
          <p:nvPr/>
        </p:nvSpPr>
        <p:spPr bwMode="auto">
          <a:xfrm>
            <a:off x="3500438" y="5394325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8442" name="Retângulo 12"/>
          <p:cNvSpPr>
            <a:spLocks noChangeArrowheads="1"/>
          </p:cNvSpPr>
          <p:nvPr/>
        </p:nvSpPr>
        <p:spPr bwMode="auto">
          <a:xfrm>
            <a:off x="3929063" y="5394325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8443" name="Retângulo 13"/>
          <p:cNvSpPr>
            <a:spLocks noChangeArrowheads="1"/>
          </p:cNvSpPr>
          <p:nvPr/>
        </p:nvSpPr>
        <p:spPr bwMode="auto">
          <a:xfrm>
            <a:off x="4357688" y="5394325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8444" name="Retângulo 14"/>
          <p:cNvSpPr>
            <a:spLocks noChangeArrowheads="1"/>
          </p:cNvSpPr>
          <p:nvPr/>
        </p:nvSpPr>
        <p:spPr bwMode="auto">
          <a:xfrm>
            <a:off x="4786313" y="5394325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8445" name="Retângulo 15"/>
          <p:cNvSpPr>
            <a:spLocks noChangeArrowheads="1"/>
          </p:cNvSpPr>
          <p:nvPr/>
        </p:nvSpPr>
        <p:spPr bwMode="auto">
          <a:xfrm>
            <a:off x="5214938" y="5394325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8446" name="Retângulo 16"/>
          <p:cNvSpPr>
            <a:spLocks noChangeArrowheads="1"/>
          </p:cNvSpPr>
          <p:nvPr/>
        </p:nvSpPr>
        <p:spPr bwMode="auto">
          <a:xfrm>
            <a:off x="5643563" y="5394325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8447" name="CaixaDeTexto 17"/>
          <p:cNvSpPr txBox="1">
            <a:spLocks noChangeArrowheads="1"/>
          </p:cNvSpPr>
          <p:nvPr/>
        </p:nvSpPr>
        <p:spPr bwMode="auto">
          <a:xfrm>
            <a:off x="2608263" y="5381625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10</a:t>
            </a:r>
          </a:p>
        </p:txBody>
      </p:sp>
      <p:sp>
        <p:nvSpPr>
          <p:cNvPr id="18448" name="CaixaDeTexto 18"/>
          <p:cNvSpPr txBox="1">
            <a:spLocks noChangeArrowheads="1"/>
          </p:cNvSpPr>
          <p:nvPr/>
        </p:nvSpPr>
        <p:spPr bwMode="auto">
          <a:xfrm>
            <a:off x="3130550" y="53943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5</a:t>
            </a:r>
          </a:p>
        </p:txBody>
      </p:sp>
      <p:sp>
        <p:nvSpPr>
          <p:cNvPr id="18449" name="CaixaDeTexto 19"/>
          <p:cNvSpPr txBox="1">
            <a:spLocks noChangeArrowheads="1"/>
          </p:cNvSpPr>
          <p:nvPr/>
        </p:nvSpPr>
        <p:spPr bwMode="auto">
          <a:xfrm>
            <a:off x="3554413" y="53943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8</a:t>
            </a:r>
          </a:p>
        </p:txBody>
      </p:sp>
      <p:sp>
        <p:nvSpPr>
          <p:cNvPr id="18450" name="CaixaDeTexto 20"/>
          <p:cNvSpPr txBox="1">
            <a:spLocks noChangeArrowheads="1"/>
          </p:cNvSpPr>
          <p:nvPr/>
        </p:nvSpPr>
        <p:spPr bwMode="auto">
          <a:xfrm>
            <a:off x="3978275" y="53943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4</a:t>
            </a:r>
          </a:p>
        </p:txBody>
      </p:sp>
      <p:sp>
        <p:nvSpPr>
          <p:cNvPr id="18451" name="CaixaDeTexto 21"/>
          <p:cNvSpPr txBox="1">
            <a:spLocks noChangeArrowheads="1"/>
          </p:cNvSpPr>
          <p:nvPr/>
        </p:nvSpPr>
        <p:spPr bwMode="auto">
          <a:xfrm>
            <a:off x="4448175" y="53943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2</a:t>
            </a:r>
          </a:p>
        </p:txBody>
      </p:sp>
      <p:sp>
        <p:nvSpPr>
          <p:cNvPr id="18452" name="CaixaDeTexto 22"/>
          <p:cNvSpPr txBox="1">
            <a:spLocks noChangeArrowheads="1"/>
          </p:cNvSpPr>
          <p:nvPr/>
        </p:nvSpPr>
        <p:spPr bwMode="auto">
          <a:xfrm>
            <a:off x="4856163" y="53943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9</a:t>
            </a:r>
          </a:p>
        </p:txBody>
      </p:sp>
      <p:sp>
        <p:nvSpPr>
          <p:cNvPr id="18453" name="CaixaDeTexto 23"/>
          <p:cNvSpPr txBox="1">
            <a:spLocks noChangeArrowheads="1"/>
          </p:cNvSpPr>
          <p:nvPr/>
        </p:nvSpPr>
        <p:spPr bwMode="auto">
          <a:xfrm>
            <a:off x="5280025" y="53943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3</a:t>
            </a:r>
          </a:p>
        </p:txBody>
      </p:sp>
      <p:sp>
        <p:nvSpPr>
          <p:cNvPr id="18454" name="CaixaDeTexto 24"/>
          <p:cNvSpPr txBox="1">
            <a:spLocks noChangeArrowheads="1"/>
          </p:cNvSpPr>
          <p:nvPr/>
        </p:nvSpPr>
        <p:spPr bwMode="auto">
          <a:xfrm>
            <a:off x="5703888" y="53943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18455" name="CaixaDeTexto 25"/>
          <p:cNvSpPr txBox="1">
            <a:spLocks noChangeArrowheads="1"/>
          </p:cNvSpPr>
          <p:nvPr/>
        </p:nvSpPr>
        <p:spPr bwMode="auto">
          <a:xfrm>
            <a:off x="1360488" y="5395913"/>
            <a:ext cx="1187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NOTAS</a:t>
            </a:r>
          </a:p>
        </p:txBody>
      </p:sp>
      <p:sp>
        <p:nvSpPr>
          <p:cNvPr id="18456" name="CaixaDeTexto 26"/>
          <p:cNvSpPr txBox="1">
            <a:spLocks noChangeArrowheads="1"/>
          </p:cNvSpPr>
          <p:nvPr/>
        </p:nvSpPr>
        <p:spPr bwMode="auto">
          <a:xfrm>
            <a:off x="2703513" y="5041900"/>
            <a:ext cx="3352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pt-BR" altLang="pt-BR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1       2      3      4      5      6     </a:t>
            </a:r>
            <a:r>
              <a:rPr lang="pt-BR" altLang="pt-BR" sz="1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sp>
        <p:nvSpPr>
          <p:cNvPr id="18457" name="CaixaDeTexto 37"/>
          <p:cNvSpPr txBox="1">
            <a:spLocks noChangeArrowheads="1"/>
          </p:cNvSpPr>
          <p:nvPr/>
        </p:nvSpPr>
        <p:spPr bwMode="auto">
          <a:xfrm>
            <a:off x="6489700" y="4130675"/>
            <a:ext cx="339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</a:p>
        </p:txBody>
      </p:sp>
      <p:cxnSp>
        <p:nvCxnSpPr>
          <p:cNvPr id="18458" name="Conector reto 38"/>
          <p:cNvCxnSpPr>
            <a:cxnSpLocks noChangeShapeType="1"/>
          </p:cNvCxnSpPr>
          <p:nvPr/>
        </p:nvCxnSpPr>
        <p:spPr bwMode="auto">
          <a:xfrm rot="5400000" flipH="1" flipV="1">
            <a:off x="5846763" y="4999038"/>
            <a:ext cx="7143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9" name="Conector de seta reta 39"/>
          <p:cNvCxnSpPr>
            <a:cxnSpLocks noChangeShapeType="1"/>
          </p:cNvCxnSpPr>
          <p:nvPr/>
        </p:nvCxnSpPr>
        <p:spPr bwMode="auto">
          <a:xfrm>
            <a:off x="5883275" y="4964113"/>
            <a:ext cx="14287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0" name="CaixaDeTexto 40"/>
          <p:cNvSpPr txBox="1">
            <a:spLocks noChangeArrowheads="1"/>
          </p:cNvSpPr>
          <p:nvPr/>
        </p:nvSpPr>
        <p:spPr bwMode="auto">
          <a:xfrm>
            <a:off x="7262813" y="4792663"/>
            <a:ext cx="561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N-1</a:t>
            </a:r>
          </a:p>
        </p:txBody>
      </p:sp>
      <p:cxnSp>
        <p:nvCxnSpPr>
          <p:cNvPr id="18461" name="Conector angulado 34"/>
          <p:cNvCxnSpPr>
            <a:cxnSpLocks noChangeShapeType="1"/>
          </p:cNvCxnSpPr>
          <p:nvPr/>
        </p:nvCxnSpPr>
        <p:spPr bwMode="auto">
          <a:xfrm flipV="1">
            <a:off x="5143500" y="4286250"/>
            <a:ext cx="1357313" cy="142875"/>
          </a:xfrm>
          <a:prstGeom prst="bentConnector3">
            <a:avLst>
              <a:gd name="adj1" fmla="val 352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BEBEB13-9F90-4D05-8E33-A2687FF1C76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Preenchimento de vetores: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8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notas[3];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i;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(i=0;i&lt;=2;i++)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{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("Digite nota:");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("%f",&amp;notas[i]);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8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system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("PAUSE");</a:t>
            </a:r>
          </a:p>
          <a:p>
            <a:pPr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8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  <a:endParaRPr lang="pt-BR" sz="16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60504AD-70EF-4DDB-94CC-4C73B4136B8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Acessando o conteúdo de vetores: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8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notas[3], media=0;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i;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(i=0;i&lt;=2;i++)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{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("Digite nota:");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("%f",&amp;notas[i]);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  media +=notas[i];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  media /= 3;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83FA89E-43A0-4158-95B2-E1A37FEB1FB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Acessando o conteúdo de vetores: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(“As notas digitadas foram: \n”);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2" algn="just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(i=0;i&lt;=2;i++)           </a:t>
            </a:r>
          </a:p>
          <a:p>
            <a:pPr algn="just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(“NOTA[%d]: %f \n”, i, notas[i]);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(“A media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eh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: %f \n”, media);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8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system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("PAUSE");</a:t>
            </a:r>
          </a:p>
          <a:p>
            <a:pPr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8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defRPr/>
            </a:pPr>
            <a:endParaRPr lang="pt-BR" sz="1800" b="1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Será que existe uma forma melhor de </a:t>
            </a:r>
          </a:p>
          <a:p>
            <a:pPr algn="ctr" eaLnBrk="1" hangingPunct="1">
              <a:defRPr/>
            </a:pPr>
            <a:r>
              <a:rPr lang="pt-BR" sz="18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se calcular a média?</a:t>
            </a:r>
            <a:endParaRPr lang="pt-BR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endParaRPr lang="pt-BR" sz="16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 alocação é estática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  <a:defRPr/>
            </a:pPr>
            <a:endParaRPr lang="pt-BR" sz="14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i, </a:t>
            </a:r>
            <a:r>
              <a:rPr lang="pt-B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quant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defRPr/>
            </a:pPr>
            <a:endParaRPr lang="pt-BR" sz="1400" b="1" u="sng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("Quantas notas deseja entrar?");</a:t>
            </a:r>
          </a:p>
          <a:p>
            <a:pPr lvl="1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("%d",&amp;</a:t>
            </a:r>
            <a:r>
              <a:rPr lang="pt-B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quant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nota[</a:t>
            </a:r>
            <a:r>
              <a:rPr lang="pt-B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quant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1" eaLnBrk="1" hangingPunct="1">
              <a:defRPr/>
            </a:pPr>
            <a:endParaRPr lang="pt-BR" sz="14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4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(i=0;i&lt;=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quant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-1;i++)</a:t>
            </a:r>
          </a:p>
          <a:p>
            <a:pPr lvl="1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2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("Digite nota:");</a:t>
            </a:r>
          </a:p>
          <a:p>
            <a:pPr lvl="2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("%f",&amp;nota[i]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defRPr/>
            </a:pPr>
            <a:r>
              <a:rPr lang="pt-BR" sz="14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(“PAUSE”);</a:t>
            </a:r>
          </a:p>
          <a:p>
            <a:pPr lvl="1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lvl="1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965E9EB-19C8-421E-9223-E2C338197B7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  <p:sp>
        <p:nvSpPr>
          <p:cNvPr id="22534" name="CaixaDeTexto 11"/>
          <p:cNvSpPr txBox="1">
            <a:spLocks noChangeArrowheads="1"/>
          </p:cNvSpPr>
          <p:nvPr/>
        </p:nvSpPr>
        <p:spPr bwMode="auto">
          <a:xfrm>
            <a:off x="6143625" y="2714625"/>
            <a:ext cx="2286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 façam! </a:t>
            </a:r>
          </a:p>
          <a:p>
            <a:pPr algn="just"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Vamos estudar</a:t>
            </a:r>
          </a:p>
          <a:p>
            <a:pPr algn="just"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isso mais tarde</a:t>
            </a:r>
          </a:p>
          <a:p>
            <a:pPr algn="just"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 </a:t>
            </a:r>
            <a:r>
              <a:rPr lang="pt-BR" altLang="pt-BR" sz="1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alocação</a:t>
            </a:r>
          </a:p>
          <a:p>
            <a:pPr algn="just" eaLnBrk="1" hangingPunct="1"/>
            <a:r>
              <a:rPr lang="pt-BR" altLang="pt-BR" sz="1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dinâmica</a:t>
            </a:r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cxnSp>
        <p:nvCxnSpPr>
          <p:cNvPr id="14" name="Conector de seta reta 13"/>
          <p:cNvCxnSpPr/>
          <p:nvPr/>
        </p:nvCxnSpPr>
        <p:spPr bwMode="auto">
          <a:xfrm>
            <a:off x="3000375" y="2857500"/>
            <a:ext cx="3071813" cy="21431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 bwMode="auto">
          <a:xfrm flipV="1">
            <a:off x="3714750" y="3429000"/>
            <a:ext cx="2286000" cy="7143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 bwMode="auto">
          <a:xfrm flipV="1">
            <a:off x="3571875" y="3714750"/>
            <a:ext cx="2500313" cy="21431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Estrutura de dados </a:t>
            </a:r>
          </a:p>
          <a:p>
            <a:pPr algn="ctr">
              <a:buFontTx/>
              <a:buNone/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Unidimensional Homogênea</a:t>
            </a:r>
            <a:b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</a:b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Indexadas</a:t>
            </a:r>
          </a:p>
          <a:p>
            <a:pPr algn="ctr">
              <a:buFontTx/>
              <a:buNone/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(Vetores)</a:t>
            </a: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3FA7C77-B188-43D5-B624-7DCF638502E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Inicialização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2" eaLnBrk="1" hangingPunct="1"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 )</a:t>
            </a:r>
          </a:p>
          <a:p>
            <a:pPr lvl="1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nota[3]={8,9,10};</a:t>
            </a:r>
          </a:p>
          <a:p>
            <a:pPr lvl="1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i;</a:t>
            </a:r>
          </a:p>
          <a:p>
            <a:pPr lvl="1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(i=0;i&lt;=2;i++)</a:t>
            </a:r>
          </a:p>
          <a:p>
            <a:pPr lvl="1"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("Nota:%.1f\n",nota[i]);</a:t>
            </a:r>
          </a:p>
          <a:p>
            <a:pPr lvl="1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(“PAUSE”);</a:t>
            </a:r>
          </a:p>
          <a:p>
            <a:pPr lvl="1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lvl="1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94969E3-3F1B-4246-AFD5-6AFF7FDF730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Inicialização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2" eaLnBrk="1" hangingPunct="1"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 )</a:t>
            </a:r>
          </a:p>
          <a:p>
            <a:pPr lvl="1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nota[]={8,9,10};</a:t>
            </a:r>
          </a:p>
          <a:p>
            <a:pPr lvl="1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i;</a:t>
            </a:r>
          </a:p>
          <a:p>
            <a:pPr lvl="1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(i=0;i&lt;=2;i++)</a:t>
            </a:r>
          </a:p>
          <a:p>
            <a:pPr lvl="1"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("Nota:%.1f\n",nota[i]);</a:t>
            </a:r>
          </a:p>
          <a:p>
            <a:pPr lvl="1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(“PAUSE”);</a:t>
            </a:r>
          </a:p>
          <a:p>
            <a:pPr lvl="1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lvl="1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Inicialização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2" eaLnBrk="1" hangingPunct="1"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 )</a:t>
            </a:r>
          </a:p>
          <a:p>
            <a:pPr lvl="1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nota[];</a:t>
            </a:r>
          </a:p>
          <a:p>
            <a:pPr lvl="1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i;</a:t>
            </a:r>
          </a:p>
          <a:p>
            <a:pPr lvl="1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(i=0;i&lt;=2;i++)</a:t>
            </a:r>
          </a:p>
          <a:p>
            <a:pPr lvl="1"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("Nota:%.1f\n",nota[i]);</a:t>
            </a:r>
          </a:p>
          <a:p>
            <a:pPr lvl="1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(“PAUSE”);</a:t>
            </a:r>
          </a:p>
          <a:p>
            <a:pPr lvl="1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lvl="1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CF34DF7-F167-4E71-82C6-D890E4CA85A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  <p:cxnSp>
        <p:nvCxnSpPr>
          <p:cNvPr id="9" name="Conector de seta reta 8"/>
          <p:cNvCxnSpPr/>
          <p:nvPr/>
        </p:nvCxnSpPr>
        <p:spPr bwMode="auto">
          <a:xfrm flipV="1">
            <a:off x="3143250" y="3143250"/>
            <a:ext cx="714375" cy="1428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07" name="CaixaDeTexto 10"/>
          <p:cNvSpPr txBox="1">
            <a:spLocks noChangeArrowheads="1"/>
          </p:cNvSpPr>
          <p:nvPr/>
        </p:nvSpPr>
        <p:spPr bwMode="auto">
          <a:xfrm>
            <a:off x="3892550" y="2895600"/>
            <a:ext cx="43227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 deve ser utilizado da forma abaixo. Vamos resolver mais tarde.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DBAF56F-84C9-48FA-97FE-9CF3E7E0372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/>
        </p:nvGraphicFramePr>
        <p:xfrm>
          <a:off x="1000125" y="1714500"/>
          <a:ext cx="7000875" cy="914400"/>
        </p:xfrm>
        <a:graphic>
          <a:graphicData uri="http://schemas.openxmlformats.org/drawingml/2006/table">
            <a:tbl>
              <a:tblPr/>
              <a:tblGrid>
                <a:gridCol w="7000875"/>
              </a:tblGrid>
              <a:tr h="725488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 1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Escrever um programa que solicita ao usuário um conjunto de 10 valores reais e verifica quantos estão acima da média.</a:t>
                      </a:r>
                      <a:endParaRPr lang="pt-BR" sz="110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47A834B-25C7-4255-923F-9C0121DE1FF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 1 - Boa prática de programação: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pt-BR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10</a:t>
            </a:r>
          </a:p>
          <a:p>
            <a:pPr algn="just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media = 0, valores[</a:t>
            </a:r>
            <a:r>
              <a:rPr lang="pt-BR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];                  </a:t>
            </a:r>
          </a:p>
          <a:p>
            <a:pPr algn="just"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i, conta = 0;</a:t>
            </a:r>
          </a:p>
          <a:p>
            <a:pPr algn="just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(i=0;i&lt;=</a:t>
            </a:r>
            <a:r>
              <a:rPr lang="pt-BR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-1; i++){</a:t>
            </a:r>
          </a:p>
          <a:p>
            <a:pPr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("Escreva um valor:");</a:t>
            </a:r>
          </a:p>
          <a:p>
            <a:pPr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("%f", &amp;valores[i]);</a:t>
            </a:r>
          </a:p>
          <a:p>
            <a:pPr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media = media + valores[i];</a:t>
            </a:r>
          </a:p>
          <a:p>
            <a:pPr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E858943-4C13-441B-837C-922CCE6E8E0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 1 - Boa prática de programação:</a:t>
            </a:r>
          </a:p>
          <a:p>
            <a:pPr algn="just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media = media/</a:t>
            </a:r>
            <a:r>
              <a:rPr lang="pt-BR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("A media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eh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: %.2f \n\n", media);</a:t>
            </a:r>
          </a:p>
          <a:p>
            <a:pPr algn="just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(i=0;i&lt;=</a:t>
            </a:r>
            <a:r>
              <a:rPr lang="pt-BR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-1; i++)</a:t>
            </a:r>
          </a:p>
          <a:p>
            <a:pPr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(valores[i] &gt; media) conta++;</a:t>
            </a:r>
          </a:p>
          <a:p>
            <a:pPr algn="just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("Acima de %.2f: %d \n\n", media, conta);</a:t>
            </a:r>
          </a:p>
          <a:p>
            <a:pPr algn="just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("PAUSE");</a:t>
            </a:r>
          </a:p>
          <a:p>
            <a:pPr algn="just"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Múltiplas instruções nas expressões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  <a:defRPr/>
            </a:pPr>
            <a:endParaRPr lang="pt-BR" sz="14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 eaLnBrk="1" hangingPunct="1">
              <a:defRPr/>
            </a:pPr>
            <a:endParaRPr lang="pt-BR" sz="1800" b="1" u="sng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nn-NO" sz="1800" b="1" u="sng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 i,j;</a:t>
            </a:r>
          </a:p>
          <a:p>
            <a:pPr lvl="1" eaLnBrk="1" hangingPunct="1">
              <a:defRPr/>
            </a:pPr>
            <a:endParaRPr lang="nn-NO" sz="18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nn-NO" sz="18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nn-NO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i=0,j=0; (i+j)&lt;5 ;i++,j++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defRPr/>
            </a:pPr>
            <a:r>
              <a:rPr lang="nn-NO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8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("i + j=%d\n",i+j);</a:t>
            </a:r>
          </a:p>
          <a:p>
            <a:pPr lvl="1" eaLnBrk="1" hangingPunct="1">
              <a:defRPr/>
            </a:pPr>
            <a:endParaRPr lang="pt-BR" sz="1800" b="1" u="sng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(“PAUSE”);</a:t>
            </a:r>
          </a:p>
          <a:p>
            <a:pPr lvl="1"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lvl="1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8EAB41B-F625-4FE8-9230-32FA49B4727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Mais sobre o “for”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Ausência de expressões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  <a:defRPr/>
            </a:pPr>
            <a:endParaRPr lang="pt-BR" sz="14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 eaLnBrk="1" hangingPunct="1">
              <a:defRPr/>
            </a:pPr>
            <a:endParaRPr lang="pt-BR" sz="1800" b="1" u="sng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nn-NO" sz="1800" b="1" u="sng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 i=0;</a:t>
            </a:r>
          </a:p>
          <a:p>
            <a:pPr lvl="1" eaLnBrk="1" hangingPunct="1">
              <a:defRPr/>
            </a:pPr>
            <a:endParaRPr lang="nn-NO" sz="18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nn-NO" sz="18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nn-NO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;i&lt;3;i++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defRPr/>
            </a:pPr>
            <a:r>
              <a:rPr lang="nn-NO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n-NO" sz="18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(“i=%d\n”,i);</a:t>
            </a:r>
            <a:endParaRPr lang="pt-BR" sz="1800" b="1" u="sng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endParaRPr lang="pt-BR" sz="1800" b="1" u="sng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(“PAUSE”);</a:t>
            </a:r>
          </a:p>
          <a:p>
            <a:pPr lvl="1"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lvl="1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DA4D457-221D-4B98-8C15-5D2A9ED4BE0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Mais sobre o “for”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 bwMode="auto">
          <a:xfrm>
            <a:off x="1428750" y="3714750"/>
            <a:ext cx="3214688" cy="7143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Ausência de expressões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  <a:defRPr/>
            </a:pPr>
            <a:endParaRPr lang="pt-BR" sz="14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 eaLnBrk="1" hangingPunct="1">
              <a:defRPr/>
            </a:pPr>
            <a:endParaRPr lang="pt-BR" sz="1800" b="1" u="sng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nn-NO" sz="1800" b="1" u="sng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 i=0;</a:t>
            </a:r>
          </a:p>
          <a:p>
            <a:pPr lvl="1" eaLnBrk="1" hangingPunct="1">
              <a:defRPr/>
            </a:pPr>
            <a:endParaRPr lang="nn-NO" sz="18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nn-NO" sz="18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nn-NO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;   ;i++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defRPr/>
            </a:pPr>
            <a:r>
              <a:rPr lang="nn-NO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n-NO" sz="18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(“i=%d\n”,i);</a:t>
            </a:r>
            <a:endParaRPr lang="pt-BR" sz="1800" b="1" u="sng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endParaRPr lang="pt-BR" sz="1800" b="1" u="sng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(“PAUSE”);</a:t>
            </a:r>
          </a:p>
          <a:p>
            <a:pPr lvl="1"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lvl="1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A654954-4196-4E12-9FE5-68931D75146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Mais sobre o “for”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 bwMode="auto">
          <a:xfrm>
            <a:off x="1428750" y="3714750"/>
            <a:ext cx="3214688" cy="7143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Ausência de expressões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  <a:defRPr/>
            </a:pPr>
            <a:endParaRPr lang="pt-BR" sz="14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 eaLnBrk="1" hangingPunct="1">
              <a:defRPr/>
            </a:pPr>
            <a:endParaRPr lang="pt-BR" sz="1800" b="1" u="sng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nn-NO" sz="1800" b="1" u="sng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 i=0;</a:t>
            </a:r>
          </a:p>
          <a:p>
            <a:pPr lvl="1" eaLnBrk="1" hangingPunct="1">
              <a:defRPr/>
            </a:pPr>
            <a:endParaRPr lang="nn-NO" sz="18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nn-NO" sz="18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nn-NO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;   ;i++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defRPr/>
            </a:pPr>
            <a:r>
              <a:rPr lang="nn-NO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n-NO" sz="18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(“i=%d\n”,i);</a:t>
            </a:r>
            <a:endParaRPr lang="pt-BR" sz="1800" b="1" u="sng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endParaRPr lang="pt-BR" sz="1800" b="1" u="sng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(“PAUSE”);</a:t>
            </a:r>
          </a:p>
          <a:p>
            <a:pPr lvl="1"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lvl="1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A7FA8D8-F11F-45DD-AC9A-4E49864E517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Mais sobre o “for”</a:t>
            </a:r>
          </a:p>
        </p:txBody>
      </p:sp>
      <p:sp>
        <p:nvSpPr>
          <p:cNvPr id="32775" name="CaixaDeTexto 5"/>
          <p:cNvSpPr txBox="1">
            <a:spLocks noChangeArrowheads="1"/>
          </p:cNvSpPr>
          <p:nvPr/>
        </p:nvSpPr>
        <p:spPr bwMode="auto">
          <a:xfrm>
            <a:off x="4857750" y="3857625"/>
            <a:ext cx="218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Laço infinito!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037ED6C-5429-41F8-875E-9CBE9608C47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Em muitas aplicações precisamos trabalhar com conjuntos de dados que são semelhantes em tipo.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 exemplo, o conjunto de notas dos alunos de uma turma.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Dependendo da natureza do problema, é conveniente colocar estas informações sob um mesmo conjunto e referenciar cada elemento deste conjunto por um número índice.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Ausência de expressões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  <a:defRPr/>
            </a:pPr>
            <a:endParaRPr lang="pt-BR" sz="14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 eaLnBrk="1" hangingPunct="1">
              <a:defRPr/>
            </a:pPr>
            <a:endParaRPr lang="pt-BR" sz="1800" b="1" u="sng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nn-NO" sz="1800" b="1" u="sng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 i;</a:t>
            </a:r>
          </a:p>
          <a:p>
            <a:pPr lvl="1" eaLnBrk="1" hangingPunct="1">
              <a:defRPr/>
            </a:pPr>
            <a:endParaRPr lang="nn-NO" sz="18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nn-NO" sz="18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nn-NO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i=0; i&lt;3;   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lvl="1" eaLnBrk="1" hangingPunct="1">
              <a:defRPr/>
            </a:pPr>
            <a:r>
              <a:rPr lang="nn-NO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n-NO" sz="18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(“i=%d\n”,i);</a:t>
            </a:r>
          </a:p>
          <a:p>
            <a:pPr lvl="1" eaLnBrk="1" hangingPunct="1">
              <a:defRPr/>
            </a:pPr>
            <a:r>
              <a:rPr lang="nn-NO" sz="1800" dirty="0">
                <a:latin typeface="Courier New" pitchFamily="49" charset="0"/>
                <a:cs typeface="Courier New" pitchFamily="49" charset="0"/>
              </a:rPr>
              <a:t>	i++;</a:t>
            </a:r>
            <a:r>
              <a:rPr lang="nn-NO" sz="1800" b="1" u="sn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defRPr/>
            </a:pPr>
            <a:r>
              <a:rPr lang="nn-NO" sz="18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endParaRPr lang="pt-BR" sz="1800" b="1" u="sng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(“PAUSE”);</a:t>
            </a:r>
          </a:p>
          <a:p>
            <a:pPr lvl="1"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lvl="1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762913B-9E09-431A-BB80-C6DEB1E3C39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Mais sobre o “for”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 bwMode="auto">
          <a:xfrm>
            <a:off x="1428750" y="3786188"/>
            <a:ext cx="3214688" cy="642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Ausência de expressões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  <a:defRPr/>
            </a:pPr>
            <a:endParaRPr lang="pt-BR" sz="14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 eaLnBrk="1" hangingPunct="1">
              <a:defRPr/>
            </a:pPr>
            <a:endParaRPr lang="pt-BR" sz="1800" b="1" u="sng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nn-NO" sz="1800" b="1" u="sng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 i=0;</a:t>
            </a:r>
          </a:p>
          <a:p>
            <a:pPr lvl="1" eaLnBrk="1" hangingPunct="1">
              <a:defRPr/>
            </a:pPr>
            <a:endParaRPr lang="nn-NO" sz="18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nn-NO" sz="18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nn-NO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;   ;   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defRPr/>
            </a:pPr>
            <a:r>
              <a:rPr lang="nn-NO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n-NO" sz="18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(“i=%d\n”,i);</a:t>
            </a:r>
            <a:endParaRPr lang="pt-BR" sz="1800" b="1" u="sng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endParaRPr lang="pt-BR" sz="1800" b="1" u="sng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(“PAUSE”);</a:t>
            </a:r>
          </a:p>
          <a:p>
            <a:pPr lvl="1"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lvl="1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4E7FCC8-1839-402D-9F52-4B583935FA8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Mais sobre o “for”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 bwMode="auto">
          <a:xfrm>
            <a:off x="1428750" y="3786188"/>
            <a:ext cx="3214688" cy="642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Ausência de expressões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  <a:defRPr/>
            </a:pPr>
            <a:endParaRPr lang="pt-BR" sz="14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 eaLnBrk="1" hangingPunct="1">
              <a:defRPr/>
            </a:pPr>
            <a:endParaRPr lang="pt-BR" sz="1800" b="1" u="sng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nn-NO" sz="1800" b="1" u="sng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 i=0;</a:t>
            </a:r>
          </a:p>
          <a:p>
            <a:pPr lvl="1" eaLnBrk="1" hangingPunct="1">
              <a:defRPr/>
            </a:pPr>
            <a:endParaRPr lang="nn-NO" sz="18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nn-NO" sz="18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nn-NO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;   ;   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defRPr/>
            </a:pPr>
            <a:r>
              <a:rPr lang="nn-NO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n-NO" sz="18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(“i=%d\n”,i);</a:t>
            </a:r>
            <a:endParaRPr lang="pt-BR" sz="1800" b="1" u="sng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endParaRPr lang="pt-BR" sz="1800" b="1" u="sng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(“PAUSE”);</a:t>
            </a:r>
          </a:p>
          <a:p>
            <a:pPr lvl="1"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lvl="1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EE71407-9A2B-41CF-819B-6ABECA3A30F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Mais sobre o “for”</a:t>
            </a:r>
          </a:p>
        </p:txBody>
      </p:sp>
      <p:sp>
        <p:nvSpPr>
          <p:cNvPr id="35847" name="CaixaDeTexto 5"/>
          <p:cNvSpPr txBox="1">
            <a:spLocks noChangeArrowheads="1"/>
          </p:cNvSpPr>
          <p:nvPr/>
        </p:nvSpPr>
        <p:spPr bwMode="auto">
          <a:xfrm>
            <a:off x="4786313" y="3857625"/>
            <a:ext cx="218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Laço infinito!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Utilizando caracteres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  <a:defRPr/>
            </a:pPr>
            <a:endParaRPr lang="pt-BR" sz="14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 eaLnBrk="1" hangingPunct="1">
              <a:defRPr/>
            </a:pPr>
            <a:endParaRPr lang="pt-BR" sz="1800" b="1" u="sng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nn-NO" sz="1800" b="1" u="sng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 ch;</a:t>
            </a:r>
          </a:p>
          <a:p>
            <a:pPr lvl="1" eaLnBrk="1" hangingPunct="1">
              <a:defRPr/>
            </a:pPr>
            <a:endParaRPr lang="nn-NO" sz="18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nn-NO" sz="18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 (ch=’a’; ch&lt;=’l’; ch++)</a:t>
            </a:r>
          </a:p>
          <a:p>
            <a:pPr lvl="1" eaLnBrk="1" hangingPunct="1">
              <a:defRPr/>
            </a:pPr>
            <a:r>
              <a:rPr lang="nn-NO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n-NO" sz="18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(“Valor ASCII de %c=%d\n”,ch,ch);</a:t>
            </a:r>
          </a:p>
          <a:p>
            <a:pPr lvl="1" eaLnBrk="1" hangingPunct="1">
              <a:defRPr/>
            </a:pPr>
            <a:endParaRPr lang="pt-BR" sz="1800" b="1" u="sng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(“PAUSE”);</a:t>
            </a:r>
          </a:p>
          <a:p>
            <a:pPr lvl="1"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lvl="1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4472E37-A348-41B0-A1C9-3B6356ED44C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Mais sobre o “for”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6485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Utilizando caracteres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  <a:defRPr/>
            </a:pPr>
            <a:endParaRPr lang="pt-BR" sz="14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lvl="1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("Tabela ASCII: \n\n");</a:t>
            </a:r>
          </a:p>
          <a:p>
            <a:pPr lvl="1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(a=32; a&lt;=126; a++)</a:t>
            </a:r>
          </a:p>
          <a:p>
            <a:pPr lvl="1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("%d: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Caracter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%c\n\n", a, a);</a:t>
            </a:r>
          </a:p>
          <a:p>
            <a:pPr lvl="1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("PAUSE");</a:t>
            </a:r>
          </a:p>
          <a:p>
            <a:pPr lvl="1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lvl="1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DB22A34-D4D4-4E11-87FE-5AA5C3B8703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Mais sobre o “for”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8A2DD8B-4CAD-4F75-AB6D-E877B7705E5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714375" y="1449388"/>
            <a:ext cx="7715250" cy="218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“Uma nova verdade científica não triunfa convencendo seus opositores e fazendo com que vejam a luz, mas porque seus oponentes finalmente morrem e uma nova geração cresce familiarizada.” </a:t>
            </a:r>
          </a:p>
          <a:p>
            <a:pPr algn="ctr" eaLnBrk="1" hangingPunct="1">
              <a:defRPr/>
            </a:pPr>
            <a:endParaRPr lang="pt-BR" sz="2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r" eaLnBrk="1" hangingPunct="1">
              <a:defRPr/>
            </a:pPr>
            <a:r>
              <a:rPr lang="pt-BR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Max </a:t>
            </a:r>
            <a:r>
              <a:rPr lang="pt-BR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Plank</a:t>
            </a:r>
            <a:r>
              <a:rPr lang="pt-BR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, em sua </a:t>
            </a:r>
            <a:r>
              <a:rPr lang="pt-BR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Scientific</a:t>
            </a:r>
            <a:r>
              <a:rPr lang="pt-BR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Autobiography</a:t>
            </a:r>
            <a:endParaRPr lang="pt-BR" sz="20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r" eaLnBrk="1" hangingPunct="1">
              <a:defRPr/>
            </a:pPr>
            <a:endParaRPr lang="pt-BR" sz="16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50E0425-19F5-4DB2-A31F-482C75A2230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Em muitas aplicações precisamos trabalhar com conjuntos de dados que são semelhantes em tipo.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 exemplo, o conjunto de notas dos alunos de uma turma.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Dependendo da natureza do problema, é conveniente colocar estas informações sob um mesmo conjunto e referenciar cada elemento deste conjunto por um número índice.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  <p:sp>
        <p:nvSpPr>
          <p:cNvPr id="7174" name="Retângulo 7"/>
          <p:cNvSpPr>
            <a:spLocks noChangeArrowheads="1"/>
          </p:cNvSpPr>
          <p:nvPr/>
        </p:nvSpPr>
        <p:spPr bwMode="auto">
          <a:xfrm>
            <a:off x="2643188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175" name="Retângulo 10"/>
          <p:cNvSpPr>
            <a:spLocks noChangeArrowheads="1"/>
          </p:cNvSpPr>
          <p:nvPr/>
        </p:nvSpPr>
        <p:spPr bwMode="auto">
          <a:xfrm>
            <a:off x="3071813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176" name="Retângulo 11"/>
          <p:cNvSpPr>
            <a:spLocks noChangeArrowheads="1"/>
          </p:cNvSpPr>
          <p:nvPr/>
        </p:nvSpPr>
        <p:spPr bwMode="auto">
          <a:xfrm>
            <a:off x="3500438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177" name="Retângulo 12"/>
          <p:cNvSpPr>
            <a:spLocks noChangeArrowheads="1"/>
          </p:cNvSpPr>
          <p:nvPr/>
        </p:nvSpPr>
        <p:spPr bwMode="auto">
          <a:xfrm>
            <a:off x="3929063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178" name="Retângulo 13"/>
          <p:cNvSpPr>
            <a:spLocks noChangeArrowheads="1"/>
          </p:cNvSpPr>
          <p:nvPr/>
        </p:nvSpPr>
        <p:spPr bwMode="auto">
          <a:xfrm>
            <a:off x="4357688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179" name="Retângulo 14"/>
          <p:cNvSpPr>
            <a:spLocks noChangeArrowheads="1"/>
          </p:cNvSpPr>
          <p:nvPr/>
        </p:nvSpPr>
        <p:spPr bwMode="auto">
          <a:xfrm>
            <a:off x="4786313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180" name="Retângulo 15"/>
          <p:cNvSpPr>
            <a:spLocks noChangeArrowheads="1"/>
          </p:cNvSpPr>
          <p:nvPr/>
        </p:nvSpPr>
        <p:spPr bwMode="auto">
          <a:xfrm>
            <a:off x="5214938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181" name="Retângulo 16"/>
          <p:cNvSpPr>
            <a:spLocks noChangeArrowheads="1"/>
          </p:cNvSpPr>
          <p:nvPr/>
        </p:nvSpPr>
        <p:spPr bwMode="auto">
          <a:xfrm>
            <a:off x="5643563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D8E51EB-1426-4926-B13A-BDD8E44D0A2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Em muitas aplicações precisamos trabalhar com conjuntos de dados que são semelhantes em tipo.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 exemplo, o conjunto de notas dos alunos de uma turma.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Dependendo da natureza do problema, é conveniente colocar estas informações sob um mesmo conjunto e referenciar cada elemento deste conjunto por um número índice.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  <p:sp>
        <p:nvSpPr>
          <p:cNvPr id="8198" name="Retângulo 7"/>
          <p:cNvSpPr>
            <a:spLocks noChangeArrowheads="1"/>
          </p:cNvSpPr>
          <p:nvPr/>
        </p:nvSpPr>
        <p:spPr bwMode="auto">
          <a:xfrm>
            <a:off x="2643188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199" name="Retângulo 10"/>
          <p:cNvSpPr>
            <a:spLocks noChangeArrowheads="1"/>
          </p:cNvSpPr>
          <p:nvPr/>
        </p:nvSpPr>
        <p:spPr bwMode="auto">
          <a:xfrm>
            <a:off x="3071813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00" name="Retângulo 11"/>
          <p:cNvSpPr>
            <a:spLocks noChangeArrowheads="1"/>
          </p:cNvSpPr>
          <p:nvPr/>
        </p:nvSpPr>
        <p:spPr bwMode="auto">
          <a:xfrm>
            <a:off x="3500438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01" name="Retângulo 12"/>
          <p:cNvSpPr>
            <a:spLocks noChangeArrowheads="1"/>
          </p:cNvSpPr>
          <p:nvPr/>
        </p:nvSpPr>
        <p:spPr bwMode="auto">
          <a:xfrm>
            <a:off x="3929063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02" name="Retângulo 13"/>
          <p:cNvSpPr>
            <a:spLocks noChangeArrowheads="1"/>
          </p:cNvSpPr>
          <p:nvPr/>
        </p:nvSpPr>
        <p:spPr bwMode="auto">
          <a:xfrm>
            <a:off x="4357688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03" name="Retângulo 14"/>
          <p:cNvSpPr>
            <a:spLocks noChangeArrowheads="1"/>
          </p:cNvSpPr>
          <p:nvPr/>
        </p:nvSpPr>
        <p:spPr bwMode="auto">
          <a:xfrm>
            <a:off x="4786313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04" name="Retângulo 15"/>
          <p:cNvSpPr>
            <a:spLocks noChangeArrowheads="1"/>
          </p:cNvSpPr>
          <p:nvPr/>
        </p:nvSpPr>
        <p:spPr bwMode="auto">
          <a:xfrm>
            <a:off x="5214938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05" name="Retângulo 16"/>
          <p:cNvSpPr>
            <a:spLocks noChangeArrowheads="1"/>
          </p:cNvSpPr>
          <p:nvPr/>
        </p:nvSpPr>
        <p:spPr bwMode="auto">
          <a:xfrm>
            <a:off x="5643563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06" name="CaixaDeTexto 17"/>
          <p:cNvSpPr txBox="1">
            <a:spLocks noChangeArrowheads="1"/>
          </p:cNvSpPr>
          <p:nvPr/>
        </p:nvSpPr>
        <p:spPr bwMode="auto">
          <a:xfrm>
            <a:off x="2608263" y="505936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25AB774-89DC-4AF0-97DD-2CD0C47C47A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Em muitas aplicações precisamos trabalhar com conjuntos de dados que são semelhantes em tipo.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 exemplo, o conjunto de notas dos alunos de uma turma.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Dependendo da natureza do problema, é conveniente colocar estas informações sob um mesmo conjunto e referenciar cada elemento deste conjunto por um número índice.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  <p:sp>
        <p:nvSpPr>
          <p:cNvPr id="9222" name="Retângulo 7"/>
          <p:cNvSpPr>
            <a:spLocks noChangeArrowheads="1"/>
          </p:cNvSpPr>
          <p:nvPr/>
        </p:nvSpPr>
        <p:spPr bwMode="auto">
          <a:xfrm>
            <a:off x="2643188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9223" name="Retângulo 10"/>
          <p:cNvSpPr>
            <a:spLocks noChangeArrowheads="1"/>
          </p:cNvSpPr>
          <p:nvPr/>
        </p:nvSpPr>
        <p:spPr bwMode="auto">
          <a:xfrm>
            <a:off x="3071813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9224" name="Retângulo 11"/>
          <p:cNvSpPr>
            <a:spLocks noChangeArrowheads="1"/>
          </p:cNvSpPr>
          <p:nvPr/>
        </p:nvSpPr>
        <p:spPr bwMode="auto">
          <a:xfrm>
            <a:off x="3500438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9225" name="Retângulo 12"/>
          <p:cNvSpPr>
            <a:spLocks noChangeArrowheads="1"/>
          </p:cNvSpPr>
          <p:nvPr/>
        </p:nvSpPr>
        <p:spPr bwMode="auto">
          <a:xfrm>
            <a:off x="3929063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9226" name="Retângulo 13"/>
          <p:cNvSpPr>
            <a:spLocks noChangeArrowheads="1"/>
          </p:cNvSpPr>
          <p:nvPr/>
        </p:nvSpPr>
        <p:spPr bwMode="auto">
          <a:xfrm>
            <a:off x="4357688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9227" name="Retângulo 14"/>
          <p:cNvSpPr>
            <a:spLocks noChangeArrowheads="1"/>
          </p:cNvSpPr>
          <p:nvPr/>
        </p:nvSpPr>
        <p:spPr bwMode="auto">
          <a:xfrm>
            <a:off x="4786313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9228" name="Retângulo 15"/>
          <p:cNvSpPr>
            <a:spLocks noChangeArrowheads="1"/>
          </p:cNvSpPr>
          <p:nvPr/>
        </p:nvSpPr>
        <p:spPr bwMode="auto">
          <a:xfrm>
            <a:off x="5214938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9229" name="Retângulo 16"/>
          <p:cNvSpPr>
            <a:spLocks noChangeArrowheads="1"/>
          </p:cNvSpPr>
          <p:nvPr/>
        </p:nvSpPr>
        <p:spPr bwMode="auto">
          <a:xfrm>
            <a:off x="5643563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9230" name="CaixaDeTexto 17"/>
          <p:cNvSpPr txBox="1">
            <a:spLocks noChangeArrowheads="1"/>
          </p:cNvSpPr>
          <p:nvPr/>
        </p:nvSpPr>
        <p:spPr bwMode="auto">
          <a:xfrm>
            <a:off x="2608263" y="505936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10</a:t>
            </a:r>
          </a:p>
        </p:txBody>
      </p:sp>
      <p:sp>
        <p:nvSpPr>
          <p:cNvPr id="9231" name="CaixaDeTexto 18"/>
          <p:cNvSpPr txBox="1">
            <a:spLocks noChangeArrowheads="1"/>
          </p:cNvSpPr>
          <p:nvPr/>
        </p:nvSpPr>
        <p:spPr bwMode="auto">
          <a:xfrm>
            <a:off x="3130550" y="507206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33BAFAA-3A22-4429-AB3B-9EA4FF56304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Em muitas aplicações precisamos trabalhar com conjuntos de dados que são semelhantes em tipo.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 exemplo, o conjunto de notas dos alunos de uma turma.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Dependendo da natureza do problema, é conveniente colocar estas informações sob um mesmo conjunto e referenciar cada elemento deste conjunto por um número índice.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  <p:sp>
        <p:nvSpPr>
          <p:cNvPr id="10246" name="Retângulo 7"/>
          <p:cNvSpPr>
            <a:spLocks noChangeArrowheads="1"/>
          </p:cNvSpPr>
          <p:nvPr/>
        </p:nvSpPr>
        <p:spPr bwMode="auto">
          <a:xfrm>
            <a:off x="2643188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0247" name="Retângulo 10"/>
          <p:cNvSpPr>
            <a:spLocks noChangeArrowheads="1"/>
          </p:cNvSpPr>
          <p:nvPr/>
        </p:nvSpPr>
        <p:spPr bwMode="auto">
          <a:xfrm>
            <a:off x="3071813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0248" name="Retângulo 11"/>
          <p:cNvSpPr>
            <a:spLocks noChangeArrowheads="1"/>
          </p:cNvSpPr>
          <p:nvPr/>
        </p:nvSpPr>
        <p:spPr bwMode="auto">
          <a:xfrm>
            <a:off x="3500438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0249" name="Retângulo 12"/>
          <p:cNvSpPr>
            <a:spLocks noChangeArrowheads="1"/>
          </p:cNvSpPr>
          <p:nvPr/>
        </p:nvSpPr>
        <p:spPr bwMode="auto">
          <a:xfrm>
            <a:off x="3929063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0250" name="Retângulo 13"/>
          <p:cNvSpPr>
            <a:spLocks noChangeArrowheads="1"/>
          </p:cNvSpPr>
          <p:nvPr/>
        </p:nvSpPr>
        <p:spPr bwMode="auto">
          <a:xfrm>
            <a:off x="4357688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0251" name="Retângulo 14"/>
          <p:cNvSpPr>
            <a:spLocks noChangeArrowheads="1"/>
          </p:cNvSpPr>
          <p:nvPr/>
        </p:nvSpPr>
        <p:spPr bwMode="auto">
          <a:xfrm>
            <a:off x="4786313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0252" name="Retângulo 15"/>
          <p:cNvSpPr>
            <a:spLocks noChangeArrowheads="1"/>
          </p:cNvSpPr>
          <p:nvPr/>
        </p:nvSpPr>
        <p:spPr bwMode="auto">
          <a:xfrm>
            <a:off x="5214938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0253" name="Retângulo 16"/>
          <p:cNvSpPr>
            <a:spLocks noChangeArrowheads="1"/>
          </p:cNvSpPr>
          <p:nvPr/>
        </p:nvSpPr>
        <p:spPr bwMode="auto">
          <a:xfrm>
            <a:off x="5643563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0254" name="CaixaDeTexto 17"/>
          <p:cNvSpPr txBox="1">
            <a:spLocks noChangeArrowheads="1"/>
          </p:cNvSpPr>
          <p:nvPr/>
        </p:nvSpPr>
        <p:spPr bwMode="auto">
          <a:xfrm>
            <a:off x="2608263" y="505936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10</a:t>
            </a:r>
          </a:p>
        </p:txBody>
      </p:sp>
      <p:sp>
        <p:nvSpPr>
          <p:cNvPr id="10255" name="CaixaDeTexto 18"/>
          <p:cNvSpPr txBox="1">
            <a:spLocks noChangeArrowheads="1"/>
          </p:cNvSpPr>
          <p:nvPr/>
        </p:nvSpPr>
        <p:spPr bwMode="auto">
          <a:xfrm>
            <a:off x="3130550" y="507206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5</a:t>
            </a:r>
          </a:p>
        </p:txBody>
      </p:sp>
      <p:sp>
        <p:nvSpPr>
          <p:cNvPr id="10256" name="CaixaDeTexto 19"/>
          <p:cNvSpPr txBox="1">
            <a:spLocks noChangeArrowheads="1"/>
          </p:cNvSpPr>
          <p:nvPr/>
        </p:nvSpPr>
        <p:spPr bwMode="auto">
          <a:xfrm>
            <a:off x="3554413" y="507206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3C7DB99-E33D-4F04-8395-B58ABE9D6D8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Em muitas aplicações precisamos trabalhar com conjuntos de dados que são semelhantes em tipo.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 exemplo, o conjunto de notas dos alunos de uma turma.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Dependendo da natureza do problema, é conveniente colocar estas informações sob um mesmo conjunto e referenciar cada elemento deste conjunto por um número índice.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  <p:sp>
        <p:nvSpPr>
          <p:cNvPr id="11270" name="Retângulo 7"/>
          <p:cNvSpPr>
            <a:spLocks noChangeArrowheads="1"/>
          </p:cNvSpPr>
          <p:nvPr/>
        </p:nvSpPr>
        <p:spPr bwMode="auto">
          <a:xfrm>
            <a:off x="2643188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1271" name="Retângulo 10"/>
          <p:cNvSpPr>
            <a:spLocks noChangeArrowheads="1"/>
          </p:cNvSpPr>
          <p:nvPr/>
        </p:nvSpPr>
        <p:spPr bwMode="auto">
          <a:xfrm>
            <a:off x="3071813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1272" name="Retângulo 11"/>
          <p:cNvSpPr>
            <a:spLocks noChangeArrowheads="1"/>
          </p:cNvSpPr>
          <p:nvPr/>
        </p:nvSpPr>
        <p:spPr bwMode="auto">
          <a:xfrm>
            <a:off x="3500438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1273" name="Retângulo 12"/>
          <p:cNvSpPr>
            <a:spLocks noChangeArrowheads="1"/>
          </p:cNvSpPr>
          <p:nvPr/>
        </p:nvSpPr>
        <p:spPr bwMode="auto">
          <a:xfrm>
            <a:off x="3929063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1274" name="Retângulo 13"/>
          <p:cNvSpPr>
            <a:spLocks noChangeArrowheads="1"/>
          </p:cNvSpPr>
          <p:nvPr/>
        </p:nvSpPr>
        <p:spPr bwMode="auto">
          <a:xfrm>
            <a:off x="4357688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1275" name="Retângulo 14"/>
          <p:cNvSpPr>
            <a:spLocks noChangeArrowheads="1"/>
          </p:cNvSpPr>
          <p:nvPr/>
        </p:nvSpPr>
        <p:spPr bwMode="auto">
          <a:xfrm>
            <a:off x="4786313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1276" name="Retângulo 15"/>
          <p:cNvSpPr>
            <a:spLocks noChangeArrowheads="1"/>
          </p:cNvSpPr>
          <p:nvPr/>
        </p:nvSpPr>
        <p:spPr bwMode="auto">
          <a:xfrm>
            <a:off x="5214938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1277" name="Retângulo 16"/>
          <p:cNvSpPr>
            <a:spLocks noChangeArrowheads="1"/>
          </p:cNvSpPr>
          <p:nvPr/>
        </p:nvSpPr>
        <p:spPr bwMode="auto">
          <a:xfrm>
            <a:off x="5643563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1278" name="CaixaDeTexto 17"/>
          <p:cNvSpPr txBox="1">
            <a:spLocks noChangeArrowheads="1"/>
          </p:cNvSpPr>
          <p:nvPr/>
        </p:nvSpPr>
        <p:spPr bwMode="auto">
          <a:xfrm>
            <a:off x="2608263" y="505936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10</a:t>
            </a:r>
          </a:p>
        </p:txBody>
      </p:sp>
      <p:sp>
        <p:nvSpPr>
          <p:cNvPr id="11279" name="CaixaDeTexto 18"/>
          <p:cNvSpPr txBox="1">
            <a:spLocks noChangeArrowheads="1"/>
          </p:cNvSpPr>
          <p:nvPr/>
        </p:nvSpPr>
        <p:spPr bwMode="auto">
          <a:xfrm>
            <a:off x="3130550" y="507206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5</a:t>
            </a:r>
          </a:p>
        </p:txBody>
      </p:sp>
      <p:sp>
        <p:nvSpPr>
          <p:cNvPr id="11280" name="CaixaDeTexto 19"/>
          <p:cNvSpPr txBox="1">
            <a:spLocks noChangeArrowheads="1"/>
          </p:cNvSpPr>
          <p:nvPr/>
        </p:nvSpPr>
        <p:spPr bwMode="auto">
          <a:xfrm>
            <a:off x="3554413" y="507206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8</a:t>
            </a:r>
          </a:p>
        </p:txBody>
      </p:sp>
      <p:sp>
        <p:nvSpPr>
          <p:cNvPr id="11281" name="CaixaDeTexto 20"/>
          <p:cNvSpPr txBox="1">
            <a:spLocks noChangeArrowheads="1"/>
          </p:cNvSpPr>
          <p:nvPr/>
        </p:nvSpPr>
        <p:spPr bwMode="auto">
          <a:xfrm>
            <a:off x="3978275" y="507206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4</a:t>
            </a:r>
          </a:p>
        </p:txBody>
      </p:sp>
      <p:sp>
        <p:nvSpPr>
          <p:cNvPr id="11282" name="CaixaDeTexto 21"/>
          <p:cNvSpPr txBox="1">
            <a:spLocks noChangeArrowheads="1"/>
          </p:cNvSpPr>
          <p:nvPr/>
        </p:nvSpPr>
        <p:spPr bwMode="auto">
          <a:xfrm>
            <a:off x="4448175" y="507206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2</a:t>
            </a:r>
          </a:p>
        </p:txBody>
      </p:sp>
      <p:sp>
        <p:nvSpPr>
          <p:cNvPr id="11283" name="CaixaDeTexto 22"/>
          <p:cNvSpPr txBox="1">
            <a:spLocks noChangeArrowheads="1"/>
          </p:cNvSpPr>
          <p:nvPr/>
        </p:nvSpPr>
        <p:spPr bwMode="auto">
          <a:xfrm>
            <a:off x="4856163" y="507206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9</a:t>
            </a:r>
          </a:p>
        </p:txBody>
      </p:sp>
      <p:sp>
        <p:nvSpPr>
          <p:cNvPr id="11284" name="CaixaDeTexto 23"/>
          <p:cNvSpPr txBox="1">
            <a:spLocks noChangeArrowheads="1"/>
          </p:cNvSpPr>
          <p:nvPr/>
        </p:nvSpPr>
        <p:spPr bwMode="auto">
          <a:xfrm>
            <a:off x="5280025" y="507206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3</a:t>
            </a:r>
          </a:p>
        </p:txBody>
      </p:sp>
      <p:sp>
        <p:nvSpPr>
          <p:cNvPr id="11285" name="CaixaDeTexto 24"/>
          <p:cNvSpPr txBox="1">
            <a:spLocks noChangeArrowheads="1"/>
          </p:cNvSpPr>
          <p:nvPr/>
        </p:nvSpPr>
        <p:spPr bwMode="auto">
          <a:xfrm>
            <a:off x="5703888" y="507206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E674CE5-05AB-4BE6-9A39-B4D6933C0D6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Em muitas aplicações precisamos trabalhar com conjuntos de dados que são semelhantes em tipo.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 exemplo, o conjunto de notas dos alunos de uma turma.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Dependendo da natureza do problema, é conveniente colocar estas informações sob um mesmo conjunto e referenciar cada elemento deste conjunto por um número índice.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  <p:sp>
        <p:nvSpPr>
          <p:cNvPr id="12294" name="Retângulo 7"/>
          <p:cNvSpPr>
            <a:spLocks noChangeArrowheads="1"/>
          </p:cNvSpPr>
          <p:nvPr/>
        </p:nvSpPr>
        <p:spPr bwMode="auto">
          <a:xfrm>
            <a:off x="2643188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2295" name="Retângulo 10"/>
          <p:cNvSpPr>
            <a:spLocks noChangeArrowheads="1"/>
          </p:cNvSpPr>
          <p:nvPr/>
        </p:nvSpPr>
        <p:spPr bwMode="auto">
          <a:xfrm>
            <a:off x="3071813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2296" name="Retângulo 11"/>
          <p:cNvSpPr>
            <a:spLocks noChangeArrowheads="1"/>
          </p:cNvSpPr>
          <p:nvPr/>
        </p:nvSpPr>
        <p:spPr bwMode="auto">
          <a:xfrm>
            <a:off x="3500438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2297" name="Retângulo 12"/>
          <p:cNvSpPr>
            <a:spLocks noChangeArrowheads="1"/>
          </p:cNvSpPr>
          <p:nvPr/>
        </p:nvSpPr>
        <p:spPr bwMode="auto">
          <a:xfrm>
            <a:off x="3929063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2298" name="Retângulo 13"/>
          <p:cNvSpPr>
            <a:spLocks noChangeArrowheads="1"/>
          </p:cNvSpPr>
          <p:nvPr/>
        </p:nvSpPr>
        <p:spPr bwMode="auto">
          <a:xfrm>
            <a:off x="4357688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2299" name="Retângulo 14"/>
          <p:cNvSpPr>
            <a:spLocks noChangeArrowheads="1"/>
          </p:cNvSpPr>
          <p:nvPr/>
        </p:nvSpPr>
        <p:spPr bwMode="auto">
          <a:xfrm>
            <a:off x="4786313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2300" name="Retângulo 15"/>
          <p:cNvSpPr>
            <a:spLocks noChangeArrowheads="1"/>
          </p:cNvSpPr>
          <p:nvPr/>
        </p:nvSpPr>
        <p:spPr bwMode="auto">
          <a:xfrm>
            <a:off x="5214938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2301" name="Retângulo 16"/>
          <p:cNvSpPr>
            <a:spLocks noChangeArrowheads="1"/>
          </p:cNvSpPr>
          <p:nvPr/>
        </p:nvSpPr>
        <p:spPr bwMode="auto">
          <a:xfrm>
            <a:off x="5643563" y="50720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2302" name="CaixaDeTexto 17"/>
          <p:cNvSpPr txBox="1">
            <a:spLocks noChangeArrowheads="1"/>
          </p:cNvSpPr>
          <p:nvPr/>
        </p:nvSpPr>
        <p:spPr bwMode="auto">
          <a:xfrm>
            <a:off x="2608263" y="505936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10</a:t>
            </a:r>
          </a:p>
        </p:txBody>
      </p:sp>
      <p:sp>
        <p:nvSpPr>
          <p:cNvPr id="12303" name="CaixaDeTexto 18"/>
          <p:cNvSpPr txBox="1">
            <a:spLocks noChangeArrowheads="1"/>
          </p:cNvSpPr>
          <p:nvPr/>
        </p:nvSpPr>
        <p:spPr bwMode="auto">
          <a:xfrm>
            <a:off x="3130550" y="507206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5</a:t>
            </a:r>
          </a:p>
        </p:txBody>
      </p:sp>
      <p:sp>
        <p:nvSpPr>
          <p:cNvPr id="12304" name="CaixaDeTexto 19"/>
          <p:cNvSpPr txBox="1">
            <a:spLocks noChangeArrowheads="1"/>
          </p:cNvSpPr>
          <p:nvPr/>
        </p:nvSpPr>
        <p:spPr bwMode="auto">
          <a:xfrm>
            <a:off x="3554413" y="507206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8</a:t>
            </a:r>
          </a:p>
        </p:txBody>
      </p:sp>
      <p:sp>
        <p:nvSpPr>
          <p:cNvPr id="12305" name="CaixaDeTexto 20"/>
          <p:cNvSpPr txBox="1">
            <a:spLocks noChangeArrowheads="1"/>
          </p:cNvSpPr>
          <p:nvPr/>
        </p:nvSpPr>
        <p:spPr bwMode="auto">
          <a:xfrm>
            <a:off x="3978275" y="507206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4</a:t>
            </a:r>
          </a:p>
        </p:txBody>
      </p:sp>
      <p:sp>
        <p:nvSpPr>
          <p:cNvPr id="12306" name="CaixaDeTexto 21"/>
          <p:cNvSpPr txBox="1">
            <a:spLocks noChangeArrowheads="1"/>
          </p:cNvSpPr>
          <p:nvPr/>
        </p:nvSpPr>
        <p:spPr bwMode="auto">
          <a:xfrm>
            <a:off x="4448175" y="507206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2</a:t>
            </a:r>
          </a:p>
        </p:txBody>
      </p:sp>
      <p:sp>
        <p:nvSpPr>
          <p:cNvPr id="12307" name="CaixaDeTexto 22"/>
          <p:cNvSpPr txBox="1">
            <a:spLocks noChangeArrowheads="1"/>
          </p:cNvSpPr>
          <p:nvPr/>
        </p:nvSpPr>
        <p:spPr bwMode="auto">
          <a:xfrm>
            <a:off x="4856163" y="507206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9</a:t>
            </a:r>
          </a:p>
        </p:txBody>
      </p:sp>
      <p:sp>
        <p:nvSpPr>
          <p:cNvPr id="12308" name="CaixaDeTexto 23"/>
          <p:cNvSpPr txBox="1">
            <a:spLocks noChangeArrowheads="1"/>
          </p:cNvSpPr>
          <p:nvPr/>
        </p:nvSpPr>
        <p:spPr bwMode="auto">
          <a:xfrm>
            <a:off x="5280025" y="507206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3</a:t>
            </a:r>
          </a:p>
        </p:txBody>
      </p:sp>
      <p:sp>
        <p:nvSpPr>
          <p:cNvPr id="12309" name="CaixaDeTexto 24"/>
          <p:cNvSpPr txBox="1">
            <a:spLocks noChangeArrowheads="1"/>
          </p:cNvSpPr>
          <p:nvPr/>
        </p:nvSpPr>
        <p:spPr bwMode="auto">
          <a:xfrm>
            <a:off x="5703888" y="507206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12310" name="CaixaDeTexto 25"/>
          <p:cNvSpPr txBox="1">
            <a:spLocks noChangeArrowheads="1"/>
          </p:cNvSpPr>
          <p:nvPr/>
        </p:nvSpPr>
        <p:spPr bwMode="auto">
          <a:xfrm>
            <a:off x="1360488" y="5073650"/>
            <a:ext cx="1187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NOTAS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11329</TotalTime>
  <Words>1752</Words>
  <Application>Microsoft Office PowerPoint</Application>
  <PresentationFormat>Apresentação na tela (4:3)</PresentationFormat>
  <Paragraphs>556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2" baseType="lpstr">
      <vt:lpstr>Times New Roman</vt:lpstr>
      <vt:lpstr>Arial</vt:lpstr>
      <vt:lpstr>Verdana</vt:lpstr>
      <vt:lpstr>Courier New</vt:lpstr>
      <vt:lpstr>Wingdings</vt:lpstr>
      <vt:lpstr>DejaVu Sans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Brasil Telecom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Brasil Telecom</dc:creator>
  <cp:lastModifiedBy>Alexandre Zaghetto</cp:lastModifiedBy>
  <cp:revision>1680</cp:revision>
  <dcterms:created xsi:type="dcterms:W3CDTF">2002-12-12T12:34:29Z</dcterms:created>
  <dcterms:modified xsi:type="dcterms:W3CDTF">2016-09-14T19:53:57Z</dcterms:modified>
</cp:coreProperties>
</file>