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642" r:id="rId2"/>
    <p:sldId id="556" r:id="rId3"/>
    <p:sldId id="557" r:id="rId4"/>
    <p:sldId id="563" r:id="rId5"/>
    <p:sldId id="564" r:id="rId6"/>
    <p:sldId id="559" r:id="rId7"/>
    <p:sldId id="560" r:id="rId8"/>
    <p:sldId id="561" r:id="rId9"/>
    <p:sldId id="562" r:id="rId10"/>
    <p:sldId id="565" r:id="rId11"/>
    <p:sldId id="566" r:id="rId12"/>
    <p:sldId id="567" r:id="rId13"/>
    <p:sldId id="568" r:id="rId14"/>
    <p:sldId id="569" r:id="rId15"/>
    <p:sldId id="639" r:id="rId16"/>
    <p:sldId id="640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0" r:id="rId28"/>
    <p:sldId id="582" r:id="rId29"/>
    <p:sldId id="583" r:id="rId30"/>
    <p:sldId id="584" r:id="rId31"/>
    <p:sldId id="585" r:id="rId32"/>
    <p:sldId id="586" r:id="rId33"/>
    <p:sldId id="587" r:id="rId34"/>
    <p:sldId id="588" r:id="rId35"/>
    <p:sldId id="589" r:id="rId36"/>
    <p:sldId id="590" r:id="rId37"/>
    <p:sldId id="591" r:id="rId38"/>
    <p:sldId id="592" r:id="rId39"/>
    <p:sldId id="593" r:id="rId40"/>
    <p:sldId id="594" r:id="rId41"/>
    <p:sldId id="595" r:id="rId42"/>
    <p:sldId id="596" r:id="rId43"/>
    <p:sldId id="597" r:id="rId44"/>
    <p:sldId id="598" r:id="rId45"/>
    <p:sldId id="599" r:id="rId46"/>
    <p:sldId id="581" r:id="rId47"/>
    <p:sldId id="600" r:id="rId48"/>
    <p:sldId id="601" r:id="rId49"/>
    <p:sldId id="602" r:id="rId50"/>
    <p:sldId id="603" r:id="rId51"/>
    <p:sldId id="604" r:id="rId52"/>
    <p:sldId id="605" r:id="rId53"/>
    <p:sldId id="606" r:id="rId54"/>
    <p:sldId id="607" r:id="rId55"/>
    <p:sldId id="608" r:id="rId56"/>
    <p:sldId id="609" r:id="rId57"/>
    <p:sldId id="610" r:id="rId58"/>
    <p:sldId id="611" r:id="rId59"/>
    <p:sldId id="612" r:id="rId60"/>
    <p:sldId id="613" r:id="rId61"/>
    <p:sldId id="614" r:id="rId62"/>
    <p:sldId id="615" r:id="rId63"/>
    <p:sldId id="616" r:id="rId64"/>
    <p:sldId id="617" r:id="rId65"/>
    <p:sldId id="618" r:id="rId66"/>
    <p:sldId id="619" r:id="rId67"/>
    <p:sldId id="620" r:id="rId68"/>
    <p:sldId id="621" r:id="rId69"/>
    <p:sldId id="622" r:id="rId70"/>
    <p:sldId id="623" r:id="rId71"/>
    <p:sldId id="624" r:id="rId72"/>
    <p:sldId id="625" r:id="rId73"/>
    <p:sldId id="626" r:id="rId74"/>
    <p:sldId id="627" r:id="rId75"/>
    <p:sldId id="628" r:id="rId76"/>
    <p:sldId id="641" r:id="rId77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0C0C0"/>
    <a:srgbClr val="EAEAEA"/>
    <a:srgbClr val="000000"/>
    <a:srgbClr val="800000"/>
    <a:srgbClr val="D4D4D4"/>
    <a:srgbClr val="DCDCD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7" autoAdjust="0"/>
    <p:restoredTop sz="99333" autoAdjust="0"/>
  </p:normalViewPr>
  <p:slideViewPr>
    <p:cSldViewPr>
      <p:cViewPr varScale="1">
        <p:scale>
          <a:sx n="72" d="100"/>
          <a:sy n="72" d="100"/>
        </p:scale>
        <p:origin x="630" y="66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EE7B9296-00C8-49E4-ADF0-6656693991B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39010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D1595570-4EF8-4BAB-83AA-EFEF80F941B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90474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8EE0E-4A7C-4AEB-89EA-663535805BE9}" type="datetime1">
              <a:rPr lang="pt-BR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95AA0-0F60-4CFC-9C0F-3587B0BDED6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0004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ED2FF-4A1F-4221-BFC1-692970C67F30}" type="datetime1">
              <a:rPr lang="pt-BR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55762-3362-47B2-8FC9-9EC8F422C0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1460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F9FE9-622D-4F6A-988D-A0DF0F9EAE28}" type="datetime1">
              <a:rPr lang="pt-BR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6AE5F-403A-4449-99AD-4D143413F0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0745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85F10-00B0-4023-994A-611C46B4D186}" type="datetime1">
              <a:rPr lang="pt-BR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4975C-2F34-47D6-A587-3DD3854E3FE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645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7831F-94F8-44C1-A4EC-60CEABFB30E1}" type="datetime1">
              <a:rPr lang="pt-BR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77676-C94B-470D-88B1-C85A041265A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772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265D397A-39B0-4B7D-B057-7C8CC03C40EB}" type="datetime1">
              <a:rPr lang="pt-BR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0E56447B-71AC-42FA-A1AC-CDE89A2ED9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89090" name="Picture 2" descr="Hum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484313"/>
            <a:ext cx="3168650" cy="4217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B8ED417-D441-444A-985C-206DDDF19C4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Preenchimento de matrizes:</a:t>
            </a:r>
          </a:p>
          <a:p>
            <a:pPr algn="just" eaLnBrk="1" hangingPunct="1">
              <a:defRPr/>
            </a:pPr>
            <a:endParaRPr lang="pt-BR" sz="17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notas[3][8];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i, j;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(i=0;i&lt;=2;i++) {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(j=0;j&lt;=7;j++) {</a:t>
            </a:r>
          </a:p>
          <a:p>
            <a:pPr lvl="4"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("Digite nota [%d][%d]:",i,j);</a:t>
            </a:r>
          </a:p>
          <a:p>
            <a:pPr lvl="4"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("%f",&amp;notas[i][j]);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("PAUSE");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C384852-0959-48E4-A705-80E82448096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Acessando elementos de uma matriz:</a:t>
            </a:r>
          </a:p>
          <a:p>
            <a:pPr algn="just" eaLnBrk="1" hangingPunct="1">
              <a:defRPr/>
            </a:pPr>
            <a:endParaRPr lang="pt-BR" sz="17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#define MAXL 3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#define MAXC 3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matriz[MAXL][MAXC];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i, j;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(i=0;i&lt;=MAXL-1;i++) {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(j=0;j&lt;=MAXC-1;j++) 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("Digite matriz[%d][%d]:",i,j);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("%f",&amp;matriz[i][j]);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43402F3-6653-48EE-89B9-E9E77EC9925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Acessando elementos de uma matriz:</a:t>
            </a:r>
          </a:p>
          <a:p>
            <a:pPr algn="just" eaLnBrk="1" hangingPunct="1">
              <a:defRPr/>
            </a:pPr>
            <a:r>
              <a:rPr lang="pt-BR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defRPr/>
            </a:pPr>
            <a:endParaRPr lang="pt-BR" sz="17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7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(i=0;i&lt;=MAXL-1;i++) {    </a:t>
            </a:r>
          </a:p>
          <a:p>
            <a:pPr algn="just" eaLnBrk="1" hangingPunct="1">
              <a:defRPr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17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(j=0;j&lt;=MAXC-1;j++) {</a:t>
            </a:r>
          </a:p>
          <a:p>
            <a:pPr algn="just" eaLnBrk="1" hangingPunct="1">
              <a:defRPr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7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("%f\t", matriz[i][j]);            </a:t>
            </a:r>
          </a:p>
          <a:p>
            <a:pPr algn="just" eaLnBrk="1" hangingPunct="1">
              <a:defRPr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pPr algn="just" eaLnBrk="1" hangingPunct="1">
              <a:defRPr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7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algn="just" eaLnBrk="1" hangingPunct="1">
              <a:defRPr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      }                 </a:t>
            </a:r>
          </a:p>
          <a:p>
            <a:pPr algn="just" eaLnBrk="1" hangingPunct="1">
              <a:defRPr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algn="just" eaLnBrk="1" hangingPunct="1">
              <a:defRPr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("PAUSE");</a:t>
            </a:r>
          </a:p>
          <a:p>
            <a:pPr algn="just" eaLnBrk="1" hangingPunct="1">
              <a:defRPr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defRPr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35365B0-15BD-40C7-8736-2C255A3A9B0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Macros</a:t>
            </a:r>
          </a:p>
          <a:p>
            <a:pPr lvl="1" algn="just" eaLnBrk="1" hangingPunct="1">
              <a:defRPr/>
            </a:pPr>
            <a:endParaRPr lang="pt-BR" sz="15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5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#define quadrado(x)  x*x</a:t>
            </a:r>
          </a:p>
          <a:p>
            <a:pPr lvl="1" eaLnBrk="1" hangingPunct="1">
              <a:defRPr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5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 algn="just" eaLnBrk="1" hangingPunct="1">
              <a:defRPr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defRPr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b="1" u="sng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numero,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numeroquad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just" eaLnBrk="1" hangingPunct="1">
              <a:defRPr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("Digite um número:");</a:t>
            </a:r>
          </a:p>
          <a:p>
            <a:pPr lvl="1" algn="just" eaLnBrk="1" hangingPunct="1">
              <a:defRPr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b="1" u="sng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("%f", &amp;numero);</a:t>
            </a:r>
          </a:p>
          <a:p>
            <a:pPr lvl="1" algn="just" eaLnBrk="1" hangingPunct="1">
              <a:defRPr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numeroquad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5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quadrado(numero);</a:t>
            </a:r>
          </a:p>
          <a:p>
            <a:pPr lvl="1" algn="just" eaLnBrk="1" hangingPunct="1">
              <a:defRPr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lvl="1" algn="just" eaLnBrk="1" hangingPunct="1">
              <a:defRPr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("%.2f - %.2f \n\n", numero,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numeroquad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just" eaLnBrk="1" hangingPunct="1">
              <a:defRPr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("PAUSE");</a:t>
            </a:r>
          </a:p>
          <a:p>
            <a:pPr lvl="1" algn="just" eaLnBrk="1" hangingPunct="1">
              <a:defRPr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algn="just" eaLnBrk="1" hangingPunct="1">
              <a:defRPr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Mais sobre o “#define”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62CF89F-ADA7-4367-B93F-F4EC495C8C4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Macros</a:t>
            </a:r>
          </a:p>
          <a:p>
            <a:pPr lvl="1" algn="just" eaLnBrk="1" hangingPunct="1">
              <a:defRPr/>
            </a:pPr>
            <a:endParaRPr lang="pt-BR" sz="15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#define PI 3.1416</a:t>
            </a:r>
          </a:p>
          <a:p>
            <a:pPr lvl="1" algn="just" eaLnBrk="1" hangingPunct="1">
              <a:defRPr/>
            </a:pP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#define quadrado(x)  x*x</a:t>
            </a:r>
          </a:p>
          <a:p>
            <a:pPr lvl="1" algn="just" eaLnBrk="1" hangingPunct="1">
              <a:defRPr/>
            </a:pP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areaesfera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(x) 4*PI*quadrado(x)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raio,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("Digite um raio:");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("%f", &amp;raio);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areaesfera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(raio);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("%.2f \n\n",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("PAUSE");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Mais sobre o “#define”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8FA9DCE-D685-457B-8D3E-072A4E0F427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Macros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Uso de parênteses:</a:t>
            </a:r>
          </a:p>
          <a:p>
            <a:pPr lvl="1" algn="just" eaLnBrk="1" hangingPunct="1">
              <a:defRPr/>
            </a:pPr>
            <a:endParaRPr lang="pt-BR" sz="12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400" b="1" u="sng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400" b="1" u="sng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400" b="1" u="sng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SOMA(x,y) x+y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	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("%d \n\n", 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10*SOMA(3,4)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); // 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10*3 + 4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("PAUSE");</a:t>
            </a:r>
          </a:p>
          <a:p>
            <a:pPr lvl="1" algn="just" eaLnBrk="1" hangingPunct="1"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Arial" pitchFamily="34" charset="0"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Melhor seria: 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400" b="1" u="sng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SOMA(x,y)  (x+y)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Mais sobre o “#define”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8B1DF71-893D-47A1-811F-FC1ED709678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Macros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Uso de parênteses:</a:t>
            </a:r>
          </a:p>
          <a:p>
            <a:pPr lvl="1" algn="just" eaLnBrk="1" hangingPunct="1">
              <a:defRPr/>
            </a:pPr>
            <a:endParaRPr lang="pt-BR" sz="12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400" b="1" u="sng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400" b="1" u="sng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400" b="1" u="sng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PROD(x,y)  (x*y)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	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("%d \n\n", 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PROD(2+3,4)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); // 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(2+3*4)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("PAUSE");</a:t>
            </a:r>
          </a:p>
          <a:p>
            <a:pPr lvl="1" algn="just" eaLnBrk="1" hangingPunct="1"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Arial" pitchFamily="34" charset="0"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Melhor seria: 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400" b="1" u="sng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PROD(x,y)  ((x)*(y))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Mais sobre o “#define”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8380B1C-560E-44F5-9E31-FB8B5BA8579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1714500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1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Escrever um programa que preenche aleatoriamente uma matriz 5x5 com números entre 0 e 9 e mostra na tela do computador sua diagonal principal.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Gerador de números pseudo-aleatórios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6FCC018-FE6B-463E-A960-757D4A4F4DC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Funções interessantes: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srand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rand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Requerem a inclusão de &lt;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stdlib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.h&gt;.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Gerador de números pseudo-aleatórios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024D15F-2B64-4C81-8E49-45BABE7B484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srand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inicia o gerador de números pseudo-aleatórios com um semente.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rand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gera um número aleatório entre 0 e 32767.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Gerador de números pseudo-aleatórios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Estrutura de Dados </a:t>
            </a: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Bidimensional Homogênea</a:t>
            </a: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Indexada</a:t>
            </a: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(Matrizes)</a:t>
            </a: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4EA679E-99E3-4F71-AA73-300E02693C7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rand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#define MAX 10</a:t>
            </a:r>
          </a:p>
          <a:p>
            <a:pPr algn="just" eaLnBrk="1" hangingPunct="1"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defRPr/>
            </a:pP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                 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just" eaLnBrk="1" hangingPunct="1">
              <a:defRPr/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=0;i&lt;=MAX-1;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rand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("%d 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("PAUSE");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defRPr/>
            </a:pP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algn="just" eaLnBrk="1" hangingPunct="1">
              <a:defRPr/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Gerador de números pseudo-aleatórios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 bwMode="auto">
          <a:xfrm>
            <a:off x="2000250" y="4119563"/>
            <a:ext cx="2643188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398D0B5-0041-48C1-85A5-23356372B31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rand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#define MAX 10</a:t>
            </a:r>
          </a:p>
          <a:p>
            <a:pPr algn="just" eaLnBrk="1" hangingPunct="1"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defRPr/>
            </a:pP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                 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just" eaLnBrk="1" hangingPunct="1">
              <a:defRPr/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=0;i&lt;=MAX-1;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rand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% 10;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("%d 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("PAUSE");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defRPr/>
            </a:pP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algn="just" eaLnBrk="1" hangingPunct="1">
              <a:defRPr/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6630" name="CaixaDeTexto 8"/>
          <p:cNvSpPr txBox="1">
            <a:spLocks noChangeArrowheads="1"/>
          </p:cNvSpPr>
          <p:nvPr/>
        </p:nvSpPr>
        <p:spPr bwMode="auto">
          <a:xfrm>
            <a:off x="4811713" y="4038600"/>
            <a:ext cx="688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???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Gerador de números pseudo-aleatórios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 bwMode="auto">
          <a:xfrm>
            <a:off x="2000250" y="4119563"/>
            <a:ext cx="2643188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0BAED85-8E00-4FB3-951F-8D2887415FA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rand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#define MAX 10</a:t>
            </a:r>
          </a:p>
          <a:p>
            <a:pPr algn="just" eaLnBrk="1" hangingPunct="1"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defRPr/>
            </a:pP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                 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just" eaLnBrk="1" hangingPunct="1">
              <a:defRPr/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=0;i&lt;=MAX-1;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rand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% 10;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("%d 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("PAUSE");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defRPr/>
            </a:pP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algn="just" eaLnBrk="1" hangingPunct="1">
              <a:defRPr/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7654" name="CaixaDeTexto 8"/>
          <p:cNvSpPr txBox="1">
            <a:spLocks noChangeArrowheads="1"/>
          </p:cNvSpPr>
          <p:nvPr/>
        </p:nvSpPr>
        <p:spPr bwMode="auto">
          <a:xfrm>
            <a:off x="4710113" y="4038600"/>
            <a:ext cx="2862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 entre 0 e 9!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Gerador de números pseudo-aleatórios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1060450" y="3773488"/>
            <a:ext cx="2143125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B682A2F-ACF5-457E-9871-1E6DFBFCF5C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srand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time.h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#define MAX 10</a:t>
            </a:r>
          </a:p>
          <a:p>
            <a:pPr algn="just"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defRPr/>
            </a:pP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numero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</a:t>
            </a:r>
          </a:p>
          <a:p>
            <a:pPr algn="just" eaLnBrk="1" hangingPunct="1">
              <a:defRPr/>
            </a:pP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(2);   </a:t>
            </a:r>
          </a:p>
          <a:p>
            <a:pPr algn="just" eaLnBrk="1" hangingPunct="1">
              <a:defRPr/>
            </a:pP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=0;i&lt;=MAX-1;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numero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rand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("%d 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numero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("PAUSE");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defRPr/>
            </a:pP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algn="just" eaLnBrk="1" hangingPunct="1">
              <a:defRPr/>
            </a:pP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400" dirty="0">
              <a:latin typeface="Verdana" pitchFamily="34" charset="0"/>
              <a:cs typeface="Times New Roman" pitchFamily="18" charset="0"/>
            </a:endParaRPr>
          </a:p>
        </p:txBody>
      </p:sp>
      <p:cxnSp>
        <p:nvCxnSpPr>
          <p:cNvPr id="9" name="Conector de seta reta 8"/>
          <p:cNvCxnSpPr/>
          <p:nvPr/>
        </p:nvCxnSpPr>
        <p:spPr bwMode="auto">
          <a:xfrm flipV="1">
            <a:off x="3286125" y="3357563"/>
            <a:ext cx="1000125" cy="4286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679" name="CaixaDeTexto 10"/>
          <p:cNvSpPr txBox="1">
            <a:spLocks noChangeArrowheads="1"/>
          </p:cNvSpPr>
          <p:nvPr/>
        </p:nvSpPr>
        <p:spPr bwMode="auto">
          <a:xfrm>
            <a:off x="4429125" y="3000375"/>
            <a:ext cx="4186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 a semente do gerador</a:t>
            </a:r>
          </a:p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números pseudo-aleatórios.</a:t>
            </a:r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Gerador de números pseudo-aleatórios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1060450" y="3773488"/>
            <a:ext cx="2143125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65640F7-36E1-462C-B632-A5340575553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srand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time.h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#define MAX 10</a:t>
            </a:r>
          </a:p>
          <a:p>
            <a:pPr algn="just"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defRPr/>
            </a:pP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numero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</a:t>
            </a:r>
          </a:p>
          <a:p>
            <a:pPr algn="just" eaLnBrk="1" hangingPunct="1">
              <a:defRPr/>
            </a:pP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(NULL));   </a:t>
            </a:r>
          </a:p>
          <a:p>
            <a:pPr algn="just" eaLnBrk="1" hangingPunct="1">
              <a:defRPr/>
            </a:pP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=0;i&lt;=MAX-1;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numero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rand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("%d 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numero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("PAUSE");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defRPr/>
            </a:pP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algn="just" eaLnBrk="1" hangingPunct="1">
              <a:defRPr/>
            </a:pP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400" dirty="0">
              <a:latin typeface="Verdana" pitchFamily="34" charset="0"/>
              <a:cs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 bwMode="auto">
          <a:xfrm flipV="1">
            <a:off x="3286125" y="3357563"/>
            <a:ext cx="1000125" cy="4286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703" name="CaixaDeTexto 10"/>
          <p:cNvSpPr txBox="1">
            <a:spLocks noChangeArrowheads="1"/>
          </p:cNvSpPr>
          <p:nvPr/>
        </p:nvSpPr>
        <p:spPr bwMode="auto">
          <a:xfrm>
            <a:off x="4429125" y="3000375"/>
            <a:ext cx="42751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semente é gerada a partir da</a:t>
            </a:r>
          </a:p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função </a:t>
            </a:r>
            <a:r>
              <a:rPr lang="pt-BR" altLang="pt-BR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time(),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retorna um</a:t>
            </a:r>
          </a:p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 diferente a cada segundo.</a:t>
            </a:r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Gerador de números pseudo-aleatórios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 1: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time.h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#define MAX 5</a:t>
            </a:r>
          </a:p>
          <a:p>
            <a:pPr algn="just"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defRPr/>
            </a:pP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valores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[MAX][MAX];                  </a:t>
            </a:r>
          </a:p>
          <a:p>
            <a:pPr algn="just"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Inicia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o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gerador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números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pseudo-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aleatórios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(NULL));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defRPr/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Preenche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matriz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=0;i&lt;=MAX-1;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(j=0;j&lt;=MAX-1; j++)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valores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rand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% 10;</a:t>
            </a:r>
          </a:p>
          <a:p>
            <a:pPr algn="just"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5F057DC-EF87-4676-8627-344B22C66FD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Gerador de números pseudo-aleatórios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 1:</a:t>
            </a:r>
          </a:p>
          <a:p>
            <a:pPr algn="just"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Mostra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matriz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=0;i&lt;=MAX-1;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(j=0;j&lt;=MAX-1; j++){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("%d 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t",valores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}   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("\n\n");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just" eaLnBrk="1" hangingPunct="1">
              <a:defRPr/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Mostra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a diagonal principal   </a:t>
            </a:r>
          </a:p>
          <a:p>
            <a:pPr algn="just" eaLnBrk="1" hangingPunct="1">
              <a:defRPr/>
            </a:pP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=0;i&lt;=MAX-1;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("%d 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t",valores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algn="just"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("PAUSE");</a:t>
            </a:r>
          </a:p>
          <a:p>
            <a:pPr algn="just" eaLnBrk="1" hangingPunct="1">
              <a:defRPr/>
            </a:pP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4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FB62E85-ED87-4DD3-A375-5B87B6BB1EC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Gerador de números pseudo-aleatórios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AE7382E-86C9-40F3-8B00-3B957C74778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1714500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Exercício 1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programa que leia uma matriz A</a:t>
                      </a:r>
                      <a:r>
                        <a:rPr lang="pt-BR" sz="1800" kern="1200" baseline="-25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3x3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 calcule seu determinante, mostrando o resultado na tela.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pic>
        <p:nvPicPr>
          <p:cNvPr id="32779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7" b="14220"/>
          <a:stretch>
            <a:fillRect/>
          </a:stretch>
        </p:blipFill>
        <p:spPr bwMode="auto">
          <a:xfrm>
            <a:off x="3411538" y="3143250"/>
            <a:ext cx="2232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8ED4922-A9B8-4740-B282-E94A331EBFA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pic>
        <p:nvPicPr>
          <p:cNvPr id="33797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7" b="14220"/>
          <a:stretch>
            <a:fillRect/>
          </a:stretch>
        </p:blipFill>
        <p:spPr bwMode="auto">
          <a:xfrm>
            <a:off x="714375" y="3071813"/>
            <a:ext cx="2232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3429000" y="1643063"/>
            <a:ext cx="500062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a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[0]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h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[4]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A377D84-BEF3-4912-AD84-3ED9040393B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pic>
        <p:nvPicPr>
          <p:cNvPr id="34821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7" b="14220"/>
          <a:stretch>
            <a:fillRect/>
          </a:stretch>
        </p:blipFill>
        <p:spPr bwMode="auto">
          <a:xfrm>
            <a:off x="714375" y="3071813"/>
            <a:ext cx="2232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3429000" y="1643063"/>
            <a:ext cx="500062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0..2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i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a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[0]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0..2</a:t>
            </a: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i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0..2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i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h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[4]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71D19D1-FEC5-4140-8E9E-9DFAAEF67C9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Muitas vezes pode ser útil ter “vetores de vetores”: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  <p:sp>
        <p:nvSpPr>
          <p:cNvPr id="6150" name="Retângulo 8"/>
          <p:cNvSpPr>
            <a:spLocks noChangeArrowheads="1"/>
          </p:cNvSpPr>
          <p:nvPr/>
        </p:nvSpPr>
        <p:spPr bwMode="auto">
          <a:xfrm>
            <a:off x="3286125" y="27273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51" name="Retângulo 10"/>
          <p:cNvSpPr>
            <a:spLocks noChangeArrowheads="1"/>
          </p:cNvSpPr>
          <p:nvPr/>
        </p:nvSpPr>
        <p:spPr bwMode="auto">
          <a:xfrm>
            <a:off x="3714750" y="27273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52" name="Retângulo 11"/>
          <p:cNvSpPr>
            <a:spLocks noChangeArrowheads="1"/>
          </p:cNvSpPr>
          <p:nvPr/>
        </p:nvSpPr>
        <p:spPr bwMode="auto">
          <a:xfrm>
            <a:off x="4143375" y="27273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53" name="Retângulo 12"/>
          <p:cNvSpPr>
            <a:spLocks noChangeArrowheads="1"/>
          </p:cNvSpPr>
          <p:nvPr/>
        </p:nvSpPr>
        <p:spPr bwMode="auto">
          <a:xfrm>
            <a:off x="4572000" y="27273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54" name="Retângulo 13"/>
          <p:cNvSpPr>
            <a:spLocks noChangeArrowheads="1"/>
          </p:cNvSpPr>
          <p:nvPr/>
        </p:nvSpPr>
        <p:spPr bwMode="auto">
          <a:xfrm>
            <a:off x="5000625" y="27273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55" name="Retângulo 14"/>
          <p:cNvSpPr>
            <a:spLocks noChangeArrowheads="1"/>
          </p:cNvSpPr>
          <p:nvPr/>
        </p:nvSpPr>
        <p:spPr bwMode="auto">
          <a:xfrm>
            <a:off x="5429250" y="27273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56" name="Retângulo 15"/>
          <p:cNvSpPr>
            <a:spLocks noChangeArrowheads="1"/>
          </p:cNvSpPr>
          <p:nvPr/>
        </p:nvSpPr>
        <p:spPr bwMode="auto">
          <a:xfrm>
            <a:off x="5857875" y="27273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57" name="Retângulo 16"/>
          <p:cNvSpPr>
            <a:spLocks noChangeArrowheads="1"/>
          </p:cNvSpPr>
          <p:nvPr/>
        </p:nvSpPr>
        <p:spPr bwMode="auto">
          <a:xfrm>
            <a:off x="6286500" y="2727325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58" name="CaixaDeTexto 17"/>
          <p:cNvSpPr txBox="1">
            <a:spLocks noChangeArrowheads="1"/>
          </p:cNvSpPr>
          <p:nvPr/>
        </p:nvSpPr>
        <p:spPr bwMode="auto">
          <a:xfrm>
            <a:off x="3251200" y="27146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10</a:t>
            </a:r>
          </a:p>
        </p:txBody>
      </p:sp>
      <p:sp>
        <p:nvSpPr>
          <p:cNvPr id="6159" name="CaixaDeTexto 18"/>
          <p:cNvSpPr txBox="1">
            <a:spLocks noChangeArrowheads="1"/>
          </p:cNvSpPr>
          <p:nvPr/>
        </p:nvSpPr>
        <p:spPr bwMode="auto">
          <a:xfrm>
            <a:off x="3773488" y="27273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5</a:t>
            </a:r>
          </a:p>
        </p:txBody>
      </p:sp>
      <p:sp>
        <p:nvSpPr>
          <p:cNvPr id="6160" name="CaixaDeTexto 19"/>
          <p:cNvSpPr txBox="1">
            <a:spLocks noChangeArrowheads="1"/>
          </p:cNvSpPr>
          <p:nvPr/>
        </p:nvSpPr>
        <p:spPr bwMode="auto">
          <a:xfrm>
            <a:off x="4197350" y="27273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8</a:t>
            </a:r>
          </a:p>
        </p:txBody>
      </p:sp>
      <p:sp>
        <p:nvSpPr>
          <p:cNvPr id="6161" name="CaixaDeTexto 20"/>
          <p:cNvSpPr txBox="1">
            <a:spLocks noChangeArrowheads="1"/>
          </p:cNvSpPr>
          <p:nvPr/>
        </p:nvSpPr>
        <p:spPr bwMode="auto">
          <a:xfrm>
            <a:off x="4621213" y="27273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4</a:t>
            </a:r>
          </a:p>
        </p:txBody>
      </p:sp>
      <p:sp>
        <p:nvSpPr>
          <p:cNvPr id="6162" name="CaixaDeTexto 21"/>
          <p:cNvSpPr txBox="1">
            <a:spLocks noChangeArrowheads="1"/>
          </p:cNvSpPr>
          <p:nvPr/>
        </p:nvSpPr>
        <p:spPr bwMode="auto">
          <a:xfrm>
            <a:off x="5091113" y="27273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2</a:t>
            </a:r>
          </a:p>
        </p:txBody>
      </p:sp>
      <p:sp>
        <p:nvSpPr>
          <p:cNvPr id="6163" name="CaixaDeTexto 22"/>
          <p:cNvSpPr txBox="1">
            <a:spLocks noChangeArrowheads="1"/>
          </p:cNvSpPr>
          <p:nvPr/>
        </p:nvSpPr>
        <p:spPr bwMode="auto">
          <a:xfrm>
            <a:off x="5499100" y="27273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9</a:t>
            </a:r>
          </a:p>
        </p:txBody>
      </p:sp>
      <p:sp>
        <p:nvSpPr>
          <p:cNvPr id="6164" name="CaixaDeTexto 23"/>
          <p:cNvSpPr txBox="1">
            <a:spLocks noChangeArrowheads="1"/>
          </p:cNvSpPr>
          <p:nvPr/>
        </p:nvSpPr>
        <p:spPr bwMode="auto">
          <a:xfrm>
            <a:off x="5922963" y="27273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3</a:t>
            </a:r>
          </a:p>
        </p:txBody>
      </p:sp>
      <p:sp>
        <p:nvSpPr>
          <p:cNvPr id="6165" name="CaixaDeTexto 24"/>
          <p:cNvSpPr txBox="1">
            <a:spLocks noChangeArrowheads="1"/>
          </p:cNvSpPr>
          <p:nvPr/>
        </p:nvSpPr>
        <p:spPr bwMode="auto">
          <a:xfrm>
            <a:off x="6346825" y="27273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6166" name="CaixaDeTexto 25"/>
          <p:cNvSpPr txBox="1">
            <a:spLocks noChangeArrowheads="1"/>
          </p:cNvSpPr>
          <p:nvPr/>
        </p:nvSpPr>
        <p:spPr bwMode="auto">
          <a:xfrm>
            <a:off x="1931988" y="2728913"/>
            <a:ext cx="1341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NOTAS1</a:t>
            </a:r>
          </a:p>
        </p:txBody>
      </p:sp>
      <p:sp>
        <p:nvSpPr>
          <p:cNvPr id="6167" name="Retângulo 8"/>
          <p:cNvSpPr>
            <a:spLocks noChangeArrowheads="1"/>
          </p:cNvSpPr>
          <p:nvPr/>
        </p:nvSpPr>
        <p:spPr bwMode="auto">
          <a:xfrm>
            <a:off x="3286125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68" name="Retângulo 10"/>
          <p:cNvSpPr>
            <a:spLocks noChangeArrowheads="1"/>
          </p:cNvSpPr>
          <p:nvPr/>
        </p:nvSpPr>
        <p:spPr bwMode="auto">
          <a:xfrm>
            <a:off x="3714750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69" name="Retângulo 11"/>
          <p:cNvSpPr>
            <a:spLocks noChangeArrowheads="1"/>
          </p:cNvSpPr>
          <p:nvPr/>
        </p:nvSpPr>
        <p:spPr bwMode="auto">
          <a:xfrm>
            <a:off x="4143375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70" name="Retângulo 12"/>
          <p:cNvSpPr>
            <a:spLocks noChangeArrowheads="1"/>
          </p:cNvSpPr>
          <p:nvPr/>
        </p:nvSpPr>
        <p:spPr bwMode="auto">
          <a:xfrm>
            <a:off x="4572000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71" name="Retângulo 13"/>
          <p:cNvSpPr>
            <a:spLocks noChangeArrowheads="1"/>
          </p:cNvSpPr>
          <p:nvPr/>
        </p:nvSpPr>
        <p:spPr bwMode="auto">
          <a:xfrm>
            <a:off x="5000625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72" name="Retângulo 14"/>
          <p:cNvSpPr>
            <a:spLocks noChangeArrowheads="1"/>
          </p:cNvSpPr>
          <p:nvPr/>
        </p:nvSpPr>
        <p:spPr bwMode="auto">
          <a:xfrm>
            <a:off x="5429250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73" name="Retângulo 15"/>
          <p:cNvSpPr>
            <a:spLocks noChangeArrowheads="1"/>
          </p:cNvSpPr>
          <p:nvPr/>
        </p:nvSpPr>
        <p:spPr bwMode="auto">
          <a:xfrm>
            <a:off x="5857875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74" name="Retângulo 16"/>
          <p:cNvSpPr>
            <a:spLocks noChangeArrowheads="1"/>
          </p:cNvSpPr>
          <p:nvPr/>
        </p:nvSpPr>
        <p:spPr bwMode="auto">
          <a:xfrm>
            <a:off x="6286500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75" name="CaixaDeTexto 17"/>
          <p:cNvSpPr txBox="1">
            <a:spLocks noChangeArrowheads="1"/>
          </p:cNvSpPr>
          <p:nvPr/>
        </p:nvSpPr>
        <p:spPr bwMode="auto">
          <a:xfrm>
            <a:off x="3251200" y="33099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6176" name="CaixaDeTexto 18"/>
          <p:cNvSpPr txBox="1">
            <a:spLocks noChangeArrowheads="1"/>
          </p:cNvSpPr>
          <p:nvPr/>
        </p:nvSpPr>
        <p:spPr bwMode="auto">
          <a:xfrm>
            <a:off x="3773488" y="33226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7</a:t>
            </a:r>
          </a:p>
        </p:txBody>
      </p:sp>
      <p:sp>
        <p:nvSpPr>
          <p:cNvPr id="6177" name="CaixaDeTexto 19"/>
          <p:cNvSpPr txBox="1">
            <a:spLocks noChangeArrowheads="1"/>
          </p:cNvSpPr>
          <p:nvPr/>
        </p:nvSpPr>
        <p:spPr bwMode="auto">
          <a:xfrm>
            <a:off x="4197350" y="3322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8</a:t>
            </a:r>
          </a:p>
        </p:txBody>
      </p:sp>
      <p:sp>
        <p:nvSpPr>
          <p:cNvPr id="6178" name="CaixaDeTexto 20"/>
          <p:cNvSpPr txBox="1">
            <a:spLocks noChangeArrowheads="1"/>
          </p:cNvSpPr>
          <p:nvPr/>
        </p:nvSpPr>
        <p:spPr bwMode="auto">
          <a:xfrm>
            <a:off x="4621213" y="33226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9</a:t>
            </a:r>
          </a:p>
        </p:txBody>
      </p:sp>
      <p:sp>
        <p:nvSpPr>
          <p:cNvPr id="6179" name="CaixaDeTexto 21"/>
          <p:cNvSpPr txBox="1">
            <a:spLocks noChangeArrowheads="1"/>
          </p:cNvSpPr>
          <p:nvPr/>
        </p:nvSpPr>
        <p:spPr bwMode="auto">
          <a:xfrm>
            <a:off x="5091113" y="33226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3</a:t>
            </a:r>
          </a:p>
        </p:txBody>
      </p:sp>
      <p:sp>
        <p:nvSpPr>
          <p:cNvPr id="6180" name="CaixaDeTexto 22"/>
          <p:cNvSpPr txBox="1">
            <a:spLocks noChangeArrowheads="1"/>
          </p:cNvSpPr>
          <p:nvPr/>
        </p:nvSpPr>
        <p:spPr bwMode="auto">
          <a:xfrm>
            <a:off x="5499100" y="3322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6</a:t>
            </a:r>
          </a:p>
        </p:txBody>
      </p:sp>
      <p:sp>
        <p:nvSpPr>
          <p:cNvPr id="6181" name="CaixaDeTexto 23"/>
          <p:cNvSpPr txBox="1">
            <a:spLocks noChangeArrowheads="1"/>
          </p:cNvSpPr>
          <p:nvPr/>
        </p:nvSpPr>
        <p:spPr bwMode="auto">
          <a:xfrm>
            <a:off x="5922963" y="33226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3</a:t>
            </a:r>
          </a:p>
        </p:txBody>
      </p:sp>
      <p:sp>
        <p:nvSpPr>
          <p:cNvPr id="6182" name="CaixaDeTexto 24"/>
          <p:cNvSpPr txBox="1">
            <a:spLocks noChangeArrowheads="1"/>
          </p:cNvSpPr>
          <p:nvPr/>
        </p:nvSpPr>
        <p:spPr bwMode="auto">
          <a:xfrm>
            <a:off x="6346825" y="3322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6</a:t>
            </a:r>
          </a:p>
        </p:txBody>
      </p:sp>
      <p:sp>
        <p:nvSpPr>
          <p:cNvPr id="6183" name="CaixaDeTexto 25"/>
          <p:cNvSpPr txBox="1">
            <a:spLocks noChangeArrowheads="1"/>
          </p:cNvSpPr>
          <p:nvPr/>
        </p:nvSpPr>
        <p:spPr bwMode="auto">
          <a:xfrm>
            <a:off x="1931988" y="3324225"/>
            <a:ext cx="134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NOTAS2</a:t>
            </a:r>
          </a:p>
        </p:txBody>
      </p:sp>
      <p:sp>
        <p:nvSpPr>
          <p:cNvPr id="6184" name="Retângulo 8"/>
          <p:cNvSpPr>
            <a:spLocks noChangeArrowheads="1"/>
          </p:cNvSpPr>
          <p:nvPr/>
        </p:nvSpPr>
        <p:spPr bwMode="auto">
          <a:xfrm>
            <a:off x="3282950" y="39417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85" name="Retângulo 10"/>
          <p:cNvSpPr>
            <a:spLocks noChangeArrowheads="1"/>
          </p:cNvSpPr>
          <p:nvPr/>
        </p:nvSpPr>
        <p:spPr bwMode="auto">
          <a:xfrm>
            <a:off x="3711575" y="39417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86" name="Retângulo 11"/>
          <p:cNvSpPr>
            <a:spLocks noChangeArrowheads="1"/>
          </p:cNvSpPr>
          <p:nvPr/>
        </p:nvSpPr>
        <p:spPr bwMode="auto">
          <a:xfrm>
            <a:off x="4140200" y="39417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87" name="Retângulo 12"/>
          <p:cNvSpPr>
            <a:spLocks noChangeArrowheads="1"/>
          </p:cNvSpPr>
          <p:nvPr/>
        </p:nvSpPr>
        <p:spPr bwMode="auto">
          <a:xfrm>
            <a:off x="4568825" y="39417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88" name="Retângulo 13"/>
          <p:cNvSpPr>
            <a:spLocks noChangeArrowheads="1"/>
          </p:cNvSpPr>
          <p:nvPr/>
        </p:nvSpPr>
        <p:spPr bwMode="auto">
          <a:xfrm>
            <a:off x="4997450" y="39417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89" name="Retângulo 14"/>
          <p:cNvSpPr>
            <a:spLocks noChangeArrowheads="1"/>
          </p:cNvSpPr>
          <p:nvPr/>
        </p:nvSpPr>
        <p:spPr bwMode="auto">
          <a:xfrm>
            <a:off x="5426075" y="39417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90" name="Retângulo 15"/>
          <p:cNvSpPr>
            <a:spLocks noChangeArrowheads="1"/>
          </p:cNvSpPr>
          <p:nvPr/>
        </p:nvSpPr>
        <p:spPr bwMode="auto">
          <a:xfrm>
            <a:off x="5854700" y="39417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91" name="Retângulo 16"/>
          <p:cNvSpPr>
            <a:spLocks noChangeArrowheads="1"/>
          </p:cNvSpPr>
          <p:nvPr/>
        </p:nvSpPr>
        <p:spPr bwMode="auto">
          <a:xfrm>
            <a:off x="6283325" y="394176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192" name="CaixaDeTexto 17"/>
          <p:cNvSpPr txBox="1">
            <a:spLocks noChangeArrowheads="1"/>
          </p:cNvSpPr>
          <p:nvPr/>
        </p:nvSpPr>
        <p:spPr bwMode="auto">
          <a:xfrm>
            <a:off x="3248025" y="392906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5</a:t>
            </a:r>
          </a:p>
        </p:txBody>
      </p:sp>
      <p:sp>
        <p:nvSpPr>
          <p:cNvPr id="6193" name="CaixaDeTexto 18"/>
          <p:cNvSpPr txBox="1">
            <a:spLocks noChangeArrowheads="1"/>
          </p:cNvSpPr>
          <p:nvPr/>
        </p:nvSpPr>
        <p:spPr bwMode="auto">
          <a:xfrm>
            <a:off x="3770313" y="39417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6</a:t>
            </a:r>
          </a:p>
        </p:txBody>
      </p:sp>
      <p:sp>
        <p:nvSpPr>
          <p:cNvPr id="6194" name="CaixaDeTexto 19"/>
          <p:cNvSpPr txBox="1">
            <a:spLocks noChangeArrowheads="1"/>
          </p:cNvSpPr>
          <p:nvPr/>
        </p:nvSpPr>
        <p:spPr bwMode="auto">
          <a:xfrm>
            <a:off x="4194175" y="394176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4</a:t>
            </a:r>
          </a:p>
        </p:txBody>
      </p:sp>
      <p:sp>
        <p:nvSpPr>
          <p:cNvPr id="6195" name="CaixaDeTexto 20"/>
          <p:cNvSpPr txBox="1">
            <a:spLocks noChangeArrowheads="1"/>
          </p:cNvSpPr>
          <p:nvPr/>
        </p:nvSpPr>
        <p:spPr bwMode="auto">
          <a:xfrm>
            <a:off x="4618038" y="39417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7</a:t>
            </a:r>
          </a:p>
        </p:txBody>
      </p:sp>
      <p:sp>
        <p:nvSpPr>
          <p:cNvPr id="6196" name="CaixaDeTexto 21"/>
          <p:cNvSpPr txBox="1">
            <a:spLocks noChangeArrowheads="1"/>
          </p:cNvSpPr>
          <p:nvPr/>
        </p:nvSpPr>
        <p:spPr bwMode="auto">
          <a:xfrm>
            <a:off x="5087938" y="39417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9</a:t>
            </a:r>
          </a:p>
        </p:txBody>
      </p:sp>
      <p:sp>
        <p:nvSpPr>
          <p:cNvPr id="6197" name="CaixaDeTexto 22"/>
          <p:cNvSpPr txBox="1">
            <a:spLocks noChangeArrowheads="1"/>
          </p:cNvSpPr>
          <p:nvPr/>
        </p:nvSpPr>
        <p:spPr bwMode="auto">
          <a:xfrm>
            <a:off x="5495925" y="394176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4</a:t>
            </a:r>
          </a:p>
        </p:txBody>
      </p:sp>
      <p:sp>
        <p:nvSpPr>
          <p:cNvPr id="6198" name="CaixaDeTexto 23"/>
          <p:cNvSpPr txBox="1">
            <a:spLocks noChangeArrowheads="1"/>
          </p:cNvSpPr>
          <p:nvPr/>
        </p:nvSpPr>
        <p:spPr bwMode="auto">
          <a:xfrm>
            <a:off x="5919788" y="39417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7</a:t>
            </a:r>
          </a:p>
        </p:txBody>
      </p:sp>
      <p:sp>
        <p:nvSpPr>
          <p:cNvPr id="6199" name="CaixaDeTexto 24"/>
          <p:cNvSpPr txBox="1">
            <a:spLocks noChangeArrowheads="1"/>
          </p:cNvSpPr>
          <p:nvPr/>
        </p:nvSpPr>
        <p:spPr bwMode="auto">
          <a:xfrm>
            <a:off x="6343650" y="394176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8</a:t>
            </a:r>
          </a:p>
        </p:txBody>
      </p:sp>
      <p:sp>
        <p:nvSpPr>
          <p:cNvPr id="6200" name="CaixaDeTexto 25"/>
          <p:cNvSpPr txBox="1">
            <a:spLocks noChangeArrowheads="1"/>
          </p:cNvSpPr>
          <p:nvPr/>
        </p:nvSpPr>
        <p:spPr bwMode="auto">
          <a:xfrm>
            <a:off x="1928813" y="3943350"/>
            <a:ext cx="134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NOTAS3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/>
          <p:cNvSpPr/>
          <p:nvPr/>
        </p:nvSpPr>
        <p:spPr bwMode="auto">
          <a:xfrm>
            <a:off x="4643438" y="4857750"/>
            <a:ext cx="571500" cy="10715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 bwMode="auto">
          <a:xfrm>
            <a:off x="4643438" y="3500438"/>
            <a:ext cx="571500" cy="10715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 bwMode="auto">
          <a:xfrm>
            <a:off x="4656138" y="2084388"/>
            <a:ext cx="571500" cy="10715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3429000" y="1643063"/>
            <a:ext cx="500062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0..2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i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a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[0]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  i+0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0..2</a:t>
            </a: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i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  i+1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0..2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i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  i+2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h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[4]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C052DCF-5E58-4A4A-9EB1-9ED7D1EFAA1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pic>
        <p:nvPicPr>
          <p:cNvPr id="35849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7" b="14220"/>
          <a:stretch>
            <a:fillRect/>
          </a:stretch>
        </p:blipFill>
        <p:spPr bwMode="auto">
          <a:xfrm>
            <a:off x="714375" y="3071813"/>
            <a:ext cx="2232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/>
          <p:cNvSpPr/>
          <p:nvPr/>
        </p:nvSpPr>
        <p:spPr bwMode="auto">
          <a:xfrm>
            <a:off x="4643438" y="4857750"/>
            <a:ext cx="571500" cy="10715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 bwMode="auto">
          <a:xfrm>
            <a:off x="4643438" y="3500438"/>
            <a:ext cx="571500" cy="10715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 bwMode="auto">
          <a:xfrm>
            <a:off x="4656138" y="2084388"/>
            <a:ext cx="571500" cy="10715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3429000" y="1643063"/>
            <a:ext cx="500062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0..2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i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a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[0]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  i+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0..2</a:t>
            </a: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i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  i+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0..2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i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  i+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h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[4]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26E6143-646C-4FC9-A10E-CABE5DDB616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pic>
        <p:nvPicPr>
          <p:cNvPr id="36873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7" b="14220"/>
          <a:stretch>
            <a:fillRect/>
          </a:stretch>
        </p:blipFill>
        <p:spPr bwMode="auto">
          <a:xfrm>
            <a:off x="714375" y="3071813"/>
            <a:ext cx="2232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/>
          <p:cNvSpPr/>
          <p:nvPr/>
        </p:nvSpPr>
        <p:spPr bwMode="auto">
          <a:xfrm>
            <a:off x="4643438" y="4857750"/>
            <a:ext cx="571500" cy="10715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 bwMode="auto">
          <a:xfrm>
            <a:off x="4643438" y="3500438"/>
            <a:ext cx="571500" cy="10715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 bwMode="auto">
          <a:xfrm>
            <a:off x="4656138" y="2084388"/>
            <a:ext cx="571500" cy="10715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3429000" y="1643063"/>
            <a:ext cx="500062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0..2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i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a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[0]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  i+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0..2</a:t>
            </a: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i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  i+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      j = 0..2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0..2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i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  i+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h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[4]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C9E7F18-09F2-4529-A38A-B9C1C0936FB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pic>
        <p:nvPicPr>
          <p:cNvPr id="37897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7" b="14220"/>
          <a:stretch>
            <a:fillRect/>
          </a:stretch>
        </p:blipFill>
        <p:spPr bwMode="auto">
          <a:xfrm>
            <a:off x="714375" y="3071813"/>
            <a:ext cx="2232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de seta reta 12"/>
          <p:cNvCxnSpPr/>
          <p:nvPr/>
        </p:nvCxnSpPr>
        <p:spPr bwMode="auto">
          <a:xfrm rot="16200000" flipH="1">
            <a:off x="5607844" y="2964656"/>
            <a:ext cx="1214438" cy="7143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 bwMode="auto">
          <a:xfrm>
            <a:off x="5857875" y="4037013"/>
            <a:ext cx="71437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 bwMode="auto">
          <a:xfrm rot="5400000" flipH="1" flipV="1">
            <a:off x="5607844" y="4393406"/>
            <a:ext cx="1214438" cy="7143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0997A23-F55A-47C1-9ADA-8B878DF59BD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pic>
        <p:nvPicPr>
          <p:cNvPr id="38917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7" b="14220"/>
          <a:stretch>
            <a:fillRect/>
          </a:stretch>
        </p:blipFill>
        <p:spPr bwMode="auto">
          <a:xfrm>
            <a:off x="714375" y="3071813"/>
            <a:ext cx="2232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3429000" y="1643063"/>
            <a:ext cx="500062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 = 0, i = 0..2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a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[0]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0..2</a:t>
            </a: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0..2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h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[4]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F5F3E5A-019A-4A18-94DC-760BC06F8C5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pic>
        <p:nvPicPr>
          <p:cNvPr id="39941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7" b="14220"/>
          <a:stretch>
            <a:fillRect/>
          </a:stretch>
        </p:blipFill>
        <p:spPr bwMode="auto">
          <a:xfrm>
            <a:off x="714375" y="3071813"/>
            <a:ext cx="2232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3429000" y="1643063"/>
            <a:ext cx="500062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 = 0, i = 0..2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a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[0]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 = 1, i = 0..2</a:t>
            </a: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0..2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h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[4]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D6A1EFA-5D6A-466E-BDD0-706A21F6299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pic>
        <p:nvPicPr>
          <p:cNvPr id="40965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7" b="14220"/>
          <a:stretch>
            <a:fillRect/>
          </a:stretch>
        </p:blipFill>
        <p:spPr bwMode="auto">
          <a:xfrm>
            <a:off x="714375" y="3071813"/>
            <a:ext cx="2232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3429000" y="1643063"/>
            <a:ext cx="500062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 = 0, i = 0..2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a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[0]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 = 1, i = 0..2</a:t>
            </a: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 = 2, i = 0..2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h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[4]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D255593-B00B-498F-84F2-4ED08E1D592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3429000" y="1643063"/>
            <a:ext cx="500062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 = 0, i = 0..2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a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[0]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termoP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a*e*i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 = 1, i = 0..2</a:t>
            </a: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termoP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b*f*g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 = 2, i = 0..2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termoP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c*d*h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h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[4]</a:t>
            </a:r>
          </a:p>
        </p:txBody>
      </p:sp>
      <p:pic>
        <p:nvPicPr>
          <p:cNvPr id="41990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7" b="14220"/>
          <a:stretch>
            <a:fillRect/>
          </a:stretch>
        </p:blipFill>
        <p:spPr bwMode="auto">
          <a:xfrm>
            <a:off x="714375" y="3071813"/>
            <a:ext cx="2232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1D7BA9E-006E-492D-A711-3C313537822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43013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#include &lt;stdio.h&gt;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#include &lt;stdlib.h&gt;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main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A[3][3] ={ {1,2,3}, {4,5,6}, {7,8,9} };</a:t>
            </a: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B[3][6], termoP, Soma;</a:t>
            </a: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i,j;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(i=0; i&lt;3; i++){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(j=0; j&lt;3; j++){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B[i][j] = A[i][j];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B[i][j+3] = A[i][j];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("%f \n", B[i][j]);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}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746C841-538D-438C-906F-4F50106DC16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4403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Soma = 0;</a:t>
            </a: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(j=0;j&lt;3;j++){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termoP = 1;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(i=0;i&lt;3;i++){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termoP = termoP*B[i][i+j];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}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Soma = Soma + termoP;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("Determinante: %f\n", Soma);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("PAUSE");</a:t>
            </a: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0;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113DAA0-14C1-4B5B-A666-C58DD2A6B28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pic>
        <p:nvPicPr>
          <p:cNvPr id="45061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7" b="14220"/>
          <a:stretch>
            <a:fillRect/>
          </a:stretch>
        </p:blipFill>
        <p:spPr bwMode="auto">
          <a:xfrm>
            <a:off x="714375" y="3071813"/>
            <a:ext cx="2232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3429000" y="1643063"/>
            <a:ext cx="500062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a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h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</a:t>
            </a:r>
          </a:p>
          <a:p>
            <a:pPr algn="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[4]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[5]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[4]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162E400-2207-4D2F-B447-C6D360BE5DD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Muitas vezes pode ser útil ter “vetores de vetores”: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  <p:sp>
        <p:nvSpPr>
          <p:cNvPr id="7174" name="Retângulo 8"/>
          <p:cNvSpPr>
            <a:spLocks noChangeArrowheads="1"/>
          </p:cNvSpPr>
          <p:nvPr/>
        </p:nvSpPr>
        <p:spPr bwMode="auto">
          <a:xfrm>
            <a:off x="3286125" y="28956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75" name="Retângulo 10"/>
          <p:cNvSpPr>
            <a:spLocks noChangeArrowheads="1"/>
          </p:cNvSpPr>
          <p:nvPr/>
        </p:nvSpPr>
        <p:spPr bwMode="auto">
          <a:xfrm>
            <a:off x="3714750" y="28956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76" name="Retângulo 11"/>
          <p:cNvSpPr>
            <a:spLocks noChangeArrowheads="1"/>
          </p:cNvSpPr>
          <p:nvPr/>
        </p:nvSpPr>
        <p:spPr bwMode="auto">
          <a:xfrm>
            <a:off x="4143375" y="28956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77" name="Retângulo 12"/>
          <p:cNvSpPr>
            <a:spLocks noChangeArrowheads="1"/>
          </p:cNvSpPr>
          <p:nvPr/>
        </p:nvSpPr>
        <p:spPr bwMode="auto">
          <a:xfrm>
            <a:off x="4572000" y="28956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78" name="Retângulo 13"/>
          <p:cNvSpPr>
            <a:spLocks noChangeArrowheads="1"/>
          </p:cNvSpPr>
          <p:nvPr/>
        </p:nvSpPr>
        <p:spPr bwMode="auto">
          <a:xfrm>
            <a:off x="5000625" y="28956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79" name="Retângulo 14"/>
          <p:cNvSpPr>
            <a:spLocks noChangeArrowheads="1"/>
          </p:cNvSpPr>
          <p:nvPr/>
        </p:nvSpPr>
        <p:spPr bwMode="auto">
          <a:xfrm>
            <a:off x="5429250" y="28956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80" name="Retângulo 15"/>
          <p:cNvSpPr>
            <a:spLocks noChangeArrowheads="1"/>
          </p:cNvSpPr>
          <p:nvPr/>
        </p:nvSpPr>
        <p:spPr bwMode="auto">
          <a:xfrm>
            <a:off x="5857875" y="28956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81" name="Retângulo 16"/>
          <p:cNvSpPr>
            <a:spLocks noChangeArrowheads="1"/>
          </p:cNvSpPr>
          <p:nvPr/>
        </p:nvSpPr>
        <p:spPr bwMode="auto">
          <a:xfrm>
            <a:off x="6286500" y="28956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82" name="CaixaDeTexto 17"/>
          <p:cNvSpPr txBox="1">
            <a:spLocks noChangeArrowheads="1"/>
          </p:cNvSpPr>
          <p:nvPr/>
        </p:nvSpPr>
        <p:spPr bwMode="auto">
          <a:xfrm>
            <a:off x="3251200" y="28829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10</a:t>
            </a:r>
          </a:p>
        </p:txBody>
      </p:sp>
      <p:sp>
        <p:nvSpPr>
          <p:cNvPr id="7183" name="CaixaDeTexto 18"/>
          <p:cNvSpPr txBox="1">
            <a:spLocks noChangeArrowheads="1"/>
          </p:cNvSpPr>
          <p:nvPr/>
        </p:nvSpPr>
        <p:spPr bwMode="auto">
          <a:xfrm>
            <a:off x="3773488" y="28956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5</a:t>
            </a:r>
          </a:p>
        </p:txBody>
      </p:sp>
      <p:sp>
        <p:nvSpPr>
          <p:cNvPr id="7184" name="CaixaDeTexto 19"/>
          <p:cNvSpPr txBox="1">
            <a:spLocks noChangeArrowheads="1"/>
          </p:cNvSpPr>
          <p:nvPr/>
        </p:nvSpPr>
        <p:spPr bwMode="auto">
          <a:xfrm>
            <a:off x="4197350" y="28956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8</a:t>
            </a:r>
          </a:p>
        </p:txBody>
      </p:sp>
      <p:sp>
        <p:nvSpPr>
          <p:cNvPr id="7185" name="CaixaDeTexto 20"/>
          <p:cNvSpPr txBox="1">
            <a:spLocks noChangeArrowheads="1"/>
          </p:cNvSpPr>
          <p:nvPr/>
        </p:nvSpPr>
        <p:spPr bwMode="auto">
          <a:xfrm>
            <a:off x="4621213" y="28956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4</a:t>
            </a:r>
          </a:p>
        </p:txBody>
      </p:sp>
      <p:sp>
        <p:nvSpPr>
          <p:cNvPr id="7186" name="CaixaDeTexto 21"/>
          <p:cNvSpPr txBox="1">
            <a:spLocks noChangeArrowheads="1"/>
          </p:cNvSpPr>
          <p:nvPr/>
        </p:nvSpPr>
        <p:spPr bwMode="auto">
          <a:xfrm>
            <a:off x="5091113" y="28956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2</a:t>
            </a:r>
          </a:p>
        </p:txBody>
      </p:sp>
      <p:sp>
        <p:nvSpPr>
          <p:cNvPr id="7187" name="CaixaDeTexto 22"/>
          <p:cNvSpPr txBox="1">
            <a:spLocks noChangeArrowheads="1"/>
          </p:cNvSpPr>
          <p:nvPr/>
        </p:nvSpPr>
        <p:spPr bwMode="auto">
          <a:xfrm>
            <a:off x="5499100" y="28956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9</a:t>
            </a:r>
          </a:p>
        </p:txBody>
      </p:sp>
      <p:sp>
        <p:nvSpPr>
          <p:cNvPr id="7188" name="CaixaDeTexto 23"/>
          <p:cNvSpPr txBox="1">
            <a:spLocks noChangeArrowheads="1"/>
          </p:cNvSpPr>
          <p:nvPr/>
        </p:nvSpPr>
        <p:spPr bwMode="auto">
          <a:xfrm>
            <a:off x="5922963" y="28956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3</a:t>
            </a:r>
          </a:p>
        </p:txBody>
      </p:sp>
      <p:sp>
        <p:nvSpPr>
          <p:cNvPr id="7189" name="CaixaDeTexto 24"/>
          <p:cNvSpPr txBox="1">
            <a:spLocks noChangeArrowheads="1"/>
          </p:cNvSpPr>
          <p:nvPr/>
        </p:nvSpPr>
        <p:spPr bwMode="auto">
          <a:xfrm>
            <a:off x="6346825" y="28956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190" name="Retângulo 8"/>
          <p:cNvSpPr>
            <a:spLocks noChangeArrowheads="1"/>
          </p:cNvSpPr>
          <p:nvPr/>
        </p:nvSpPr>
        <p:spPr bwMode="auto">
          <a:xfrm>
            <a:off x="3286125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91" name="Retângulo 10"/>
          <p:cNvSpPr>
            <a:spLocks noChangeArrowheads="1"/>
          </p:cNvSpPr>
          <p:nvPr/>
        </p:nvSpPr>
        <p:spPr bwMode="auto">
          <a:xfrm>
            <a:off x="3714750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92" name="Retângulo 11"/>
          <p:cNvSpPr>
            <a:spLocks noChangeArrowheads="1"/>
          </p:cNvSpPr>
          <p:nvPr/>
        </p:nvSpPr>
        <p:spPr bwMode="auto">
          <a:xfrm>
            <a:off x="4143375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93" name="Retângulo 12"/>
          <p:cNvSpPr>
            <a:spLocks noChangeArrowheads="1"/>
          </p:cNvSpPr>
          <p:nvPr/>
        </p:nvSpPr>
        <p:spPr bwMode="auto">
          <a:xfrm>
            <a:off x="4572000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94" name="Retângulo 13"/>
          <p:cNvSpPr>
            <a:spLocks noChangeArrowheads="1"/>
          </p:cNvSpPr>
          <p:nvPr/>
        </p:nvSpPr>
        <p:spPr bwMode="auto">
          <a:xfrm>
            <a:off x="5000625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95" name="Retângulo 14"/>
          <p:cNvSpPr>
            <a:spLocks noChangeArrowheads="1"/>
          </p:cNvSpPr>
          <p:nvPr/>
        </p:nvSpPr>
        <p:spPr bwMode="auto">
          <a:xfrm>
            <a:off x="5429250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96" name="Retângulo 15"/>
          <p:cNvSpPr>
            <a:spLocks noChangeArrowheads="1"/>
          </p:cNvSpPr>
          <p:nvPr/>
        </p:nvSpPr>
        <p:spPr bwMode="auto">
          <a:xfrm>
            <a:off x="5857875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97" name="Retângulo 16"/>
          <p:cNvSpPr>
            <a:spLocks noChangeArrowheads="1"/>
          </p:cNvSpPr>
          <p:nvPr/>
        </p:nvSpPr>
        <p:spPr bwMode="auto">
          <a:xfrm>
            <a:off x="6286500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198" name="CaixaDeTexto 17"/>
          <p:cNvSpPr txBox="1">
            <a:spLocks noChangeArrowheads="1"/>
          </p:cNvSpPr>
          <p:nvPr/>
        </p:nvSpPr>
        <p:spPr bwMode="auto">
          <a:xfrm>
            <a:off x="3251200" y="33099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199" name="CaixaDeTexto 18"/>
          <p:cNvSpPr txBox="1">
            <a:spLocks noChangeArrowheads="1"/>
          </p:cNvSpPr>
          <p:nvPr/>
        </p:nvSpPr>
        <p:spPr bwMode="auto">
          <a:xfrm>
            <a:off x="3773488" y="33226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7</a:t>
            </a:r>
          </a:p>
        </p:txBody>
      </p:sp>
      <p:sp>
        <p:nvSpPr>
          <p:cNvPr id="7200" name="CaixaDeTexto 19"/>
          <p:cNvSpPr txBox="1">
            <a:spLocks noChangeArrowheads="1"/>
          </p:cNvSpPr>
          <p:nvPr/>
        </p:nvSpPr>
        <p:spPr bwMode="auto">
          <a:xfrm>
            <a:off x="4197350" y="3322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8</a:t>
            </a:r>
          </a:p>
        </p:txBody>
      </p:sp>
      <p:sp>
        <p:nvSpPr>
          <p:cNvPr id="7201" name="CaixaDeTexto 20"/>
          <p:cNvSpPr txBox="1">
            <a:spLocks noChangeArrowheads="1"/>
          </p:cNvSpPr>
          <p:nvPr/>
        </p:nvSpPr>
        <p:spPr bwMode="auto">
          <a:xfrm>
            <a:off x="4621213" y="33226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9</a:t>
            </a:r>
          </a:p>
        </p:txBody>
      </p:sp>
      <p:sp>
        <p:nvSpPr>
          <p:cNvPr id="7202" name="CaixaDeTexto 21"/>
          <p:cNvSpPr txBox="1">
            <a:spLocks noChangeArrowheads="1"/>
          </p:cNvSpPr>
          <p:nvPr/>
        </p:nvSpPr>
        <p:spPr bwMode="auto">
          <a:xfrm>
            <a:off x="5091113" y="33226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3</a:t>
            </a:r>
          </a:p>
        </p:txBody>
      </p:sp>
      <p:sp>
        <p:nvSpPr>
          <p:cNvPr id="7203" name="CaixaDeTexto 22"/>
          <p:cNvSpPr txBox="1">
            <a:spLocks noChangeArrowheads="1"/>
          </p:cNvSpPr>
          <p:nvPr/>
        </p:nvSpPr>
        <p:spPr bwMode="auto">
          <a:xfrm>
            <a:off x="5499100" y="3322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6</a:t>
            </a:r>
          </a:p>
        </p:txBody>
      </p:sp>
      <p:sp>
        <p:nvSpPr>
          <p:cNvPr id="7204" name="CaixaDeTexto 23"/>
          <p:cNvSpPr txBox="1">
            <a:spLocks noChangeArrowheads="1"/>
          </p:cNvSpPr>
          <p:nvPr/>
        </p:nvSpPr>
        <p:spPr bwMode="auto">
          <a:xfrm>
            <a:off x="5922963" y="33226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3</a:t>
            </a:r>
          </a:p>
        </p:txBody>
      </p:sp>
      <p:sp>
        <p:nvSpPr>
          <p:cNvPr id="7205" name="CaixaDeTexto 24"/>
          <p:cNvSpPr txBox="1">
            <a:spLocks noChangeArrowheads="1"/>
          </p:cNvSpPr>
          <p:nvPr/>
        </p:nvSpPr>
        <p:spPr bwMode="auto">
          <a:xfrm>
            <a:off x="6346825" y="3322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6</a:t>
            </a:r>
          </a:p>
        </p:txBody>
      </p:sp>
      <p:sp>
        <p:nvSpPr>
          <p:cNvPr id="7206" name="CaixaDeTexto 25"/>
          <p:cNvSpPr txBox="1">
            <a:spLocks noChangeArrowheads="1"/>
          </p:cNvSpPr>
          <p:nvPr/>
        </p:nvSpPr>
        <p:spPr bwMode="auto">
          <a:xfrm>
            <a:off x="1931988" y="3324225"/>
            <a:ext cx="1187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NOTAS</a:t>
            </a:r>
          </a:p>
        </p:txBody>
      </p:sp>
      <p:sp>
        <p:nvSpPr>
          <p:cNvPr id="7207" name="Retângulo 8"/>
          <p:cNvSpPr>
            <a:spLocks noChangeArrowheads="1"/>
          </p:cNvSpPr>
          <p:nvPr/>
        </p:nvSpPr>
        <p:spPr bwMode="auto">
          <a:xfrm>
            <a:off x="3286125" y="375285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208" name="Retângulo 10"/>
          <p:cNvSpPr>
            <a:spLocks noChangeArrowheads="1"/>
          </p:cNvSpPr>
          <p:nvPr/>
        </p:nvSpPr>
        <p:spPr bwMode="auto">
          <a:xfrm>
            <a:off x="3714750" y="375285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209" name="Retângulo 11"/>
          <p:cNvSpPr>
            <a:spLocks noChangeArrowheads="1"/>
          </p:cNvSpPr>
          <p:nvPr/>
        </p:nvSpPr>
        <p:spPr bwMode="auto">
          <a:xfrm>
            <a:off x="4143375" y="375285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210" name="Retângulo 12"/>
          <p:cNvSpPr>
            <a:spLocks noChangeArrowheads="1"/>
          </p:cNvSpPr>
          <p:nvPr/>
        </p:nvSpPr>
        <p:spPr bwMode="auto">
          <a:xfrm>
            <a:off x="4572000" y="375285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211" name="Retângulo 13"/>
          <p:cNvSpPr>
            <a:spLocks noChangeArrowheads="1"/>
          </p:cNvSpPr>
          <p:nvPr/>
        </p:nvSpPr>
        <p:spPr bwMode="auto">
          <a:xfrm>
            <a:off x="5000625" y="375285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212" name="Retângulo 14"/>
          <p:cNvSpPr>
            <a:spLocks noChangeArrowheads="1"/>
          </p:cNvSpPr>
          <p:nvPr/>
        </p:nvSpPr>
        <p:spPr bwMode="auto">
          <a:xfrm>
            <a:off x="5429250" y="375285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213" name="Retângulo 15"/>
          <p:cNvSpPr>
            <a:spLocks noChangeArrowheads="1"/>
          </p:cNvSpPr>
          <p:nvPr/>
        </p:nvSpPr>
        <p:spPr bwMode="auto">
          <a:xfrm>
            <a:off x="5857875" y="375285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214" name="Retângulo 16"/>
          <p:cNvSpPr>
            <a:spLocks noChangeArrowheads="1"/>
          </p:cNvSpPr>
          <p:nvPr/>
        </p:nvSpPr>
        <p:spPr bwMode="auto">
          <a:xfrm>
            <a:off x="6286500" y="375285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7215" name="CaixaDeTexto 17"/>
          <p:cNvSpPr txBox="1">
            <a:spLocks noChangeArrowheads="1"/>
          </p:cNvSpPr>
          <p:nvPr/>
        </p:nvSpPr>
        <p:spPr bwMode="auto">
          <a:xfrm>
            <a:off x="3251200" y="37401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5</a:t>
            </a:r>
          </a:p>
        </p:txBody>
      </p:sp>
      <p:sp>
        <p:nvSpPr>
          <p:cNvPr id="7216" name="CaixaDeTexto 18"/>
          <p:cNvSpPr txBox="1">
            <a:spLocks noChangeArrowheads="1"/>
          </p:cNvSpPr>
          <p:nvPr/>
        </p:nvSpPr>
        <p:spPr bwMode="auto">
          <a:xfrm>
            <a:off x="3773488" y="375285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6</a:t>
            </a:r>
          </a:p>
        </p:txBody>
      </p:sp>
      <p:sp>
        <p:nvSpPr>
          <p:cNvPr id="7217" name="CaixaDeTexto 19"/>
          <p:cNvSpPr txBox="1">
            <a:spLocks noChangeArrowheads="1"/>
          </p:cNvSpPr>
          <p:nvPr/>
        </p:nvSpPr>
        <p:spPr bwMode="auto">
          <a:xfrm>
            <a:off x="4197350" y="37528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4</a:t>
            </a:r>
          </a:p>
        </p:txBody>
      </p:sp>
      <p:sp>
        <p:nvSpPr>
          <p:cNvPr id="7218" name="CaixaDeTexto 20"/>
          <p:cNvSpPr txBox="1">
            <a:spLocks noChangeArrowheads="1"/>
          </p:cNvSpPr>
          <p:nvPr/>
        </p:nvSpPr>
        <p:spPr bwMode="auto">
          <a:xfrm>
            <a:off x="4621213" y="375285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7</a:t>
            </a:r>
          </a:p>
        </p:txBody>
      </p:sp>
      <p:sp>
        <p:nvSpPr>
          <p:cNvPr id="7219" name="CaixaDeTexto 21"/>
          <p:cNvSpPr txBox="1">
            <a:spLocks noChangeArrowheads="1"/>
          </p:cNvSpPr>
          <p:nvPr/>
        </p:nvSpPr>
        <p:spPr bwMode="auto">
          <a:xfrm>
            <a:off x="5091113" y="375285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9</a:t>
            </a:r>
          </a:p>
        </p:txBody>
      </p:sp>
      <p:sp>
        <p:nvSpPr>
          <p:cNvPr id="7220" name="CaixaDeTexto 22"/>
          <p:cNvSpPr txBox="1">
            <a:spLocks noChangeArrowheads="1"/>
          </p:cNvSpPr>
          <p:nvPr/>
        </p:nvSpPr>
        <p:spPr bwMode="auto">
          <a:xfrm>
            <a:off x="5499100" y="37528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4</a:t>
            </a:r>
          </a:p>
        </p:txBody>
      </p:sp>
      <p:sp>
        <p:nvSpPr>
          <p:cNvPr id="7221" name="CaixaDeTexto 23"/>
          <p:cNvSpPr txBox="1">
            <a:spLocks noChangeArrowheads="1"/>
          </p:cNvSpPr>
          <p:nvPr/>
        </p:nvSpPr>
        <p:spPr bwMode="auto">
          <a:xfrm>
            <a:off x="5922963" y="375285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7</a:t>
            </a:r>
          </a:p>
        </p:txBody>
      </p:sp>
      <p:sp>
        <p:nvSpPr>
          <p:cNvPr id="7222" name="CaixaDeTexto 24"/>
          <p:cNvSpPr txBox="1">
            <a:spLocks noChangeArrowheads="1"/>
          </p:cNvSpPr>
          <p:nvPr/>
        </p:nvSpPr>
        <p:spPr bwMode="auto">
          <a:xfrm>
            <a:off x="6346825" y="37528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96A9FE2-36E6-4EB8-BFFC-ED8E06267C4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pic>
        <p:nvPicPr>
          <p:cNvPr id="46085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7" b="14220"/>
          <a:stretch>
            <a:fillRect/>
          </a:stretch>
        </p:blipFill>
        <p:spPr bwMode="auto">
          <a:xfrm>
            <a:off x="714375" y="3071813"/>
            <a:ext cx="2232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3429000" y="1643063"/>
            <a:ext cx="500062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0..2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a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h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0..2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[4]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0..2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[5]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[4]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/>
          <p:cNvSpPr/>
          <p:nvPr/>
        </p:nvSpPr>
        <p:spPr bwMode="auto">
          <a:xfrm>
            <a:off x="4643438" y="4857750"/>
            <a:ext cx="571500" cy="10715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 bwMode="auto">
          <a:xfrm>
            <a:off x="4643438" y="3500438"/>
            <a:ext cx="571500" cy="10715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 bwMode="auto">
          <a:xfrm>
            <a:off x="4656138" y="2084388"/>
            <a:ext cx="571500" cy="10715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3429000" y="1643063"/>
            <a:ext cx="500062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0..2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a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 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+3-i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h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0..2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[4]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 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+3-i       j+3-i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0..2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[5]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[4] 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+3-i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B54BFB7-54D8-4E61-AAE0-11A4AB65D02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pic>
        <p:nvPicPr>
          <p:cNvPr id="47113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7" b="14220"/>
          <a:stretch>
            <a:fillRect/>
          </a:stretch>
        </p:blipFill>
        <p:spPr bwMode="auto">
          <a:xfrm>
            <a:off x="714375" y="3071813"/>
            <a:ext cx="2232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de seta reta 12"/>
          <p:cNvCxnSpPr/>
          <p:nvPr/>
        </p:nvCxnSpPr>
        <p:spPr bwMode="auto">
          <a:xfrm rot="16200000" flipH="1">
            <a:off x="5822157" y="2964656"/>
            <a:ext cx="1214438" cy="7143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 bwMode="auto">
          <a:xfrm>
            <a:off x="6072188" y="4037013"/>
            <a:ext cx="71437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 bwMode="auto">
          <a:xfrm rot="5400000" flipH="1" flipV="1">
            <a:off x="5822157" y="4393406"/>
            <a:ext cx="1214438" cy="7143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3429000" y="1643063"/>
            <a:ext cx="500062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 = 0, i = 0..2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+3-i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a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h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 = 1, i = 0..2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+3-i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[4]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 = 2, i = 0..2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+3-i 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[5]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[4]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B9F11F6-55E2-41BA-9182-8943FDD8C27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pic>
        <p:nvPicPr>
          <p:cNvPr id="48134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7" b="14220"/>
          <a:stretch>
            <a:fillRect/>
          </a:stretch>
        </p:blipFill>
        <p:spPr bwMode="auto">
          <a:xfrm>
            <a:off x="714375" y="3071813"/>
            <a:ext cx="2232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3429000" y="1643063"/>
            <a:ext cx="500062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 = 0, i = 0..2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+3-i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a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termoN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a*f*h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h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[1]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 = 1, i = 0..2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+3-i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[4]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termoN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b*d*i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[2]</a:t>
            </a:r>
          </a:p>
          <a:p>
            <a:pPr algn="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 = 2, i = 0..2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+3-i 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[5]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[4]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termoN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c*e*g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 = B[</a:t>
            </a:r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[3]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3F4EFD2-08C6-47B9-8EB1-A2AB1562EDD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pic>
        <p:nvPicPr>
          <p:cNvPr id="49158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7" b="14220"/>
          <a:stretch>
            <a:fillRect/>
          </a:stretch>
        </p:blipFill>
        <p:spPr bwMode="auto">
          <a:xfrm>
            <a:off x="714375" y="3071813"/>
            <a:ext cx="2232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4FB7E48-532B-4F2E-AE3D-126DADA5FBB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5018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#include &lt;stdio.h&gt;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#include &lt;stdlib.h&gt;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#include &lt;string.h&gt;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main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A[3][3] ={ {1,2,3}, {4,5,6}, {7,8,9} };</a:t>
            </a: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B[3][6], termoP, </a:t>
            </a:r>
            <a:r>
              <a:rPr lang="pt-BR" altLang="pt-BR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termoN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Soma;</a:t>
            </a: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i,j;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(i=0; i&lt;3; i++){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(j=0; j&lt;3; j++){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B[i][j] = A[i][j];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B[i][j+3] = A[i][j];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("%f \n", B[i][j]);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}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807118E-ED5F-49CF-88D8-9DFA4ABA045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51205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Soma = 0;</a:t>
            </a: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(j=0;j&lt;3;j++){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termoP = 1;</a:t>
            </a:r>
          </a:p>
          <a:p>
            <a:pPr algn="just" eaLnBrk="1" hangingPunct="1"/>
            <a:r>
              <a:rPr lang="pt-BR" altLang="pt-BR" sz="16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termoN = 1;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(i=0;i&lt;3;i++){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termoP = termoP*B[i][i+j];</a:t>
            </a:r>
          </a:p>
          <a:p>
            <a:pPr algn="just" eaLnBrk="1" hangingPunct="1"/>
            <a:r>
              <a:rPr lang="pt-BR" altLang="pt-BR" sz="16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pt-BR" altLang="pt-BR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termoN = termoN*B[i][j+3-i];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}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Soma = Soma + termoP - </a:t>
            </a:r>
            <a:r>
              <a:rPr lang="pt-BR" altLang="pt-BR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termoN</a:t>
            </a:r>
            <a:r>
              <a:rPr lang="pt-BR" altLang="pt-BR" sz="16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("Determinante: %f\n", Soma);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("PAUSE");</a:t>
            </a: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0;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DA0A422-375B-4BB7-95DF-603518300D9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1714500"/>
          <a:ext cx="7000875" cy="1209675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120967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Exercício 2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programa que leia duas matrizes A</a:t>
                      </a:r>
                      <a:r>
                        <a:rPr lang="pt-BR" sz="1800" kern="1200" baseline="-25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3x3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 B</a:t>
                      </a:r>
                      <a:r>
                        <a:rPr lang="pt-BR" sz="1800" kern="1200" baseline="-25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3x2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e realiza o produto matricial entre elas, guardando o resultado em uma terceira matriz C</a:t>
                      </a:r>
                      <a:r>
                        <a:rPr lang="pt-BR" sz="1800" kern="1200" baseline="-25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3x2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, que é mostrada na tela do computador.</a:t>
                      </a:r>
                    </a:p>
                  </a:txBody>
                  <a:tcPr marL="91439" marR="91439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pic>
        <p:nvPicPr>
          <p:cNvPr id="52235" name="Picture 11" descr="multiplicaca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249613"/>
            <a:ext cx="34290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9FCCEDC-196D-4436-A91B-DA115C7F127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071938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3255" name="CaixaDeTexto 11"/>
          <p:cNvSpPr txBox="1">
            <a:spLocks noChangeArrowheads="1"/>
          </p:cNvSpPr>
          <p:nvPr/>
        </p:nvSpPr>
        <p:spPr bwMode="auto">
          <a:xfrm>
            <a:off x="1428750" y="3989388"/>
            <a:ext cx="110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</p:txBody>
      </p:sp>
      <p:sp>
        <p:nvSpPr>
          <p:cNvPr id="53256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0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5429250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3258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53259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F7D0D63-4D7B-4CE4-83DA-637027981F5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071938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4279" name="CaixaDeTexto 11"/>
          <p:cNvSpPr txBox="1">
            <a:spLocks noChangeArrowheads="1"/>
          </p:cNvSpPr>
          <p:nvPr/>
        </p:nvSpPr>
        <p:spPr bwMode="auto">
          <a:xfrm>
            <a:off x="1428750" y="3989388"/>
            <a:ext cx="110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</p:txBody>
      </p:sp>
      <p:sp>
        <p:nvSpPr>
          <p:cNvPr id="54280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0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5429250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4282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54283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8" name="Conector de seta reta 17"/>
          <p:cNvCxnSpPr/>
          <p:nvPr/>
        </p:nvCxnSpPr>
        <p:spPr bwMode="auto">
          <a:xfrm rot="10800000" flipV="1">
            <a:off x="3000375" y="2214563"/>
            <a:ext cx="2428875" cy="18573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285" name="CaixaDeTexto 18"/>
          <p:cNvSpPr txBox="1">
            <a:spLocks noChangeArrowheads="1"/>
          </p:cNvSpPr>
          <p:nvPr/>
        </p:nvSpPr>
        <p:spPr bwMode="auto">
          <a:xfrm>
            <a:off x="2751138" y="25717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pt-BR" altLang="pt-BR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9482BAD-138E-4842-A537-FCCC461B010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071938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5303" name="CaixaDeTexto 11"/>
          <p:cNvSpPr txBox="1">
            <a:spLocks noChangeArrowheads="1"/>
          </p:cNvSpPr>
          <p:nvPr/>
        </p:nvSpPr>
        <p:spPr bwMode="auto">
          <a:xfrm>
            <a:off x="1428750" y="3989388"/>
            <a:ext cx="110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</p:txBody>
      </p:sp>
      <p:sp>
        <p:nvSpPr>
          <p:cNvPr id="55304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0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5429250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5306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55307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8" name="Conector de seta reta 17"/>
          <p:cNvCxnSpPr/>
          <p:nvPr/>
        </p:nvCxnSpPr>
        <p:spPr bwMode="auto">
          <a:xfrm rot="10800000" flipV="1">
            <a:off x="3405188" y="2487613"/>
            <a:ext cx="2071687" cy="15716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309" name="CaixaDeTexto 18"/>
          <p:cNvSpPr txBox="1">
            <a:spLocks noChangeArrowheads="1"/>
          </p:cNvSpPr>
          <p:nvPr/>
        </p:nvSpPr>
        <p:spPr bwMode="auto">
          <a:xfrm>
            <a:off x="2751138" y="25717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pt-BR" altLang="pt-BR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E8768BB-F149-4112-BD0C-5BE9A07603B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Muitas vezes pode ser útil ter “vetores de vetores”: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  <p:sp>
        <p:nvSpPr>
          <p:cNvPr id="8198" name="Retângulo 8"/>
          <p:cNvSpPr>
            <a:spLocks noChangeArrowheads="1"/>
          </p:cNvSpPr>
          <p:nvPr/>
        </p:nvSpPr>
        <p:spPr bwMode="auto">
          <a:xfrm>
            <a:off x="3286125" y="28956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199" name="Retângulo 10"/>
          <p:cNvSpPr>
            <a:spLocks noChangeArrowheads="1"/>
          </p:cNvSpPr>
          <p:nvPr/>
        </p:nvSpPr>
        <p:spPr bwMode="auto">
          <a:xfrm>
            <a:off x="3714750" y="28956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00" name="Retângulo 11"/>
          <p:cNvSpPr>
            <a:spLocks noChangeArrowheads="1"/>
          </p:cNvSpPr>
          <p:nvPr/>
        </p:nvSpPr>
        <p:spPr bwMode="auto">
          <a:xfrm>
            <a:off x="4143375" y="28956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01" name="Retângulo 12"/>
          <p:cNvSpPr>
            <a:spLocks noChangeArrowheads="1"/>
          </p:cNvSpPr>
          <p:nvPr/>
        </p:nvSpPr>
        <p:spPr bwMode="auto">
          <a:xfrm>
            <a:off x="4572000" y="28956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02" name="Retângulo 13"/>
          <p:cNvSpPr>
            <a:spLocks noChangeArrowheads="1"/>
          </p:cNvSpPr>
          <p:nvPr/>
        </p:nvSpPr>
        <p:spPr bwMode="auto">
          <a:xfrm>
            <a:off x="5000625" y="28956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03" name="Retângulo 14"/>
          <p:cNvSpPr>
            <a:spLocks noChangeArrowheads="1"/>
          </p:cNvSpPr>
          <p:nvPr/>
        </p:nvSpPr>
        <p:spPr bwMode="auto">
          <a:xfrm>
            <a:off x="5429250" y="28956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04" name="Retângulo 15"/>
          <p:cNvSpPr>
            <a:spLocks noChangeArrowheads="1"/>
          </p:cNvSpPr>
          <p:nvPr/>
        </p:nvSpPr>
        <p:spPr bwMode="auto">
          <a:xfrm>
            <a:off x="5857875" y="28956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05" name="Retângulo 16"/>
          <p:cNvSpPr>
            <a:spLocks noChangeArrowheads="1"/>
          </p:cNvSpPr>
          <p:nvPr/>
        </p:nvSpPr>
        <p:spPr bwMode="auto">
          <a:xfrm>
            <a:off x="6286500" y="28956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06" name="CaixaDeTexto 17"/>
          <p:cNvSpPr txBox="1">
            <a:spLocks noChangeArrowheads="1"/>
          </p:cNvSpPr>
          <p:nvPr/>
        </p:nvSpPr>
        <p:spPr bwMode="auto">
          <a:xfrm>
            <a:off x="3251200" y="28829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10</a:t>
            </a:r>
          </a:p>
        </p:txBody>
      </p:sp>
      <p:sp>
        <p:nvSpPr>
          <p:cNvPr id="8207" name="CaixaDeTexto 18"/>
          <p:cNvSpPr txBox="1">
            <a:spLocks noChangeArrowheads="1"/>
          </p:cNvSpPr>
          <p:nvPr/>
        </p:nvSpPr>
        <p:spPr bwMode="auto">
          <a:xfrm>
            <a:off x="3773488" y="28956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5</a:t>
            </a:r>
          </a:p>
        </p:txBody>
      </p:sp>
      <p:sp>
        <p:nvSpPr>
          <p:cNvPr id="8208" name="CaixaDeTexto 19"/>
          <p:cNvSpPr txBox="1">
            <a:spLocks noChangeArrowheads="1"/>
          </p:cNvSpPr>
          <p:nvPr/>
        </p:nvSpPr>
        <p:spPr bwMode="auto">
          <a:xfrm>
            <a:off x="4197350" y="28956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8</a:t>
            </a:r>
          </a:p>
        </p:txBody>
      </p:sp>
      <p:sp>
        <p:nvSpPr>
          <p:cNvPr id="8209" name="CaixaDeTexto 20"/>
          <p:cNvSpPr txBox="1">
            <a:spLocks noChangeArrowheads="1"/>
          </p:cNvSpPr>
          <p:nvPr/>
        </p:nvSpPr>
        <p:spPr bwMode="auto">
          <a:xfrm>
            <a:off x="4621213" y="28956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4</a:t>
            </a:r>
          </a:p>
        </p:txBody>
      </p:sp>
      <p:sp>
        <p:nvSpPr>
          <p:cNvPr id="8210" name="CaixaDeTexto 21"/>
          <p:cNvSpPr txBox="1">
            <a:spLocks noChangeArrowheads="1"/>
          </p:cNvSpPr>
          <p:nvPr/>
        </p:nvSpPr>
        <p:spPr bwMode="auto">
          <a:xfrm>
            <a:off x="5091113" y="28956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2</a:t>
            </a:r>
          </a:p>
        </p:txBody>
      </p:sp>
      <p:sp>
        <p:nvSpPr>
          <p:cNvPr id="8211" name="CaixaDeTexto 22"/>
          <p:cNvSpPr txBox="1">
            <a:spLocks noChangeArrowheads="1"/>
          </p:cNvSpPr>
          <p:nvPr/>
        </p:nvSpPr>
        <p:spPr bwMode="auto">
          <a:xfrm>
            <a:off x="5499100" y="28956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9</a:t>
            </a:r>
          </a:p>
        </p:txBody>
      </p:sp>
      <p:sp>
        <p:nvSpPr>
          <p:cNvPr id="8212" name="CaixaDeTexto 23"/>
          <p:cNvSpPr txBox="1">
            <a:spLocks noChangeArrowheads="1"/>
          </p:cNvSpPr>
          <p:nvPr/>
        </p:nvSpPr>
        <p:spPr bwMode="auto">
          <a:xfrm>
            <a:off x="5922963" y="28956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3</a:t>
            </a:r>
          </a:p>
        </p:txBody>
      </p:sp>
      <p:sp>
        <p:nvSpPr>
          <p:cNvPr id="8213" name="CaixaDeTexto 24"/>
          <p:cNvSpPr txBox="1">
            <a:spLocks noChangeArrowheads="1"/>
          </p:cNvSpPr>
          <p:nvPr/>
        </p:nvSpPr>
        <p:spPr bwMode="auto">
          <a:xfrm>
            <a:off x="6346825" y="28956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214" name="Retângulo 8"/>
          <p:cNvSpPr>
            <a:spLocks noChangeArrowheads="1"/>
          </p:cNvSpPr>
          <p:nvPr/>
        </p:nvSpPr>
        <p:spPr bwMode="auto">
          <a:xfrm>
            <a:off x="3286125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15" name="Retângulo 10"/>
          <p:cNvSpPr>
            <a:spLocks noChangeArrowheads="1"/>
          </p:cNvSpPr>
          <p:nvPr/>
        </p:nvSpPr>
        <p:spPr bwMode="auto">
          <a:xfrm>
            <a:off x="3714750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16" name="Retângulo 11"/>
          <p:cNvSpPr>
            <a:spLocks noChangeArrowheads="1"/>
          </p:cNvSpPr>
          <p:nvPr/>
        </p:nvSpPr>
        <p:spPr bwMode="auto">
          <a:xfrm>
            <a:off x="4143375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17" name="Retângulo 12"/>
          <p:cNvSpPr>
            <a:spLocks noChangeArrowheads="1"/>
          </p:cNvSpPr>
          <p:nvPr/>
        </p:nvSpPr>
        <p:spPr bwMode="auto">
          <a:xfrm>
            <a:off x="4572000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18" name="Retângulo 13"/>
          <p:cNvSpPr>
            <a:spLocks noChangeArrowheads="1"/>
          </p:cNvSpPr>
          <p:nvPr/>
        </p:nvSpPr>
        <p:spPr bwMode="auto">
          <a:xfrm>
            <a:off x="5000625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19" name="Retângulo 14"/>
          <p:cNvSpPr>
            <a:spLocks noChangeArrowheads="1"/>
          </p:cNvSpPr>
          <p:nvPr/>
        </p:nvSpPr>
        <p:spPr bwMode="auto">
          <a:xfrm>
            <a:off x="5429250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20" name="Retângulo 15"/>
          <p:cNvSpPr>
            <a:spLocks noChangeArrowheads="1"/>
          </p:cNvSpPr>
          <p:nvPr/>
        </p:nvSpPr>
        <p:spPr bwMode="auto">
          <a:xfrm>
            <a:off x="5857875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21" name="Retângulo 16"/>
          <p:cNvSpPr>
            <a:spLocks noChangeArrowheads="1"/>
          </p:cNvSpPr>
          <p:nvPr/>
        </p:nvSpPr>
        <p:spPr bwMode="auto">
          <a:xfrm>
            <a:off x="6286500" y="332263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22" name="CaixaDeTexto 17"/>
          <p:cNvSpPr txBox="1">
            <a:spLocks noChangeArrowheads="1"/>
          </p:cNvSpPr>
          <p:nvPr/>
        </p:nvSpPr>
        <p:spPr bwMode="auto">
          <a:xfrm>
            <a:off x="3251200" y="33099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223" name="CaixaDeTexto 18"/>
          <p:cNvSpPr txBox="1">
            <a:spLocks noChangeArrowheads="1"/>
          </p:cNvSpPr>
          <p:nvPr/>
        </p:nvSpPr>
        <p:spPr bwMode="auto">
          <a:xfrm>
            <a:off x="3773488" y="33226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7</a:t>
            </a:r>
          </a:p>
        </p:txBody>
      </p:sp>
      <p:sp>
        <p:nvSpPr>
          <p:cNvPr id="8224" name="CaixaDeTexto 19"/>
          <p:cNvSpPr txBox="1">
            <a:spLocks noChangeArrowheads="1"/>
          </p:cNvSpPr>
          <p:nvPr/>
        </p:nvSpPr>
        <p:spPr bwMode="auto">
          <a:xfrm>
            <a:off x="4197350" y="3322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8</a:t>
            </a:r>
          </a:p>
        </p:txBody>
      </p:sp>
      <p:sp>
        <p:nvSpPr>
          <p:cNvPr id="8225" name="CaixaDeTexto 20"/>
          <p:cNvSpPr txBox="1">
            <a:spLocks noChangeArrowheads="1"/>
          </p:cNvSpPr>
          <p:nvPr/>
        </p:nvSpPr>
        <p:spPr bwMode="auto">
          <a:xfrm>
            <a:off x="4621213" y="33226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9</a:t>
            </a:r>
          </a:p>
        </p:txBody>
      </p:sp>
      <p:sp>
        <p:nvSpPr>
          <p:cNvPr id="8226" name="CaixaDeTexto 21"/>
          <p:cNvSpPr txBox="1">
            <a:spLocks noChangeArrowheads="1"/>
          </p:cNvSpPr>
          <p:nvPr/>
        </p:nvSpPr>
        <p:spPr bwMode="auto">
          <a:xfrm>
            <a:off x="5091113" y="33226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3</a:t>
            </a:r>
          </a:p>
        </p:txBody>
      </p:sp>
      <p:sp>
        <p:nvSpPr>
          <p:cNvPr id="8227" name="CaixaDeTexto 22"/>
          <p:cNvSpPr txBox="1">
            <a:spLocks noChangeArrowheads="1"/>
          </p:cNvSpPr>
          <p:nvPr/>
        </p:nvSpPr>
        <p:spPr bwMode="auto">
          <a:xfrm>
            <a:off x="5499100" y="3322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6</a:t>
            </a:r>
          </a:p>
        </p:txBody>
      </p:sp>
      <p:sp>
        <p:nvSpPr>
          <p:cNvPr id="8228" name="CaixaDeTexto 23"/>
          <p:cNvSpPr txBox="1">
            <a:spLocks noChangeArrowheads="1"/>
          </p:cNvSpPr>
          <p:nvPr/>
        </p:nvSpPr>
        <p:spPr bwMode="auto">
          <a:xfrm>
            <a:off x="5922963" y="33226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3</a:t>
            </a:r>
          </a:p>
        </p:txBody>
      </p:sp>
      <p:sp>
        <p:nvSpPr>
          <p:cNvPr id="8229" name="CaixaDeTexto 24"/>
          <p:cNvSpPr txBox="1">
            <a:spLocks noChangeArrowheads="1"/>
          </p:cNvSpPr>
          <p:nvPr/>
        </p:nvSpPr>
        <p:spPr bwMode="auto">
          <a:xfrm>
            <a:off x="6346825" y="3322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6</a:t>
            </a:r>
          </a:p>
        </p:txBody>
      </p:sp>
      <p:sp>
        <p:nvSpPr>
          <p:cNvPr id="8230" name="CaixaDeTexto 25"/>
          <p:cNvSpPr txBox="1">
            <a:spLocks noChangeArrowheads="1"/>
          </p:cNvSpPr>
          <p:nvPr/>
        </p:nvSpPr>
        <p:spPr bwMode="auto">
          <a:xfrm>
            <a:off x="1931988" y="3324225"/>
            <a:ext cx="1187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NOTAS</a:t>
            </a:r>
          </a:p>
        </p:txBody>
      </p:sp>
      <p:sp>
        <p:nvSpPr>
          <p:cNvPr id="8231" name="Retângulo 8"/>
          <p:cNvSpPr>
            <a:spLocks noChangeArrowheads="1"/>
          </p:cNvSpPr>
          <p:nvPr/>
        </p:nvSpPr>
        <p:spPr bwMode="auto">
          <a:xfrm>
            <a:off x="3286125" y="375285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32" name="Retângulo 10"/>
          <p:cNvSpPr>
            <a:spLocks noChangeArrowheads="1"/>
          </p:cNvSpPr>
          <p:nvPr/>
        </p:nvSpPr>
        <p:spPr bwMode="auto">
          <a:xfrm>
            <a:off x="3714750" y="375285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33" name="Retângulo 11"/>
          <p:cNvSpPr>
            <a:spLocks noChangeArrowheads="1"/>
          </p:cNvSpPr>
          <p:nvPr/>
        </p:nvSpPr>
        <p:spPr bwMode="auto">
          <a:xfrm>
            <a:off x="4143375" y="375285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34" name="Retângulo 12"/>
          <p:cNvSpPr>
            <a:spLocks noChangeArrowheads="1"/>
          </p:cNvSpPr>
          <p:nvPr/>
        </p:nvSpPr>
        <p:spPr bwMode="auto">
          <a:xfrm>
            <a:off x="4572000" y="375285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35" name="Retângulo 13"/>
          <p:cNvSpPr>
            <a:spLocks noChangeArrowheads="1"/>
          </p:cNvSpPr>
          <p:nvPr/>
        </p:nvSpPr>
        <p:spPr bwMode="auto">
          <a:xfrm>
            <a:off x="5000625" y="375285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36" name="Retângulo 14"/>
          <p:cNvSpPr>
            <a:spLocks noChangeArrowheads="1"/>
          </p:cNvSpPr>
          <p:nvPr/>
        </p:nvSpPr>
        <p:spPr bwMode="auto">
          <a:xfrm>
            <a:off x="5429250" y="375285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37" name="Retângulo 15"/>
          <p:cNvSpPr>
            <a:spLocks noChangeArrowheads="1"/>
          </p:cNvSpPr>
          <p:nvPr/>
        </p:nvSpPr>
        <p:spPr bwMode="auto">
          <a:xfrm>
            <a:off x="5857875" y="375285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38" name="Retângulo 16"/>
          <p:cNvSpPr>
            <a:spLocks noChangeArrowheads="1"/>
          </p:cNvSpPr>
          <p:nvPr/>
        </p:nvSpPr>
        <p:spPr bwMode="auto">
          <a:xfrm>
            <a:off x="6286500" y="375285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8239" name="CaixaDeTexto 17"/>
          <p:cNvSpPr txBox="1">
            <a:spLocks noChangeArrowheads="1"/>
          </p:cNvSpPr>
          <p:nvPr/>
        </p:nvSpPr>
        <p:spPr bwMode="auto">
          <a:xfrm>
            <a:off x="3251200" y="37401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5</a:t>
            </a:r>
          </a:p>
        </p:txBody>
      </p:sp>
      <p:sp>
        <p:nvSpPr>
          <p:cNvPr id="8240" name="CaixaDeTexto 18"/>
          <p:cNvSpPr txBox="1">
            <a:spLocks noChangeArrowheads="1"/>
          </p:cNvSpPr>
          <p:nvPr/>
        </p:nvSpPr>
        <p:spPr bwMode="auto">
          <a:xfrm>
            <a:off x="3773488" y="375285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6</a:t>
            </a:r>
          </a:p>
        </p:txBody>
      </p:sp>
      <p:sp>
        <p:nvSpPr>
          <p:cNvPr id="8241" name="CaixaDeTexto 19"/>
          <p:cNvSpPr txBox="1">
            <a:spLocks noChangeArrowheads="1"/>
          </p:cNvSpPr>
          <p:nvPr/>
        </p:nvSpPr>
        <p:spPr bwMode="auto">
          <a:xfrm>
            <a:off x="4197350" y="37528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4</a:t>
            </a:r>
          </a:p>
        </p:txBody>
      </p:sp>
      <p:sp>
        <p:nvSpPr>
          <p:cNvPr id="8242" name="CaixaDeTexto 20"/>
          <p:cNvSpPr txBox="1">
            <a:spLocks noChangeArrowheads="1"/>
          </p:cNvSpPr>
          <p:nvPr/>
        </p:nvSpPr>
        <p:spPr bwMode="auto">
          <a:xfrm>
            <a:off x="4621213" y="375285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7</a:t>
            </a:r>
          </a:p>
        </p:txBody>
      </p:sp>
      <p:sp>
        <p:nvSpPr>
          <p:cNvPr id="8243" name="CaixaDeTexto 21"/>
          <p:cNvSpPr txBox="1">
            <a:spLocks noChangeArrowheads="1"/>
          </p:cNvSpPr>
          <p:nvPr/>
        </p:nvSpPr>
        <p:spPr bwMode="auto">
          <a:xfrm>
            <a:off x="5091113" y="375285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9</a:t>
            </a:r>
          </a:p>
        </p:txBody>
      </p:sp>
      <p:sp>
        <p:nvSpPr>
          <p:cNvPr id="8244" name="CaixaDeTexto 22"/>
          <p:cNvSpPr txBox="1">
            <a:spLocks noChangeArrowheads="1"/>
          </p:cNvSpPr>
          <p:nvPr/>
        </p:nvSpPr>
        <p:spPr bwMode="auto">
          <a:xfrm>
            <a:off x="5499100" y="37528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4</a:t>
            </a:r>
          </a:p>
        </p:txBody>
      </p:sp>
      <p:sp>
        <p:nvSpPr>
          <p:cNvPr id="8245" name="CaixaDeTexto 23"/>
          <p:cNvSpPr txBox="1">
            <a:spLocks noChangeArrowheads="1"/>
          </p:cNvSpPr>
          <p:nvPr/>
        </p:nvSpPr>
        <p:spPr bwMode="auto">
          <a:xfrm>
            <a:off x="5922963" y="375285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7</a:t>
            </a:r>
          </a:p>
        </p:txBody>
      </p:sp>
      <p:sp>
        <p:nvSpPr>
          <p:cNvPr id="8246" name="CaixaDeTexto 24"/>
          <p:cNvSpPr txBox="1">
            <a:spLocks noChangeArrowheads="1"/>
          </p:cNvSpPr>
          <p:nvPr/>
        </p:nvSpPr>
        <p:spPr bwMode="auto">
          <a:xfrm>
            <a:off x="6346825" y="37528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8</a:t>
            </a:r>
          </a:p>
        </p:txBody>
      </p:sp>
      <p:sp>
        <p:nvSpPr>
          <p:cNvPr id="8247" name="CaixaDeTexto 26"/>
          <p:cNvSpPr txBox="1">
            <a:spLocks noChangeArrowheads="1"/>
          </p:cNvSpPr>
          <p:nvPr/>
        </p:nvSpPr>
        <p:spPr bwMode="auto">
          <a:xfrm>
            <a:off x="3362325" y="2571750"/>
            <a:ext cx="335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pt-BR" altLang="pt-BR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1       2      3      4      5      6     </a:t>
            </a:r>
            <a:r>
              <a:rPr lang="pt-BR" altLang="pt-BR"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8248" name="CaixaDeTexto 26"/>
          <p:cNvSpPr txBox="1">
            <a:spLocks noChangeArrowheads="1"/>
          </p:cNvSpPr>
          <p:nvPr/>
        </p:nvSpPr>
        <p:spPr bwMode="auto">
          <a:xfrm>
            <a:off x="6786563" y="3000375"/>
            <a:ext cx="6397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pt-BR" altLang="pt-BR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</a:p>
          <a:p>
            <a:pPr eaLnBrk="1" hangingPunct="1"/>
            <a:endParaRPr lang="pt-BR" altLang="pt-BR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 </a:t>
            </a:r>
          </a:p>
          <a:p>
            <a:pPr eaLnBrk="1" hangingPunct="1"/>
            <a:endParaRPr lang="pt-BR" altLang="pt-BR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97658B1-B51D-43F0-B4DE-6646739D636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071938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6327" name="CaixaDeTexto 11"/>
          <p:cNvSpPr txBox="1">
            <a:spLocks noChangeArrowheads="1"/>
          </p:cNvSpPr>
          <p:nvPr/>
        </p:nvSpPr>
        <p:spPr bwMode="auto">
          <a:xfrm>
            <a:off x="1428750" y="3989388"/>
            <a:ext cx="110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</p:txBody>
      </p:sp>
      <p:sp>
        <p:nvSpPr>
          <p:cNvPr id="56328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0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5429250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6330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56331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8" name="Conector de seta reta 17"/>
          <p:cNvCxnSpPr/>
          <p:nvPr/>
        </p:nvCxnSpPr>
        <p:spPr bwMode="auto">
          <a:xfrm rot="10800000" flipV="1">
            <a:off x="3786188" y="2786063"/>
            <a:ext cx="1643062" cy="1285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333" name="CaixaDeTexto 18"/>
          <p:cNvSpPr txBox="1">
            <a:spLocks noChangeArrowheads="1"/>
          </p:cNvSpPr>
          <p:nvPr/>
        </p:nvSpPr>
        <p:spPr bwMode="auto">
          <a:xfrm>
            <a:off x="2751138" y="25717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pt-BR" altLang="pt-BR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506F369-092B-4AD1-BC3C-06BA8AB8F8F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071938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7351" name="CaixaDeTexto 11"/>
          <p:cNvSpPr txBox="1">
            <a:spLocks noChangeArrowheads="1"/>
          </p:cNvSpPr>
          <p:nvPr/>
        </p:nvSpPr>
        <p:spPr bwMode="auto">
          <a:xfrm>
            <a:off x="1428750" y="3989388"/>
            <a:ext cx="110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</p:txBody>
      </p:sp>
      <p:sp>
        <p:nvSpPr>
          <p:cNvPr id="57352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1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6072188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7354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57355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9954CDC-6811-4F4A-8259-C34B2B88AE8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071938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8375" name="CaixaDeTexto 11"/>
          <p:cNvSpPr txBox="1">
            <a:spLocks noChangeArrowheads="1"/>
          </p:cNvSpPr>
          <p:nvPr/>
        </p:nvSpPr>
        <p:spPr bwMode="auto">
          <a:xfrm>
            <a:off x="1428750" y="3989388"/>
            <a:ext cx="110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</p:txBody>
      </p:sp>
      <p:sp>
        <p:nvSpPr>
          <p:cNvPr id="58376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1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6072188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8378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58379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58380" name="CaixaDeTexto 17"/>
          <p:cNvSpPr txBox="1">
            <a:spLocks noChangeArrowheads="1"/>
          </p:cNvSpPr>
          <p:nvPr/>
        </p:nvSpPr>
        <p:spPr bwMode="auto">
          <a:xfrm>
            <a:off x="2751138" y="25717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k = 0</a:t>
            </a:r>
          </a:p>
        </p:txBody>
      </p:sp>
      <p:cxnSp>
        <p:nvCxnSpPr>
          <p:cNvPr id="19" name="Conector de seta reta 18"/>
          <p:cNvCxnSpPr/>
          <p:nvPr/>
        </p:nvCxnSpPr>
        <p:spPr bwMode="auto">
          <a:xfrm rot="10800000" flipV="1">
            <a:off x="3071813" y="2143125"/>
            <a:ext cx="3000375" cy="17145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F28E9FC-462C-4417-9355-6F7C286B1ED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071938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9399" name="CaixaDeTexto 11"/>
          <p:cNvSpPr txBox="1">
            <a:spLocks noChangeArrowheads="1"/>
          </p:cNvSpPr>
          <p:nvPr/>
        </p:nvSpPr>
        <p:spPr bwMode="auto">
          <a:xfrm>
            <a:off x="1428750" y="3989388"/>
            <a:ext cx="110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</p:txBody>
      </p:sp>
      <p:sp>
        <p:nvSpPr>
          <p:cNvPr id="59400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1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6072188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9402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59403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59404" name="CaixaDeTexto 17"/>
          <p:cNvSpPr txBox="1">
            <a:spLocks noChangeArrowheads="1"/>
          </p:cNvSpPr>
          <p:nvPr/>
        </p:nvSpPr>
        <p:spPr bwMode="auto">
          <a:xfrm>
            <a:off x="2751138" y="25717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k = 1</a:t>
            </a:r>
          </a:p>
        </p:txBody>
      </p:sp>
      <p:cxnSp>
        <p:nvCxnSpPr>
          <p:cNvPr id="19" name="Conector de seta reta 18"/>
          <p:cNvCxnSpPr/>
          <p:nvPr/>
        </p:nvCxnSpPr>
        <p:spPr bwMode="auto">
          <a:xfrm rot="10800000" flipV="1">
            <a:off x="3357563" y="2500313"/>
            <a:ext cx="2714625" cy="1428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C9BDB41-D53E-4A02-9206-E6AA08CA113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071938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0423" name="CaixaDeTexto 11"/>
          <p:cNvSpPr txBox="1">
            <a:spLocks noChangeArrowheads="1"/>
          </p:cNvSpPr>
          <p:nvPr/>
        </p:nvSpPr>
        <p:spPr bwMode="auto">
          <a:xfrm>
            <a:off x="1428750" y="3989388"/>
            <a:ext cx="110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</p:txBody>
      </p:sp>
      <p:sp>
        <p:nvSpPr>
          <p:cNvPr id="60424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1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6072188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0426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0427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60428" name="CaixaDeTexto 17"/>
          <p:cNvSpPr txBox="1">
            <a:spLocks noChangeArrowheads="1"/>
          </p:cNvSpPr>
          <p:nvPr/>
        </p:nvSpPr>
        <p:spPr bwMode="auto">
          <a:xfrm>
            <a:off x="2751138" y="25717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k = 2</a:t>
            </a:r>
          </a:p>
        </p:txBody>
      </p:sp>
      <p:cxnSp>
        <p:nvCxnSpPr>
          <p:cNvPr id="19" name="Conector de seta reta 18"/>
          <p:cNvCxnSpPr/>
          <p:nvPr/>
        </p:nvCxnSpPr>
        <p:spPr bwMode="auto">
          <a:xfrm rot="10800000" flipV="1">
            <a:off x="3714750" y="2786063"/>
            <a:ext cx="2357438" cy="1143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430" name="CaixaDeTexto 20"/>
          <p:cNvSpPr txBox="1">
            <a:spLocks noChangeArrowheads="1"/>
          </p:cNvSpPr>
          <p:nvPr/>
        </p:nvSpPr>
        <p:spPr bwMode="auto">
          <a:xfrm>
            <a:off x="6072188" y="3965575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90D6141-D40A-479E-8449-ED18FA20639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406900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1447" name="CaixaDeTexto 11"/>
          <p:cNvSpPr txBox="1">
            <a:spLocks noChangeArrowheads="1"/>
          </p:cNvSpPr>
          <p:nvPr/>
        </p:nvSpPr>
        <p:spPr bwMode="auto">
          <a:xfrm>
            <a:off x="1428750" y="4324350"/>
            <a:ext cx="1106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</a:p>
        </p:txBody>
      </p:sp>
      <p:sp>
        <p:nvSpPr>
          <p:cNvPr id="61448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0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5429250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1450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1451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61452" name="CaixaDeTexto 16"/>
          <p:cNvSpPr txBox="1">
            <a:spLocks noChangeArrowheads="1"/>
          </p:cNvSpPr>
          <p:nvPr/>
        </p:nvSpPr>
        <p:spPr bwMode="auto">
          <a:xfrm>
            <a:off x="6072188" y="3965575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38C5D1F-B84B-4EED-8350-DE86C292833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406900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2471" name="CaixaDeTexto 11"/>
          <p:cNvSpPr txBox="1">
            <a:spLocks noChangeArrowheads="1"/>
          </p:cNvSpPr>
          <p:nvPr/>
        </p:nvSpPr>
        <p:spPr bwMode="auto">
          <a:xfrm>
            <a:off x="1428750" y="4324350"/>
            <a:ext cx="1106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</a:p>
        </p:txBody>
      </p:sp>
      <p:sp>
        <p:nvSpPr>
          <p:cNvPr id="62472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0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5429250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2474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2475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62476" name="CaixaDeTexto 16"/>
          <p:cNvSpPr txBox="1">
            <a:spLocks noChangeArrowheads="1"/>
          </p:cNvSpPr>
          <p:nvPr/>
        </p:nvSpPr>
        <p:spPr bwMode="auto">
          <a:xfrm>
            <a:off x="6072188" y="3965575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2477" name="CaixaDeTexto 17"/>
          <p:cNvSpPr txBox="1">
            <a:spLocks noChangeArrowheads="1"/>
          </p:cNvSpPr>
          <p:nvPr/>
        </p:nvSpPr>
        <p:spPr bwMode="auto">
          <a:xfrm>
            <a:off x="2751138" y="25717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k = 0</a:t>
            </a:r>
          </a:p>
        </p:txBody>
      </p:sp>
      <p:cxnSp>
        <p:nvCxnSpPr>
          <p:cNvPr id="19" name="Conector de seta reta 18"/>
          <p:cNvCxnSpPr/>
          <p:nvPr/>
        </p:nvCxnSpPr>
        <p:spPr bwMode="auto">
          <a:xfrm rot="10800000" flipV="1">
            <a:off x="3000375" y="2071688"/>
            <a:ext cx="2428875" cy="23574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308ABE3-0B44-4018-A6D1-5A9098FF88C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406900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3495" name="CaixaDeTexto 11"/>
          <p:cNvSpPr txBox="1">
            <a:spLocks noChangeArrowheads="1"/>
          </p:cNvSpPr>
          <p:nvPr/>
        </p:nvSpPr>
        <p:spPr bwMode="auto">
          <a:xfrm>
            <a:off x="1428750" y="4324350"/>
            <a:ext cx="1106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</a:p>
        </p:txBody>
      </p:sp>
      <p:sp>
        <p:nvSpPr>
          <p:cNvPr id="63496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0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5429250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3498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3499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63500" name="CaixaDeTexto 16"/>
          <p:cNvSpPr txBox="1">
            <a:spLocks noChangeArrowheads="1"/>
          </p:cNvSpPr>
          <p:nvPr/>
        </p:nvSpPr>
        <p:spPr bwMode="auto">
          <a:xfrm>
            <a:off x="6072188" y="3965575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3501" name="CaixaDeTexto 17"/>
          <p:cNvSpPr txBox="1">
            <a:spLocks noChangeArrowheads="1"/>
          </p:cNvSpPr>
          <p:nvPr/>
        </p:nvSpPr>
        <p:spPr bwMode="auto">
          <a:xfrm>
            <a:off x="2751138" y="25717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k = 1</a:t>
            </a:r>
          </a:p>
        </p:txBody>
      </p:sp>
      <p:cxnSp>
        <p:nvCxnSpPr>
          <p:cNvPr id="19" name="Conector de seta reta 18"/>
          <p:cNvCxnSpPr/>
          <p:nvPr/>
        </p:nvCxnSpPr>
        <p:spPr bwMode="auto">
          <a:xfrm rot="10800000" flipV="1">
            <a:off x="3357563" y="2428875"/>
            <a:ext cx="2143125" cy="20002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E16B4CC-D999-4A8E-8F98-33B05ED1E8C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406900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4519" name="CaixaDeTexto 11"/>
          <p:cNvSpPr txBox="1">
            <a:spLocks noChangeArrowheads="1"/>
          </p:cNvSpPr>
          <p:nvPr/>
        </p:nvSpPr>
        <p:spPr bwMode="auto">
          <a:xfrm>
            <a:off x="1428750" y="4324350"/>
            <a:ext cx="1106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</a:p>
        </p:txBody>
      </p:sp>
      <p:sp>
        <p:nvSpPr>
          <p:cNvPr id="64520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0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5429250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4522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4523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64524" name="CaixaDeTexto 16"/>
          <p:cNvSpPr txBox="1">
            <a:spLocks noChangeArrowheads="1"/>
          </p:cNvSpPr>
          <p:nvPr/>
        </p:nvSpPr>
        <p:spPr bwMode="auto">
          <a:xfrm>
            <a:off x="6072188" y="3965575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4525" name="CaixaDeTexto 17"/>
          <p:cNvSpPr txBox="1">
            <a:spLocks noChangeArrowheads="1"/>
          </p:cNvSpPr>
          <p:nvPr/>
        </p:nvSpPr>
        <p:spPr bwMode="auto">
          <a:xfrm>
            <a:off x="2751138" y="25717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k = 2</a:t>
            </a:r>
          </a:p>
        </p:txBody>
      </p:sp>
      <p:cxnSp>
        <p:nvCxnSpPr>
          <p:cNvPr id="19" name="Conector de seta reta 18"/>
          <p:cNvCxnSpPr/>
          <p:nvPr/>
        </p:nvCxnSpPr>
        <p:spPr bwMode="auto">
          <a:xfrm rot="10800000" flipV="1">
            <a:off x="3714750" y="2857500"/>
            <a:ext cx="1714500" cy="15001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527" name="CaixaDeTexto 21"/>
          <p:cNvSpPr txBox="1">
            <a:spLocks noChangeArrowheads="1"/>
          </p:cNvSpPr>
          <p:nvPr/>
        </p:nvSpPr>
        <p:spPr bwMode="auto">
          <a:xfrm>
            <a:off x="54292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880D2AC-40A7-4182-85BA-EEE138D5E8D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406900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5543" name="CaixaDeTexto 11"/>
          <p:cNvSpPr txBox="1">
            <a:spLocks noChangeArrowheads="1"/>
          </p:cNvSpPr>
          <p:nvPr/>
        </p:nvSpPr>
        <p:spPr bwMode="auto">
          <a:xfrm>
            <a:off x="1428750" y="4324350"/>
            <a:ext cx="1106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</a:p>
        </p:txBody>
      </p:sp>
      <p:sp>
        <p:nvSpPr>
          <p:cNvPr id="65544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0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5429250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5546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5547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65548" name="CaixaDeTexto 16"/>
          <p:cNvSpPr txBox="1">
            <a:spLocks noChangeArrowheads="1"/>
          </p:cNvSpPr>
          <p:nvPr/>
        </p:nvSpPr>
        <p:spPr bwMode="auto">
          <a:xfrm>
            <a:off x="6072188" y="3965575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5549" name="CaixaDeTexto 19"/>
          <p:cNvSpPr txBox="1">
            <a:spLocks noChangeArrowheads="1"/>
          </p:cNvSpPr>
          <p:nvPr/>
        </p:nvSpPr>
        <p:spPr bwMode="auto">
          <a:xfrm>
            <a:off x="54292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917413B-8581-4D54-BB92-81FB68C42D7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Declaração de matrizes: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&lt;nome&gt; : </a:t>
            </a: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matriz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[&lt;linhas&gt;, &lt;colunas&gt;] </a:t>
            </a: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de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&lt;tipo&gt;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F20EC37-9F6B-47A5-B191-CF792D2AD03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406900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6567" name="CaixaDeTexto 11"/>
          <p:cNvSpPr txBox="1">
            <a:spLocks noChangeArrowheads="1"/>
          </p:cNvSpPr>
          <p:nvPr/>
        </p:nvSpPr>
        <p:spPr bwMode="auto">
          <a:xfrm>
            <a:off x="1428750" y="4324350"/>
            <a:ext cx="1106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</a:p>
        </p:txBody>
      </p:sp>
      <p:sp>
        <p:nvSpPr>
          <p:cNvPr id="66568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1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6072188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6570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6571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66572" name="CaixaDeTexto 16"/>
          <p:cNvSpPr txBox="1">
            <a:spLocks noChangeArrowheads="1"/>
          </p:cNvSpPr>
          <p:nvPr/>
        </p:nvSpPr>
        <p:spPr bwMode="auto">
          <a:xfrm>
            <a:off x="6072188" y="3965575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6573" name="CaixaDeTexto 17"/>
          <p:cNvSpPr txBox="1">
            <a:spLocks noChangeArrowheads="1"/>
          </p:cNvSpPr>
          <p:nvPr/>
        </p:nvSpPr>
        <p:spPr bwMode="auto">
          <a:xfrm>
            <a:off x="54292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</p:txBody>
      </p:sp>
      <p:sp>
        <p:nvSpPr>
          <p:cNvPr id="66574" name="CaixaDeTexto 19"/>
          <p:cNvSpPr txBox="1">
            <a:spLocks noChangeArrowheads="1"/>
          </p:cNvSpPr>
          <p:nvPr/>
        </p:nvSpPr>
        <p:spPr bwMode="auto">
          <a:xfrm>
            <a:off x="2751138" y="25717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k = 0</a:t>
            </a:r>
          </a:p>
        </p:txBody>
      </p:sp>
      <p:cxnSp>
        <p:nvCxnSpPr>
          <p:cNvPr id="21" name="Conector de seta reta 20"/>
          <p:cNvCxnSpPr/>
          <p:nvPr/>
        </p:nvCxnSpPr>
        <p:spPr bwMode="auto">
          <a:xfrm rot="10800000" flipV="1">
            <a:off x="3000375" y="2143125"/>
            <a:ext cx="3143250" cy="2286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EA9B44D-2BB5-41C6-AE33-00AAA4FDC04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406900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7591" name="CaixaDeTexto 11"/>
          <p:cNvSpPr txBox="1">
            <a:spLocks noChangeArrowheads="1"/>
          </p:cNvSpPr>
          <p:nvPr/>
        </p:nvSpPr>
        <p:spPr bwMode="auto">
          <a:xfrm>
            <a:off x="1428750" y="4324350"/>
            <a:ext cx="1106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</a:p>
        </p:txBody>
      </p:sp>
      <p:sp>
        <p:nvSpPr>
          <p:cNvPr id="67592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1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6072188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7594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7595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67596" name="CaixaDeTexto 16"/>
          <p:cNvSpPr txBox="1">
            <a:spLocks noChangeArrowheads="1"/>
          </p:cNvSpPr>
          <p:nvPr/>
        </p:nvSpPr>
        <p:spPr bwMode="auto">
          <a:xfrm>
            <a:off x="6072188" y="3965575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7597" name="CaixaDeTexto 17"/>
          <p:cNvSpPr txBox="1">
            <a:spLocks noChangeArrowheads="1"/>
          </p:cNvSpPr>
          <p:nvPr/>
        </p:nvSpPr>
        <p:spPr bwMode="auto">
          <a:xfrm>
            <a:off x="54292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</p:txBody>
      </p:sp>
      <p:sp>
        <p:nvSpPr>
          <p:cNvPr id="67598" name="CaixaDeTexto 19"/>
          <p:cNvSpPr txBox="1">
            <a:spLocks noChangeArrowheads="1"/>
          </p:cNvSpPr>
          <p:nvPr/>
        </p:nvSpPr>
        <p:spPr bwMode="auto">
          <a:xfrm>
            <a:off x="2751138" y="25717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k = 1</a:t>
            </a:r>
          </a:p>
        </p:txBody>
      </p:sp>
      <p:cxnSp>
        <p:nvCxnSpPr>
          <p:cNvPr id="21" name="Conector de seta reta 20"/>
          <p:cNvCxnSpPr/>
          <p:nvPr/>
        </p:nvCxnSpPr>
        <p:spPr bwMode="auto">
          <a:xfrm rot="10800000" flipV="1">
            <a:off x="3357563" y="2428875"/>
            <a:ext cx="2786062" cy="20002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170B815-591C-4AEA-8740-7C5637616D2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406900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8615" name="CaixaDeTexto 11"/>
          <p:cNvSpPr txBox="1">
            <a:spLocks noChangeArrowheads="1"/>
          </p:cNvSpPr>
          <p:nvPr/>
        </p:nvSpPr>
        <p:spPr bwMode="auto">
          <a:xfrm>
            <a:off x="1428750" y="4324350"/>
            <a:ext cx="1106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</a:p>
        </p:txBody>
      </p:sp>
      <p:sp>
        <p:nvSpPr>
          <p:cNvPr id="68616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1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6072188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8618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8619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68620" name="CaixaDeTexto 16"/>
          <p:cNvSpPr txBox="1">
            <a:spLocks noChangeArrowheads="1"/>
          </p:cNvSpPr>
          <p:nvPr/>
        </p:nvSpPr>
        <p:spPr bwMode="auto">
          <a:xfrm>
            <a:off x="6072188" y="3965575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8621" name="CaixaDeTexto 17"/>
          <p:cNvSpPr txBox="1">
            <a:spLocks noChangeArrowheads="1"/>
          </p:cNvSpPr>
          <p:nvPr/>
        </p:nvSpPr>
        <p:spPr bwMode="auto">
          <a:xfrm>
            <a:off x="54292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</p:txBody>
      </p:sp>
      <p:sp>
        <p:nvSpPr>
          <p:cNvPr id="68622" name="CaixaDeTexto 19"/>
          <p:cNvSpPr txBox="1">
            <a:spLocks noChangeArrowheads="1"/>
          </p:cNvSpPr>
          <p:nvPr/>
        </p:nvSpPr>
        <p:spPr bwMode="auto">
          <a:xfrm>
            <a:off x="2751138" y="25717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k = 2</a:t>
            </a:r>
          </a:p>
        </p:txBody>
      </p:sp>
      <p:cxnSp>
        <p:nvCxnSpPr>
          <p:cNvPr id="21" name="Conector de seta reta 20"/>
          <p:cNvCxnSpPr/>
          <p:nvPr/>
        </p:nvCxnSpPr>
        <p:spPr bwMode="auto">
          <a:xfrm rot="10800000" flipV="1">
            <a:off x="3714750" y="2786063"/>
            <a:ext cx="2428875" cy="16430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624" name="CaixaDeTexto 22"/>
          <p:cNvSpPr txBox="1">
            <a:spLocks noChangeArrowheads="1"/>
          </p:cNvSpPr>
          <p:nvPr/>
        </p:nvSpPr>
        <p:spPr bwMode="auto">
          <a:xfrm>
            <a:off x="60007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5651876-DDAC-47EC-86EA-470DA5CA6C3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406900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9639" name="CaixaDeTexto 11"/>
          <p:cNvSpPr txBox="1">
            <a:spLocks noChangeArrowheads="1"/>
          </p:cNvSpPr>
          <p:nvPr/>
        </p:nvSpPr>
        <p:spPr bwMode="auto">
          <a:xfrm>
            <a:off x="1428750" y="4324350"/>
            <a:ext cx="1106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</a:p>
        </p:txBody>
      </p:sp>
      <p:sp>
        <p:nvSpPr>
          <p:cNvPr id="69640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1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6072188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9642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9643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69644" name="CaixaDeTexto 16"/>
          <p:cNvSpPr txBox="1">
            <a:spLocks noChangeArrowheads="1"/>
          </p:cNvSpPr>
          <p:nvPr/>
        </p:nvSpPr>
        <p:spPr bwMode="auto">
          <a:xfrm>
            <a:off x="6072188" y="3965575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9645" name="CaixaDeTexto 17"/>
          <p:cNvSpPr txBox="1">
            <a:spLocks noChangeArrowheads="1"/>
          </p:cNvSpPr>
          <p:nvPr/>
        </p:nvSpPr>
        <p:spPr bwMode="auto">
          <a:xfrm>
            <a:off x="54292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</p:txBody>
      </p:sp>
      <p:sp>
        <p:nvSpPr>
          <p:cNvPr id="69646" name="CaixaDeTexto 22"/>
          <p:cNvSpPr txBox="1">
            <a:spLocks noChangeArrowheads="1"/>
          </p:cNvSpPr>
          <p:nvPr/>
        </p:nvSpPr>
        <p:spPr bwMode="auto">
          <a:xfrm>
            <a:off x="60007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5566AF6-6285-4F8E-A460-93CF01F0C69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725988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70663" name="CaixaDeTexto 11"/>
          <p:cNvSpPr txBox="1">
            <a:spLocks noChangeArrowheads="1"/>
          </p:cNvSpPr>
          <p:nvPr/>
        </p:nvSpPr>
        <p:spPr bwMode="auto">
          <a:xfrm>
            <a:off x="1428750" y="4643438"/>
            <a:ext cx="110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2</a:t>
            </a:r>
          </a:p>
        </p:txBody>
      </p:sp>
      <p:sp>
        <p:nvSpPr>
          <p:cNvPr id="70664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0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5429250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70666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0667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70668" name="CaixaDeTexto 16"/>
          <p:cNvSpPr txBox="1">
            <a:spLocks noChangeArrowheads="1"/>
          </p:cNvSpPr>
          <p:nvPr/>
        </p:nvSpPr>
        <p:spPr bwMode="auto">
          <a:xfrm>
            <a:off x="6072188" y="3965575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0669" name="CaixaDeTexto 17"/>
          <p:cNvSpPr txBox="1">
            <a:spLocks noChangeArrowheads="1"/>
          </p:cNvSpPr>
          <p:nvPr/>
        </p:nvSpPr>
        <p:spPr bwMode="auto">
          <a:xfrm>
            <a:off x="54292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</p:txBody>
      </p:sp>
      <p:sp>
        <p:nvSpPr>
          <p:cNvPr id="70670" name="CaixaDeTexto 18"/>
          <p:cNvSpPr txBox="1">
            <a:spLocks noChangeArrowheads="1"/>
          </p:cNvSpPr>
          <p:nvPr/>
        </p:nvSpPr>
        <p:spPr bwMode="auto">
          <a:xfrm>
            <a:off x="60007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  <p:sp>
        <p:nvSpPr>
          <p:cNvPr id="70671" name="CaixaDeTexto 20"/>
          <p:cNvSpPr txBox="1">
            <a:spLocks noChangeArrowheads="1"/>
          </p:cNvSpPr>
          <p:nvPr/>
        </p:nvSpPr>
        <p:spPr bwMode="auto">
          <a:xfrm>
            <a:off x="2751138" y="25717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k = 0</a:t>
            </a:r>
          </a:p>
        </p:txBody>
      </p:sp>
      <p:cxnSp>
        <p:nvCxnSpPr>
          <p:cNvPr id="22" name="Conector de seta reta 21"/>
          <p:cNvCxnSpPr/>
          <p:nvPr/>
        </p:nvCxnSpPr>
        <p:spPr bwMode="auto">
          <a:xfrm rot="5400000">
            <a:off x="2893219" y="2178844"/>
            <a:ext cx="2643188" cy="2571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56C4A2B-529B-4331-A7EB-A3043C5A318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725988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71687" name="CaixaDeTexto 11"/>
          <p:cNvSpPr txBox="1">
            <a:spLocks noChangeArrowheads="1"/>
          </p:cNvSpPr>
          <p:nvPr/>
        </p:nvSpPr>
        <p:spPr bwMode="auto">
          <a:xfrm>
            <a:off x="1428750" y="4643438"/>
            <a:ext cx="110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2</a:t>
            </a:r>
          </a:p>
        </p:txBody>
      </p:sp>
      <p:sp>
        <p:nvSpPr>
          <p:cNvPr id="71688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0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5429250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71690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1691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71692" name="CaixaDeTexto 16"/>
          <p:cNvSpPr txBox="1">
            <a:spLocks noChangeArrowheads="1"/>
          </p:cNvSpPr>
          <p:nvPr/>
        </p:nvSpPr>
        <p:spPr bwMode="auto">
          <a:xfrm>
            <a:off x="6072188" y="3965575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1693" name="CaixaDeTexto 17"/>
          <p:cNvSpPr txBox="1">
            <a:spLocks noChangeArrowheads="1"/>
          </p:cNvSpPr>
          <p:nvPr/>
        </p:nvSpPr>
        <p:spPr bwMode="auto">
          <a:xfrm>
            <a:off x="54292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</p:txBody>
      </p:sp>
      <p:sp>
        <p:nvSpPr>
          <p:cNvPr id="71694" name="CaixaDeTexto 18"/>
          <p:cNvSpPr txBox="1">
            <a:spLocks noChangeArrowheads="1"/>
          </p:cNvSpPr>
          <p:nvPr/>
        </p:nvSpPr>
        <p:spPr bwMode="auto">
          <a:xfrm>
            <a:off x="60007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  <p:sp>
        <p:nvSpPr>
          <p:cNvPr id="71695" name="CaixaDeTexto 20"/>
          <p:cNvSpPr txBox="1">
            <a:spLocks noChangeArrowheads="1"/>
          </p:cNvSpPr>
          <p:nvPr/>
        </p:nvSpPr>
        <p:spPr bwMode="auto">
          <a:xfrm>
            <a:off x="2751138" y="25717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k = 1</a:t>
            </a:r>
          </a:p>
        </p:txBody>
      </p:sp>
      <p:cxnSp>
        <p:nvCxnSpPr>
          <p:cNvPr id="22" name="Conector de seta reta 21"/>
          <p:cNvCxnSpPr/>
          <p:nvPr/>
        </p:nvCxnSpPr>
        <p:spPr bwMode="auto">
          <a:xfrm rot="5400000">
            <a:off x="3286126" y="2571750"/>
            <a:ext cx="2214562" cy="20716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56D1D86-4F1E-4514-99C2-99E2EA40594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725988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72711" name="CaixaDeTexto 11"/>
          <p:cNvSpPr txBox="1">
            <a:spLocks noChangeArrowheads="1"/>
          </p:cNvSpPr>
          <p:nvPr/>
        </p:nvSpPr>
        <p:spPr bwMode="auto">
          <a:xfrm>
            <a:off x="1428750" y="4643438"/>
            <a:ext cx="110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2</a:t>
            </a:r>
          </a:p>
        </p:txBody>
      </p:sp>
      <p:sp>
        <p:nvSpPr>
          <p:cNvPr id="72712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0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5429250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72714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2715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72716" name="CaixaDeTexto 16"/>
          <p:cNvSpPr txBox="1">
            <a:spLocks noChangeArrowheads="1"/>
          </p:cNvSpPr>
          <p:nvPr/>
        </p:nvSpPr>
        <p:spPr bwMode="auto">
          <a:xfrm>
            <a:off x="6072188" y="3965575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2717" name="CaixaDeTexto 17"/>
          <p:cNvSpPr txBox="1">
            <a:spLocks noChangeArrowheads="1"/>
          </p:cNvSpPr>
          <p:nvPr/>
        </p:nvSpPr>
        <p:spPr bwMode="auto">
          <a:xfrm>
            <a:off x="54292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</p:txBody>
      </p:sp>
      <p:sp>
        <p:nvSpPr>
          <p:cNvPr id="72718" name="CaixaDeTexto 18"/>
          <p:cNvSpPr txBox="1">
            <a:spLocks noChangeArrowheads="1"/>
          </p:cNvSpPr>
          <p:nvPr/>
        </p:nvSpPr>
        <p:spPr bwMode="auto">
          <a:xfrm>
            <a:off x="60007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  <p:sp>
        <p:nvSpPr>
          <p:cNvPr id="72719" name="CaixaDeTexto 20"/>
          <p:cNvSpPr txBox="1">
            <a:spLocks noChangeArrowheads="1"/>
          </p:cNvSpPr>
          <p:nvPr/>
        </p:nvSpPr>
        <p:spPr bwMode="auto">
          <a:xfrm>
            <a:off x="2751138" y="25717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k = 2</a:t>
            </a:r>
          </a:p>
        </p:txBody>
      </p:sp>
      <p:cxnSp>
        <p:nvCxnSpPr>
          <p:cNvPr id="22" name="Conector de seta reta 21"/>
          <p:cNvCxnSpPr/>
          <p:nvPr/>
        </p:nvCxnSpPr>
        <p:spPr bwMode="auto">
          <a:xfrm rot="5400000">
            <a:off x="3643312" y="2928938"/>
            <a:ext cx="1857375" cy="17145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721" name="CaixaDeTexto 23"/>
          <p:cNvSpPr txBox="1">
            <a:spLocks noChangeArrowheads="1"/>
          </p:cNvSpPr>
          <p:nvPr/>
        </p:nvSpPr>
        <p:spPr bwMode="auto">
          <a:xfrm>
            <a:off x="5429250" y="4672013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DC97DE2-55EE-49E4-9339-26F48D09830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725988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73735" name="CaixaDeTexto 11"/>
          <p:cNvSpPr txBox="1">
            <a:spLocks noChangeArrowheads="1"/>
          </p:cNvSpPr>
          <p:nvPr/>
        </p:nvSpPr>
        <p:spPr bwMode="auto">
          <a:xfrm>
            <a:off x="1428750" y="4643438"/>
            <a:ext cx="110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2</a:t>
            </a:r>
          </a:p>
        </p:txBody>
      </p:sp>
      <p:sp>
        <p:nvSpPr>
          <p:cNvPr id="73736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0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5429250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73738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3739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73740" name="CaixaDeTexto 16"/>
          <p:cNvSpPr txBox="1">
            <a:spLocks noChangeArrowheads="1"/>
          </p:cNvSpPr>
          <p:nvPr/>
        </p:nvSpPr>
        <p:spPr bwMode="auto">
          <a:xfrm>
            <a:off x="6072188" y="3965575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3741" name="CaixaDeTexto 17"/>
          <p:cNvSpPr txBox="1">
            <a:spLocks noChangeArrowheads="1"/>
          </p:cNvSpPr>
          <p:nvPr/>
        </p:nvSpPr>
        <p:spPr bwMode="auto">
          <a:xfrm>
            <a:off x="54292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</p:txBody>
      </p:sp>
      <p:sp>
        <p:nvSpPr>
          <p:cNvPr id="73742" name="CaixaDeTexto 18"/>
          <p:cNvSpPr txBox="1">
            <a:spLocks noChangeArrowheads="1"/>
          </p:cNvSpPr>
          <p:nvPr/>
        </p:nvSpPr>
        <p:spPr bwMode="auto">
          <a:xfrm>
            <a:off x="60007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  <p:sp>
        <p:nvSpPr>
          <p:cNvPr id="73743" name="CaixaDeTexto 23"/>
          <p:cNvSpPr txBox="1">
            <a:spLocks noChangeArrowheads="1"/>
          </p:cNvSpPr>
          <p:nvPr/>
        </p:nvSpPr>
        <p:spPr bwMode="auto">
          <a:xfrm>
            <a:off x="5429250" y="4672013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E4F8728-0A7B-4AE1-A857-B0C9618C38F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725988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74759" name="CaixaDeTexto 11"/>
          <p:cNvSpPr txBox="1">
            <a:spLocks noChangeArrowheads="1"/>
          </p:cNvSpPr>
          <p:nvPr/>
        </p:nvSpPr>
        <p:spPr bwMode="auto">
          <a:xfrm>
            <a:off x="1428750" y="4643438"/>
            <a:ext cx="110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2</a:t>
            </a:r>
          </a:p>
        </p:txBody>
      </p:sp>
      <p:sp>
        <p:nvSpPr>
          <p:cNvPr id="74760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1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6072188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74762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4763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74764" name="CaixaDeTexto 16"/>
          <p:cNvSpPr txBox="1">
            <a:spLocks noChangeArrowheads="1"/>
          </p:cNvSpPr>
          <p:nvPr/>
        </p:nvSpPr>
        <p:spPr bwMode="auto">
          <a:xfrm>
            <a:off x="6072188" y="3965575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4765" name="CaixaDeTexto 17"/>
          <p:cNvSpPr txBox="1">
            <a:spLocks noChangeArrowheads="1"/>
          </p:cNvSpPr>
          <p:nvPr/>
        </p:nvSpPr>
        <p:spPr bwMode="auto">
          <a:xfrm>
            <a:off x="54292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</p:txBody>
      </p:sp>
      <p:sp>
        <p:nvSpPr>
          <p:cNvPr id="74766" name="CaixaDeTexto 18"/>
          <p:cNvSpPr txBox="1">
            <a:spLocks noChangeArrowheads="1"/>
          </p:cNvSpPr>
          <p:nvPr/>
        </p:nvSpPr>
        <p:spPr bwMode="auto">
          <a:xfrm>
            <a:off x="60007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  <p:sp>
        <p:nvSpPr>
          <p:cNvPr id="74767" name="CaixaDeTexto 19"/>
          <p:cNvSpPr txBox="1">
            <a:spLocks noChangeArrowheads="1"/>
          </p:cNvSpPr>
          <p:nvPr/>
        </p:nvSpPr>
        <p:spPr bwMode="auto">
          <a:xfrm>
            <a:off x="5429250" y="4672013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74768" name="CaixaDeTexto 21"/>
          <p:cNvSpPr txBox="1">
            <a:spLocks noChangeArrowheads="1"/>
          </p:cNvSpPr>
          <p:nvPr/>
        </p:nvSpPr>
        <p:spPr bwMode="auto">
          <a:xfrm>
            <a:off x="2751138" y="25717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k = 0</a:t>
            </a:r>
          </a:p>
        </p:txBody>
      </p:sp>
      <p:cxnSp>
        <p:nvCxnSpPr>
          <p:cNvPr id="23" name="Conector de seta reta 22"/>
          <p:cNvCxnSpPr/>
          <p:nvPr/>
        </p:nvCxnSpPr>
        <p:spPr bwMode="auto">
          <a:xfrm rot="10800000" flipV="1">
            <a:off x="3000375" y="2143125"/>
            <a:ext cx="3143250" cy="26431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CABE3B8-E1D7-43A4-B009-F2B25740846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725988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75783" name="CaixaDeTexto 11"/>
          <p:cNvSpPr txBox="1">
            <a:spLocks noChangeArrowheads="1"/>
          </p:cNvSpPr>
          <p:nvPr/>
        </p:nvSpPr>
        <p:spPr bwMode="auto">
          <a:xfrm>
            <a:off x="1428750" y="4643438"/>
            <a:ext cx="110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2</a:t>
            </a:r>
          </a:p>
        </p:txBody>
      </p:sp>
      <p:sp>
        <p:nvSpPr>
          <p:cNvPr id="75784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1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6072188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75786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5787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75788" name="CaixaDeTexto 16"/>
          <p:cNvSpPr txBox="1">
            <a:spLocks noChangeArrowheads="1"/>
          </p:cNvSpPr>
          <p:nvPr/>
        </p:nvSpPr>
        <p:spPr bwMode="auto">
          <a:xfrm>
            <a:off x="6072188" y="3965575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5789" name="CaixaDeTexto 17"/>
          <p:cNvSpPr txBox="1">
            <a:spLocks noChangeArrowheads="1"/>
          </p:cNvSpPr>
          <p:nvPr/>
        </p:nvSpPr>
        <p:spPr bwMode="auto">
          <a:xfrm>
            <a:off x="54292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</p:txBody>
      </p:sp>
      <p:sp>
        <p:nvSpPr>
          <p:cNvPr id="75790" name="CaixaDeTexto 18"/>
          <p:cNvSpPr txBox="1">
            <a:spLocks noChangeArrowheads="1"/>
          </p:cNvSpPr>
          <p:nvPr/>
        </p:nvSpPr>
        <p:spPr bwMode="auto">
          <a:xfrm>
            <a:off x="60007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  <p:sp>
        <p:nvSpPr>
          <p:cNvPr id="75791" name="CaixaDeTexto 19"/>
          <p:cNvSpPr txBox="1">
            <a:spLocks noChangeArrowheads="1"/>
          </p:cNvSpPr>
          <p:nvPr/>
        </p:nvSpPr>
        <p:spPr bwMode="auto">
          <a:xfrm>
            <a:off x="5429250" y="4672013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75792" name="CaixaDeTexto 21"/>
          <p:cNvSpPr txBox="1">
            <a:spLocks noChangeArrowheads="1"/>
          </p:cNvSpPr>
          <p:nvPr/>
        </p:nvSpPr>
        <p:spPr bwMode="auto">
          <a:xfrm>
            <a:off x="2751138" y="25717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k = 1</a:t>
            </a:r>
          </a:p>
        </p:txBody>
      </p:sp>
      <p:cxnSp>
        <p:nvCxnSpPr>
          <p:cNvPr id="23" name="Conector de seta reta 22"/>
          <p:cNvCxnSpPr/>
          <p:nvPr/>
        </p:nvCxnSpPr>
        <p:spPr bwMode="auto">
          <a:xfrm rot="10800000" flipV="1">
            <a:off x="3357563" y="2500313"/>
            <a:ext cx="2714625" cy="22145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7D40FC5-7EEF-4DD6-AF94-F53B85C79A2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84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Declaração de matrizes:</a:t>
            </a:r>
          </a:p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lnSpc>
                <a:spcPct val="98000"/>
              </a:lnSpc>
              <a:buClr>
                <a:srgbClr val="336600"/>
              </a:buClr>
              <a:buSzPct val="45000"/>
              <a:defRPr/>
            </a:pPr>
            <a:r>
              <a:rPr lang="en-GB" sz="1600" b="1" u="sng" dirty="0" err="1">
                <a:latin typeface="Courier New" pitchFamily="49" charset="0"/>
                <a:ea typeface="DejaVu Sans" charset="0"/>
                <a:cs typeface="Courier New" pitchFamily="49" charset="0"/>
              </a:rPr>
              <a:t>Algoritmo</a:t>
            </a:r>
            <a:r>
              <a:rPr lang="en-GB" sz="1600" b="1" dirty="0">
                <a:latin typeface="Courier New" pitchFamily="49" charset="0"/>
                <a:ea typeface="DejaVu Sans" charset="0"/>
                <a:cs typeface="Courier New" pitchFamily="49" charset="0"/>
              </a:rPr>
              <a:t> “</a:t>
            </a:r>
            <a:r>
              <a:rPr lang="en-GB" sz="1600" dirty="0" err="1">
                <a:latin typeface="Courier New" pitchFamily="49" charset="0"/>
                <a:ea typeface="DejaVu Sans" charset="0"/>
                <a:cs typeface="Courier New" pitchFamily="49" charset="0"/>
              </a:rPr>
              <a:t>notas</a:t>
            </a:r>
            <a:r>
              <a:rPr lang="en-GB" sz="1600" dirty="0">
                <a:latin typeface="Courier New" pitchFamily="49" charset="0"/>
                <a:ea typeface="DejaVu Sans" charset="0"/>
                <a:cs typeface="Courier New" pitchFamily="49" charset="0"/>
              </a:rPr>
              <a:t>”</a:t>
            </a:r>
          </a:p>
          <a:p>
            <a:pPr lvl="1" eaLnBrk="1" hangingPunct="1">
              <a:lnSpc>
                <a:spcPct val="97000"/>
              </a:lnSpc>
              <a:buClr>
                <a:srgbClr val="336600"/>
              </a:buClr>
              <a:buSzPct val="45000"/>
              <a:defRPr/>
            </a:pPr>
            <a:endParaRPr lang="en-GB" sz="1600" b="1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 lvl="1" eaLnBrk="1" hangingPunct="1">
              <a:lnSpc>
                <a:spcPct val="97000"/>
              </a:lnSpc>
              <a:buClr>
                <a:srgbClr val="336600"/>
              </a:buClr>
              <a:buSzPct val="45000"/>
              <a:defRPr/>
            </a:pPr>
            <a:r>
              <a:rPr lang="en-GB" sz="1600" b="1" u="sng" dirty="0" err="1">
                <a:latin typeface="Courier New" pitchFamily="49" charset="0"/>
                <a:ea typeface="DejaVu Sans" charset="0"/>
                <a:cs typeface="Courier New" pitchFamily="49" charset="0"/>
              </a:rPr>
              <a:t>var</a:t>
            </a:r>
            <a:endParaRPr lang="en-GB" sz="1600" u="sng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 lvl="2" eaLnBrk="1" hangingPunct="1">
              <a:lnSpc>
                <a:spcPct val="98000"/>
              </a:lnSpc>
              <a:buSzPct val="45000"/>
              <a:defRPr/>
            </a:pPr>
            <a:r>
              <a:rPr lang="en-GB" sz="1600" dirty="0">
                <a:latin typeface="Courier New" pitchFamily="49" charset="0"/>
                <a:ea typeface="DejaVu Sans" charset="0"/>
                <a:cs typeface="Courier New" pitchFamily="49" charset="0"/>
              </a:rPr>
              <a:t>NOTAS: </a:t>
            </a:r>
            <a:r>
              <a:rPr lang="en-GB" sz="1600" b="1" u="sng" dirty="0" err="1">
                <a:latin typeface="Courier New" pitchFamily="49" charset="0"/>
                <a:ea typeface="DejaVu Sans" charset="0"/>
                <a:cs typeface="Courier New" pitchFamily="49" charset="0"/>
              </a:rPr>
              <a:t>matriz</a:t>
            </a:r>
            <a:r>
              <a:rPr lang="en-GB" sz="1600" b="1" dirty="0">
                <a:latin typeface="Courier New" pitchFamily="49" charset="0"/>
                <a:ea typeface="DejaVu Sans" charset="0"/>
                <a:cs typeface="Courier New" pitchFamily="49" charset="0"/>
              </a:rPr>
              <a:t>[3,8] </a:t>
            </a:r>
            <a:r>
              <a:rPr lang="en-GB" sz="1600" b="1" u="sng" dirty="0">
                <a:latin typeface="Courier New" pitchFamily="49" charset="0"/>
                <a:ea typeface="DejaVu Sans" charset="0"/>
                <a:cs typeface="Courier New" pitchFamily="49" charset="0"/>
              </a:rPr>
              <a:t>de</a:t>
            </a:r>
            <a:r>
              <a:rPr lang="en-GB" sz="1600" b="1" dirty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GB" sz="1600" b="1" u="sng" dirty="0">
                <a:latin typeface="Courier New" pitchFamily="49" charset="0"/>
                <a:ea typeface="DejaVu Sans" charset="0"/>
                <a:cs typeface="Courier New" pitchFamily="49" charset="0"/>
              </a:rPr>
              <a:t>real</a:t>
            </a:r>
          </a:p>
          <a:p>
            <a:pPr lvl="1" eaLnBrk="1" hangingPunct="1">
              <a:lnSpc>
                <a:spcPct val="98000"/>
              </a:lnSpc>
              <a:buSzPct val="45000"/>
              <a:defRPr/>
            </a:pPr>
            <a:endParaRPr lang="en-GB" sz="1600" b="1" u="sng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 lvl="1" eaLnBrk="1" hangingPunct="1">
              <a:lnSpc>
                <a:spcPct val="98000"/>
              </a:lnSpc>
              <a:buSzPct val="45000"/>
              <a:defRPr/>
            </a:pPr>
            <a:r>
              <a:rPr lang="en-GB" sz="1600" b="1" u="sng" dirty="0" err="1">
                <a:latin typeface="Courier New" pitchFamily="49" charset="0"/>
                <a:ea typeface="DejaVu Sans" charset="0"/>
                <a:cs typeface="Courier New" pitchFamily="49" charset="0"/>
              </a:rPr>
              <a:t>inicio</a:t>
            </a:r>
            <a:endParaRPr lang="en-GB" sz="1600" b="1" u="sng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 lvl="1" eaLnBrk="1" hangingPunct="1">
              <a:lnSpc>
                <a:spcPct val="98000"/>
              </a:lnSpc>
              <a:buSzPct val="45000"/>
              <a:defRPr/>
            </a:pPr>
            <a:endParaRPr lang="en-GB" sz="1600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 lvl="1" eaLnBrk="1" hangingPunct="1">
              <a:lnSpc>
                <a:spcPct val="98000"/>
              </a:lnSpc>
              <a:buSzPct val="45000"/>
              <a:defRPr/>
            </a:pPr>
            <a:r>
              <a:rPr lang="en-GB" sz="1600" dirty="0">
                <a:latin typeface="Courier New" pitchFamily="49" charset="0"/>
                <a:ea typeface="DejaVu Sans" charset="0"/>
                <a:cs typeface="Courier New" pitchFamily="49" charset="0"/>
              </a:rPr>
              <a:t>&lt;</a:t>
            </a:r>
            <a:r>
              <a:rPr lang="en-GB" sz="1600" dirty="0" err="1">
                <a:latin typeface="Courier New" pitchFamily="49" charset="0"/>
                <a:ea typeface="DejaVu Sans" charset="0"/>
                <a:cs typeface="Courier New" pitchFamily="49" charset="0"/>
              </a:rPr>
              <a:t>comandos</a:t>
            </a:r>
            <a:r>
              <a:rPr lang="en-GB" sz="1600" dirty="0">
                <a:latin typeface="Courier New" pitchFamily="49" charset="0"/>
                <a:ea typeface="DejaVu Sans" charset="0"/>
                <a:cs typeface="Courier New" pitchFamily="49" charset="0"/>
              </a:rPr>
              <a:t>&gt;</a:t>
            </a:r>
          </a:p>
          <a:p>
            <a:pPr lvl="1" eaLnBrk="1" hangingPunct="1">
              <a:lnSpc>
                <a:spcPct val="98000"/>
              </a:lnSpc>
              <a:buSzPct val="45000"/>
              <a:defRPr/>
            </a:pPr>
            <a:endParaRPr lang="en-GB" sz="1600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 lvl="1" eaLnBrk="1" hangingPunct="1">
              <a:lnSpc>
                <a:spcPct val="98000"/>
              </a:lnSpc>
              <a:buSzPct val="45000"/>
              <a:defRPr/>
            </a:pPr>
            <a:endParaRPr lang="en-GB" sz="1600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 lvl="1" eaLnBrk="1" hangingPunct="1">
              <a:lnSpc>
                <a:spcPct val="98000"/>
              </a:lnSpc>
              <a:buSzPct val="45000"/>
              <a:defRPr/>
            </a:pPr>
            <a:r>
              <a:rPr lang="en-GB" sz="1600" b="1" u="sng" dirty="0" err="1">
                <a:latin typeface="Courier New" pitchFamily="49" charset="0"/>
                <a:ea typeface="DejaVu Sans" charset="0"/>
                <a:cs typeface="Courier New" pitchFamily="49" charset="0"/>
              </a:rPr>
              <a:t>fimalgoritmo</a:t>
            </a:r>
            <a:endParaRPr lang="en-GB" sz="1600" b="1" u="sng" dirty="0">
              <a:latin typeface="Courier New" pitchFamily="49" charset="0"/>
              <a:ea typeface="DejaVu Sans" charset="0"/>
              <a:cs typeface="Courier New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C429A4C-3851-4399-90E7-6E0C29D9896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725988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76807" name="CaixaDeTexto 11"/>
          <p:cNvSpPr txBox="1">
            <a:spLocks noChangeArrowheads="1"/>
          </p:cNvSpPr>
          <p:nvPr/>
        </p:nvSpPr>
        <p:spPr bwMode="auto">
          <a:xfrm>
            <a:off x="1428750" y="4643438"/>
            <a:ext cx="110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2</a:t>
            </a:r>
          </a:p>
        </p:txBody>
      </p:sp>
      <p:sp>
        <p:nvSpPr>
          <p:cNvPr id="76808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1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6072188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76810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6811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76812" name="CaixaDeTexto 16"/>
          <p:cNvSpPr txBox="1">
            <a:spLocks noChangeArrowheads="1"/>
          </p:cNvSpPr>
          <p:nvPr/>
        </p:nvSpPr>
        <p:spPr bwMode="auto">
          <a:xfrm>
            <a:off x="6072188" y="3965575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6813" name="CaixaDeTexto 17"/>
          <p:cNvSpPr txBox="1">
            <a:spLocks noChangeArrowheads="1"/>
          </p:cNvSpPr>
          <p:nvPr/>
        </p:nvSpPr>
        <p:spPr bwMode="auto">
          <a:xfrm>
            <a:off x="54292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</p:txBody>
      </p:sp>
      <p:sp>
        <p:nvSpPr>
          <p:cNvPr id="76814" name="CaixaDeTexto 18"/>
          <p:cNvSpPr txBox="1">
            <a:spLocks noChangeArrowheads="1"/>
          </p:cNvSpPr>
          <p:nvPr/>
        </p:nvSpPr>
        <p:spPr bwMode="auto">
          <a:xfrm>
            <a:off x="60007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  <p:sp>
        <p:nvSpPr>
          <p:cNvPr id="76815" name="CaixaDeTexto 19"/>
          <p:cNvSpPr txBox="1">
            <a:spLocks noChangeArrowheads="1"/>
          </p:cNvSpPr>
          <p:nvPr/>
        </p:nvSpPr>
        <p:spPr bwMode="auto">
          <a:xfrm>
            <a:off x="5429250" y="4672013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76816" name="CaixaDeTexto 21"/>
          <p:cNvSpPr txBox="1">
            <a:spLocks noChangeArrowheads="1"/>
          </p:cNvSpPr>
          <p:nvPr/>
        </p:nvSpPr>
        <p:spPr bwMode="auto">
          <a:xfrm>
            <a:off x="2751138" y="25717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k = 2</a:t>
            </a:r>
          </a:p>
        </p:txBody>
      </p:sp>
      <p:cxnSp>
        <p:nvCxnSpPr>
          <p:cNvPr id="23" name="Conector de seta reta 22"/>
          <p:cNvCxnSpPr/>
          <p:nvPr/>
        </p:nvCxnSpPr>
        <p:spPr bwMode="auto">
          <a:xfrm rot="10800000" flipV="1">
            <a:off x="3643313" y="2857500"/>
            <a:ext cx="2428875" cy="18573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818" name="CaixaDeTexto 24"/>
          <p:cNvSpPr txBox="1">
            <a:spLocks noChangeArrowheads="1"/>
          </p:cNvSpPr>
          <p:nvPr/>
        </p:nvSpPr>
        <p:spPr bwMode="auto">
          <a:xfrm>
            <a:off x="6008688" y="4667250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F52FD2B-AFF7-4C63-857F-1DF35A61EF9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725988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77831" name="CaixaDeTexto 11"/>
          <p:cNvSpPr txBox="1">
            <a:spLocks noChangeArrowheads="1"/>
          </p:cNvSpPr>
          <p:nvPr/>
        </p:nvSpPr>
        <p:spPr bwMode="auto">
          <a:xfrm>
            <a:off x="1428750" y="4643438"/>
            <a:ext cx="110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2</a:t>
            </a:r>
          </a:p>
        </p:txBody>
      </p:sp>
      <p:sp>
        <p:nvSpPr>
          <p:cNvPr id="77832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1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6072188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77834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7835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77836" name="CaixaDeTexto 16"/>
          <p:cNvSpPr txBox="1">
            <a:spLocks noChangeArrowheads="1"/>
          </p:cNvSpPr>
          <p:nvPr/>
        </p:nvSpPr>
        <p:spPr bwMode="auto">
          <a:xfrm>
            <a:off x="6072188" y="3965575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7837" name="CaixaDeTexto 17"/>
          <p:cNvSpPr txBox="1">
            <a:spLocks noChangeArrowheads="1"/>
          </p:cNvSpPr>
          <p:nvPr/>
        </p:nvSpPr>
        <p:spPr bwMode="auto">
          <a:xfrm>
            <a:off x="54292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</p:txBody>
      </p:sp>
      <p:sp>
        <p:nvSpPr>
          <p:cNvPr id="77838" name="CaixaDeTexto 18"/>
          <p:cNvSpPr txBox="1">
            <a:spLocks noChangeArrowheads="1"/>
          </p:cNvSpPr>
          <p:nvPr/>
        </p:nvSpPr>
        <p:spPr bwMode="auto">
          <a:xfrm>
            <a:off x="60007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  <p:sp>
        <p:nvSpPr>
          <p:cNvPr id="77839" name="CaixaDeTexto 19"/>
          <p:cNvSpPr txBox="1">
            <a:spLocks noChangeArrowheads="1"/>
          </p:cNvSpPr>
          <p:nvPr/>
        </p:nvSpPr>
        <p:spPr bwMode="auto">
          <a:xfrm>
            <a:off x="5429250" y="4672013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77840" name="CaixaDeTexto 24"/>
          <p:cNvSpPr txBox="1">
            <a:spLocks noChangeArrowheads="1"/>
          </p:cNvSpPr>
          <p:nvPr/>
        </p:nvSpPr>
        <p:spPr bwMode="auto">
          <a:xfrm>
            <a:off x="6008688" y="4667250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3388"/>
            <a:ext cx="4338638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E03C8FA-F0C8-4112-B8A7-193698AE223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513013" y="4725988"/>
            <a:ext cx="1500187" cy="28575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78855" name="CaixaDeTexto 11"/>
          <p:cNvSpPr txBox="1">
            <a:spLocks noChangeArrowheads="1"/>
          </p:cNvSpPr>
          <p:nvPr/>
        </p:nvSpPr>
        <p:spPr bwMode="auto">
          <a:xfrm>
            <a:off x="1428750" y="4643438"/>
            <a:ext cx="110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i = 2</a:t>
            </a:r>
          </a:p>
        </p:txBody>
      </p:sp>
      <p:sp>
        <p:nvSpPr>
          <p:cNvPr id="78856" name="CaixaDeTexto 12"/>
          <p:cNvSpPr txBox="1">
            <a:spLocks noChangeArrowheads="1"/>
          </p:cNvSpPr>
          <p:nvPr/>
        </p:nvSpPr>
        <p:spPr bwMode="auto">
          <a:xfrm>
            <a:off x="5214938" y="114300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j = 1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6072188" y="1643063"/>
            <a:ext cx="285750" cy="1285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78858" name="CaixaDeTexto 14"/>
          <p:cNvSpPr txBox="1">
            <a:spLocks noChangeArrowheads="1"/>
          </p:cNvSpPr>
          <p:nvPr/>
        </p:nvSpPr>
        <p:spPr bwMode="auto">
          <a:xfrm>
            <a:off x="3143250" y="50720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8859" name="CaixaDeTexto 15"/>
          <p:cNvSpPr txBox="1">
            <a:spLocks noChangeArrowheads="1"/>
          </p:cNvSpPr>
          <p:nvPr/>
        </p:nvSpPr>
        <p:spPr bwMode="auto">
          <a:xfrm>
            <a:off x="6786563" y="21431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78860" name="CaixaDeTexto 16"/>
          <p:cNvSpPr txBox="1">
            <a:spLocks noChangeArrowheads="1"/>
          </p:cNvSpPr>
          <p:nvPr/>
        </p:nvSpPr>
        <p:spPr bwMode="auto">
          <a:xfrm>
            <a:off x="6072188" y="3965575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861" name="CaixaDeTexto 17"/>
          <p:cNvSpPr txBox="1">
            <a:spLocks noChangeArrowheads="1"/>
          </p:cNvSpPr>
          <p:nvPr/>
        </p:nvSpPr>
        <p:spPr bwMode="auto">
          <a:xfrm>
            <a:off x="54292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</p:txBody>
      </p:sp>
      <p:sp>
        <p:nvSpPr>
          <p:cNvPr id="78862" name="CaixaDeTexto 18"/>
          <p:cNvSpPr txBox="1">
            <a:spLocks noChangeArrowheads="1"/>
          </p:cNvSpPr>
          <p:nvPr/>
        </p:nvSpPr>
        <p:spPr bwMode="auto">
          <a:xfrm>
            <a:off x="6000750" y="43148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  <p:sp>
        <p:nvSpPr>
          <p:cNvPr id="78863" name="CaixaDeTexto 19"/>
          <p:cNvSpPr txBox="1">
            <a:spLocks noChangeArrowheads="1"/>
          </p:cNvSpPr>
          <p:nvPr/>
        </p:nvSpPr>
        <p:spPr bwMode="auto">
          <a:xfrm>
            <a:off x="5429250" y="4672013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78864" name="CaixaDeTexto 24"/>
          <p:cNvSpPr txBox="1">
            <a:spLocks noChangeArrowheads="1"/>
          </p:cNvSpPr>
          <p:nvPr/>
        </p:nvSpPr>
        <p:spPr bwMode="auto">
          <a:xfrm>
            <a:off x="6008688" y="4667250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78865" name="CaixaDeTexto 21"/>
          <p:cNvSpPr txBox="1">
            <a:spLocks noChangeArrowheads="1"/>
          </p:cNvSpPr>
          <p:nvPr/>
        </p:nvSpPr>
        <p:spPr bwMode="auto">
          <a:xfrm>
            <a:off x="714375" y="1789113"/>
            <a:ext cx="4595813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elemento = 0;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elemento = elemento + 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A[i][k]*B[k][j];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fimpara</a:t>
            </a:r>
          </a:p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fimpara</a:t>
            </a:r>
          </a:p>
          <a:p>
            <a:pPr eaLnBrk="1" hangingPunct="1"/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fimpara</a:t>
            </a:r>
          </a:p>
          <a:p>
            <a:pPr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BE7152E-05E3-49D0-B628-02B1F73849F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7987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#include &lt;stdio.h&gt;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#include &lt;stdlib.h&gt;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#include &lt;time.h&gt;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main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()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A[3][3] = {{1,2,3}, {4,5,6}, {7,8,9}};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B[3][2] = {{1,2}, {4,5}, {7,8}};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C[3][2], elemento;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i, j, k;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42496E9-7A3C-45E0-8BC4-00546DD9837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8090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(i=0; i&lt;3; i++){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(j=0; j&lt;2;j++)   {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elemento = 0;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(k=0;k&lt;3;k++)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elemento = elemento + A[i][k]*B[k][j];           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C[i][j] = elemento;    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}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}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(i=0; i&lt;3; i++){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(j=0; j&lt;3;j++)   {  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("%f ", A[i][j]);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}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("\n");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}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("\n\n");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8ACE127-5179-4404-8C20-8399D82A333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Exemplos</a:t>
            </a:r>
          </a:p>
        </p:txBody>
      </p:sp>
      <p:sp>
        <p:nvSpPr>
          <p:cNvPr id="81925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(i=0; i&lt;3; i++){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(j=0; j&lt;2;j++)   {  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("%f ", B[i][j]);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}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("\n");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}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("\n\n");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(i=0; i&lt;3; i++){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(j=0; j&lt;2;j++)   {  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("%f \t", C[i][j]);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}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("\n");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}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("PAUSE");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0;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996E23F-EA45-474B-BBC4-F544AE81D0A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82948" name="Retângulo 5"/>
          <p:cNvSpPr>
            <a:spLocks noChangeArrowheads="1"/>
          </p:cNvSpPr>
          <p:nvPr/>
        </p:nvSpPr>
        <p:spPr bwMode="auto">
          <a:xfrm>
            <a:off x="857250" y="2143125"/>
            <a:ext cx="750093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pt-BR" sz="2800">
                <a:latin typeface="Arial" panose="020B0604020202020204" pitchFamily="34" charset="0"/>
                <a:cs typeface="Arial" panose="020B0604020202020204" pitchFamily="34" charset="0"/>
              </a:rPr>
              <a:t>"It is no measure of health to be well adjusted to a profoundly sick society". </a:t>
            </a:r>
          </a:p>
          <a:p>
            <a:pPr eaLnBrk="1" hangingPunct="1"/>
            <a:endParaRPr lang="en-US" altLang="pt-BR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hangingPunct="1"/>
            <a:r>
              <a:rPr lang="en-US" altLang="pt-BR" sz="2800">
                <a:latin typeface="Arial" panose="020B0604020202020204" pitchFamily="34" charset="0"/>
                <a:cs typeface="Arial" panose="020B0604020202020204" pitchFamily="34" charset="0"/>
              </a:rPr>
              <a:t>Jiddu Krishnamurti</a:t>
            </a:r>
            <a:endParaRPr lang="pt-BR" altLang="pt-BR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02C1AAD-A782-448E-8A54-15EB1D12DA3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Declaração de matrizes:</a:t>
            </a:r>
          </a:p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 C: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143000" lvl="2" indent="-228600" eaLnBrk="1" hangingPunct="1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&lt;tipo&gt; &lt;nome&gt;[&lt;linhas&gt;][&lt;colunas&gt;];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19/09/2016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65D0A42-D104-4D76-8186-C00C4CB6399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Declaração de matrizes: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lvl="1"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lvl="1" algn="just"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NOTAS[3][8]</a:t>
            </a:r>
            <a:r>
              <a:rPr lang="pt-BR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lvl="1"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system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("PAUSE");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11850</TotalTime>
  <Words>3844</Words>
  <Application>Microsoft Office PowerPoint</Application>
  <PresentationFormat>Apresentação na tela (4:3)</PresentationFormat>
  <Paragraphs>1173</Paragraphs>
  <Slides>76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76</vt:i4>
      </vt:variant>
    </vt:vector>
  </HeadingPairs>
  <TitlesOfParts>
    <vt:vector size="83" baseType="lpstr">
      <vt:lpstr>Arial</vt:lpstr>
      <vt:lpstr>Courier New</vt:lpstr>
      <vt:lpstr>DejaVu Sans</vt:lpstr>
      <vt:lpstr>Times New Roman</vt:lpstr>
      <vt:lpstr>Verdana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Brasil Telecom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APC</dc:title>
  <dc:creator>Alexandre Zaghetto</dc:creator>
  <cp:lastModifiedBy>Alexandre Zaghetto</cp:lastModifiedBy>
  <cp:revision>1741</cp:revision>
  <dcterms:created xsi:type="dcterms:W3CDTF">2002-12-12T12:34:29Z</dcterms:created>
  <dcterms:modified xsi:type="dcterms:W3CDTF">2016-09-19T18:58:08Z</dcterms:modified>
</cp:coreProperties>
</file>