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85" r:id="rId2"/>
    <p:sldId id="656" r:id="rId3"/>
    <p:sldId id="657" r:id="rId4"/>
    <p:sldId id="658" r:id="rId5"/>
    <p:sldId id="669" r:id="rId6"/>
    <p:sldId id="667" r:id="rId7"/>
    <p:sldId id="659" r:id="rId8"/>
    <p:sldId id="661" r:id="rId9"/>
    <p:sldId id="664" r:id="rId10"/>
    <p:sldId id="687" r:id="rId11"/>
    <p:sldId id="665" r:id="rId12"/>
    <p:sldId id="666" r:id="rId13"/>
    <p:sldId id="688" r:id="rId14"/>
    <p:sldId id="689" r:id="rId15"/>
    <p:sldId id="691" r:id="rId16"/>
    <p:sldId id="692" r:id="rId17"/>
    <p:sldId id="671" r:id="rId18"/>
    <p:sldId id="670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90" r:id="rId32"/>
    <p:sldId id="684" r:id="rId33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CC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30" y="6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660C216E-EAB2-4566-A21F-D3AD00BBB4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349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B6038754-3446-4B45-B4A3-619629B412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52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60935-18D3-4FDD-BBC6-97FC47BC61EF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6BB2-E45A-433A-9E22-C03932AF81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644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6904-DB1F-4378-84F0-DB757918AD9C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F0BE-0E7F-4116-8BE7-25B88581AC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109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F4441-D08A-4AEA-814C-5A22726D2476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E320-EB97-4D8A-AE43-2EB19289673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8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03062-4701-4739-B717-A1A7AFF84E36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DEB3C-CCEB-44E2-9D7E-29F458948B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63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75284-D19B-49C9-8F62-CF3F28CB72C9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84156-50F0-4307-B3C0-B9C44E2008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73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0C26713-3635-4E22-B221-61A864419DCC}" type="datetime1">
              <a:rPr lang="pt-BR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A7454CB-E19D-4BD4-A487-1AD5D0EAC7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9450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39938" name="Picture 2" descr="SelfPortrai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2820987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38B875F-0CF9-4B41-891B-2FB2AC56EC8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 Acessando membros de uma </a:t>
            </a:r>
            <a:r>
              <a:rPr lang="pt-BR" altLang="pt-BR" sz="1800" b="1" i="1" dirty="0" err="1"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363538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Dados_De_Funcionario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algn="just" eaLnBrk="1" hangingPunct="1">
              <a:defRPr/>
            </a:pP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2345;</a:t>
            </a:r>
          </a:p>
          <a:p>
            <a:pPr marL="363538" algn="just" eaLnBrk="1" hangingPunct="1">
              <a:defRPr/>
            </a:pP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123.4;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.nome,"Joseph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Climber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.sexo,"Masculino");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,"UnB");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funcionario.cargo,"Professor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3538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("%f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algn="just" eaLnBrk="1" hangingPunct="1">
              <a:defRPr/>
            </a:pPr>
            <a:r>
              <a:rPr lang="pt-BR" alt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marL="363538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363538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4ACFB6-87FF-4FF2-A015-1441C76DE0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 Acessando membros de uma </a:t>
            </a:r>
            <a:r>
              <a:rPr lang="pt-BR" altLang="pt-BR" sz="18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Dados_De_Funcionario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salario do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nome:");</a:t>
            </a:r>
          </a:p>
          <a:p>
            <a:pPr algn="just" eaLnBrk="1" hangingPunct="1"/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funcionario.nome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sexo:");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funcionario.sexo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cargo:");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funcionario.cargo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3F4C482-F2DB-4A0C-B494-72D4A98B0FD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 Acessando membros de uma </a:t>
            </a:r>
            <a:r>
              <a:rPr lang="pt-BR" altLang="pt-BR" sz="18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("\n\n=============== \n");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("Dados digitados \n");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("=============== \n\n");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%d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("Salario: %f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("Nome:");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funcionario.nome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("Sexo:");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funcionario.sexo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("Cargo:");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funcionario.cargo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ACF8EB-5E1D-4537-A260-8DC0534B13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Declarando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utilizando </a:t>
            </a:r>
            <a:r>
              <a:rPr lang="pt-BR" altLang="pt-BR" sz="18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typedef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Dados_De_Funcionario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salario;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nome[50], sexo[10];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[50], cargo[50];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dfunc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4D5C392-43A0-464F-9404-94BECD6F0F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Declarando </a:t>
            </a:r>
            <a:r>
              <a:rPr lang="pt-BR" altLang="pt-BR" sz="1800" dirty="0" err="1">
                <a:latin typeface="Verdana" pitchFamily="34" charset="0"/>
                <a:cs typeface="Times New Roman" pitchFamily="18" charset="0"/>
              </a:rPr>
              <a:t>structs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utilizando </a:t>
            </a:r>
            <a:r>
              <a:rPr lang="pt-BR" altLang="pt-BR" sz="1800" b="1" dirty="0" err="1">
                <a:latin typeface="Verdana" pitchFamily="34" charset="0"/>
                <a:cs typeface="Times New Roman" pitchFamily="18" charset="0"/>
              </a:rPr>
              <a:t>typedef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363538" indent="82550" algn="just" eaLnBrk="1" hangingPunct="1">
              <a:defRPr/>
            </a:pPr>
            <a:endParaRPr lang="pt-BR" altLang="pt-BR" sz="1600" b="1" u="sng" dirty="0">
              <a:latin typeface="Courier New" pitchFamily="49" charset="0"/>
              <a:cs typeface="Courier New" pitchFamily="49" charset="0"/>
            </a:endParaRPr>
          </a:p>
          <a:p>
            <a:pPr marL="363538" indent="82550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363538" indent="82550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dfunc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2345;</a:t>
            </a:r>
          </a:p>
          <a:p>
            <a:pPr marL="363538" indent="176213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123.4;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.nome,"Joseph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Climber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.sexo,"Masculino");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,"UnB");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.sexo,"Professor");</a:t>
            </a: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("%f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363538" indent="82550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5A4B47-F706-4EA8-BBC7-5A5827848D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Se precisar apenas de uma única variável:</a:t>
            </a:r>
            <a:endParaRPr lang="pt-BR" alt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 lvl="1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82550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363538" indent="82550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alt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nome[50], sexo[10];</a:t>
            </a: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[50], cargo[50];</a:t>
            </a:r>
          </a:p>
          <a:p>
            <a:pPr lvl="1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09501EA-601C-4EAD-A700-2E56C9D641E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Se precisar apenas de uma única variável:</a:t>
            </a:r>
            <a:endParaRPr lang="pt-BR" alt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2345;</a:t>
            </a:r>
          </a:p>
          <a:p>
            <a:pPr marL="363538" indent="176213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= 123.4;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.nome,"Joseph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Climber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.sexo,"Masculino");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,"UnB");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.sexo,"Professor");</a:t>
            </a: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("%f \n", 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indent="176213" algn="just" eaLnBrk="1" hangingPunct="1">
              <a:defRPr/>
            </a:pPr>
            <a:endParaRPr lang="pt-BR" altLang="pt-BR" sz="1600" dirty="0">
              <a:latin typeface="Courier New" pitchFamily="49" charset="0"/>
              <a:cs typeface="Courier New" pitchFamily="49" charset="0"/>
            </a:endParaRPr>
          </a:p>
          <a:p>
            <a:pPr marL="363538" indent="176213" algn="just" eaLnBrk="1" hangingPunct="1">
              <a:defRPr/>
            </a:pPr>
            <a:r>
              <a:rPr lang="pt-BR" alt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marL="363538" indent="176213" algn="just" eaLnBrk="1" hangingPunct="1">
              <a:defRPr/>
            </a:pPr>
            <a:r>
              <a:rPr lang="pt-BR" alt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363538" indent="82550" algn="just" eaLnBrk="1" hangingPunct="1">
              <a:defRPr/>
            </a:pPr>
            <a:r>
              <a:rPr lang="pt-BR" altLang="pt-B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FA175D5-8D81-4BC0-8396-1C85DB2468A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 de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teste{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3917E3-39F0-4ECF-88F2-4EA67BDC9B5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15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 de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6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teste x[2];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x[0].a = 10;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x[0].b = 11.5;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x[1].a = 12;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x[1].b = 13.5;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 \n", x[0].a);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("%.2f \n", x[0].b);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 \n", x[1].a);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(“%.2f \n", x[1].b);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Uniões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pt-BR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Unions</a:t>
            </a: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Estrutura de Dados Heterogêneas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pt-BR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ou Registros)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A9D41BE-AD4D-46A0-812F-7B394CD1B8A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35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As estruturas (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apresentam membros fixos e um único formato.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uniões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unions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permitem que uma variável seja interpretada de várias maneiras.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Podem ser vistas como um região de memória que é compartilhada por duas ou mais variáveis.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2571750" y="4559300"/>
            <a:ext cx="10715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Byte 0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3643313" y="4559300"/>
            <a:ext cx="10715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Byte 1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4714875" y="4559300"/>
            <a:ext cx="1071563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Byte 2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5786438" y="4559300"/>
            <a:ext cx="1071562" cy="500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Byte 3</a:t>
            </a:r>
          </a:p>
        </p:txBody>
      </p:sp>
      <p:sp>
        <p:nvSpPr>
          <p:cNvPr id="18" name="CaixaDeTexto 17"/>
          <p:cNvSpPr txBox="1"/>
          <p:nvPr/>
        </p:nvSpPr>
        <p:spPr bwMode="auto">
          <a:xfrm>
            <a:off x="2928938" y="51308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</a:t>
            </a:r>
            <a:endParaRPr lang="pt-BR" sz="1800" dirty="0">
              <a:effectLst>
                <a:outerShdw blurRad="38100" dist="38100" dir="2700000" algn="ctr" rotWithShape="0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 bwMode="auto">
          <a:xfrm>
            <a:off x="4608513" y="4059238"/>
            <a:ext cx="249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</a:p>
        </p:txBody>
      </p:sp>
      <p:cxnSp>
        <p:nvCxnSpPr>
          <p:cNvPr id="23564" name="Conector reto 22"/>
          <p:cNvCxnSpPr>
            <a:cxnSpLocks noChangeShapeType="1"/>
          </p:cNvCxnSpPr>
          <p:nvPr/>
        </p:nvCxnSpPr>
        <p:spPr bwMode="auto">
          <a:xfrm>
            <a:off x="2571750" y="4416425"/>
            <a:ext cx="42862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Conector reto 26"/>
          <p:cNvCxnSpPr>
            <a:cxnSpLocks noChangeShapeType="1"/>
          </p:cNvCxnSpPr>
          <p:nvPr/>
        </p:nvCxnSpPr>
        <p:spPr bwMode="auto">
          <a:xfrm rot="5400000">
            <a:off x="2499519" y="448865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Conector reto 27"/>
          <p:cNvCxnSpPr>
            <a:cxnSpLocks noChangeShapeType="1"/>
          </p:cNvCxnSpPr>
          <p:nvPr/>
        </p:nvCxnSpPr>
        <p:spPr bwMode="auto">
          <a:xfrm rot="5400000">
            <a:off x="6787356" y="4487069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Conector reto 28"/>
          <p:cNvCxnSpPr>
            <a:cxnSpLocks noChangeShapeType="1"/>
          </p:cNvCxnSpPr>
          <p:nvPr/>
        </p:nvCxnSpPr>
        <p:spPr bwMode="auto">
          <a:xfrm rot="5400000">
            <a:off x="2501106" y="51300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Conector reto 29"/>
          <p:cNvCxnSpPr>
            <a:cxnSpLocks noChangeShapeType="1"/>
          </p:cNvCxnSpPr>
          <p:nvPr/>
        </p:nvCxnSpPr>
        <p:spPr bwMode="auto">
          <a:xfrm rot="5400000">
            <a:off x="3572669" y="51300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Conector reto 30"/>
          <p:cNvCxnSpPr>
            <a:cxnSpLocks noChangeShapeType="1"/>
          </p:cNvCxnSpPr>
          <p:nvPr/>
        </p:nvCxnSpPr>
        <p:spPr bwMode="auto">
          <a:xfrm>
            <a:off x="2571750" y="5202238"/>
            <a:ext cx="10715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74559B-19E9-47C1-8CD0-2676CCD128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45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Exemplo: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teste 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teste x;</a:t>
            </a:r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system("PAUSE");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35DDEF-AFBF-4A7C-B1B2-456540B33BA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56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Exemplo: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teste x;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x.ch = 'a';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("%c \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n",x.ch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023F366-415D-45B5-89A6-DF10FA6040B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66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exemplo mais complexo: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 define LIFE 1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 define AUTO 2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 define HOME 3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street[50];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city[10];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state[2];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zip[5];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}; // Fim da estrutura “endereço”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1923069-74AB-4C27-9361-B3CD54D31DA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76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exemplo mais complexo: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date 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month;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day;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year;            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}; // Fim da estrutura “data”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policy {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address; // Endereço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polnumber; // Número da apólice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name[30]; // Assergurado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amount; // Valor do seguro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premium; // Prêmio mensal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kind; // Tipo de apólice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89F54D-5030-4F80-958F-B2D3A9A1A9F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exemplo mais complexo: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beneficiary[30]; 	//Benefic.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date birthday; 	//Aniv. do Asseg.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 life; // Fim da estrtura “vida”             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autodeduct; // Valor dedutível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license[10]; // Número da licensa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state[2]; // Estado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model[15]; // Modelo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year; // Ano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 automo; // Fim da estrutura “carro”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C80CEE-FD8B-46FD-BFF9-8A4050C9904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97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exemplo mais complexo: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homededuct; // Valor dedutível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yearbuilt;  // Ano de construção            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}home; // Fim da estrutura “casa”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} policyinfo;  // Fim da união “policyinfo”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}; // Fim da estrutura “policy”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BF55A72-1F56-457B-93E0-9FF611BAD3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07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exemplo mais complexo: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struct policy p;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p.kind = LIFE;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(p.kind == LIFE){</a:t>
            </a: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p.policyinfo.life.birthday.day = 14;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("birthday.day: %d \n", p.policyinfo.life.birthday.day);  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(p.kind == AUTO){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p.policyinfo.automo.autodeduct = 1500;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("automo.autodeduct: %d \n", p.policyinfo.automo.autodeduct);</a:t>
            </a: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(p.kind == HOME){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p.policyinfo.home.yearbuilt = 1920;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printf("home.yearbuilt: %d \n", p.policyinfo.home.yearbuilt);</a:t>
            </a: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("Tipo invalido!");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1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Uniões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Enumerações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pt-BR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Enumerations</a:t>
            </a: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A2C483-0338-4814-90A7-D6114F5CA10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um conjunto de constantes inteiras que especifica todos os valores permitidos para um determinado tipo.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1800" b="1" u="sng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enum</a:t>
            </a:r>
            <a:r>
              <a:rPr lang="pt-BR" altLang="pt-BR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coin { penny, nickel, dime, quarter,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      half_dollar, dollar};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semana{ domingo, segunda, terca, quarta, 		      quinta, sexta, sabado};</a:t>
            </a:r>
          </a:p>
          <a:p>
            <a:pPr eaLnBrk="1" hangingPunct="1"/>
            <a:endParaRPr lang="en-US" altLang="pt-BR" sz="1800"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Enumerações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3F82AFE-247C-4691-B5AD-B3BAD08D58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coleção de campos, em que cada campo pode ser de um tipo de dado diferente. Por isso, são conhecidas como estruturas de dados heterogêneas.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CCEE2A0-0B84-4CEE-BE19-D1E161CA4CC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coin { penny, nickel, dime, quarter,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half_dollar, dollar};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coin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money;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money = penny;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printf("%d \n", money);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money = half_dollar;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printf("%d \n", money);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Enumerações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FD67CF-C85B-49C8-8A0E-BED8E16FAB8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48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6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semana{domingo, segunda, terca, quarta, quinta, sexta, sabado} dia;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hoje;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hoje=quarta;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("Dia: %d ",hoje);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pt-B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Enumerações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ABD92E6-7892-4704-B722-F43A23FA0D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928688"/>
            <a:ext cx="69342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“Todas as máquinas têm seu atrito, e isso possivelmente tem seu lado bom que compensa o lado ruim. De qualquer modo, seria bastante nocivo fazer muito alvoroço por causa disso. Mas quando o atrito chega ao ponto de controlar a máquina, e a opressão e o roubo se tornam organizados, digo que não devemos mais ficar presos a tal máquina.”</a:t>
            </a:r>
          </a:p>
          <a:p>
            <a:pPr algn="ctr" eaLnBrk="1" hangingPunct="1"/>
            <a:endParaRPr lang="pt-BR" alt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H. D. Thoreau, </a:t>
            </a:r>
          </a:p>
          <a:p>
            <a:pPr algn="r"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em A Desobediência Civil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FCE5DB-D6A5-4F7C-9C14-DA7E9C9FAF8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1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coleção de campos, em que cada campo pode ser de um tipo de dado diferente. Por isso, são conhecidas como estruturas de dados heterogêneas.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4" name="Retângulo 7"/>
          <p:cNvSpPr>
            <a:spLocks noChangeArrowheads="1"/>
          </p:cNvSpPr>
          <p:nvPr/>
        </p:nvSpPr>
        <p:spPr bwMode="auto">
          <a:xfrm>
            <a:off x="279876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5" name="Retângulo 10"/>
          <p:cNvSpPr>
            <a:spLocks noChangeArrowheads="1"/>
          </p:cNvSpPr>
          <p:nvPr/>
        </p:nvSpPr>
        <p:spPr bwMode="auto">
          <a:xfrm>
            <a:off x="322738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6" name="Retângulo 11"/>
          <p:cNvSpPr>
            <a:spLocks noChangeArrowheads="1"/>
          </p:cNvSpPr>
          <p:nvPr/>
        </p:nvSpPr>
        <p:spPr bwMode="auto">
          <a:xfrm>
            <a:off x="365601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7" name="Retângulo 12"/>
          <p:cNvSpPr>
            <a:spLocks noChangeArrowheads="1"/>
          </p:cNvSpPr>
          <p:nvPr/>
        </p:nvSpPr>
        <p:spPr bwMode="auto">
          <a:xfrm>
            <a:off x="408463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8" name="Retângulo 13"/>
          <p:cNvSpPr>
            <a:spLocks noChangeArrowheads="1"/>
          </p:cNvSpPr>
          <p:nvPr/>
        </p:nvSpPr>
        <p:spPr bwMode="auto">
          <a:xfrm>
            <a:off x="451326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9" name="Retângulo 14"/>
          <p:cNvSpPr>
            <a:spLocks noChangeArrowheads="1"/>
          </p:cNvSpPr>
          <p:nvPr/>
        </p:nvSpPr>
        <p:spPr bwMode="auto">
          <a:xfrm>
            <a:off x="494188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0" name="Retângulo 15"/>
          <p:cNvSpPr>
            <a:spLocks noChangeArrowheads="1"/>
          </p:cNvSpPr>
          <p:nvPr/>
        </p:nvSpPr>
        <p:spPr bwMode="auto">
          <a:xfrm>
            <a:off x="537051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1" name="Retângulo 16"/>
          <p:cNvSpPr>
            <a:spLocks noChangeArrowheads="1"/>
          </p:cNvSpPr>
          <p:nvPr/>
        </p:nvSpPr>
        <p:spPr bwMode="auto">
          <a:xfrm>
            <a:off x="579913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2" name="CaixaDeTexto 17"/>
          <p:cNvSpPr txBox="1">
            <a:spLocks noChangeArrowheads="1"/>
          </p:cNvSpPr>
          <p:nvPr/>
        </p:nvSpPr>
        <p:spPr bwMode="auto">
          <a:xfrm>
            <a:off x="2763838" y="36671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7183" name="CaixaDeTexto 18"/>
          <p:cNvSpPr txBox="1">
            <a:spLocks noChangeArrowheads="1"/>
          </p:cNvSpPr>
          <p:nvPr/>
        </p:nvSpPr>
        <p:spPr bwMode="auto">
          <a:xfrm>
            <a:off x="3286125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7184" name="CaixaDeTexto 19"/>
          <p:cNvSpPr txBox="1">
            <a:spLocks noChangeArrowheads="1"/>
          </p:cNvSpPr>
          <p:nvPr/>
        </p:nvSpPr>
        <p:spPr bwMode="auto">
          <a:xfrm>
            <a:off x="3709988" y="36798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7185" name="CaixaDeTexto 20"/>
          <p:cNvSpPr txBox="1">
            <a:spLocks noChangeArrowheads="1"/>
          </p:cNvSpPr>
          <p:nvPr/>
        </p:nvSpPr>
        <p:spPr bwMode="auto">
          <a:xfrm>
            <a:off x="4133850" y="36798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7186" name="CaixaDeTexto 21"/>
          <p:cNvSpPr txBox="1">
            <a:spLocks noChangeArrowheads="1"/>
          </p:cNvSpPr>
          <p:nvPr/>
        </p:nvSpPr>
        <p:spPr bwMode="auto">
          <a:xfrm>
            <a:off x="4603750" y="36798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7187" name="CaixaDeTexto 22"/>
          <p:cNvSpPr txBox="1">
            <a:spLocks noChangeArrowheads="1"/>
          </p:cNvSpPr>
          <p:nvPr/>
        </p:nvSpPr>
        <p:spPr bwMode="auto">
          <a:xfrm>
            <a:off x="5011738" y="36798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7188" name="CaixaDeTexto 23"/>
          <p:cNvSpPr txBox="1">
            <a:spLocks noChangeArrowheads="1"/>
          </p:cNvSpPr>
          <p:nvPr/>
        </p:nvSpPr>
        <p:spPr bwMode="auto">
          <a:xfrm>
            <a:off x="5435600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7189" name="CaixaDeTexto 24"/>
          <p:cNvSpPr txBox="1">
            <a:spLocks noChangeArrowheads="1"/>
          </p:cNvSpPr>
          <p:nvPr/>
        </p:nvSpPr>
        <p:spPr bwMode="auto">
          <a:xfrm>
            <a:off x="5859463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190" name="CaixaDeTexto 25"/>
          <p:cNvSpPr txBox="1">
            <a:spLocks noChangeArrowheads="1"/>
          </p:cNvSpPr>
          <p:nvPr/>
        </p:nvSpPr>
        <p:spPr bwMode="auto">
          <a:xfrm>
            <a:off x="1614488" y="3681413"/>
            <a:ext cx="6100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                                                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/>
              <a:t> Vetor</a:t>
            </a:r>
          </a:p>
        </p:txBody>
      </p:sp>
      <p:sp>
        <p:nvSpPr>
          <p:cNvPr id="7191" name="CaixaDeTexto 26"/>
          <p:cNvSpPr txBox="1">
            <a:spLocks noChangeArrowheads="1"/>
          </p:cNvSpPr>
          <p:nvPr/>
        </p:nvSpPr>
        <p:spPr bwMode="auto">
          <a:xfrm>
            <a:off x="2859088" y="3327400"/>
            <a:ext cx="3311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0       1       2      3      4      5      6     7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CD110E3-A0F8-4532-8E43-9DE9D7DCC3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coleção de campos, em que cada campo pode ser de um tipo de dado diferente. Por isso, são conhecidas como estruturas de dados heterogêneas.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198" name="Retângulo 7"/>
          <p:cNvSpPr>
            <a:spLocks noChangeArrowheads="1"/>
          </p:cNvSpPr>
          <p:nvPr/>
        </p:nvSpPr>
        <p:spPr bwMode="auto">
          <a:xfrm>
            <a:off x="279876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199" name="Retângulo 10"/>
          <p:cNvSpPr>
            <a:spLocks noChangeArrowheads="1"/>
          </p:cNvSpPr>
          <p:nvPr/>
        </p:nvSpPr>
        <p:spPr bwMode="auto">
          <a:xfrm>
            <a:off x="322738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0" name="Retângulo 11"/>
          <p:cNvSpPr>
            <a:spLocks noChangeArrowheads="1"/>
          </p:cNvSpPr>
          <p:nvPr/>
        </p:nvSpPr>
        <p:spPr bwMode="auto">
          <a:xfrm>
            <a:off x="365601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1" name="Retângulo 12"/>
          <p:cNvSpPr>
            <a:spLocks noChangeArrowheads="1"/>
          </p:cNvSpPr>
          <p:nvPr/>
        </p:nvSpPr>
        <p:spPr bwMode="auto">
          <a:xfrm>
            <a:off x="408463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2" name="Retângulo 13"/>
          <p:cNvSpPr>
            <a:spLocks noChangeArrowheads="1"/>
          </p:cNvSpPr>
          <p:nvPr/>
        </p:nvSpPr>
        <p:spPr bwMode="auto">
          <a:xfrm>
            <a:off x="451326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3" name="Retângulo 14"/>
          <p:cNvSpPr>
            <a:spLocks noChangeArrowheads="1"/>
          </p:cNvSpPr>
          <p:nvPr/>
        </p:nvSpPr>
        <p:spPr bwMode="auto">
          <a:xfrm>
            <a:off x="494188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4" name="Retângulo 15"/>
          <p:cNvSpPr>
            <a:spLocks noChangeArrowheads="1"/>
          </p:cNvSpPr>
          <p:nvPr/>
        </p:nvSpPr>
        <p:spPr bwMode="auto">
          <a:xfrm>
            <a:off x="5370513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5" name="Retângulo 16"/>
          <p:cNvSpPr>
            <a:spLocks noChangeArrowheads="1"/>
          </p:cNvSpPr>
          <p:nvPr/>
        </p:nvSpPr>
        <p:spPr bwMode="auto">
          <a:xfrm>
            <a:off x="5799138" y="36798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6" name="CaixaDeTexto 17"/>
          <p:cNvSpPr txBox="1">
            <a:spLocks noChangeArrowheads="1"/>
          </p:cNvSpPr>
          <p:nvPr/>
        </p:nvSpPr>
        <p:spPr bwMode="auto">
          <a:xfrm>
            <a:off x="2763838" y="36671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8207" name="CaixaDeTexto 18"/>
          <p:cNvSpPr txBox="1">
            <a:spLocks noChangeArrowheads="1"/>
          </p:cNvSpPr>
          <p:nvPr/>
        </p:nvSpPr>
        <p:spPr bwMode="auto">
          <a:xfrm>
            <a:off x="3286125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8208" name="CaixaDeTexto 19"/>
          <p:cNvSpPr txBox="1">
            <a:spLocks noChangeArrowheads="1"/>
          </p:cNvSpPr>
          <p:nvPr/>
        </p:nvSpPr>
        <p:spPr bwMode="auto">
          <a:xfrm>
            <a:off x="3709988" y="36798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8209" name="CaixaDeTexto 20"/>
          <p:cNvSpPr txBox="1">
            <a:spLocks noChangeArrowheads="1"/>
          </p:cNvSpPr>
          <p:nvPr/>
        </p:nvSpPr>
        <p:spPr bwMode="auto">
          <a:xfrm>
            <a:off x="4133850" y="36798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8210" name="CaixaDeTexto 21"/>
          <p:cNvSpPr txBox="1">
            <a:spLocks noChangeArrowheads="1"/>
          </p:cNvSpPr>
          <p:nvPr/>
        </p:nvSpPr>
        <p:spPr bwMode="auto">
          <a:xfrm>
            <a:off x="4603750" y="36798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8211" name="CaixaDeTexto 22"/>
          <p:cNvSpPr txBox="1">
            <a:spLocks noChangeArrowheads="1"/>
          </p:cNvSpPr>
          <p:nvPr/>
        </p:nvSpPr>
        <p:spPr bwMode="auto">
          <a:xfrm>
            <a:off x="5011738" y="36798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8212" name="CaixaDeTexto 23"/>
          <p:cNvSpPr txBox="1">
            <a:spLocks noChangeArrowheads="1"/>
          </p:cNvSpPr>
          <p:nvPr/>
        </p:nvSpPr>
        <p:spPr bwMode="auto">
          <a:xfrm>
            <a:off x="5435600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8213" name="CaixaDeTexto 24"/>
          <p:cNvSpPr txBox="1">
            <a:spLocks noChangeArrowheads="1"/>
          </p:cNvSpPr>
          <p:nvPr/>
        </p:nvSpPr>
        <p:spPr bwMode="auto">
          <a:xfrm>
            <a:off x="5859463" y="36798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14" name="CaixaDeTexto 25"/>
          <p:cNvSpPr txBox="1">
            <a:spLocks noChangeArrowheads="1"/>
          </p:cNvSpPr>
          <p:nvPr/>
        </p:nvSpPr>
        <p:spPr bwMode="auto">
          <a:xfrm>
            <a:off x="1614488" y="3681413"/>
            <a:ext cx="6100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                                                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/>
              <a:t> Vetor</a:t>
            </a:r>
          </a:p>
        </p:txBody>
      </p:sp>
      <p:sp>
        <p:nvSpPr>
          <p:cNvPr id="8215" name="CaixaDeTexto 26"/>
          <p:cNvSpPr txBox="1">
            <a:spLocks noChangeArrowheads="1"/>
          </p:cNvSpPr>
          <p:nvPr/>
        </p:nvSpPr>
        <p:spPr bwMode="auto">
          <a:xfrm>
            <a:off x="2859088" y="3327400"/>
            <a:ext cx="3311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0       1       2      3      4      5      6     7</a:t>
            </a:r>
          </a:p>
        </p:txBody>
      </p:sp>
      <p:sp>
        <p:nvSpPr>
          <p:cNvPr id="8216" name="Retângulo 7"/>
          <p:cNvSpPr>
            <a:spLocks noChangeArrowheads="1"/>
          </p:cNvSpPr>
          <p:nvPr/>
        </p:nvSpPr>
        <p:spPr bwMode="auto">
          <a:xfrm>
            <a:off x="2755900" y="4751388"/>
            <a:ext cx="744538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7" name="Retângulo 10"/>
          <p:cNvSpPr>
            <a:spLocks noChangeArrowheads="1"/>
          </p:cNvSpPr>
          <p:nvPr/>
        </p:nvSpPr>
        <p:spPr bwMode="auto">
          <a:xfrm>
            <a:off x="3500438" y="4751388"/>
            <a:ext cx="1643062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8" name="Retângulo 11"/>
          <p:cNvSpPr>
            <a:spLocks noChangeArrowheads="1"/>
          </p:cNvSpPr>
          <p:nvPr/>
        </p:nvSpPr>
        <p:spPr bwMode="auto">
          <a:xfrm>
            <a:off x="5072063" y="4751388"/>
            <a:ext cx="128587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9" name="CaixaDeTexto 17"/>
          <p:cNvSpPr txBox="1">
            <a:spLocks noChangeArrowheads="1"/>
          </p:cNvSpPr>
          <p:nvPr/>
        </p:nvSpPr>
        <p:spPr bwMode="auto">
          <a:xfrm>
            <a:off x="2720975" y="4752975"/>
            <a:ext cx="92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2234</a:t>
            </a:r>
          </a:p>
        </p:txBody>
      </p:sp>
      <p:sp>
        <p:nvSpPr>
          <p:cNvPr id="8220" name="CaixaDeTexto 18"/>
          <p:cNvSpPr txBox="1">
            <a:spLocks noChangeArrowheads="1"/>
          </p:cNvSpPr>
          <p:nvPr/>
        </p:nvSpPr>
        <p:spPr bwMode="auto">
          <a:xfrm>
            <a:off x="3559175" y="4714875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Alexandre</a:t>
            </a:r>
          </a:p>
        </p:txBody>
      </p:sp>
      <p:sp>
        <p:nvSpPr>
          <p:cNvPr id="8221" name="CaixaDeTexto 19"/>
          <p:cNvSpPr txBox="1">
            <a:spLocks noChangeArrowheads="1"/>
          </p:cNvSpPr>
          <p:nvPr/>
        </p:nvSpPr>
        <p:spPr bwMode="auto">
          <a:xfrm>
            <a:off x="5108575" y="4714875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1234.56</a:t>
            </a:r>
          </a:p>
        </p:txBody>
      </p:sp>
      <p:sp>
        <p:nvSpPr>
          <p:cNvPr id="8222" name="CaixaDeTexto 25"/>
          <p:cNvSpPr txBox="1">
            <a:spLocks noChangeArrowheads="1"/>
          </p:cNvSpPr>
          <p:nvPr/>
        </p:nvSpPr>
        <p:spPr bwMode="auto">
          <a:xfrm>
            <a:off x="428625" y="4738688"/>
            <a:ext cx="764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FUNCIONARIO                                                   </a:t>
            </a:r>
            <a:r>
              <a:rPr lang="pt-BR" altLang="pt-BR">
                <a:sym typeface="Wingdings" panose="05000000000000000000" pitchFamily="2" charset="2"/>
              </a:rPr>
              <a:t></a:t>
            </a:r>
            <a:r>
              <a:rPr lang="pt-BR" altLang="pt-BR"/>
              <a:t> Struct</a:t>
            </a:r>
          </a:p>
        </p:txBody>
      </p:sp>
      <p:sp>
        <p:nvSpPr>
          <p:cNvPr id="8223" name="CaixaDeTexto 26"/>
          <p:cNvSpPr txBox="1">
            <a:spLocks noChangeArrowheads="1"/>
          </p:cNvSpPr>
          <p:nvPr/>
        </p:nvSpPr>
        <p:spPr bwMode="auto">
          <a:xfrm>
            <a:off x="2786063" y="4398963"/>
            <a:ext cx="3275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Codigo             Nome                Salario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E43943A-57AF-469C-B192-65C3F1F736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coleção de campos, em que cada campo pode ser de um tipo de dado diferente. Por isso, são conhecidas como estruturas de dados heterogêneas.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7250" y="3286125"/>
          <a:ext cx="740251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52">
                  <a:extLst>
                    <a:ext uri="{9D8B030D-6E8A-4147-A177-3AD203B41FA5}"/>
                  </a:extLst>
                </a:gridCol>
                <a:gridCol w="969787">
                  <a:extLst>
                    <a:ext uri="{9D8B030D-6E8A-4147-A177-3AD203B41FA5}"/>
                  </a:extLst>
                </a:gridCol>
                <a:gridCol w="659317">
                  <a:extLst>
                    <a:ext uri="{9D8B030D-6E8A-4147-A177-3AD203B41FA5}"/>
                  </a:extLst>
                </a:gridCol>
                <a:gridCol w="362114">
                  <a:extLst>
                    <a:ext uri="{9D8B030D-6E8A-4147-A177-3AD203B41FA5}"/>
                  </a:extLst>
                </a:gridCol>
                <a:gridCol w="1151104">
                  <a:extLst>
                    <a:ext uri="{9D8B030D-6E8A-4147-A177-3AD203B41FA5}"/>
                  </a:extLst>
                </a:gridCol>
                <a:gridCol w="597554">
                  <a:extLst>
                    <a:ext uri="{9D8B030D-6E8A-4147-A177-3AD203B41FA5}"/>
                  </a:extLst>
                </a:gridCol>
                <a:gridCol w="857254">
                  <a:extLst>
                    <a:ext uri="{9D8B030D-6E8A-4147-A177-3AD203B41FA5}"/>
                  </a:extLst>
                </a:gridCol>
                <a:gridCol w="1571631">
                  <a:extLst>
                    <a:ext uri="{9D8B030D-6E8A-4147-A177-3AD203B41FA5}"/>
                  </a:extLst>
                </a:gridCol>
              </a:tblGrid>
              <a:tr h="370681">
                <a:tc gridSpan="8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Dados_de_Funcionario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Codigo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9182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Nome: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Joseph</a:t>
                      </a:r>
                      <a:r>
                        <a:rPr lang="pt-BR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pt-BR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Climber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Sexo: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Masculino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Endereco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7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Universidade</a:t>
                      </a:r>
                      <a:r>
                        <a:rPr lang="pt-BR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de Brasília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Cargo: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Professor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Salario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R$ 455,46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7D5886-E2B2-4E3B-94E3-D5C40FB5592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variaveis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Nome, Sexo, Endereço e Cargo são </a:t>
            </a:r>
            <a:r>
              <a:rPr lang="pt-BR" sz="1800" b="1" i="1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strings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Codigo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Salario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</a:t>
            </a:r>
            <a:r>
              <a:rPr lang="pt-BR" sz="1800" b="1" i="1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ctr" rotWithShape="0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Essas variáveis e seus tipos, criam um novo tipo de dado: </a:t>
            </a:r>
            <a:r>
              <a:rPr lang="pt-BR" sz="1800" b="1" i="1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Dados_de_Funcionario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ctr" rotWithShape="0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Da mesma forma que existem os tipos vetor de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agora existe o tipo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Dados_de_Funcionario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ctr" rotWithShape="0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variáveis que estão dentro da 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são chamadas de </a:t>
            </a:r>
            <a:r>
              <a:rPr lang="pt-BR" sz="1800" b="1" i="1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membros da estrutura 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dirty="0" err="1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struct</a:t>
            </a:r>
            <a:r>
              <a:rPr lang="pt-BR" sz="1800" dirty="0">
                <a:effectLst>
                  <a:outerShdw blurRad="38100" dist="38100" dir="2700000" algn="ctr" rotWithShape="0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ctr" rotWithShape="0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84238" y="1357313"/>
          <a:ext cx="740251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52">
                  <a:extLst>
                    <a:ext uri="{9D8B030D-6E8A-4147-A177-3AD203B41FA5}"/>
                  </a:extLst>
                </a:gridCol>
                <a:gridCol w="969787">
                  <a:extLst>
                    <a:ext uri="{9D8B030D-6E8A-4147-A177-3AD203B41FA5}"/>
                  </a:extLst>
                </a:gridCol>
                <a:gridCol w="659317">
                  <a:extLst>
                    <a:ext uri="{9D8B030D-6E8A-4147-A177-3AD203B41FA5}"/>
                  </a:extLst>
                </a:gridCol>
                <a:gridCol w="362114">
                  <a:extLst>
                    <a:ext uri="{9D8B030D-6E8A-4147-A177-3AD203B41FA5}"/>
                  </a:extLst>
                </a:gridCol>
                <a:gridCol w="1151104">
                  <a:extLst>
                    <a:ext uri="{9D8B030D-6E8A-4147-A177-3AD203B41FA5}"/>
                  </a:extLst>
                </a:gridCol>
                <a:gridCol w="597554">
                  <a:extLst>
                    <a:ext uri="{9D8B030D-6E8A-4147-A177-3AD203B41FA5}"/>
                  </a:extLst>
                </a:gridCol>
                <a:gridCol w="857253">
                  <a:extLst>
                    <a:ext uri="{9D8B030D-6E8A-4147-A177-3AD203B41FA5}"/>
                  </a:extLst>
                </a:gridCol>
                <a:gridCol w="1571630">
                  <a:extLst>
                    <a:ext uri="{9D8B030D-6E8A-4147-A177-3AD203B41FA5}"/>
                  </a:extLst>
                </a:gridCol>
              </a:tblGrid>
              <a:tr h="370681">
                <a:tc gridSpan="8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Dados_de_Funcionario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Codigo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9182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Nome: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Joseph</a:t>
                      </a:r>
                      <a:r>
                        <a:rPr lang="pt-BR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pt-BR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Climber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Sexo: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Masculino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Endereco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7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Universidade</a:t>
                      </a:r>
                      <a:r>
                        <a:rPr lang="pt-BR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de Brasília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Cargo:</a:t>
                      </a:r>
                      <a:endParaRPr lang="pt-BR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gridSpan="2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Professor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Salario</a:t>
                      </a:r>
                      <a:r>
                        <a:rPr lang="pt-B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itchFamily="49" charset="0"/>
                          <a:cs typeface="Courier New" pitchFamily="49" charset="0"/>
                        </a:rPr>
                        <a:t>R$ 455,46</a:t>
                      </a:r>
                      <a:endParaRPr lang="pt-BR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8" marR="91448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AA7D88-4EF7-44D3-9CF0-7373C978FA6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Declaração de uma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C: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Dados_De_Funcionario{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codigo;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salario;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nome[50], sexo[10];</a:t>
            </a:r>
          </a:p>
          <a:p>
            <a:pPr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endereco[50], cargo[50];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algn="just" eaLnBrk="1" hangingPunct="1"/>
            <a:endParaRPr lang="pt-BR" altLang="pt-BR" sz="16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Dados_De_Funcionario funcionario;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06/10/2016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41130A9-9F6F-4447-852C-C36C8BA50E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 Acessando membros de uma </a:t>
            </a:r>
            <a:r>
              <a:rPr lang="pt-BR" altLang="pt-BR" sz="18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Dados_De_Funcionario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salario;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nome[50], sexo[10];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[50], cargo[50];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Structs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algn="just">
          <a:buFontTx/>
          <a:buChar char="•"/>
          <a:defRPr sz="1800" dirty="0">
            <a:effectLst>
              <a:outerShdw blurRad="38100" dist="38100" dir="2700000" algn="ctr" rotWithShape="0">
                <a:srgbClr val="C0C0C0"/>
              </a:outerShdw>
            </a:effectLst>
            <a:latin typeface="Verdana" pitchFamily="34" charset="0"/>
            <a:cs typeface="Times New Roman" pitchFamily="18" charset="0"/>
          </a:defRPr>
        </a:defPPr>
      </a:lstStyle>
    </a:tx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14075</TotalTime>
  <Words>1803</Words>
  <Application>Microsoft Office PowerPoint</Application>
  <PresentationFormat>Apresentação na tela (4:3)</PresentationFormat>
  <Paragraphs>549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1852</cp:revision>
  <cp:lastPrinted>2015-10-08T13:40:23Z</cp:lastPrinted>
  <dcterms:created xsi:type="dcterms:W3CDTF">2002-12-12T12:34:29Z</dcterms:created>
  <dcterms:modified xsi:type="dcterms:W3CDTF">2016-10-06T23:42:03Z</dcterms:modified>
</cp:coreProperties>
</file>