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2"/>
  </p:notesMasterIdLst>
  <p:handoutMasterIdLst>
    <p:handoutMasterId r:id="rId113"/>
  </p:handoutMasterIdLst>
  <p:sldIdLst>
    <p:sldId id="778" r:id="rId2"/>
    <p:sldId id="601" r:id="rId3"/>
    <p:sldId id="657" r:id="rId4"/>
    <p:sldId id="658" r:id="rId5"/>
    <p:sldId id="660" r:id="rId6"/>
    <p:sldId id="732" r:id="rId7"/>
    <p:sldId id="731" r:id="rId8"/>
    <p:sldId id="733" r:id="rId9"/>
    <p:sldId id="661" r:id="rId10"/>
    <p:sldId id="662" r:id="rId11"/>
    <p:sldId id="663" r:id="rId12"/>
    <p:sldId id="664" r:id="rId13"/>
    <p:sldId id="665" r:id="rId14"/>
    <p:sldId id="666" r:id="rId15"/>
    <p:sldId id="769" r:id="rId16"/>
    <p:sldId id="770" r:id="rId17"/>
    <p:sldId id="771" r:id="rId18"/>
    <p:sldId id="734" r:id="rId19"/>
    <p:sldId id="735" r:id="rId20"/>
    <p:sldId id="667" r:id="rId21"/>
    <p:sldId id="737" r:id="rId22"/>
    <p:sldId id="738" r:id="rId23"/>
    <p:sldId id="739" r:id="rId24"/>
    <p:sldId id="740" r:id="rId25"/>
    <p:sldId id="752" r:id="rId26"/>
    <p:sldId id="753" r:id="rId27"/>
    <p:sldId id="669" r:id="rId28"/>
    <p:sldId id="670" r:id="rId29"/>
    <p:sldId id="680" r:id="rId30"/>
    <p:sldId id="681" r:id="rId31"/>
    <p:sldId id="671" r:id="rId32"/>
    <p:sldId id="672" r:id="rId33"/>
    <p:sldId id="682" r:id="rId34"/>
    <p:sldId id="683" r:id="rId35"/>
    <p:sldId id="693" r:id="rId36"/>
    <p:sldId id="779" r:id="rId37"/>
    <p:sldId id="780" r:id="rId38"/>
    <p:sldId id="774" r:id="rId39"/>
    <p:sldId id="776" r:id="rId40"/>
    <p:sldId id="775" r:id="rId41"/>
    <p:sldId id="676" r:id="rId42"/>
    <p:sldId id="685" r:id="rId43"/>
    <p:sldId id="684" r:id="rId44"/>
    <p:sldId id="687" r:id="rId45"/>
    <p:sldId id="689" r:id="rId46"/>
    <p:sldId id="766" r:id="rId47"/>
    <p:sldId id="690" r:id="rId48"/>
    <p:sldId id="691" r:id="rId49"/>
    <p:sldId id="692" r:id="rId50"/>
    <p:sldId id="726" r:id="rId51"/>
    <p:sldId id="727" r:id="rId52"/>
    <p:sldId id="728" r:id="rId53"/>
    <p:sldId id="729" r:id="rId54"/>
    <p:sldId id="696" r:id="rId55"/>
    <p:sldId id="697" r:id="rId56"/>
    <p:sldId id="767" r:id="rId57"/>
    <p:sldId id="768" r:id="rId58"/>
    <p:sldId id="772" r:id="rId59"/>
    <p:sldId id="698" r:id="rId60"/>
    <p:sldId id="699" r:id="rId61"/>
    <p:sldId id="700" r:id="rId62"/>
    <p:sldId id="701" r:id="rId63"/>
    <p:sldId id="702" r:id="rId64"/>
    <p:sldId id="703" r:id="rId65"/>
    <p:sldId id="704" r:id="rId66"/>
    <p:sldId id="705" r:id="rId67"/>
    <p:sldId id="706" r:id="rId68"/>
    <p:sldId id="708" r:id="rId69"/>
    <p:sldId id="709" r:id="rId70"/>
    <p:sldId id="710" r:id="rId71"/>
    <p:sldId id="711" r:id="rId72"/>
    <p:sldId id="712" r:id="rId73"/>
    <p:sldId id="781" r:id="rId74"/>
    <p:sldId id="782" r:id="rId75"/>
    <p:sldId id="783" r:id="rId76"/>
    <p:sldId id="784" r:id="rId77"/>
    <p:sldId id="786" r:id="rId78"/>
    <p:sldId id="787" r:id="rId79"/>
    <p:sldId id="789" r:id="rId80"/>
    <p:sldId id="713" r:id="rId81"/>
    <p:sldId id="714" r:id="rId82"/>
    <p:sldId id="760" r:id="rId83"/>
    <p:sldId id="761" r:id="rId84"/>
    <p:sldId id="762" r:id="rId85"/>
    <p:sldId id="715" r:id="rId86"/>
    <p:sldId id="716" r:id="rId87"/>
    <p:sldId id="717" r:id="rId88"/>
    <p:sldId id="742" r:id="rId89"/>
    <p:sldId id="763" r:id="rId90"/>
    <p:sldId id="764" r:id="rId91"/>
    <p:sldId id="765" r:id="rId92"/>
    <p:sldId id="777" r:id="rId93"/>
    <p:sldId id="743" r:id="rId94"/>
    <p:sldId id="744" r:id="rId95"/>
    <p:sldId id="745" r:id="rId96"/>
    <p:sldId id="746" r:id="rId97"/>
    <p:sldId id="747" r:id="rId98"/>
    <p:sldId id="748" r:id="rId99"/>
    <p:sldId id="749" r:id="rId100"/>
    <p:sldId id="750" r:id="rId101"/>
    <p:sldId id="751" r:id="rId102"/>
    <p:sldId id="718" r:id="rId103"/>
    <p:sldId id="719" r:id="rId104"/>
    <p:sldId id="720" r:id="rId105"/>
    <p:sldId id="721" r:id="rId106"/>
    <p:sldId id="723" r:id="rId107"/>
    <p:sldId id="724" r:id="rId108"/>
    <p:sldId id="725" r:id="rId109"/>
    <p:sldId id="757" r:id="rId110"/>
    <p:sldId id="759" r:id="rId111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9E00"/>
    <a:srgbClr val="0000CC"/>
    <a:srgbClr val="C0C0C0"/>
    <a:srgbClr val="EAEAEA"/>
    <a:srgbClr val="000000"/>
    <a:srgbClr val="800000"/>
    <a:srgbClr val="D4D4D4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2" autoAdjust="0"/>
    <p:restoredTop sz="99333" autoAdjust="0"/>
  </p:normalViewPr>
  <p:slideViewPr>
    <p:cSldViewPr>
      <p:cViewPr varScale="1">
        <p:scale>
          <a:sx n="72" d="100"/>
          <a:sy n="72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151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F95F5E39-B1C8-4C5E-A927-176FB892CAC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37557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DDC07A74-D7E4-487D-A2FA-1E0D9BD07E5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4566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A72DC-8D8F-466C-8099-4322BC797B0C}" type="datetime1">
              <a:rPr lang="pt-BR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183C2-93F2-41DF-BB6E-D1FB1435E8F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7010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18157-EFE8-47B4-A457-1CFE905B0EB7}" type="datetime1">
              <a:rPr lang="pt-BR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CCF67-46E8-442B-A25A-62FD8511E53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0783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81753-0F15-4F8C-8A4B-B9A330060A31}" type="datetime1">
              <a:rPr lang="pt-BR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185E5-4AC1-4B6C-B929-7196D6162B5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3463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FCFC2-F539-4A2C-9E2F-28D3D1238C82}" type="datetime1">
              <a:rPr lang="pt-BR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E7DD7-E0A9-4979-9DE5-401C217A8F8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0371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89779-75AF-4E4C-9E8B-1475C54FAD9C}" type="datetime1">
              <a:rPr lang="pt-BR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8BDF7-3187-4FBA-84C6-F7D95EB9E53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080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CF151283-6EEB-4434-AE06-E95329ADF77A}" type="datetime1">
              <a:rPr lang="pt-BR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877B736B-34E0-4825-8C12-9FE9D928903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9713"/>
            <a:ext cx="39131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77863" y="1044575"/>
            <a:ext cx="7788275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8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  <p:pic>
        <p:nvPicPr>
          <p:cNvPr id="119810" name="Picture 2" descr="http://artdesignandstuff.com/wp-content/uploads/2011/01/NickGentryMA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1773238"/>
            <a:ext cx="3267075" cy="3633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F07320E-2806-471F-A2B7-D582A592291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331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endParaRPr lang="pt-BR" alt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*p, q, x;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15;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 = &amp;x;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q = *p;</a:t>
            </a:r>
          </a:p>
          <a:p>
            <a:pPr algn="just" eaLnBrk="1" hangingPunct="1"/>
            <a:endParaRPr lang="pt-BR" alt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 \n", p);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 \n", *p);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 \n", q); 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405024C-A0DD-4197-A638-C48CA86FECA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240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Fragmentação da memória: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Heaps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acabam sendo compostas por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regiões de memória usadas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intercaladas com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regiões não usadas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, ou seja, a memória torna-se fragmentada.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Encontrar um espaço de  memória livre do tamanho de que se necessita pode se tornar com o tempo um problema difícil.</a:t>
            </a:r>
            <a:endParaRPr lang="pt-BR" altLang="pt-BR" sz="1800" i="1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449D0CD-6BD6-44E9-AF8E-65CF1BEF292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342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Problema com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Heaps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  <p:pic>
        <p:nvPicPr>
          <p:cNvPr id="103430" name="Picture 2" descr="http://gameprogrammingpatterns.com/images/object-pool-heap-fragmen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000250"/>
            <a:ext cx="51435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31" name="Retângulo 10"/>
          <p:cNvSpPr>
            <a:spLocks noChangeArrowheads="1"/>
          </p:cNvSpPr>
          <p:nvPr/>
        </p:nvSpPr>
        <p:spPr bwMode="auto">
          <a:xfrm>
            <a:off x="2143125" y="1928813"/>
            <a:ext cx="2143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03432" name="Retângulo 11"/>
          <p:cNvSpPr>
            <a:spLocks noChangeArrowheads="1"/>
          </p:cNvSpPr>
          <p:nvPr/>
        </p:nvSpPr>
        <p:spPr bwMode="auto">
          <a:xfrm>
            <a:off x="2143125" y="2668588"/>
            <a:ext cx="2143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03433" name="Retângulo 12"/>
          <p:cNvSpPr>
            <a:spLocks noChangeArrowheads="1"/>
          </p:cNvSpPr>
          <p:nvPr/>
        </p:nvSpPr>
        <p:spPr bwMode="auto">
          <a:xfrm>
            <a:off x="2143125" y="3429000"/>
            <a:ext cx="2143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03434" name="Retângulo 13"/>
          <p:cNvSpPr>
            <a:spLocks noChangeArrowheads="1"/>
          </p:cNvSpPr>
          <p:nvPr/>
        </p:nvSpPr>
        <p:spPr bwMode="auto">
          <a:xfrm>
            <a:off x="2143125" y="4214813"/>
            <a:ext cx="3786188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03435" name="Retângulo 14"/>
          <p:cNvSpPr>
            <a:spLocks noChangeArrowheads="1"/>
          </p:cNvSpPr>
          <p:nvPr/>
        </p:nvSpPr>
        <p:spPr bwMode="auto">
          <a:xfrm>
            <a:off x="2136775" y="4978400"/>
            <a:ext cx="4422775" cy="190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03436" name="Retângulo 15"/>
          <p:cNvSpPr>
            <a:spLocks noChangeArrowheads="1"/>
          </p:cNvSpPr>
          <p:nvPr/>
        </p:nvSpPr>
        <p:spPr bwMode="auto">
          <a:xfrm>
            <a:off x="3500438" y="5546725"/>
            <a:ext cx="857250" cy="968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03437" name="Retângulo 17"/>
          <p:cNvSpPr>
            <a:spLocks noChangeArrowheads="1"/>
          </p:cNvSpPr>
          <p:nvPr/>
        </p:nvSpPr>
        <p:spPr bwMode="auto">
          <a:xfrm>
            <a:off x="5072063" y="5572125"/>
            <a:ext cx="642937" cy="714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sp>
        <p:nvSpPr>
          <p:cNvPr id="103438" name="CaixaDeTexto 18"/>
          <p:cNvSpPr txBox="1">
            <a:spLocks noChangeArrowheads="1"/>
          </p:cNvSpPr>
          <p:nvPr/>
        </p:nvSpPr>
        <p:spPr bwMode="auto">
          <a:xfrm>
            <a:off x="2165350" y="1835150"/>
            <a:ext cx="3300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 i="1"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está inicialmente vazia.</a:t>
            </a:r>
          </a:p>
        </p:txBody>
      </p:sp>
      <p:sp>
        <p:nvSpPr>
          <p:cNvPr id="103439" name="CaixaDeTexto 19"/>
          <p:cNvSpPr txBox="1">
            <a:spLocks noChangeArrowheads="1"/>
          </p:cNvSpPr>
          <p:nvPr/>
        </p:nvSpPr>
        <p:spPr bwMode="auto">
          <a:xfrm>
            <a:off x="2143125" y="2620963"/>
            <a:ext cx="29765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Alocamos 7 bytes para foo.</a:t>
            </a:r>
          </a:p>
        </p:txBody>
      </p:sp>
      <p:sp>
        <p:nvSpPr>
          <p:cNvPr id="103440" name="CaixaDeTexto 20"/>
          <p:cNvSpPr txBox="1">
            <a:spLocks noChangeArrowheads="1"/>
          </p:cNvSpPr>
          <p:nvPr/>
        </p:nvSpPr>
        <p:spPr bwMode="auto">
          <a:xfrm>
            <a:off x="2133600" y="3416300"/>
            <a:ext cx="3192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Alocamos 12 bytes para bar.</a:t>
            </a:r>
          </a:p>
        </p:txBody>
      </p:sp>
      <p:sp>
        <p:nvSpPr>
          <p:cNvPr id="103441" name="CaixaDeTexto 21"/>
          <p:cNvSpPr txBox="1">
            <a:spLocks noChangeArrowheads="1"/>
          </p:cNvSpPr>
          <p:nvPr/>
        </p:nvSpPr>
        <p:spPr bwMode="auto">
          <a:xfrm>
            <a:off x="2120900" y="4143375"/>
            <a:ext cx="1903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Desalocamos foo.</a:t>
            </a:r>
          </a:p>
        </p:txBody>
      </p:sp>
      <p:sp>
        <p:nvSpPr>
          <p:cNvPr id="103442" name="CaixaDeTexto 22"/>
          <p:cNvSpPr txBox="1">
            <a:spLocks noChangeArrowheads="1"/>
          </p:cNvSpPr>
          <p:nvPr/>
        </p:nvSpPr>
        <p:spPr bwMode="auto">
          <a:xfrm>
            <a:off x="2143125" y="4906963"/>
            <a:ext cx="49101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Alocar novos 12 bytes agora fica complicado.</a:t>
            </a:r>
          </a:p>
        </p:txBody>
      </p:sp>
      <p:sp>
        <p:nvSpPr>
          <p:cNvPr id="103443" name="CaixaDeTexto 23"/>
          <p:cNvSpPr txBox="1">
            <a:spLocks noChangeArrowheads="1"/>
          </p:cNvSpPr>
          <p:nvPr/>
        </p:nvSpPr>
        <p:spPr bwMode="auto">
          <a:xfrm>
            <a:off x="3500438" y="5478463"/>
            <a:ext cx="9286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Problema</a:t>
            </a:r>
          </a:p>
        </p:txBody>
      </p:sp>
      <p:sp>
        <p:nvSpPr>
          <p:cNvPr id="103444" name="CaixaDeTexto 24"/>
          <p:cNvSpPr txBox="1">
            <a:spLocks noChangeArrowheads="1"/>
          </p:cNvSpPr>
          <p:nvPr/>
        </p:nvSpPr>
        <p:spPr bwMode="auto">
          <a:xfrm>
            <a:off x="4935538" y="5478463"/>
            <a:ext cx="927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Problema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B5CF0A9-8951-4BBC-9F15-3BA38F0A235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445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Alocação de matrizes: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 A alocação dinâmica de matrizes é realizada por meio das funções de manipulação de memória já apresentadas.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Pode ser feitas de duas maneiras:</a:t>
            </a:r>
          </a:p>
          <a:p>
            <a:pPr lvl="1"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/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1. Utilizando um único ponteiro e “entendendo” os valores lidos como sendo elementos de uma  matriz.</a:t>
            </a:r>
          </a:p>
          <a:p>
            <a:pPr lvl="2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/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2. Utilizando ponteiro para ponteiro.</a:t>
            </a:r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2BCA1A1-539E-4DF8-8E58-E85E872D347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547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Alocação de matrizes (utilizando um único ponteiro):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endParaRPr lang="en-US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*mat;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Nlin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número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linhas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da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matriz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Nlin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número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colunas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da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matriz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mat = (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Nlin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BDB5178-1796-4D90-BFEA-1BA531C57CC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650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Nlin;i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(j=0;j&lt;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Ncol;j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 valor [%d][%d] da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matriz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:",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("%d", mat+(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)+j);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Nlin;i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(j=0;j&lt;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Ncol;j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("MAT[%d][%d]: %d \n",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*(mat+(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)+j));       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(mat); 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8A073E5-D7D5-4F3F-AB77-7119022E8A8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752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Alocação de matrizes (utilizando ponteiro para ponteiro):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  <p:pic>
        <p:nvPicPr>
          <p:cNvPr id="1075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39"/>
          <a:stretch>
            <a:fillRect/>
          </a:stretch>
        </p:blipFill>
        <p:spPr bwMode="auto">
          <a:xfrm>
            <a:off x="1214438" y="1928813"/>
            <a:ext cx="6929437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5E6D40A-9D81-49D8-AA9F-097B1A99365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957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Alocação de matrizes (utilizando ponteiro para ponteiro):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endParaRPr lang="en-US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      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**mat;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Nlin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número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linhas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da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matriz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Nlin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número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colunas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da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matriz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mat = (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**)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Nlin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*));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Nlin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*(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mat+i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= (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// mat[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 = (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*)malloc(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3317B15-16E1-4ED5-99BC-F3F91516E15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1059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Nlin;i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(j=0;j&lt;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Ncol;j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 valor [%d][%d] da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matriz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:",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("%d", *(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mat+i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)+j);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//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d",&amp;mat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][j]);       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Nlin;i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(j=0;j&lt;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Ncol;j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("MAT[%d][%d]: %d \n",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*(*(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mat+i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)+j));       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//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("MAT[%d][%d]: %d \n",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mat[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][j]);       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 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B9FCA7D-41C4-4437-9B81-3C791EA5297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1162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Nlin;i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(*(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mat+i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//for (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Nlin;i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//   free(mat[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(mat); </a:t>
            </a:r>
          </a:p>
          <a:p>
            <a:pPr algn="just" eaLnBrk="1" hangingPunct="1"/>
            <a:endParaRPr lang="en-US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AEC0F82-11C6-4F59-A3CC-3E6AA5ECBF5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1264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1995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Passando </a:t>
            </a:r>
            <a:r>
              <a:rPr lang="pt-BR" altLang="pt-BR" sz="1800" i="1" dirty="0">
                <a:latin typeface="Verdana" panose="020B0604030504040204" pitchFamily="34" charset="0"/>
                <a:cs typeface="Times New Roman" panose="02020603050405020304" pitchFamily="18" charset="0"/>
              </a:rPr>
              <a:t>matrizes 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como parâmetro de funções, utilizando ponteiro para ponteiro.</a:t>
            </a:r>
            <a:endParaRPr lang="pt-BR" altLang="pt-BR" sz="1800" b="1" i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b="1" i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imprimematriz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**,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lvl="1" algn="just" eaLnBrk="1" hangingPunct="1"/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 = 4, C = 3, **M;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i, j;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M = (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**)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(L*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*));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for(i = 0; i&lt; L; i++)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*(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M+i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= (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(C*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08FC0F5-E043-4FF1-8402-10533CF7785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434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*p1, *p2, x, y, z;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x = 10;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p1 = &amp;x;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p2 = p1;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("x: %d \n", x);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("&amp;x: %d \n", &amp;x);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("p1: %d \n", p1);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("&amp;p1: %d \n", &amp;p1);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("p2: %d \n", p2);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("&amp;p2: %d \n", &amp;p2);     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5D961A4-5FA9-41DE-AF72-2370E7BB89E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110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1366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1995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for(i = 0; i&lt;L; i++)      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for(j = 0; j&lt;C; j++)      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M[i][j] = i*j;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imprimematriz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(M, L, C);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imprimematriz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**M,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C){</a:t>
            </a:r>
          </a:p>
          <a:p>
            <a:pPr lvl="1"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i, j;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for(i = 0; i&lt;L; i++){      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for(j = 0; j&lt;C; j++)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("%d ", *(*(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M+i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)+j));        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1252907-20C3-40ED-A0AD-8D31CFBFE20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536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*p1;       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(“y: %d \n", y);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z = *p2;    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(“z: %d \n", z);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88C5F5D-9673-49AC-98AA-00B21791587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638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Aritmética de ponteiros: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Existem duas operações possíveis com ponteiros: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Adição; e</a:t>
            </a:r>
          </a:p>
          <a:p>
            <a:pPr lvl="2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Subtração.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endParaRPr lang="pt-BR" altLang="pt-BR" sz="160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endParaRPr lang="pt-BR" altLang="pt-BR" sz="160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endParaRPr lang="pt-BR" altLang="pt-BR" sz="160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endParaRPr lang="pt-BR" altLang="pt-BR" sz="160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4DA67F6-961E-4EB3-9643-ED61C2EBCAE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741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Aritmética de ponteiros: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Consideremos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p1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um ponteiro para um inteiro com valor atual 1000. Assuma, também, que os inteiros são de 4 bytes.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Após a expressão p1++,  p1 contém 1004.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Cada vez que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p1 é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incrementado, ele aponta para o próximo inteiro.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O mesmo é verdade nos decrementos.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Ou seja, ponteiros incrementam ou decrementam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pelo tamanho do tipo de dado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que eles apontam.</a:t>
            </a:r>
          </a:p>
          <a:p>
            <a:pPr lvl="1" algn="just" eaLnBrk="1" hangingPunct="1"/>
            <a:endParaRPr lang="pt-BR" altLang="pt-BR" sz="160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endParaRPr lang="pt-BR" altLang="pt-BR" sz="160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endParaRPr lang="pt-BR" altLang="pt-BR" sz="160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endParaRPr lang="pt-BR" altLang="pt-BR" sz="160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060E613-83FD-4AB0-9D64-4E3C1A3F19C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843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pt-BR" sz="1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*p1, x = 10;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p1 = &amp;x;          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("p1: %d \n", p1);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(“&amp;x: %d \n", &amp;x);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("x: %d \n", x);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p1++;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("p1: %d \n", p1);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(“&amp;x: %d \n", &amp;x);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("x: %d \n", x);</a:t>
            </a:r>
          </a:p>
          <a:p>
            <a:pPr algn="just" eaLnBrk="1" hangingPunct="1"/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98422A0-ABD9-4465-91A3-4D29AD09EA6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946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pt-BR" sz="1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*p1, x = ‘a’;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p1 = &amp;x;          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("p1: %d \n", p1);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("&amp;x: %d \n", &amp;x);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("x: %c \n", x);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p1++;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("p1: %d \n", p1);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("&amp;x: %d \n", &amp;x);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("x: %c \n", x);</a:t>
            </a:r>
          </a:p>
          <a:p>
            <a:pPr algn="just" eaLnBrk="1" hangingPunct="1"/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555EC99-487D-4ECC-9E22-CA16402E25E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048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pt-BR" sz="1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= 1.23212345, *p1;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p1 = &amp;x;          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("p1: %d \n", p1);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("&amp;x: %d \n", &amp;x);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("x: %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\n", x);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p1 = p1 + 2;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("p1: %d \n", p1);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("&amp;x: %d \n", &amp;x);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("x: %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\n", x);</a:t>
            </a:r>
          </a:p>
          <a:p>
            <a:pPr algn="just" eaLnBrk="1" hangingPunct="1"/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714625" y="1303338"/>
          <a:ext cx="3786188" cy="48212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2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Memória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0996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1000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0997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1998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0999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1000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1001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1002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1003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1004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1005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1006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677863" y="6248400"/>
            <a:ext cx="1905000" cy="457200"/>
          </a:xfrm>
        </p:spPr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81775" y="6248400"/>
            <a:ext cx="1905000" cy="4572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1EF5B0C-C4F2-4DC1-A92C-1CC77E83A45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  <p:sp>
        <p:nvSpPr>
          <p:cNvPr id="21552" name="Retângulo 6"/>
          <p:cNvSpPr>
            <a:spLocks noChangeArrowheads="1"/>
          </p:cNvSpPr>
          <p:nvPr/>
        </p:nvSpPr>
        <p:spPr bwMode="auto">
          <a:xfrm>
            <a:off x="1185863" y="3105150"/>
            <a:ext cx="2547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Endereços de memória</a:t>
            </a:r>
          </a:p>
        </p:txBody>
      </p:sp>
      <p:sp>
        <p:nvSpPr>
          <p:cNvPr id="21553" name="CaixaDeTexto 7"/>
          <p:cNvSpPr txBox="1">
            <a:spLocks noChangeArrowheads="1"/>
          </p:cNvSpPr>
          <p:nvPr/>
        </p:nvSpPr>
        <p:spPr bwMode="auto">
          <a:xfrm>
            <a:off x="6715125" y="1643063"/>
            <a:ext cx="1928813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p1</a:t>
            </a:r>
          </a:p>
          <a:p>
            <a:pPr eaLnBrk="1" hangingPunct="1"/>
            <a:endParaRPr lang="pt-BR" altLang="pt-BR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p1 é um ponteiro para int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 ocupa 4bytes, ou seja 4 posições de memória.</a:t>
            </a:r>
          </a:p>
        </p:txBody>
      </p:sp>
      <p:cxnSp>
        <p:nvCxnSpPr>
          <p:cNvPr id="14" name="Conector reto 13"/>
          <p:cNvCxnSpPr/>
          <p:nvPr/>
        </p:nvCxnSpPr>
        <p:spPr bwMode="auto">
          <a:xfrm rot="5400000">
            <a:off x="3286919" y="2847182"/>
            <a:ext cx="71437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auto">
          <a:xfrm rot="10800000" flipV="1">
            <a:off x="3643313" y="1928813"/>
            <a:ext cx="1428750" cy="571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 bwMode="auto">
          <a:xfrm>
            <a:off x="3643313" y="3214688"/>
            <a:ext cx="214312" cy="1428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2714625" y="1303338"/>
          <a:ext cx="3786188" cy="48212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2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Memória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0996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1004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0997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1998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0999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1000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1001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1002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1003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1004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1005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1006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1007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E18BAFA-3075-4ABA-BD6B-3DA335A5B62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  <p:sp>
        <p:nvSpPr>
          <p:cNvPr id="22576" name="Retângulo 6"/>
          <p:cNvSpPr>
            <a:spLocks noChangeArrowheads="1"/>
          </p:cNvSpPr>
          <p:nvPr/>
        </p:nvSpPr>
        <p:spPr bwMode="auto">
          <a:xfrm>
            <a:off x="1189038" y="3105150"/>
            <a:ext cx="2547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Endereços de memória</a:t>
            </a:r>
          </a:p>
        </p:txBody>
      </p:sp>
      <p:sp>
        <p:nvSpPr>
          <p:cNvPr id="22577" name="CaixaDeTexto 7"/>
          <p:cNvSpPr txBox="1">
            <a:spLocks noChangeArrowheads="1"/>
          </p:cNvSpPr>
          <p:nvPr/>
        </p:nvSpPr>
        <p:spPr bwMode="auto">
          <a:xfrm>
            <a:off x="6715125" y="1643063"/>
            <a:ext cx="1928813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p1</a:t>
            </a:r>
          </a:p>
          <a:p>
            <a:pPr eaLnBrk="1" hangingPunct="1"/>
            <a:endParaRPr lang="pt-BR" altLang="pt-BR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p1 é um ponteiro para int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 ocupa 4bytes, ou seja 4 posições de memória.</a:t>
            </a:r>
          </a:p>
        </p:txBody>
      </p:sp>
      <p:sp>
        <p:nvSpPr>
          <p:cNvPr id="22578" name="CaixaDeTexto 11"/>
          <p:cNvSpPr txBox="1">
            <a:spLocks noChangeArrowheads="1"/>
          </p:cNvSpPr>
          <p:nvPr/>
        </p:nvSpPr>
        <p:spPr bwMode="auto">
          <a:xfrm>
            <a:off x="1357313" y="4143375"/>
            <a:ext cx="2286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após p1++, o endereço armazenado em p1 passa a ser 1004, ou seja, aponta para o “próximo” inteiro.</a:t>
            </a:r>
          </a:p>
        </p:txBody>
      </p:sp>
      <p:cxnSp>
        <p:nvCxnSpPr>
          <p:cNvPr id="21" name="Conector reto 20"/>
          <p:cNvCxnSpPr/>
          <p:nvPr/>
        </p:nvCxnSpPr>
        <p:spPr bwMode="auto">
          <a:xfrm rot="5400000">
            <a:off x="2567782" y="3566319"/>
            <a:ext cx="2152650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 bwMode="auto">
          <a:xfrm rot="10800000" flipV="1">
            <a:off x="3643313" y="1928813"/>
            <a:ext cx="1428750" cy="571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 bwMode="auto">
          <a:xfrm>
            <a:off x="3643313" y="4643438"/>
            <a:ext cx="214312" cy="1428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Ponteiros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870A489-C3A5-42E0-BA63-DFDBD0EABEB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355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400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Curiosidade:</a:t>
            </a:r>
          </a:p>
          <a:p>
            <a:pPr algn="just" eaLnBrk="1" hangingPunct="1">
              <a:buFontTx/>
              <a:buChar char="•"/>
            </a:pPr>
            <a:endParaRPr lang="pt-BR" altLang="pt-BR" sz="14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pt-BR" altLang="pt-BR" sz="1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pt-BR" altLang="pt-BR" sz="1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x[] = {1, 10}, *p,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 = x;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)p;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++;   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 = (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("p = %d \n", *p);   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>
              <a:buFontTx/>
              <a:buChar char="•"/>
            </a:pPr>
            <a:endParaRPr lang="pt-BR" altLang="pt-BR" sz="14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5EC7AFB-78FF-4BE5-B752-7F781F3C476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4048125" y="1303338"/>
          <a:ext cx="3786188" cy="48212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2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Memória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6780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6784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6781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6782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6783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6784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00000001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6785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6786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6787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6788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00001010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6789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6790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6791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4618" name="CaixaDeTexto 6"/>
          <p:cNvSpPr txBox="1">
            <a:spLocks noChangeArrowheads="1"/>
          </p:cNvSpPr>
          <p:nvPr/>
        </p:nvSpPr>
        <p:spPr bwMode="auto">
          <a:xfrm>
            <a:off x="7858125" y="1668463"/>
            <a:ext cx="714375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X+0</a:t>
            </a: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X+1</a:t>
            </a:r>
          </a:p>
        </p:txBody>
      </p:sp>
      <p:sp>
        <p:nvSpPr>
          <p:cNvPr id="24619" name="Retângulo 7"/>
          <p:cNvSpPr>
            <a:spLocks noChangeArrowheads="1"/>
          </p:cNvSpPr>
          <p:nvPr/>
        </p:nvSpPr>
        <p:spPr bwMode="auto">
          <a:xfrm>
            <a:off x="571500" y="1571625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357188" y="1357313"/>
          <a:ext cx="3786187" cy="48212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Memória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6776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6784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6777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6778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6779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4657" name="CaixaDeTexto 10"/>
          <p:cNvSpPr txBox="1">
            <a:spLocks noChangeArrowheads="1"/>
          </p:cNvSpPr>
          <p:nvPr/>
        </p:nvSpPr>
        <p:spPr bwMode="auto">
          <a:xfrm>
            <a:off x="4214813" y="4714875"/>
            <a:ext cx="714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</a:t>
            </a:r>
          </a:p>
        </p:txBody>
      </p:sp>
      <p:sp>
        <p:nvSpPr>
          <p:cNvPr id="24658" name="Retângulo 11"/>
          <p:cNvSpPr>
            <a:spLocks noChangeArrowheads="1"/>
          </p:cNvSpPr>
          <p:nvPr/>
        </p:nvSpPr>
        <p:spPr bwMode="auto">
          <a:xfrm>
            <a:off x="357188" y="1406525"/>
            <a:ext cx="1687512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x[] = {1, 10};</a:t>
            </a:r>
          </a:p>
          <a:p>
            <a:pPr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p = x;</a:t>
            </a:r>
          </a:p>
          <a:p>
            <a:pPr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pt-BR" altLang="pt-BR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=</a:t>
            </a:r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>
                <a:solidFill>
                  <a:srgbClr val="D09E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(int)p;</a:t>
            </a:r>
            <a:endParaRPr lang="pt-BR" altLang="pt-BR" sz="1400" b="1">
              <a:solidFill>
                <a:srgbClr val="D09E00"/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 bwMode="auto">
          <a:xfrm rot="5400000">
            <a:off x="4960938" y="3030538"/>
            <a:ext cx="223837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 bwMode="auto">
          <a:xfrm rot="10800000" flipV="1">
            <a:off x="5072063" y="2357438"/>
            <a:ext cx="1428750" cy="571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 bwMode="auto">
          <a:xfrm>
            <a:off x="5072063" y="3143250"/>
            <a:ext cx="214312" cy="1428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B3DC3B8-2B32-4E8B-B127-9448D01C849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4048125" y="1303338"/>
          <a:ext cx="3786188" cy="48212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2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Memória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6780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6785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6781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6782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6783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6784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00000001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6785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6786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6787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6788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00001010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6789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6790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6791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5642" name="CaixaDeTexto 6"/>
          <p:cNvSpPr txBox="1">
            <a:spLocks noChangeArrowheads="1"/>
          </p:cNvSpPr>
          <p:nvPr/>
        </p:nvSpPr>
        <p:spPr bwMode="auto">
          <a:xfrm>
            <a:off x="7858125" y="1668463"/>
            <a:ext cx="714375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X+0</a:t>
            </a: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X+1</a:t>
            </a:r>
          </a:p>
        </p:txBody>
      </p:sp>
      <p:sp>
        <p:nvSpPr>
          <p:cNvPr id="25643" name="Retângulo 7"/>
          <p:cNvSpPr>
            <a:spLocks noChangeArrowheads="1"/>
          </p:cNvSpPr>
          <p:nvPr/>
        </p:nvSpPr>
        <p:spPr bwMode="auto">
          <a:xfrm>
            <a:off x="571500" y="1571625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357188" y="1357313"/>
          <a:ext cx="3786187" cy="48212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Memória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6776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6785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6777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6778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6779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5681" name="CaixaDeTexto 10"/>
          <p:cNvSpPr txBox="1">
            <a:spLocks noChangeArrowheads="1"/>
          </p:cNvSpPr>
          <p:nvPr/>
        </p:nvSpPr>
        <p:spPr bwMode="auto">
          <a:xfrm>
            <a:off x="4214813" y="4714875"/>
            <a:ext cx="714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</a:t>
            </a:r>
          </a:p>
        </p:txBody>
      </p:sp>
      <p:sp>
        <p:nvSpPr>
          <p:cNvPr id="25682" name="Retângulo 12"/>
          <p:cNvSpPr>
            <a:spLocks noChangeArrowheads="1"/>
          </p:cNvSpPr>
          <p:nvPr/>
        </p:nvSpPr>
        <p:spPr bwMode="auto">
          <a:xfrm>
            <a:off x="357188" y="1406525"/>
            <a:ext cx="1795462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x[] = {1, 10};</a:t>
            </a:r>
          </a:p>
          <a:p>
            <a:pPr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p = x;</a:t>
            </a:r>
          </a:p>
          <a:p>
            <a:pPr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end = (int)p;</a:t>
            </a:r>
          </a:p>
          <a:p>
            <a:pPr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pt-BR" altLang="pt-BR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end++;   </a:t>
            </a:r>
          </a:p>
          <a:p>
            <a:pPr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eaLnBrk="1" hangingPunct="1"/>
            <a:r>
              <a:rPr lang="pt-BR" altLang="pt-BR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pt-BR" altLang="pt-BR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*)end;</a:t>
            </a:r>
          </a:p>
          <a:p>
            <a:pPr eaLnBrk="1" hangingPunct="1"/>
            <a:endParaRPr lang="pt-BR" altLang="pt-BR" sz="1400"/>
          </a:p>
        </p:txBody>
      </p:sp>
      <p:cxnSp>
        <p:nvCxnSpPr>
          <p:cNvPr id="14" name="Conector reto 13"/>
          <p:cNvCxnSpPr/>
          <p:nvPr/>
        </p:nvCxnSpPr>
        <p:spPr bwMode="auto">
          <a:xfrm rot="5400000">
            <a:off x="4782344" y="3209132"/>
            <a:ext cx="58102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auto">
          <a:xfrm rot="10800000" flipV="1">
            <a:off x="5072063" y="2357438"/>
            <a:ext cx="1428750" cy="571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 bwMode="auto">
          <a:xfrm>
            <a:off x="5072063" y="3500438"/>
            <a:ext cx="214312" cy="1428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2E775CC-E03F-4E1D-AC2A-F045DA49EE8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4048125" y="1303338"/>
          <a:ext cx="3786188" cy="48212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2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Memória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6780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6785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6781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6782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6783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6784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00000001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6785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6786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6787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6788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00001010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6789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6790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6791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6666" name="CaixaDeTexto 6"/>
          <p:cNvSpPr txBox="1">
            <a:spLocks noChangeArrowheads="1"/>
          </p:cNvSpPr>
          <p:nvPr/>
        </p:nvSpPr>
        <p:spPr bwMode="auto">
          <a:xfrm>
            <a:off x="7858125" y="1668463"/>
            <a:ext cx="714375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X+0</a:t>
            </a: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X+1</a:t>
            </a:r>
          </a:p>
        </p:txBody>
      </p:sp>
      <p:sp>
        <p:nvSpPr>
          <p:cNvPr id="26667" name="Retângulo 7"/>
          <p:cNvSpPr>
            <a:spLocks noChangeArrowheads="1"/>
          </p:cNvSpPr>
          <p:nvPr/>
        </p:nvSpPr>
        <p:spPr bwMode="auto">
          <a:xfrm>
            <a:off x="571500" y="1571625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357188" y="1357313"/>
          <a:ext cx="3786187" cy="48212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Memória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6776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6785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6777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6778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6779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6705" name="CaixaDeTexto 10"/>
          <p:cNvSpPr txBox="1">
            <a:spLocks noChangeArrowheads="1"/>
          </p:cNvSpPr>
          <p:nvPr/>
        </p:nvSpPr>
        <p:spPr bwMode="auto">
          <a:xfrm>
            <a:off x="4214813" y="4714875"/>
            <a:ext cx="714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</a:t>
            </a:r>
          </a:p>
        </p:txBody>
      </p:sp>
      <p:sp>
        <p:nvSpPr>
          <p:cNvPr id="26706" name="Retângulo 12"/>
          <p:cNvSpPr>
            <a:spLocks noChangeArrowheads="1"/>
          </p:cNvSpPr>
          <p:nvPr/>
        </p:nvSpPr>
        <p:spPr bwMode="auto">
          <a:xfrm>
            <a:off x="357188" y="1406525"/>
            <a:ext cx="179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x[] = {1, 10};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p = x;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end = (int)p;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end++; 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p = (int *)end;</a:t>
            </a:r>
          </a:p>
        </p:txBody>
      </p:sp>
      <p:cxnSp>
        <p:nvCxnSpPr>
          <p:cNvPr id="14" name="Conector reto 13"/>
          <p:cNvCxnSpPr/>
          <p:nvPr/>
        </p:nvCxnSpPr>
        <p:spPr bwMode="auto">
          <a:xfrm rot="5400000">
            <a:off x="4782344" y="3209132"/>
            <a:ext cx="58102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auto">
          <a:xfrm rot="10800000" flipV="1">
            <a:off x="5072063" y="2357438"/>
            <a:ext cx="1428750" cy="571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 bwMode="auto">
          <a:xfrm>
            <a:off x="5072063" y="3500438"/>
            <a:ext cx="214312" cy="1428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710" name="Retângulo 16"/>
          <p:cNvSpPr>
            <a:spLocks noChangeArrowheads="1"/>
          </p:cNvSpPr>
          <p:nvPr/>
        </p:nvSpPr>
        <p:spPr bwMode="auto">
          <a:xfrm>
            <a:off x="5286375" y="3571875"/>
            <a:ext cx="3286125" cy="1428750"/>
          </a:xfrm>
          <a:prstGeom prst="rect">
            <a:avLst/>
          </a:prstGeom>
          <a:solidFill>
            <a:srgbClr val="7030A0">
              <a:alpha val="2901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808146A-03E7-43D7-A73A-512FBB4373A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4048125" y="1303338"/>
          <a:ext cx="3786188" cy="48212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2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Memória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6780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6785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6781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6782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6783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6784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00000001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6785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6786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6787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6788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00001010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6789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6790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6791</a:t>
                      </a:r>
                    </a:p>
                  </a:txBody>
                  <a:tcPr marL="91439" marR="91439" marT="45723" marB="457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00000000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7690" name="CaixaDeTexto 6"/>
          <p:cNvSpPr txBox="1">
            <a:spLocks noChangeArrowheads="1"/>
          </p:cNvSpPr>
          <p:nvPr/>
        </p:nvSpPr>
        <p:spPr bwMode="auto">
          <a:xfrm>
            <a:off x="7858125" y="1668463"/>
            <a:ext cx="714375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X+0</a:t>
            </a: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X+1</a:t>
            </a:r>
          </a:p>
        </p:txBody>
      </p:sp>
      <p:sp>
        <p:nvSpPr>
          <p:cNvPr id="27691" name="Retângulo 7"/>
          <p:cNvSpPr>
            <a:spLocks noChangeArrowheads="1"/>
          </p:cNvSpPr>
          <p:nvPr/>
        </p:nvSpPr>
        <p:spPr bwMode="auto">
          <a:xfrm>
            <a:off x="571500" y="1571625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27692" name="Retângulo 12"/>
          <p:cNvSpPr>
            <a:spLocks noChangeArrowheads="1"/>
          </p:cNvSpPr>
          <p:nvPr/>
        </p:nvSpPr>
        <p:spPr bwMode="auto">
          <a:xfrm>
            <a:off x="357188" y="1406525"/>
            <a:ext cx="436245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x[] = {1, 10};</a:t>
            </a:r>
          </a:p>
          <a:p>
            <a:pPr algn="ctr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p = x;</a:t>
            </a:r>
          </a:p>
          <a:p>
            <a:pPr algn="ctr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end = (int)p;</a:t>
            </a:r>
          </a:p>
          <a:p>
            <a:pPr algn="ctr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end++;   </a:t>
            </a:r>
          </a:p>
          <a:p>
            <a:pPr algn="ctr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ctr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p = (int *)end;</a:t>
            </a:r>
          </a:p>
          <a:p>
            <a:pPr algn="ctr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printf("%d",*p);</a:t>
            </a:r>
          </a:p>
          <a:p>
            <a:pPr algn="ctr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hangingPunct="1"/>
            <a:endParaRPr lang="pt-BR" altLang="pt-BR" sz="1400"/>
          </a:p>
          <a:p>
            <a:pPr algn="ctr"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00001010 00000000 00000000 00000000</a:t>
            </a:r>
            <a:r>
              <a:rPr lang="pt-BR" altLang="pt-BR" sz="1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</a:p>
          <a:p>
            <a:pPr algn="ctr" eaLnBrk="1" hangingPunct="1"/>
            <a:endParaRPr lang="pt-BR" altLang="pt-BR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167772160</a:t>
            </a:r>
            <a:r>
              <a:rPr lang="pt-BR" altLang="pt-BR" sz="1400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endParaRPr lang="pt-BR" altLang="pt-BR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 bwMode="auto">
          <a:xfrm rot="5400000">
            <a:off x="4782344" y="3209132"/>
            <a:ext cx="58102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auto">
          <a:xfrm rot="10800000" flipV="1">
            <a:off x="5072063" y="2357438"/>
            <a:ext cx="1428750" cy="571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 bwMode="auto">
          <a:xfrm>
            <a:off x="5072063" y="3500438"/>
            <a:ext cx="214312" cy="1428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696" name="Retângulo 16"/>
          <p:cNvSpPr>
            <a:spLocks noChangeArrowheads="1"/>
          </p:cNvSpPr>
          <p:nvPr/>
        </p:nvSpPr>
        <p:spPr bwMode="auto">
          <a:xfrm>
            <a:off x="5286375" y="3571875"/>
            <a:ext cx="3286125" cy="1428750"/>
          </a:xfrm>
          <a:prstGeom prst="rect">
            <a:avLst/>
          </a:prstGeom>
          <a:solidFill>
            <a:srgbClr val="7030A0">
              <a:alpha val="2901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6B4BB1A-29D1-404A-8C49-F4D16BD0F6E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867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Curiosidade:</a:t>
            </a:r>
          </a:p>
          <a:p>
            <a:pPr algn="just" eaLnBrk="1" hangingPunct="1">
              <a:buFontTx/>
              <a:buChar char="•"/>
            </a:pPr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ctr" eaLnBrk="1" hangingPunct="1"/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</a:rPr>
              <a:t> Durante anos eu ouvi a pergunta: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ctr" eaLnBrk="1" hangingPunct="1"/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</a:rPr>
              <a:t>“É possível fazer isso?”</a:t>
            </a:r>
          </a:p>
          <a:p>
            <a:pPr lvl="1" algn="ctr" eaLnBrk="1" hangingPunct="1"/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</a:rPr>
              <a:t> Eu respondia com outra pergunta:</a:t>
            </a:r>
          </a:p>
          <a:p>
            <a:pPr lvl="1" eaLnBrk="1" hangingPunct="1"/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ctr" eaLnBrk="1" hangingPunct="1"/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</a:rPr>
              <a:t>“Qual seria a utilidade?”</a:t>
            </a:r>
          </a:p>
          <a:p>
            <a:pPr lvl="1" algn="ctr" eaLnBrk="1" hangingPunct="1"/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</a:rPr>
              <a:t> Até o dia em que eu resolvi mostrar que</a:t>
            </a:r>
            <a:r>
              <a:rPr lang="pt-BR" altLang="pt-BR" sz="1600" b="1">
                <a:latin typeface="Verdana" panose="020B0604030504040204" pitchFamily="34" charset="0"/>
                <a:cs typeface="Times New Roman" panose="02020603050405020304" pitchFamily="18" charset="0"/>
              </a:rPr>
              <a:t> é possível</a:t>
            </a:r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</a:rPr>
              <a:t>, para evitar a pergunta que não queria calar.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E0B7724-8B62-4AA0-8D69-E0EB231C424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970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Curiosidade:</a:t>
            </a:r>
          </a:p>
          <a:p>
            <a:pPr algn="just" eaLnBrk="1" hangingPunct="1"/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ctr" eaLnBrk="1" hangingPunct="1"/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</a:rPr>
              <a:t> Durante anos eu ouvi a pergunta: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ctr" eaLnBrk="1" hangingPunct="1"/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</a:rPr>
              <a:t>“É possível fazer isso?”</a:t>
            </a:r>
          </a:p>
          <a:p>
            <a:pPr lvl="1" algn="ctr" eaLnBrk="1" hangingPunct="1"/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</a:rPr>
              <a:t> Eu respondia com outra pergunta:</a:t>
            </a:r>
          </a:p>
          <a:p>
            <a:pPr lvl="1" eaLnBrk="1" hangingPunct="1"/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ctr" eaLnBrk="1" hangingPunct="1"/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</a:rPr>
              <a:t>“Qual seria a utilidade?”</a:t>
            </a:r>
          </a:p>
          <a:p>
            <a:pPr lvl="1" algn="ctr" eaLnBrk="1" hangingPunct="1"/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</a:rPr>
              <a:t> Até o dia em que eu resolvi mostrar que</a:t>
            </a:r>
            <a:r>
              <a:rPr lang="pt-BR" altLang="pt-BR" sz="1600" b="1">
                <a:latin typeface="Verdana" panose="020B0604030504040204" pitchFamily="34" charset="0"/>
                <a:cs typeface="Times New Roman" panose="02020603050405020304" pitchFamily="18" charset="0"/>
              </a:rPr>
              <a:t> é possível</a:t>
            </a:r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</a:rPr>
              <a:t>, para evitar a pergunta que não queria calar.</a:t>
            </a:r>
            <a:endParaRPr lang="pt-BR" altLang="pt-BR" sz="16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</a:rPr>
              <a:t> Desde então, vocês é que passaram a perguntar: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ctr" eaLnBrk="1" hangingPunct="1"/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</a:rPr>
              <a:t>“Qual seria a utilidade  de se fazer disso?”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ctr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ctr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ECDDF66-F4A8-4D49-A7D3-460E7419BAC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379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58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Ponteiros e vetores: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0" lvl="1"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lvl="1"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lvl="1"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#define MAX 4</a:t>
            </a:r>
          </a:p>
          <a:p>
            <a:pPr lvl="1" algn="just" eaLnBrk="1" hangingPunct="1"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en-US" sz="16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u="sng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u="sng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lvl="1"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    </a:t>
            </a:r>
          </a:p>
          <a:p>
            <a:pPr lvl="1"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x[MAX] = {0,1,2,3};</a:t>
            </a:r>
          </a:p>
          <a:p>
            <a:pPr lvl="1"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1"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Endereco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\t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Conteudo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\t \n");         </a:t>
            </a:r>
          </a:p>
          <a:p>
            <a:pPr lvl="1" algn="just" eaLnBrk="1" hangingPunct="1"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&lt;MAX;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lvl="1"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("%d\t\t  %d\t \n", &amp;x[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], x[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         </a:t>
            </a:r>
          </a:p>
          <a:p>
            <a:pPr lvl="1"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1"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	</a:t>
            </a:r>
          </a:p>
          <a:p>
            <a:pPr lvl="1"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lvl="1" algn="just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6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F3800D6-3B85-46E1-9E73-8B6E20CD792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174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Ponteiros e vetores:</a:t>
            </a:r>
          </a:p>
          <a:p>
            <a:pPr lvl="1" algn="just" eaLnBrk="1" hangingPunct="1"/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 4</a:t>
            </a:r>
          </a:p>
          <a:p>
            <a:pPr algn="just" eaLnBrk="1" hangingPunct="1"/>
            <a:endParaRPr lang="en-US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x[MAX] = {0,1,2,3};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Endereco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\t 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Conteudo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\t \n");           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Notacao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vetor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\n");            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("%d\t\t  %d\t \n", &amp;x[0], x[0]);    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Notacao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ponteiro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\n");                    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("%d\t\t  %d\t \n", x,       *x);          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6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001CC6B-FA95-4F3B-91B3-212E7001A5A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277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Ponteiros e vetores:</a:t>
            </a:r>
          </a:p>
          <a:p>
            <a:pPr lvl="1" algn="just" eaLnBrk="1" hangingPunct="1"/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 4</a:t>
            </a:r>
          </a:p>
          <a:p>
            <a:pPr algn="just" eaLnBrk="1" hangingPunct="1"/>
            <a:endParaRPr lang="en-US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x[MAX] = {0,1,2,3}, *p1;   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p1 = x;  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Endereco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\t 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Conteudo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\t \n");           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Notacao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vetor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\n");            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("%d\t\t  %d\t \n", &amp;x[0], x[0]);    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Notacao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ponteiro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\n");                    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("%d\t\t  %d\t \n", p1,    *p1);          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6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19E42DB-D725-472C-991D-D9323162C69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14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Ponteiro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é uma variável que contém o endereço de uma outra variável. 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Daí o nome, pois ele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aponta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para outra variável.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714625" y="2786063"/>
          <a:ext cx="3786188" cy="2967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2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Memória</a:t>
                      </a:r>
                    </a:p>
                  </a:txBody>
                  <a:tcPr marL="91439" marR="91439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1000</a:t>
                      </a:r>
                    </a:p>
                  </a:txBody>
                  <a:tcPr marL="91439" marR="91439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1003</a:t>
                      </a:r>
                    </a:p>
                  </a:txBody>
                  <a:tcPr marL="91439" marR="91439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1001</a:t>
                      </a:r>
                    </a:p>
                  </a:txBody>
                  <a:tcPr marL="91439" marR="91439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1002</a:t>
                      </a:r>
                    </a:p>
                  </a:txBody>
                  <a:tcPr marL="91439" marR="91439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1003</a:t>
                      </a:r>
                    </a:p>
                  </a:txBody>
                  <a:tcPr marL="91439" marR="91439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34</a:t>
                      </a:r>
                    </a:p>
                  </a:txBody>
                  <a:tcPr marL="91439" marR="91439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1004</a:t>
                      </a:r>
                    </a:p>
                  </a:txBody>
                  <a:tcPr marL="91439" marR="91439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1005</a:t>
                      </a:r>
                    </a:p>
                  </a:txBody>
                  <a:tcPr marL="91439" marR="91439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1006</a:t>
                      </a:r>
                    </a:p>
                  </a:txBody>
                  <a:tcPr marL="91439" marR="91439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9" name="Conector reto 8"/>
          <p:cNvCxnSpPr/>
          <p:nvPr/>
        </p:nvCxnSpPr>
        <p:spPr bwMode="auto">
          <a:xfrm rot="5400000">
            <a:off x="3608388" y="4106863"/>
            <a:ext cx="357187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 bwMode="auto">
          <a:xfrm rot="10800000" flipV="1">
            <a:off x="3786188" y="3357563"/>
            <a:ext cx="1428750" cy="571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 bwMode="auto">
          <a:xfrm>
            <a:off x="3786188" y="4286250"/>
            <a:ext cx="214312" cy="1428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81" name="Retângulo 14"/>
          <p:cNvSpPr>
            <a:spLocks noChangeArrowheads="1"/>
          </p:cNvSpPr>
          <p:nvPr/>
        </p:nvSpPr>
        <p:spPr bwMode="auto">
          <a:xfrm>
            <a:off x="1214438" y="4071938"/>
            <a:ext cx="2547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Endereços de memória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9342EA7-2AA7-4A64-A4BE-B315F03D2EA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379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Ponteiros e vetores:</a:t>
            </a:r>
          </a:p>
          <a:p>
            <a:pPr lvl="1" algn="just" eaLnBrk="1" hangingPunct="1"/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 4</a:t>
            </a:r>
          </a:p>
          <a:p>
            <a:pPr algn="just" eaLnBrk="1" hangingPunct="1"/>
            <a:endParaRPr lang="en-US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x[MAX] = {0,1,2,3}, *p1;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p1 = x;  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Endereco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\t 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Conteudo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\t \n");           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Notacao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vetor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\n");            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("%d\t\t  %d\t \n", &amp;x[</a:t>
            </a:r>
            <a:r>
              <a:rPr lang="en-US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x[</a:t>
            </a:r>
            <a:r>
              <a:rPr lang="en-US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    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Notacao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ponteiro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\n");                    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("%d\t\t  %d\t \n", </a:t>
            </a:r>
            <a:r>
              <a:rPr lang="en-US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????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lang="en-US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????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6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5643563" y="1412875"/>
            <a:ext cx="3143250" cy="12858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eaLnBrk="1" hangingPunct="1">
              <a:defRPr/>
            </a:pPr>
            <a:r>
              <a:rPr lang="pt-BR" dirty="0">
                <a:latin typeface="Verdana" pitchFamily="34" charset="0"/>
                <a:cs typeface="Times New Roman" pitchFamily="-107" charset="0"/>
              </a:rPr>
              <a:t>E se eu quisesse</a:t>
            </a:r>
          </a:p>
          <a:p>
            <a:pPr marL="342900" indent="-342900" eaLnBrk="1" hangingPunct="1">
              <a:defRPr/>
            </a:pPr>
            <a:r>
              <a:rPr lang="pt-BR" dirty="0">
                <a:latin typeface="Verdana" pitchFamily="34" charset="0"/>
                <a:cs typeface="Times New Roman" pitchFamily="-107" charset="0"/>
              </a:rPr>
              <a:t>acessar o 3º </a:t>
            </a:r>
          </a:p>
          <a:p>
            <a:pPr marL="342900" indent="-342900" eaLnBrk="1" hangingPunct="1">
              <a:defRPr/>
            </a:pPr>
            <a:r>
              <a:rPr lang="pt-BR" dirty="0">
                <a:latin typeface="Verdana" pitchFamily="34" charset="0"/>
                <a:cs typeface="Times New Roman" pitchFamily="-107" charset="0"/>
              </a:rPr>
              <a:t>elemento?</a:t>
            </a:r>
          </a:p>
        </p:txBody>
      </p:sp>
      <p:cxnSp>
        <p:nvCxnSpPr>
          <p:cNvPr id="9" name="Conector de seta reta 8"/>
          <p:cNvCxnSpPr>
            <a:stCxn id="6" idx="2"/>
          </p:cNvCxnSpPr>
          <p:nvPr/>
        </p:nvCxnSpPr>
        <p:spPr bwMode="auto">
          <a:xfrm rot="5400000">
            <a:off x="5135563" y="2849562"/>
            <a:ext cx="2230438" cy="192881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6" idx="2"/>
          </p:cNvCxnSpPr>
          <p:nvPr/>
        </p:nvCxnSpPr>
        <p:spPr bwMode="auto">
          <a:xfrm rot="5400000">
            <a:off x="5671344" y="3313906"/>
            <a:ext cx="2159000" cy="9286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56BE1E6-4424-4DB8-AF39-CB20C813B46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482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Ponteiros e vetores: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#define MAX 4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i, x[MAX] = {0,1,2,3};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("Endereco\t  Conteudo\t \n");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Notacao de vetor:\n");      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(i=0; i&lt;MAX; i++)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("%d\t\t  %d\t \n", &amp;x[i], x[i]);   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6E50DA9-FBE9-48EB-88DB-ABD0658594D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584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Notacao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 ponteiro:\n");            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(i=0; i&lt;MAX; i++)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("%d\t\t  %d\t \n",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x+i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*(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x+i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         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C413D48-D898-47CD-BF87-41215B690A9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686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Ponteiros e vetores: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#define MAX 4</a:t>
            </a:r>
          </a:p>
          <a:p>
            <a:pPr algn="just" eaLnBrk="1" hangingPunct="1"/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i, x[MAX] = {0,1,2,3}, *p1;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p1 = x;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("Endereco\t  Conteudo\t \n");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Notacao de vetor:\n");      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(i=0; i&lt;MAX; i++)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("%d\t\t  %d\t \n", &amp;x[i], x[i]);         </a:t>
            </a:r>
          </a:p>
          <a:p>
            <a:pPr algn="just"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F6F9805-5BD0-4E92-B83E-14497E2AEEA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789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Notacao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 ponteiro:\n");            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(i=0; i&lt;MAX; i++)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("%d\t\t  %d\t \n", p1+i, *(p1+i));         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D0710C2-E959-4833-8F76-BDA6BA1D86A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891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Ponteiros e vetores:</a:t>
            </a:r>
          </a:p>
          <a:p>
            <a:pPr algn="just" eaLnBrk="1" hangingPunct="1"/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 4</a:t>
            </a:r>
          </a:p>
          <a:p>
            <a:pPr algn="just" eaLnBrk="1" hangingPunct="1"/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x[MAX], i, *p;</a:t>
            </a:r>
          </a:p>
          <a:p>
            <a:pPr algn="just" eaLnBrk="1" hangingPunct="1"/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p=x;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pt-BR" altLang="pt-BR" sz="1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(i=0; i&lt;MAX; i++)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x[i]=i;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(i=0; i&lt;MAX; i++)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("%d ",*(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p+i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0;    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115F0E3-3BBF-4A98-B5CB-1D4745BE276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994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Vetor de ponteiros.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#define MAX 2</a:t>
            </a:r>
          </a:p>
          <a:p>
            <a:pPr algn="just" eaLnBrk="1" hangingPunct="1"/>
            <a:endParaRPr lang="en-US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*x[MAX], var1, var2;      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var1 = 3;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var2 = 4;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x[0] = &amp;var1;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x[1] = &amp;var2;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pt-BR" altLang="pt-BR" sz="16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2F262C9-AFD9-4C5F-84C6-4797C6CE6B0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096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Vetor de ponteiros.</a:t>
            </a:r>
          </a:p>
          <a:p>
            <a:pPr algn="just" eaLnBrk="1" hangingPunct="1"/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("&amp;var1: %d \n", &amp;var1);</a:t>
            </a: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("&amp;var2: %d \n", &amp;var2); </a:t>
            </a: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("var1:  %d\n", var1); </a:t>
            </a: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("var2: % d\n", var2); </a:t>
            </a: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("x[0]: %d \n", x[0]); </a:t>
            </a: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("x[1]: %d \n", x[1]); </a:t>
            </a: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("*x[0]:  %d\n", *x[0]); </a:t>
            </a: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("*x[1]: % d\n", *x[1]);    </a:t>
            </a:r>
          </a:p>
          <a:p>
            <a:pPr algn="just" eaLnBrk="1" hangingPunct="1"/>
            <a:endParaRPr lang="en-US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6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0F85F73-45D7-4FA9-8B40-C7B9412789E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198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Vetores de ponteiros: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  <p:sp>
        <p:nvSpPr>
          <p:cNvPr id="41990" name="Text Box 2052"/>
          <p:cNvSpPr txBox="1">
            <a:spLocks noChangeArrowheads="1"/>
          </p:cNvSpPr>
          <p:nvPr/>
        </p:nvSpPr>
        <p:spPr bwMode="auto">
          <a:xfrm>
            <a:off x="995363" y="1825625"/>
            <a:ext cx="7577137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*x[2], y0[2] = {0,1}, y1[2] = {2,3} 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x[0] = y0;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x[1] = y1;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("Conteudo de x[0] = y0: %d \n", x[0]);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("Conteudo de x[1] = y1: %d \n", x[1]);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("Endereço do primeiro elemento do vetor x: %d \n", &amp;x[0]);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("Endereço do segundo elemento do vetor x: %d \n", &amp;x[1]);</a:t>
            </a:r>
          </a:p>
          <a:p>
            <a:pPr algn="just" eaLnBrk="1" hangingPunct="1"/>
            <a:r>
              <a:rPr lang="pt-BR" altLang="pt-BR" sz="10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430F10E-1B68-440C-B6AB-651B6A0E089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301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Vetores de ponteiros: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  <p:sp>
        <p:nvSpPr>
          <p:cNvPr id="43014" name="Text Box 2052"/>
          <p:cNvSpPr txBox="1">
            <a:spLocks noChangeArrowheads="1"/>
          </p:cNvSpPr>
          <p:nvPr/>
        </p:nvSpPr>
        <p:spPr bwMode="auto">
          <a:xfrm>
            <a:off x="995363" y="1825625"/>
            <a:ext cx="69342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Conteudo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 y0[0]: %d \n", *(x[0] + 0)); //y0[0]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Conteudo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 y0[1]: %d \n", *(x[0] + 1)); //y0[1]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("Endereço de y0[0]: %d \n", (x[0] + 0)); //&amp;y0[0]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("Endereço de y0[1]: %d \n", (x[0] + 1)); //&amp;y0[1]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Conteudo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 y1[0]: %d \n", *(x[1] + 0)); //y1[0]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Conteudo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 y1[1]: %d \n", *(x[1] + 1)); //y1[1]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("Endereço de y1[0]: %d \n", (x[1] + 0)); //&amp;y1[0]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("Endereço de y1[1]: %d \n", (x[1] + 1)); //&amp;y1[1]</a:t>
            </a:r>
          </a:p>
          <a:p>
            <a:pPr algn="just" eaLnBrk="1" hangingPunct="1"/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812042B-F98E-48B5-9B37-3433CFB8DAA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17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Alguns usos:</a:t>
            </a:r>
          </a:p>
          <a:p>
            <a:pPr lvl="1"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Manipular vetores e matrizes, incluindo strings.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Modificar os argumentos (variáveis, vetores, matrizes e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structs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) de funções (passagem por referência).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Alocar e desalocar memória dinamicamente.</a:t>
            </a:r>
          </a:p>
          <a:p>
            <a:pPr lvl="1"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Passar para uma função o endereço de outra função. </a:t>
            </a:r>
          </a:p>
          <a:p>
            <a:pPr lvl="1"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Criar estruturas de dados complexas.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aixaDeTexto 8"/>
          <p:cNvSpPr txBox="1">
            <a:spLocks noChangeArrowheads="1"/>
          </p:cNvSpPr>
          <p:nvPr/>
        </p:nvSpPr>
        <p:spPr bwMode="auto">
          <a:xfrm>
            <a:off x="5715000" y="3030538"/>
            <a:ext cx="2214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X[0] = y0 = &amp;y0[0]</a:t>
            </a:r>
          </a:p>
        </p:txBody>
      </p:sp>
      <p:sp>
        <p:nvSpPr>
          <p:cNvPr id="44035" name="CaixaDeTexto 10"/>
          <p:cNvSpPr txBox="1">
            <a:spLocks noChangeArrowheads="1"/>
          </p:cNvSpPr>
          <p:nvPr/>
        </p:nvSpPr>
        <p:spPr bwMode="auto">
          <a:xfrm>
            <a:off x="5715000" y="2744788"/>
            <a:ext cx="2286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X[1] = y1 = &amp;y1[0]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BDF43E5-C9CE-46FB-B31E-2BFCB38ABE1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4038" name="Text Box 2052"/>
          <p:cNvSpPr txBox="1">
            <a:spLocks noChangeArrowheads="1"/>
          </p:cNvSpPr>
          <p:nvPr/>
        </p:nvSpPr>
        <p:spPr bwMode="auto">
          <a:xfrm>
            <a:off x="995363" y="1563688"/>
            <a:ext cx="6934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Vetores de ponteiros: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786063" y="2368550"/>
          <a:ext cx="2767012" cy="23463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8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189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65" marR="91465" marT="45678" marB="456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Memória</a:t>
                      </a:r>
                    </a:p>
                  </a:txBody>
                  <a:tcPr marL="91465" marR="91465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788</a:t>
                      </a:r>
                    </a:p>
                  </a:txBody>
                  <a:tcPr marL="91465" marR="91465" marT="45678" marB="456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768</a:t>
                      </a:r>
                    </a:p>
                  </a:txBody>
                  <a:tcPr marL="91465" marR="91465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784</a:t>
                      </a:r>
                    </a:p>
                  </a:txBody>
                  <a:tcPr marL="91465" marR="91465" marT="45678" marB="456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776</a:t>
                      </a:r>
                    </a:p>
                  </a:txBody>
                  <a:tcPr marL="91465" marR="91465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780</a:t>
                      </a:r>
                    </a:p>
                  </a:txBody>
                  <a:tcPr marL="91465" marR="91465" marT="45678" marB="456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</a:p>
                  </a:txBody>
                  <a:tcPr marL="91465" marR="91465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776</a:t>
                      </a:r>
                    </a:p>
                  </a:txBody>
                  <a:tcPr marL="91465" marR="91465" marT="45678" marB="456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</a:p>
                  </a:txBody>
                  <a:tcPr marL="91465" marR="91465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772</a:t>
                      </a:r>
                    </a:p>
                  </a:txBody>
                  <a:tcPr marL="91465" marR="91465" marT="45678" marB="456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</a:p>
                  </a:txBody>
                  <a:tcPr marL="91465" marR="91465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algn="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768</a:t>
                      </a:r>
                    </a:p>
                  </a:txBody>
                  <a:tcPr marL="91465" marR="91465" marT="45678" marB="4567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</a:p>
                  </a:txBody>
                  <a:tcPr marL="91465" marR="91465" marT="45678" marB="45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065" name="CaixaDeTexto 11"/>
          <p:cNvSpPr txBox="1">
            <a:spLocks noChangeArrowheads="1"/>
          </p:cNvSpPr>
          <p:nvPr/>
        </p:nvSpPr>
        <p:spPr bwMode="auto">
          <a:xfrm>
            <a:off x="5710238" y="3387725"/>
            <a:ext cx="30051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y0[1]=*(y0+1)=*(x[0]+1)</a:t>
            </a:r>
          </a:p>
        </p:txBody>
      </p:sp>
      <p:sp>
        <p:nvSpPr>
          <p:cNvPr id="44066" name="CaixaDeTexto 12"/>
          <p:cNvSpPr txBox="1">
            <a:spLocks noChangeArrowheads="1"/>
          </p:cNvSpPr>
          <p:nvPr/>
        </p:nvSpPr>
        <p:spPr bwMode="auto">
          <a:xfrm>
            <a:off x="5710238" y="3654425"/>
            <a:ext cx="3076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y0[0]=*(y0+0)=*(x[0]+0)</a:t>
            </a:r>
          </a:p>
        </p:txBody>
      </p:sp>
      <p:sp>
        <p:nvSpPr>
          <p:cNvPr id="44067" name="CaixaDeTexto 13"/>
          <p:cNvSpPr txBox="1">
            <a:spLocks noChangeArrowheads="1"/>
          </p:cNvSpPr>
          <p:nvPr/>
        </p:nvSpPr>
        <p:spPr bwMode="auto">
          <a:xfrm>
            <a:off x="5715000" y="4054475"/>
            <a:ext cx="3071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y1[1]=*(y1+1)=*(x[1]+1)</a:t>
            </a:r>
          </a:p>
        </p:txBody>
      </p:sp>
      <p:sp>
        <p:nvSpPr>
          <p:cNvPr id="44068" name="CaixaDeTexto 14"/>
          <p:cNvSpPr txBox="1">
            <a:spLocks noChangeArrowheads="1"/>
          </p:cNvSpPr>
          <p:nvPr/>
        </p:nvSpPr>
        <p:spPr bwMode="auto">
          <a:xfrm>
            <a:off x="5715000" y="4302125"/>
            <a:ext cx="3143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y1[0]=*(y1+0)=*(x[1]+0)</a:t>
            </a:r>
          </a:p>
        </p:txBody>
      </p:sp>
      <p:sp>
        <p:nvSpPr>
          <p:cNvPr id="44069" name="CaixaDeTexto 19"/>
          <p:cNvSpPr txBox="1">
            <a:spLocks noChangeArrowheads="1"/>
          </p:cNvSpPr>
          <p:nvPr/>
        </p:nvSpPr>
        <p:spPr bwMode="auto">
          <a:xfrm>
            <a:off x="428625" y="3706813"/>
            <a:ext cx="2778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&amp;y0[0] =y0+0=x[0]+0</a:t>
            </a:r>
          </a:p>
        </p:txBody>
      </p:sp>
      <p:sp>
        <p:nvSpPr>
          <p:cNvPr id="44070" name="CaixaDeTexto 20"/>
          <p:cNvSpPr txBox="1">
            <a:spLocks noChangeArrowheads="1"/>
          </p:cNvSpPr>
          <p:nvPr/>
        </p:nvSpPr>
        <p:spPr bwMode="auto">
          <a:xfrm>
            <a:off x="428625" y="4367213"/>
            <a:ext cx="2778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&amp;y1[0] =y1+0=x[1]+0</a:t>
            </a:r>
          </a:p>
        </p:txBody>
      </p:sp>
      <p:sp>
        <p:nvSpPr>
          <p:cNvPr id="44071" name="CaixaDeTexto 21"/>
          <p:cNvSpPr txBox="1">
            <a:spLocks noChangeArrowheads="1"/>
          </p:cNvSpPr>
          <p:nvPr/>
        </p:nvSpPr>
        <p:spPr bwMode="auto">
          <a:xfrm>
            <a:off x="428625" y="4071938"/>
            <a:ext cx="2778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&amp;y1[1] =y1+1=x[1]+1</a:t>
            </a:r>
          </a:p>
        </p:txBody>
      </p:sp>
      <p:sp>
        <p:nvSpPr>
          <p:cNvPr id="44072" name="CaixaDeTexto 22"/>
          <p:cNvSpPr txBox="1">
            <a:spLocks noChangeArrowheads="1"/>
          </p:cNvSpPr>
          <p:nvPr/>
        </p:nvSpPr>
        <p:spPr bwMode="auto">
          <a:xfrm>
            <a:off x="428625" y="3365500"/>
            <a:ext cx="2778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&amp;y0[1] =y0+1=x[0]+1</a:t>
            </a:r>
          </a:p>
        </p:txBody>
      </p:sp>
      <p:sp>
        <p:nvSpPr>
          <p:cNvPr id="44073" name="CaixaDeTexto 23"/>
          <p:cNvSpPr txBox="1">
            <a:spLocks noChangeArrowheads="1"/>
          </p:cNvSpPr>
          <p:nvPr/>
        </p:nvSpPr>
        <p:spPr bwMode="auto">
          <a:xfrm>
            <a:off x="2214563" y="3000375"/>
            <a:ext cx="928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&amp;x[0]</a:t>
            </a:r>
          </a:p>
        </p:txBody>
      </p:sp>
      <p:sp>
        <p:nvSpPr>
          <p:cNvPr id="44074" name="CaixaDeTexto 24"/>
          <p:cNvSpPr txBox="1">
            <a:spLocks noChangeArrowheads="1"/>
          </p:cNvSpPr>
          <p:nvPr/>
        </p:nvSpPr>
        <p:spPr bwMode="auto">
          <a:xfrm>
            <a:off x="2214563" y="2714625"/>
            <a:ext cx="928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&amp;x[1]</a:t>
            </a:r>
          </a:p>
        </p:txBody>
      </p:sp>
      <p:sp>
        <p:nvSpPr>
          <p:cNvPr id="18" name="Retângulo 17"/>
          <p:cNvSpPr/>
          <p:nvPr/>
        </p:nvSpPr>
        <p:spPr bwMode="auto">
          <a:xfrm>
            <a:off x="3589338" y="2747963"/>
            <a:ext cx="1928812" cy="571500"/>
          </a:xfrm>
          <a:prstGeom prst="rect">
            <a:avLst/>
          </a:prstGeom>
          <a:solidFill>
            <a:schemeClr val="accent2">
              <a:alpha val="28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 bwMode="auto">
          <a:xfrm>
            <a:off x="3589338" y="3421063"/>
            <a:ext cx="1928812" cy="571500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 bwMode="auto">
          <a:xfrm>
            <a:off x="3589338" y="4084638"/>
            <a:ext cx="1928812" cy="571500"/>
          </a:xfrm>
          <a:prstGeom prst="rect">
            <a:avLst/>
          </a:prstGeom>
          <a:solidFill>
            <a:srgbClr val="C00000">
              <a:alpha val="28000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2C6A08F-1C72-46A8-A7F8-8C608A0DD97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506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Ponteiros e </a:t>
            </a:r>
            <a:r>
              <a:rPr lang="pt-BR" altLang="pt-BR" sz="1800" i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strings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/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endParaRPr lang="en-US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*p = "Segunda-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feira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 \n", p);     </a:t>
            </a: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9F3B7DE-44BC-4ABF-AC50-D956EA0C778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608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Ponteiros e </a:t>
            </a:r>
            <a:r>
              <a:rPr lang="pt-BR" altLang="pt-BR" sz="1800" i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strings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/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 5</a:t>
            </a:r>
          </a:p>
          <a:p>
            <a:pPr algn="just" eaLnBrk="1" hangingPunct="1"/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*x[MAX] = {“Segunda-feira”,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“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Terca-feira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“Quarta-feira”,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“Quinta-feira”,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“Sexta-feira”};      </a:t>
            </a:r>
          </a:p>
          <a:p>
            <a:pPr algn="just" eaLnBrk="1" hangingPunct="1"/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(“%s \n”, x[2]);     </a:t>
            </a:r>
          </a:p>
          <a:p>
            <a:pPr algn="just" eaLnBrk="1" hangingPunct="1"/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510E7BF-9C6A-4148-AC84-F7FFBF861B6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710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Ponteiros e </a:t>
            </a:r>
            <a:r>
              <a:rPr lang="pt-BR" altLang="pt-BR" sz="1800" i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strings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/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 5</a:t>
            </a:r>
          </a:p>
          <a:p>
            <a:pPr algn="just" eaLnBrk="1" hangingPunct="1"/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*x[MAX] = {“Segunda-feira”,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“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Terca-feira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“Quarta-feira”,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“Quinta-feira”,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“Sexta-feira”};      </a:t>
            </a:r>
          </a:p>
          <a:p>
            <a:pPr algn="just" eaLnBrk="1" hangingPunct="1"/>
            <a:endParaRPr lang="pt-BR" altLang="pt-BR" sz="16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(“%s \n”, *(x+2));     </a:t>
            </a:r>
          </a:p>
          <a:p>
            <a:pPr algn="just" eaLnBrk="1" hangingPunct="1"/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408C6BA-6946-4D19-A997-BCC56A1CFED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813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Chamada de funções passando argumentos </a:t>
            </a:r>
            <a:r>
              <a:rPr lang="pt-BR" altLang="pt-BR" sz="1800" b="1" dirty="0">
                <a:latin typeface="Verdana" panose="020B0604030504040204" pitchFamily="34" charset="0"/>
                <a:cs typeface="Times New Roman" panose="02020603050405020304" pitchFamily="18" charset="0"/>
              </a:rPr>
              <a:t>por referência. </a:t>
            </a:r>
          </a:p>
          <a:p>
            <a:pPr algn="just" eaLnBrk="1" hangingPunct="1"/>
            <a:endParaRPr lang="pt-BR" altLang="pt-BR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b="1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Suponha o seguinte código (cuja função </a:t>
            </a:r>
            <a:r>
              <a:rPr lang="pt-BR" altLang="pt-BR" sz="1800" i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divpordois</a:t>
            </a:r>
            <a:r>
              <a:rPr lang="pt-BR" altLang="pt-BR" sz="1800" i="1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utiliza passagem de argumentos por valor):</a:t>
            </a:r>
          </a:p>
          <a:p>
            <a:pPr algn="just" eaLnBrk="1" hangingPunct="1"/>
            <a:endParaRPr lang="pt-BR" altLang="pt-BR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3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divpordois</a:t>
            </a: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pt-BR" altLang="pt-BR" sz="13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just" eaLnBrk="1" hangingPunct="1"/>
            <a:endParaRPr lang="pt-BR" alt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3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3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3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3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lvl="1" algn="just" eaLnBrk="1" hangingPunct="1"/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lvl="1" algn="just" eaLnBrk="1" hangingPunct="1"/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3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x, y = 5.0;</a:t>
            </a:r>
          </a:p>
          <a:p>
            <a:pPr lvl="1" algn="just" eaLnBrk="1" hangingPunct="1"/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1" algn="just" eaLnBrk="1" hangingPunct="1"/>
            <a:r>
              <a:rPr lang="es-ES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altLang="pt-BR" sz="13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("y = %.2f \n", y);</a:t>
            </a:r>
            <a:endParaRPr lang="pt-BR" alt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x = </a:t>
            </a:r>
            <a:r>
              <a:rPr lang="pt-BR" altLang="pt-B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divpordois</a:t>
            </a: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</a:p>
          <a:p>
            <a:pPr lvl="1" algn="just" eaLnBrk="1" hangingPunct="1"/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3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("%.2f/2 = %.2f \n", y, x);      </a:t>
            </a:r>
          </a:p>
          <a:p>
            <a:pPr lvl="1" algn="just" eaLnBrk="1" hangingPunct="1"/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1" algn="just" eaLnBrk="1" hangingPunct="1"/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1" algn="just" eaLnBrk="1" hangingPunct="1"/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3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1" algn="just" eaLnBrk="1" hangingPunct="1"/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6A0F268-8AE2-4FF8-8B22-176D1DF8CE0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915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divpordois (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result = n/2;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4495085-0C52-405C-BA29-0F3821908DC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018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divpordois (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result = n/2;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  <p:sp>
        <p:nvSpPr>
          <p:cNvPr id="7" name="Retângulo de cantos arredondados 6"/>
          <p:cNvSpPr/>
          <p:nvPr/>
        </p:nvSpPr>
        <p:spPr bwMode="auto">
          <a:xfrm>
            <a:off x="1785938" y="4071938"/>
            <a:ext cx="5500687" cy="8572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Essa </a:t>
            </a:r>
            <a:r>
              <a:rPr lang="pt-BR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molezinha</a:t>
            </a:r>
            <a:r>
              <a:rPr lang="pt-BR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vocês dominam!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EC04D81-C660-40E8-8CF6-AE72615343D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120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divpordois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y = 5.0;   </a:t>
            </a:r>
          </a:p>
          <a:p>
            <a:pPr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("y = %.2f \n", y);      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divpordois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(&amp;y);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("y = %.2f \n", y);      </a:t>
            </a:r>
          </a:p>
          <a:p>
            <a:pPr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divpordois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*n){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*n = *n/2;      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3FB535D-6F85-42B0-A31A-46A6AF203B4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222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divpordois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y = 5.0, sucesso;;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("y = %.2f \n", y);  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sucesso =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divpordois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(&amp;y);</a:t>
            </a:r>
          </a:p>
          <a:p>
            <a:pPr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("y = %.2f \n", y);  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("sucesso = %d \n", sucesso);      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D2D47F4-CB01-48A2-BFAE-84BC0013266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325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divpordois(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*n){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*n = *n/2;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0;  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D396FE5-84C6-442B-957B-D8842BA2A2C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-107" charset="0"/>
              </a:rPr>
              <a:t> Declaração de variáveis ponteiros: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-107" charset="0"/>
            </a:endParaRPr>
          </a:p>
          <a:p>
            <a:pPr lvl="1" algn="just" eaLnBrk="1" hangingPunct="1">
              <a:defRPr/>
            </a:pPr>
            <a:r>
              <a:rPr lang="pt-BR" sz="1600" dirty="0">
                <a:latin typeface="Courier New" pitchFamily="49" charset="0"/>
                <a:ea typeface="Verdana" pitchFamily="34" charset="0"/>
                <a:cs typeface="Courier New" pitchFamily="49" charset="0"/>
              </a:rPr>
              <a:t>tipo *nome</a:t>
            </a:r>
          </a:p>
          <a:p>
            <a:pPr lvl="1" algn="just" eaLnBrk="1" hangingPunct="1">
              <a:defRPr/>
            </a:pPr>
            <a:endParaRPr lang="pt-BR" sz="1600" dirty="0">
              <a:latin typeface="Courier New" pitchFamily="49" charset="0"/>
              <a:ea typeface="Verdana" pitchFamily="34" charset="0"/>
              <a:cs typeface="Courier New" pitchFamily="49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-107" charset="0"/>
              </a:rPr>
              <a:t> Operadores de Ponteiros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-107" charset="0"/>
            </a:endParaRPr>
          </a:p>
          <a:p>
            <a:pPr marL="800100" lvl="1" indent="-34290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-107" charset="0"/>
              </a:rPr>
              <a:t> Existem dois operadores especiais para ponteiros:</a:t>
            </a:r>
          </a:p>
          <a:p>
            <a:pPr marL="800100" lvl="1" indent="-34290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-107" charset="0"/>
            </a:endParaRPr>
          </a:p>
          <a:p>
            <a:pPr marL="1257300" lvl="2" indent="-34290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-107" charset="0"/>
              </a:rPr>
              <a:t>&amp;</a:t>
            </a:r>
          </a:p>
          <a:p>
            <a:pPr marL="1257300" lvl="2" indent="-34290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-107" charset="0"/>
            </a:endParaRPr>
          </a:p>
          <a:p>
            <a:pPr marL="1257300" lvl="2" indent="-34290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-107" charset="0"/>
              </a:rPr>
              <a:t>*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-107" charset="0"/>
            </a:endParaRPr>
          </a:p>
          <a:p>
            <a:pPr lvl="1" algn="just" eaLnBrk="1" hangingPunct="1">
              <a:defRPr/>
            </a:pPr>
            <a:endParaRPr lang="pt-BR" sz="1600" dirty="0">
              <a:latin typeface="Courier New" pitchFamily="49" charset="0"/>
              <a:ea typeface="Verdana" pitchFamily="34" charset="0"/>
              <a:cs typeface="Courier New" pitchFamily="49" charset="0"/>
            </a:endParaRPr>
          </a:p>
          <a:p>
            <a:pPr lvl="1" algn="just" eaLnBrk="1" hangingPunct="1">
              <a:buFont typeface="Arial" pitchFamily="34" charset="0"/>
              <a:buChar char="•"/>
              <a:defRPr/>
            </a:pPr>
            <a:endParaRPr lang="pt-BR" sz="1600" dirty="0">
              <a:latin typeface="Courier New" pitchFamily="49" charset="0"/>
              <a:ea typeface="Verdana" pitchFamily="34" charset="0"/>
              <a:cs typeface="Courier New" pitchFamily="49" charset="0"/>
            </a:endParaRPr>
          </a:p>
          <a:p>
            <a:pPr lvl="1" algn="just" eaLnBrk="1" hangingPunct="1">
              <a:buFont typeface="Arial" pitchFamily="34" charset="0"/>
              <a:buChar char="•"/>
              <a:defRPr/>
            </a:pPr>
            <a:endParaRPr lang="pt-BR" sz="1600" dirty="0">
              <a:latin typeface="Courier New" pitchFamily="49" charset="0"/>
              <a:ea typeface="Verdana" pitchFamily="34" charset="0"/>
              <a:cs typeface="Courier New" pitchFamily="49" charset="0"/>
            </a:endParaRPr>
          </a:p>
          <a:p>
            <a:pPr lvl="1" algn="just" eaLnBrk="1" hangingPunct="1">
              <a:buFont typeface="Arial" pitchFamily="34" charset="0"/>
              <a:buChar char="•"/>
              <a:defRPr/>
            </a:pPr>
            <a:endParaRPr lang="pt-BR" sz="1600" dirty="0">
              <a:latin typeface="Courier New" pitchFamily="49" charset="0"/>
              <a:ea typeface="Verdana" pitchFamily="34" charset="0"/>
              <a:cs typeface="Courier New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1D22CB9-E310-4F07-9B75-72190CEEFB0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427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148512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</a:rPr>
              <a:t> Retornando vários valores, utilizando passagem de argumentos por referência.</a:t>
            </a:r>
            <a:endParaRPr lang="pt-BR" altLang="pt-BR" sz="16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retornavarios (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y = 5.0;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x = 5, sucesso;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("y = %.2f - x = %d \n", y, x);      </a:t>
            </a:r>
          </a:p>
          <a:p>
            <a:pPr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sucesso = retornavarios(&amp;y, &amp;x);</a:t>
            </a:r>
          </a:p>
          <a:p>
            <a:pPr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("y = %.2f - x = %d \n", y, x);  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("sucesso = %d \n", sucesso);      </a:t>
            </a:r>
          </a:p>
          <a:p>
            <a:pPr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8A08E96-24C9-425A-9BAE-668E90A2C85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530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5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retornavarios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*n1,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*n2){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*n1 = *n1/2;</a:t>
            </a:r>
          </a:p>
          <a:p>
            <a:pPr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*n2 = *n2%2;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      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4D69A69-43AA-4B45-BE03-E4BF203E153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632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600" dirty="0">
                <a:latin typeface="Verdana" panose="020B0604030504040204" pitchFamily="34" charset="0"/>
                <a:cs typeface="Times New Roman" panose="02020603050405020304" pitchFamily="18" charset="0"/>
              </a:rPr>
              <a:t> Retorno de vetores, por referência.</a:t>
            </a:r>
          </a:p>
          <a:p>
            <a:pPr algn="just" eaLnBrk="1" hangingPunct="1">
              <a:buFontTx/>
              <a:buChar char="•"/>
            </a:pPr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 10</a:t>
            </a:r>
          </a:p>
          <a:p>
            <a:pPr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retornavetor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x[MAX] = {0,0,0,0,0,0,0,0,0,0};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i, sucesso;</a:t>
            </a:r>
          </a:p>
          <a:p>
            <a:pPr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("Vetor antes de chamar a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\n");   </a:t>
            </a:r>
          </a:p>
          <a:p>
            <a:pPr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(i = 0; i&lt;MAX; i++)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("%.2f \n", x[i]);      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sucesso =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retornavetor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 MAX);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56F3524-B8BF-4FF0-AE7C-494065BD948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734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("Vetor depois de chamar a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\n");   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(i = 0; i&lt;MAX; i++)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("%.2f \n", x[i]);    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retornavetor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(i = 0; i&lt;N; i++)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*(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vet+i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= i;     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      </a:t>
            </a:r>
          </a:p>
          <a:p>
            <a:pPr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CAE4929-26E8-476A-B188-63ED5B7ABDB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837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Retorno de vetores, via </a:t>
            </a:r>
            <a:r>
              <a:rPr lang="pt-BR" altLang="pt-BR" sz="1800" i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return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  <a:endParaRPr lang="pt-BR" altLang="pt-BR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 6</a:t>
            </a:r>
          </a:p>
          <a:p>
            <a:pPr lvl="1"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soma_um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numeros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[MAX] = {0,1,2,3,4,5}, *p, i;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 =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soma_um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numeros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MAX);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(i = 0; i &lt; MAX; i++)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("%d \n", *(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p+i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    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3020703-DFB3-40F3-89E7-E175959B871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939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462837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soma_um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lvl="1"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i;       </a:t>
            </a:r>
          </a:p>
          <a:p>
            <a:pPr lvl="1"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(i = 0; i&lt;N; i++)  {             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*(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nums+i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= *(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nums+i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+ 1;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B8A298B-11D6-4ACC-802F-1B321E5C812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042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Retorno de um endereço qualquer, via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return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*procuraletra(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argc,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*argv[])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str[80], ch, *ptr;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("Digite uma frase:");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(str);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("Digite um caractere:");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ch = </a:t>
            </a:r>
            <a:r>
              <a:rPr lang="pt-BR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 algn="just" eaLnBrk="1" hangingPunct="1"/>
            <a:r>
              <a:rPr lang="pt-BR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ptr = procuraletra(str, ch);</a:t>
            </a: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A2CDAB7-3B66-4DC0-8273-5F498240033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144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148512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/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NULL){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("A primeira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ocorrencia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eh: %p \n",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("Sua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posicao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eh: %d \n",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ptr-str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("Esse caractere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nao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existe nessa frase. \n");       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procuraletra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*s, 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c){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(*s != c &amp;&amp; *s != '\0') s++;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(*s != 0) 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s;</a:t>
            </a:r>
          </a:p>
          <a:p>
            <a:pPr lvl="1" algn="just" eaLnBrk="1" hangingPunct="1"/>
            <a:endParaRPr lang="en-US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NULL;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70AF292-FC05-4CE1-B7F7-E03CCD41E38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246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19950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Exemplo: Um operador de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crossover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pode ser aplicado a duas strings s1 e s2 e consiste em se sortear aleatoriamente um ponto de s1 e s2 e, escolhido este ponto, é realizada a troca de informações de s1 e s2 tal como mostrado no esquema a seguir.</a:t>
            </a:r>
          </a:p>
          <a:p>
            <a:pPr algn="just" eaLnBrk="1" hangingPunct="1"/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Escreva uma função que recebe duas strings s1 e s2 e realiza a operação de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crossover.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Escreva também um programa principal que utiliza a função proposta.</a:t>
            </a:r>
          </a:p>
          <a:p>
            <a:pPr algn="just" eaLnBrk="1" hangingPunct="1"/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  <p:pic>
        <p:nvPicPr>
          <p:cNvPr id="62470" name="Imagem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643188"/>
            <a:ext cx="26670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E89FB3E-6CB7-4329-AB58-BBF1DF2B54B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349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Ponteiros e matrizes. Considere o código a seguir:</a:t>
            </a:r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#define LIN 3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#define COL 3</a:t>
            </a:r>
          </a:p>
          <a:p>
            <a:pPr lvl="1" algn="just" eaLnBrk="1" hangingPunct="1"/>
            <a:endParaRPr lang="en-US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m[LIN][COL];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i, j;</a:t>
            </a:r>
          </a:p>
          <a:p>
            <a:pPr lvl="1" algn="just" eaLnBrk="1" hangingPunct="1"/>
            <a:endParaRPr lang="en-US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(i=0; i&lt;LIN; i++){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(j=0; j&lt;COL; j++){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("Elemento %d %d = ", i, j);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pt-BR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("%d", &amp;m[i][j]);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lvl="1" algn="just" eaLnBrk="1" hangingPunct="1"/>
            <a:r>
              <a:rPr lang="en-US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   }     </a:t>
            </a: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 bwMode="auto">
          <a:xfrm>
            <a:off x="5484813" y="2770188"/>
            <a:ext cx="3000375" cy="10001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6D935DF-EA01-4885-8ABC-771666B75D7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922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endParaRPr lang="pt-BR" alt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15;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("CONTEUDO de X = %d</a:t>
            </a:r>
            <a:r>
              <a:rPr lang="pt-BR" altLang="pt-BR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\n", x);</a:t>
            </a:r>
          </a:p>
          <a:p>
            <a:pPr algn="just" eaLnBrk="1" hangingPunct="1"/>
            <a:r>
              <a:rPr lang="pt-BR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("ENDERECO de X = %d</a:t>
            </a:r>
            <a:r>
              <a:rPr lang="pt-BR" altLang="pt-BR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\n", &amp;x);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  <p:sp>
        <p:nvSpPr>
          <p:cNvPr id="9223" name="Retângulo 5"/>
          <p:cNvSpPr>
            <a:spLocks noChangeArrowheads="1"/>
          </p:cNvSpPr>
          <p:nvPr/>
        </p:nvSpPr>
        <p:spPr bwMode="auto">
          <a:xfrm>
            <a:off x="4486275" y="2714625"/>
            <a:ext cx="4084638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 algn="just" eaLnBrk="1" hangingPunct="1"/>
            <a:r>
              <a:rPr lang="pt-BR" altLang="pt-BR" sz="4000">
                <a:latin typeface="Verdana" panose="020B0604030504040204" pitchFamily="34" charset="0"/>
                <a:cs typeface="Times New Roman" panose="02020603050405020304" pitchFamily="18" charset="0"/>
              </a:rPr>
              <a:t>&amp;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Pode ser lido como</a:t>
            </a:r>
          </a:p>
          <a:p>
            <a:pPr lvl="2" algn="just" eaLnBrk="1" hangingPunct="1"/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“o endereço de...”.</a:t>
            </a: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958479B-203B-44A6-A347-987D449699A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451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Notação</a:t>
            </a:r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matriz</a:t>
            </a:r>
            <a:endParaRPr lang="en-US" alt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&lt;LIN; </a:t>
            </a:r>
            <a:r>
              <a:rPr lang="en-US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algn="just" eaLnBrk="1" hangingPunct="1"/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(j=0; j&lt;COL; </a:t>
            </a:r>
            <a:r>
              <a:rPr lang="en-US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algn="just" eaLnBrk="1" hangingPunct="1"/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("%d\t\t  %d\t \n", &amp;m[</a:t>
            </a:r>
            <a:r>
              <a:rPr lang="en-US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][j], m[</a:t>
            </a:r>
            <a:r>
              <a:rPr lang="en-US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algn="just" eaLnBrk="1" hangingPunct="1"/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just" eaLnBrk="1" hangingPunct="1"/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algn="just" eaLnBrk="1" hangingPunct="1"/>
            <a:endParaRPr lang="en-US" altLang="pt-BR" sz="1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just" eaLnBrk="1" hangingPunct="1"/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en-US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en-US" alt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Execute o programa e note que os elementos da matriz são organizados em posições consecutivas da memória.</a:t>
            </a:r>
            <a:endParaRPr lang="pt-BR" altLang="pt-BR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D67F8BB-1EAA-43C4-86CE-57B6506C120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554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Ponteiros e matrizes. Agora veja a notação de ponteiro.</a:t>
            </a:r>
            <a:endParaRPr lang="pt-BR" altLang="pt-BR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LIN 3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COL 3</a:t>
            </a:r>
          </a:p>
          <a:p>
            <a:pPr lvl="1" algn="just" eaLnBrk="1" hangingPunct="1"/>
            <a:endParaRPr lang="en-US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m[LIN][COL], *p;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lvl="1" algn="just" eaLnBrk="1" hangingPunct="1"/>
            <a:endParaRPr lang="en-US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&lt;LIN;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(j=0; j&lt;COL;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%d %d = ",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&amp;m[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  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909F613-0FAC-4A1E-BB77-E1CA44DF57E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656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 = &amp;m[0][0];</a:t>
            </a:r>
          </a:p>
          <a:p>
            <a:pPr algn="just" eaLnBrk="1" hangingPunct="1"/>
            <a:endParaRPr lang="en-US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Notação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ponteiro</a:t>
            </a:r>
            <a:endParaRPr lang="en-US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&lt;LIN;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(j=0; j&lt;COL;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("%d\t\t  %d\t \n",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p+i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COL+j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*(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p+i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COL+j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algn="just" eaLnBrk="1" hangingPunct="1"/>
            <a:endParaRPr lang="en-US" altLang="pt-BR" sz="16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en-US" alt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Observe que o efeito é o mesmo.</a:t>
            </a:r>
            <a:endParaRPr lang="pt-BR" altLang="pt-BR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2727988-5857-4DDE-8049-58B75FF0735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758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380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Passando </a:t>
            </a:r>
            <a:r>
              <a:rPr lang="pt-BR" altLang="pt-BR" sz="1800" i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structs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como parâmetro de funções.</a:t>
            </a:r>
          </a:p>
          <a:p>
            <a:pPr algn="just" eaLnBrk="1" hangingPunct="1">
              <a:buFontTx/>
              <a:buChar char="•"/>
            </a:pPr>
            <a:endParaRPr lang="pt-BR" altLang="pt-BR" sz="16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algn="just" eaLnBrk="1" hangingPunct="1"/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Estrutura</a:t>
            </a:r>
          </a:p>
          <a:p>
            <a:pPr lvl="1" algn="just" eaLnBrk="1" hangingPunct="1"/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dados_aluno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nome[80];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 algn="just" eaLnBrk="1" hangingPunct="1"/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Protótipo da função que recebe estruturas</a:t>
            </a:r>
          </a:p>
          <a:p>
            <a:pPr lvl="1" algn="just" eaLnBrk="1" hangingPunct="1"/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imprime_struct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dados_aluno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21C0B6C-AFDD-477D-8468-2B08C346024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861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462837" cy="475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/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dados_aluno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aluno;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aluno.nome,"Alexandre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Zaghetto");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aluno.media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9.5;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imprime_struct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(aluno);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0;   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just" eaLnBrk="1" hangingPunct="1"/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Imprime a estrutura</a:t>
            </a:r>
          </a:p>
          <a:p>
            <a:pPr lvl="1" algn="just" eaLnBrk="1" hangingPunct="1"/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imprime_struct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dados_aluno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("%s \n",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parm.nome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("%f \n",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parm.media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  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DAC2AC7-2B15-4986-8E91-AA1D0A7C3E9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963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Ponteiro para </a:t>
            </a:r>
            <a:r>
              <a:rPr lang="pt-BR" altLang="pt-BR" sz="1800" i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struct</a:t>
            </a:r>
            <a:r>
              <a:rPr lang="pt-BR" altLang="pt-BR" sz="1800" b="1" i="1" dirty="0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buFontTx/>
              <a:buChar char="•"/>
            </a:pPr>
            <a:endParaRPr lang="pt-BR" altLang="pt-BR" sz="1800" b="1" i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algn="just" eaLnBrk="1" hangingPunct="1"/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Estrutura</a:t>
            </a:r>
          </a:p>
          <a:p>
            <a:pPr lvl="1" algn="just" eaLnBrk="1" hangingPunct="1"/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dados_aluno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nome[80];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88817A9-ED8B-4E40-A82B-0454239E2B5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066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46283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dados_aluno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aluno, *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p_aluno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1" algn="just" eaLnBrk="1" hangingPunct="1"/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p_aluno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&amp;aluno;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((*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p_aluno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nome,"Alexandre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Zaghetto");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(*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p_aluno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).media = 9.5;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 \n", (*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p_aluno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).nome);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("%f \n", (*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p_aluno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).media);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0;   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600" b="1" i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AF5AF5A-185E-42DF-A6E9-036C1940D55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168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46283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dados_aluno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aluno, *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p_aluno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1" algn="just" eaLnBrk="1" hangingPunct="1"/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p_aluno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&amp;aluno;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p_aluno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nome,"Alexandre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Zaghetto");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p_aluno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-&gt;media = 9.5;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 \n",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p_aluno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-&gt;nome);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("%f \n",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p_aluno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-&gt;media);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0;   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600" b="1" i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744AD24-6B77-4EB5-BE62-C4466FA5EC6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3732" name="Text Box 2052"/>
          <p:cNvSpPr txBox="1">
            <a:spLocks noChangeArrowheads="1"/>
          </p:cNvSpPr>
          <p:nvPr/>
        </p:nvSpPr>
        <p:spPr bwMode="auto">
          <a:xfrm>
            <a:off x="995362" y="1349375"/>
            <a:ext cx="7462837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dados_aluno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aluno, *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p_aluno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p_aluno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&amp;aluno;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p_aluno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nome,"Alexandre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Zaghetto");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p_aluno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-&gt;media = 9.5;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imprime_struct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p_aluno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altera_struct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p_aluno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imprime_struct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p_aluno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0;   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just" eaLnBrk="1" hangingPunct="1"/>
            <a:endParaRPr lang="pt-BR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AC4C67C-0977-49B8-8062-53A9895DE66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475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1995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/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Imprime a estrutura</a:t>
            </a:r>
          </a:p>
          <a:p>
            <a:pPr lvl="1" algn="just" eaLnBrk="1" hangingPunct="1"/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imprime_struct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dados_aluno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("%s \n",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-&gt;nome);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("%f \n",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-&gt;media);    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just" eaLnBrk="1" hangingPunct="1"/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Altera a estrutura</a:t>
            </a:r>
          </a:p>
          <a:p>
            <a:pPr lvl="1" algn="just" eaLnBrk="1" hangingPunct="1"/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altera_struct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dados_aluno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-&gt;nome, "Zaghetto Alexandre");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-&gt;media = 5.9;    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1BE4B31-0C06-4058-97A9-B50C803F0F9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24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endParaRPr lang="pt-BR" alt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*p, x;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15;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 = &amp;x;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altLang="pt-BR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\n", p);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F2858A1-95CA-4C09-B530-C84D8C743EF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578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19950" cy="340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Ponteiro para função.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Exemplo 1:</a:t>
            </a:r>
            <a:endParaRPr lang="pt-BR" altLang="pt-BR" sz="1800" b="1" i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b="1" i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algn="just" eaLnBrk="1" hangingPunct="1"/>
            <a:endParaRPr lang="en-US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Ponteiro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para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função</a:t>
            </a:r>
            <a:endParaRPr lang="en-US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endParaRPr lang="en-US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pega_result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(* )(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lvl="1" algn="just" eaLnBrk="1" hangingPunct="1"/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just" eaLnBrk="1" hangingPunct="1"/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min(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just" eaLnBrk="1" hangingPunct="1"/>
            <a:endParaRPr lang="en-US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55AB673-4071-4B89-893E-2124F4C9995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680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/>
            <a:endParaRPr lang="en-US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endParaRPr lang="en-US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main (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result, x1 = 10, x2 = 232;</a:t>
            </a:r>
          </a:p>
          <a:p>
            <a:pPr lvl="1" algn="just" eaLnBrk="1" hangingPunct="1"/>
            <a:endParaRPr lang="en-US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pega_result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(x1,x2, &amp;max);</a:t>
            </a:r>
          </a:p>
          <a:p>
            <a:pPr lvl="1" algn="just" eaLnBrk="1" hangingPunct="1"/>
            <a:endParaRPr lang="en-US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("O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maximo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entre %d e %d ‚ %d\n",x1,x2, result);</a:t>
            </a:r>
          </a:p>
          <a:p>
            <a:pPr lvl="1" algn="just" eaLnBrk="1" hangingPunct="1"/>
            <a:endParaRPr lang="en-US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pega_result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(x1,x2, &amp;min);</a:t>
            </a:r>
          </a:p>
          <a:p>
            <a:pPr lvl="1" algn="just" eaLnBrk="1" hangingPunct="1"/>
            <a:endParaRPr lang="en-US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5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("O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minimo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de %d e %d ‚ %d\n",x1,x2, result);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    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50B15B6-3438-4D70-BBD3-344BFF38F89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782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pega_result(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b,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(*compare)(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))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compare(a, b);  // Chama a função passada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("Em max:\n");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(a &gt; b) ? a: b;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min(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("Em min:\n");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pt-BR" sz="15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(a &lt; b) ? a: b;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endParaRPr lang="pt-BR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50B15B6-3438-4D70-BBD3-344BFF38F89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782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Ponteiro para função.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Exemplo 2: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funcao_pol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funcao_ln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funcao_sen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  *)(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);</a:t>
            </a:r>
          </a:p>
          <a:p>
            <a:pPr lvl="1"/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(*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  <p:extLst>
      <p:ext uri="{BB962C8B-B14F-4D97-AF65-F5344CB8AC3E}">
        <p14:creationId xmlns:p14="http://schemas.microsoft.com/office/powerpoint/2010/main" val="263527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50B15B6-3438-4D70-BBD3-344BFF38F89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782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/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lvl="1"/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funcoes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[3] = {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funcao_pol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funcao_ln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funcao_sen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 = 0,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num_func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e,x0,x1,xm, fx0, fx1,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("Selecione e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num_func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("\n x0: ");</a:t>
            </a: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("%f", &amp;x0);</a:t>
            </a: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("\n x1: ");</a:t>
            </a: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("%f", &amp;x1);</a:t>
            </a: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("\n e: ");</a:t>
            </a: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("%f", &amp;e);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  <p:extLst>
      <p:ext uri="{BB962C8B-B14F-4D97-AF65-F5344CB8AC3E}">
        <p14:creationId xmlns:p14="http://schemas.microsoft.com/office/powerpoint/2010/main" val="35026697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50B15B6-3438-4D70-BBD3-344BFF38F89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782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/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(x0 + x1)/2.0;</a:t>
            </a:r>
          </a:p>
          <a:p>
            <a:pPr lvl="1"/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fx0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(x0,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funcoes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num_func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fx1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(x1,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funcoes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num_func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funcoes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num_func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  <p:extLst>
      <p:ext uri="{BB962C8B-B14F-4D97-AF65-F5344CB8AC3E}">
        <p14:creationId xmlns:p14="http://schemas.microsoft.com/office/powerpoint/2010/main" val="29691052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50B15B6-3438-4D70-BBD3-344BFF38F89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782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/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((fx0 &lt; 0) &amp;&amp; (fx1 &gt; 0)){</a:t>
            </a: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0){</a:t>
            </a: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x1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x0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0){</a:t>
            </a: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x0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x1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0 &amp;&amp; 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fabs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(x0-x1)&gt;e ); </a:t>
            </a:r>
          </a:p>
          <a:p>
            <a:pPr lvl="1"/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Raiz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%f",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  <p:extLst>
      <p:ext uri="{BB962C8B-B14F-4D97-AF65-F5344CB8AC3E}">
        <p14:creationId xmlns:p14="http://schemas.microsoft.com/office/powerpoint/2010/main" val="3693102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50B15B6-3438-4D70-BBD3-344BFF38F89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782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funcao_pol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a3, a2, a1, a0,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set = 0;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(x&lt;=0){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("\n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polinomial : \n");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("\n a3: ");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("%f", &amp;a3);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("\n a2 : ");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("%f", &amp;a2);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("\n a1: ");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("%f", &amp;a1);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("\n a0: ");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("%f", &amp;a0);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((a3 * (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(x,3.0))) + (a2 * (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(x,2.0)))  + (a1 * x) + a0);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set++;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  <p:extLst>
      <p:ext uri="{BB962C8B-B14F-4D97-AF65-F5344CB8AC3E}">
        <p14:creationId xmlns:p14="http://schemas.microsoft.com/office/powerpoint/2010/main" val="1120532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50B15B6-3438-4D70-BBD3-344BFF38F89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782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funcao_ln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x + </a:t>
            </a:r>
            <a:r>
              <a:rPr lang="pt-BR" sz="1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funcao_sen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5-x-5*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  <p:extLst>
      <p:ext uri="{BB962C8B-B14F-4D97-AF65-F5344CB8AC3E}">
        <p14:creationId xmlns:p14="http://schemas.microsoft.com/office/powerpoint/2010/main" val="10765105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50B15B6-3438-4D70-BBD3-344BFF38F89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782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x,   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(*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) {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</p:spTree>
    <p:extLst>
      <p:ext uri="{BB962C8B-B14F-4D97-AF65-F5344CB8AC3E}">
        <p14:creationId xmlns:p14="http://schemas.microsoft.com/office/powerpoint/2010/main" val="80174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B16503E-9969-4E7B-B255-D62B75DBCF5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126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endParaRPr lang="pt-BR" alt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*p, x;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15;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 = &amp;x;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altLang="pt-BR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 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\n", p); 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  <p:cxnSp>
        <p:nvCxnSpPr>
          <p:cNvPr id="7" name="Conector de seta reta 6"/>
          <p:cNvCxnSpPr/>
          <p:nvPr/>
        </p:nvCxnSpPr>
        <p:spPr bwMode="auto">
          <a:xfrm rot="5400000">
            <a:off x="2964657" y="3750469"/>
            <a:ext cx="785812" cy="5715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6F01DCD-6FEA-4147-B871-6877AD443BA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090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199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 alocação dinâmica permite ao programador alocar memória para variáveis enquanto o programa está sendo executado.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É possível criar um vetor ou matriz cujo tamanho somente será definido em tempo de execução.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 linguagem C define 4 funções para alocação dinâmica de memória, disponíveis na biblioteca stdlib.h: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malloc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(): aloca memória;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calloc():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aloca memória; 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realloc():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realoca memória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; e</a:t>
            </a: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free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(): libera memória alocada.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1864F0D-BEDA-4D25-A87F-1F538BF6A78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192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19950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A função </a:t>
            </a:r>
            <a:r>
              <a:rPr lang="pt-BR" altLang="pt-BR" sz="1800" i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malloc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() possui o seguinte protótipo:</a:t>
            </a:r>
          </a:p>
          <a:p>
            <a:pPr algn="just" eaLnBrk="1" hangingPunct="1"/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A função </a:t>
            </a:r>
            <a:r>
              <a:rPr lang="pt-BR" altLang="pt-BR" sz="1800" i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malloc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() lê a quantidade </a:t>
            </a:r>
            <a:r>
              <a:rPr lang="pt-BR" altLang="pt-BR" sz="1800" b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size</a:t>
            </a:r>
            <a:r>
              <a:rPr lang="pt-BR" altLang="pt-BR" sz="1800" b="1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de</a:t>
            </a:r>
            <a:r>
              <a:rPr lang="pt-BR" altLang="pt-BR" sz="1800" b="1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i="1" dirty="0">
                <a:latin typeface="Verdana" panose="020B0604030504040204" pitchFamily="34" charset="0"/>
                <a:cs typeface="Times New Roman" panose="02020603050405020304" pitchFamily="18" charset="0"/>
              </a:rPr>
              <a:t>bytes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a alocar, reserva a memória correspondente e retorna o endereço do primeiro </a:t>
            </a:r>
            <a:r>
              <a:rPr lang="pt-BR" altLang="pt-BR" sz="1800" i="1" dirty="0">
                <a:latin typeface="Verdana" panose="020B0604030504040204" pitchFamily="34" charset="0"/>
                <a:cs typeface="Times New Roman" panose="02020603050405020304" pitchFamily="18" charset="0"/>
              </a:rPr>
              <a:t>byte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alocado.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size_t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é um tipo </a:t>
            </a:r>
            <a:r>
              <a:rPr lang="pt-BR" altLang="pt-BR" sz="18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unsigned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int.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A função devolve um ponteiro do tipo </a:t>
            </a:r>
            <a:r>
              <a:rPr lang="pt-BR" altLang="pt-BR" sz="1800" i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void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, o que significa que você pode atribui-lo a qualquer tipo de ponteiro.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Se não houver memória disponível para alocar, a função retorna um ponteiro nulo (NULL).</a:t>
            </a:r>
          </a:p>
          <a:p>
            <a:pPr algn="just" eaLnBrk="1" hangingPunct="1"/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5B69BAC-0E5B-4A6C-8DB8-A5B2D8EA488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294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1995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A função </a:t>
            </a:r>
            <a:r>
              <a:rPr lang="pt-BR" altLang="pt-BR" sz="1800" i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calloc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() possui o seguinte protótipo:</a:t>
            </a:r>
          </a:p>
          <a:p>
            <a:pPr algn="just" eaLnBrk="1" hangingPunct="1"/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num, 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A função </a:t>
            </a:r>
            <a:r>
              <a:rPr lang="pt-BR" altLang="pt-BR" sz="1800" i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calloc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() lê a quantidade </a:t>
            </a:r>
            <a:r>
              <a:rPr lang="pt-BR" altLang="pt-BR" sz="1800" b="1" dirty="0">
                <a:latin typeface="Verdana" panose="020B0604030504040204" pitchFamily="34" charset="0"/>
                <a:cs typeface="Times New Roman" panose="02020603050405020304" pitchFamily="18" charset="0"/>
              </a:rPr>
              <a:t>num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de elementos a alocar,  cada qual com um tamanho de </a:t>
            </a:r>
            <a:r>
              <a:rPr lang="pt-BR" altLang="pt-BR" sz="1800" b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size</a:t>
            </a:r>
            <a:r>
              <a:rPr lang="pt-BR" altLang="pt-BR" sz="1800" b="1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bytes,</a:t>
            </a:r>
            <a:r>
              <a:rPr lang="pt-BR" altLang="pt-BR" sz="1800" b="1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reserva (</a:t>
            </a:r>
            <a:r>
              <a:rPr lang="pt-BR" altLang="pt-BR" sz="1800" b="1" dirty="0">
                <a:latin typeface="Verdana" panose="020B0604030504040204" pitchFamily="34" charset="0"/>
                <a:cs typeface="Times New Roman" panose="02020603050405020304" pitchFamily="18" charset="0"/>
              </a:rPr>
              <a:t>num*</a:t>
            </a:r>
            <a:r>
              <a:rPr lang="pt-BR" altLang="pt-BR" sz="1800" b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size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pt-BR" altLang="pt-BR" sz="1800" b="1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bytes, inicializa o espaço alocado com 0 e retorna o endereço do primeiro </a:t>
            </a:r>
            <a:r>
              <a:rPr lang="pt-BR" altLang="pt-BR" sz="1800" i="1" dirty="0">
                <a:latin typeface="Verdana" panose="020B0604030504040204" pitchFamily="34" charset="0"/>
                <a:cs typeface="Times New Roman" panose="02020603050405020304" pitchFamily="18" charset="0"/>
              </a:rPr>
              <a:t>byte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alocado.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Se não houver memória disponível para alocar, a função retorna um ponteiro nulo (NULL).</a:t>
            </a:r>
          </a:p>
          <a:p>
            <a:pPr algn="just" eaLnBrk="1" hangingPunct="1"/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6B20D38-5EF7-4D04-9893-12DB14BD7FE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397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199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A função </a:t>
            </a:r>
            <a:r>
              <a:rPr lang="pt-BR" altLang="pt-BR" sz="1800" i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realloc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() possui o seguinte protótipo:</a:t>
            </a:r>
          </a:p>
          <a:p>
            <a:pPr algn="just" eaLnBrk="1" hangingPunct="1"/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A função </a:t>
            </a:r>
            <a:r>
              <a:rPr lang="pt-BR" altLang="pt-BR" sz="1800" i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realloc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() realoca (expande ou contrai) um espaço de memória previamente alocado, apontado por </a:t>
            </a:r>
            <a:r>
              <a:rPr lang="pt-BR" altLang="pt-BR" sz="1800" i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ptr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. O novo tamanho passa a ser </a:t>
            </a:r>
            <a:r>
              <a:rPr lang="pt-BR" altLang="pt-BR" sz="1800" b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size</a:t>
            </a:r>
            <a:r>
              <a:rPr lang="pt-BR" altLang="pt-BR" sz="1800" b="1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i="1" dirty="0">
                <a:latin typeface="Verdana" panose="020B0604030504040204" pitchFamily="34" charset="0"/>
                <a:cs typeface="Times New Roman" panose="02020603050405020304" pitchFamily="18" charset="0"/>
              </a:rPr>
              <a:t>bytes</a:t>
            </a:r>
            <a:r>
              <a:rPr lang="pt-BR" altLang="pt-BR" sz="1800" b="1" dirty="0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Se não houver memória disponível para realocar, a função retorna um ponteiro nulo (NULL).</a:t>
            </a:r>
          </a:p>
          <a:p>
            <a:pPr algn="just" eaLnBrk="1" hangingPunct="1"/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630396A-E489-42EA-B5B1-01535411420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499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199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 função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free()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possui o seguinte protótipo: 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void free ( void * ptr );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Desaloca um bloco de memória apontado por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ptr,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previamente alocado por meio das funções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malloc(), calloc() ou realloc().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5E6E962-4FA1-4EA8-94E3-67DD129F2AD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602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93432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Alocação de vetores: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Exemplo de alocação para 30 valores do tipo </a:t>
            </a:r>
            <a:r>
              <a:rPr lang="pt-BR" altLang="pt-BR" sz="18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double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, utilizando </a:t>
            </a:r>
            <a:r>
              <a:rPr lang="pt-BR" altLang="pt-BR" sz="1800" i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malloc</a:t>
            </a:r>
            <a:r>
              <a:rPr lang="pt-BR" altLang="pt-BR" sz="1800" i="1" dirty="0">
                <a:latin typeface="Verdana" panose="020B0604030504040204" pitchFamily="34" charset="0"/>
                <a:cs typeface="Times New Roman" panose="02020603050405020304" pitchFamily="18" charset="0"/>
              </a:rPr>
              <a:t>()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lvl="1" algn="just" eaLnBrk="1" hangingPunct="1">
              <a:buFontTx/>
              <a:buChar char="•"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lvl="1" algn="just" eaLnBrk="1" hangingPunct="1"/>
            <a:endParaRPr lang="pt-BR" alt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 = (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(30 * 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lvl="1" algn="just" eaLnBrk="1" hangingPunct="1">
              <a:buFontTx/>
              <a:buChar char="•"/>
            </a:pP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A operação realizada com o (</a:t>
            </a:r>
            <a:r>
              <a:rPr lang="pt-BR" altLang="pt-BR" sz="18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double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*) é chamada de </a:t>
            </a:r>
            <a:r>
              <a:rPr lang="pt-BR" altLang="pt-BR" sz="1800" i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casting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. Ela garante que o ponteiro retornado pela função </a:t>
            </a:r>
            <a:r>
              <a:rPr lang="pt-BR" altLang="pt-BR" sz="18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malloc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() seja um ponteiro para </a:t>
            </a:r>
            <a:r>
              <a:rPr lang="pt-BR" altLang="pt-BR" sz="18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double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CECE0FE-78BF-4459-895F-1B3DC6B0DB5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704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Alocação de vetores: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 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double *p;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int N, numero, i;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printf("Qual tamanho do vetor: ");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scanf("%d", &amp;N);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 b="1">
                <a:latin typeface="Courier New" panose="02070309020205020404" pitchFamily="49" charset="0"/>
                <a:cs typeface="Courier New" panose="02070309020205020404" pitchFamily="49" charset="0"/>
              </a:rPr>
              <a:t>   p = (double *) malloc(N*sizeof (double));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if (p == NULL){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 printf("Alocacao falhou. Finalizado.\n");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 exit(1); 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C913421-A1AA-421D-B687-C184697B28C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806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for(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 valor %d do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vetor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",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p+i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//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&amp;p[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for(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("%.2lf \n", *(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p+i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//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("%.2lf \n", p[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1" algn="just" eaLnBrk="1" hangingPunct="1"/>
            <a:endParaRPr lang="en-US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free(p);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46BF250-A281-4DAF-A4D3-3D83828AA0A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9011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destroi_vetor(p);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system("PAUSE") 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int *inicia_vetor(int N) {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int i, *Vetor;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BR" sz="1500" b="1">
                <a:latin typeface="Courier New" panose="02070309020205020404" pitchFamily="49" charset="0"/>
                <a:cs typeface="Courier New" panose="02070309020205020404" pitchFamily="49" charset="0"/>
              </a:rPr>
              <a:t>Vetor = (int *)malloc(N*sizeof(int));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for(i = 0 ; i&lt;N; i++) Vetor[i] = 0;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lvl="1" algn="just" eaLnBrk="1" hangingPunct="1"/>
            <a:r>
              <a:rPr lang="en-US" altLang="pt-BR" sz="1500" b="1">
                <a:latin typeface="Courier New" panose="02070309020205020404" pitchFamily="49" charset="0"/>
                <a:cs typeface="Courier New" panose="02070309020205020404" pitchFamily="49" charset="0"/>
              </a:rPr>
              <a:t>  return Vetor;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void destroi_vetor(int *p) {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free(p);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6C36C09-F86F-41C9-8881-628A5A8311C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9114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Alocação de memória com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calloc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relocação com </a:t>
            </a:r>
            <a:r>
              <a:rPr lang="pt-BR" altLang="pt-BR" sz="1800" b="1" i="1">
                <a:latin typeface="Verdana" panose="020B0604030504040204" pitchFamily="34" charset="0"/>
                <a:cs typeface="Times New Roman" panose="02020603050405020304" pitchFamily="18" charset="0"/>
              </a:rPr>
              <a:t>realloc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 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double *p;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int N, M, numero, i;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printf("Qual tamanho do vetor: ");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scanf("%d", &amp;N);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 b="1">
                <a:latin typeface="Courier New" panose="02070309020205020404" pitchFamily="49" charset="0"/>
                <a:cs typeface="Courier New" panose="02070309020205020404" pitchFamily="49" charset="0"/>
              </a:rPr>
              <a:t>   p = (double *) calloc(N, sizeof (double));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if (p == NULL){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 printf("Alocacao falhou. Finalizado.\n");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 exit(1); 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31544F7-5B57-49E7-9C37-266E1A21B6B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229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eaLnBrk="1" hangingPunct="1"/>
            <a:endParaRPr lang="pt-BR" alt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*p, x;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15;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 = &amp;x;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 \n", p);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 \n", *p);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Ponteiros</a:t>
            </a:r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4929188" y="3500438"/>
            <a:ext cx="3429000" cy="12858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295" name="Retângulo 6"/>
          <p:cNvSpPr>
            <a:spLocks noChangeArrowheads="1"/>
          </p:cNvSpPr>
          <p:nvPr/>
        </p:nvSpPr>
        <p:spPr bwMode="auto">
          <a:xfrm>
            <a:off x="4000500" y="3444875"/>
            <a:ext cx="45720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 eaLnBrk="1" hangingPunct="1"/>
            <a:r>
              <a:rPr lang="pt-BR" altLang="pt-BR" sz="4000">
                <a:latin typeface="Verdana" panose="020B0604030504040204" pitchFamily="34" charset="0"/>
                <a:cs typeface="Times New Roman" panose="02020603050405020304" pitchFamily="18" charset="0"/>
              </a:rPr>
              <a:t>*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Pode ser lido como</a:t>
            </a:r>
          </a:p>
          <a:p>
            <a:pPr lvl="2" eaLnBrk="1" hangingPunct="1"/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“o valor que está no</a:t>
            </a:r>
          </a:p>
          <a:p>
            <a:pPr lvl="2" eaLnBrk="1" hangingPunct="1"/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endereço armazenado em...”</a:t>
            </a: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2156C06-3542-45DC-90C4-55258B4B8FC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9216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/>
            <a:r>
              <a:rPr lang="en-US" altLang="pt-BR" sz="1500" b="1">
                <a:latin typeface="Courier New" panose="02070309020205020404" pitchFamily="49" charset="0"/>
                <a:cs typeface="Courier New" panose="02070309020205020404" pitchFamily="49" charset="0"/>
              </a:rPr>
              <a:t>   for(i=0; i &lt; N; i++){</a:t>
            </a:r>
          </a:p>
          <a:p>
            <a:pPr lvl="1" algn="just" eaLnBrk="1" hangingPunct="1"/>
            <a:r>
              <a:rPr lang="en-US" altLang="pt-BR" sz="1500" b="1">
                <a:latin typeface="Courier New" panose="02070309020205020404" pitchFamily="49" charset="0"/>
                <a:cs typeface="Courier New" panose="02070309020205020404" pitchFamily="49" charset="0"/>
              </a:rPr>
              <a:t>       printf("%.2lf \n", *(p+i));</a:t>
            </a:r>
          </a:p>
          <a:p>
            <a:pPr lvl="1" algn="just" eaLnBrk="1" hangingPunct="1"/>
            <a:r>
              <a:rPr lang="en-US" altLang="pt-BR" sz="1500" b="1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// calloc preenche o espaço alocado com 0’s.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for(i=0; i &lt; N; i++){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printf("Digite o valor %d do vetor: ", i);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scanf("%lf", p+i);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printf("Qual o novo tamanho do vetor: ");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scanf("%d", &amp;M);</a:t>
            </a:r>
          </a:p>
          <a:p>
            <a:pPr lvl="1" algn="just" eaLnBrk="1" hangingPunct="1"/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 b="1">
                <a:latin typeface="Courier New" panose="02070309020205020404" pitchFamily="49" charset="0"/>
                <a:cs typeface="Courier New" panose="02070309020205020404" pitchFamily="49" charset="0"/>
              </a:rPr>
              <a:t>   p = (double *) realloc(p, M*sizeof (double));</a:t>
            </a:r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if (p == NULL){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 printf("Realocacao falhou. Finalizado.\n");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     exit(1); 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1" algn="just" eaLnBrk="1" hangingPunct="1"/>
            <a:r>
              <a:rPr lang="en-US" altLang="pt-BR" sz="15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C0D56E3-FB6F-4964-AE7F-0F75D4A4D98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9421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for(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=N;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 M;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("Digite o valor %d do vetor: ", i);</a:t>
            </a:r>
          </a:p>
          <a:p>
            <a:pPr lvl="1" algn="just" eaLnBrk="1" hangingPunct="1"/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p+i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1" algn="just" eaLnBrk="1" hangingPunct="1"/>
            <a:endParaRPr lang="en-US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for(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 M;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("%.2lf \n", *(</a:t>
            </a:r>
            <a:r>
              <a:rPr lang="en-US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p+i</a:t>
            </a:r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1" algn="just" eaLnBrk="1" hangingPunct="1"/>
            <a:endParaRPr lang="en-US" altLang="pt-B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free(p);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lvl="1" algn="just" eaLnBrk="1" hangingPunct="1"/>
            <a:r>
              <a:rPr lang="en-US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CCDAC2C-9170-4095-A5F3-22F92BB139C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  <p:pic>
        <p:nvPicPr>
          <p:cNvPr id="9318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419350"/>
            <a:ext cx="621188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D3906EF-B356-44E3-A987-D236F293D1F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9523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O uso repetido de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malloc(), calloc()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ou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 realloc()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e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free()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pode causar dois problemas:</a:t>
            </a:r>
          </a:p>
          <a:p>
            <a:pPr lvl="1"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Memory leak</a:t>
            </a:r>
            <a:endParaRPr lang="en-US" altLang="pt-BR" sz="15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i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Fragmentação da memória</a:t>
            </a:r>
            <a:endParaRPr lang="en-US" altLang="pt-B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1DB8A45-236E-4810-9EFD-225681E54A5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9626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Memory leaks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Um programa compilado em linguagem C  cria e usa quatro regiões, logicamente distintas na memória, que possuem funções específicas: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500188" y="2911475"/>
          <a:ext cx="6786562" cy="3089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5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Black" pitchFamily="34" charset="0"/>
                        </a:rPr>
                        <a:t>Memória</a:t>
                      </a:r>
                    </a:p>
                  </a:txBody>
                  <a:tcPr marL="91439" marR="91439" marT="45729" marB="45729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Arial Black" pitchFamily="34" charset="0"/>
                        </a:rPr>
                        <a:t>Uso</a:t>
                      </a:r>
                    </a:p>
                  </a:txBody>
                  <a:tcPr marL="91439" marR="91439" marT="45729" marB="45729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94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Código do Programa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Instruções propriamente</a:t>
                      </a:r>
                      <a:r>
                        <a:rPr lang="pt-BR" sz="12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ditas e os dados só de leitura (por exemplo, constantes do programa).</a:t>
                      </a:r>
                    </a:p>
                  </a:txBody>
                  <a:tcPr marL="91439" marR="91439" marT="45729" marB="45729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Dados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Variáveis</a:t>
                      </a:r>
                      <a:r>
                        <a:rPr lang="pt-BR" sz="12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globais e estáticas </a:t>
                      </a:r>
                      <a:r>
                        <a:rPr lang="pt-BR" sz="1200" i="1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pt-BR" sz="1200" i="1" baseline="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static</a:t>
                      </a:r>
                      <a:r>
                        <a:rPr lang="pt-BR" sz="1200" i="1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).</a:t>
                      </a:r>
                      <a:endParaRPr lang="pt-BR" sz="1200" i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9" marB="45729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12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Pilha</a:t>
                      </a:r>
                    </a:p>
                    <a:p>
                      <a:pPr algn="ctr"/>
                      <a:endParaRPr lang="pt-BR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endParaRPr lang="pt-BR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9" marB="45729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pt-BR" sz="1200" b="0" i="0" kern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just"/>
                      <a:r>
                        <a:rPr lang="pt-BR" sz="1200" b="0" i="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Contém o endereço de retorno das chamadas de função, os argumentos para funções e variáveis locais.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9" marB="45729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7019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endParaRPr lang="pt-BR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endParaRPr lang="pt-BR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Heap</a:t>
                      </a:r>
                      <a:endParaRPr lang="pt-BR" sz="1600" i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9" marB="4572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just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just"/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Região de memória livre destinada à alocação dinâmica.</a:t>
                      </a:r>
                    </a:p>
                  </a:txBody>
                  <a:tcPr marL="91439" marR="91439" marT="45729" marB="45729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Conector de seta reta 10"/>
          <p:cNvCxnSpPr/>
          <p:nvPr/>
        </p:nvCxnSpPr>
        <p:spPr bwMode="auto">
          <a:xfrm rot="5400000" flipH="1" flipV="1">
            <a:off x="2320131" y="5374482"/>
            <a:ext cx="6445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 bwMode="auto">
          <a:xfrm rot="5400000">
            <a:off x="2441575" y="4641851"/>
            <a:ext cx="40322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243CA08-2EE6-499C-9841-F9401CFAB46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9728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Memory leaks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Se você alocar regiões de memória com malloc(), mas depois do uso não liberar estas regiões com o free(), temos caracterizado o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memory leak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500188" y="2911475"/>
          <a:ext cx="6786562" cy="3089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5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Black" pitchFamily="34" charset="0"/>
                        </a:rPr>
                        <a:t>Memória</a:t>
                      </a:r>
                    </a:p>
                  </a:txBody>
                  <a:tcPr marL="91439" marR="91439" marT="45729" marB="45729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Arial Black" pitchFamily="34" charset="0"/>
                        </a:rPr>
                        <a:t>Uso</a:t>
                      </a:r>
                    </a:p>
                  </a:txBody>
                  <a:tcPr marL="91439" marR="91439" marT="45729" marB="45729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94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Código do Programa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Instruções propriamente</a:t>
                      </a:r>
                      <a:r>
                        <a:rPr lang="pt-BR" sz="12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ditas e os dados só de leitura (por exemplo, constantes do programa).</a:t>
                      </a:r>
                    </a:p>
                  </a:txBody>
                  <a:tcPr marL="91439" marR="91439" marT="45729" marB="45729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Dados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Variáveis</a:t>
                      </a:r>
                      <a:r>
                        <a:rPr lang="pt-BR" sz="12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globais e estáticas </a:t>
                      </a:r>
                      <a:r>
                        <a:rPr lang="pt-BR" sz="1200" i="1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pt-BR" sz="1200" i="1" baseline="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static</a:t>
                      </a:r>
                      <a:r>
                        <a:rPr lang="pt-BR" sz="1200" i="1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).</a:t>
                      </a:r>
                      <a:endParaRPr lang="pt-BR" sz="1200" i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9" marB="45729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12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Pilha</a:t>
                      </a:r>
                    </a:p>
                    <a:p>
                      <a:pPr algn="ctr"/>
                      <a:endParaRPr lang="pt-BR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endParaRPr lang="pt-BR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9" marB="45729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pt-BR" sz="1200" b="0" i="0" kern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just"/>
                      <a:r>
                        <a:rPr lang="pt-BR" sz="1200" b="0" i="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Contém o endereço de retorno das chamadas de função, os argumentos para funções e variáveis locais.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9" marB="45729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7019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endParaRPr lang="pt-BR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endParaRPr lang="pt-BR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Heap</a:t>
                      </a:r>
                      <a:endParaRPr lang="pt-BR" sz="1600" i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9" marB="4572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just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just"/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Região de memória livre destinada à alocação dinâmica.</a:t>
                      </a:r>
                    </a:p>
                  </a:txBody>
                  <a:tcPr marL="91439" marR="91439" marT="45729" marB="45729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Conector de seta reta 8"/>
          <p:cNvCxnSpPr/>
          <p:nvPr/>
        </p:nvCxnSpPr>
        <p:spPr bwMode="auto">
          <a:xfrm rot="5400000" flipH="1" flipV="1">
            <a:off x="2320131" y="5374482"/>
            <a:ext cx="6445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 bwMode="auto">
          <a:xfrm rot="5400000">
            <a:off x="2441575" y="4641851"/>
            <a:ext cx="40322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3E8A03B-7348-48C0-A512-2216D1EC876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9830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i="1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i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Memory</a:t>
            </a:r>
            <a:r>
              <a:rPr lang="pt-BR" altLang="pt-BR" sz="1800" i="1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i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leaks</a:t>
            </a:r>
            <a:r>
              <a:rPr lang="pt-BR" altLang="pt-BR" sz="1800" i="1" dirty="0">
                <a:latin typeface="Verdan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Exemplo 1.</a:t>
            </a:r>
          </a:p>
          <a:p>
            <a:pPr algn="just" eaLnBrk="1" hangingPunct="1">
              <a:buFontTx/>
              <a:buChar char="•"/>
            </a:pPr>
            <a:endParaRPr lang="pt-BR" altLang="pt-BR" sz="1800" i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*data) {</a:t>
            </a:r>
          </a:p>
          <a:p>
            <a:pPr lvl="1" algn="just" eaLnBrk="1" hangingPunct="1"/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(data), i;</a:t>
            </a:r>
          </a:p>
          <a:p>
            <a:pPr lvl="1" algn="just" eaLnBrk="1" hangingPunct="1"/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(N*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(N &lt; 10)</a:t>
            </a:r>
          </a:p>
          <a:p>
            <a:pPr lvl="1" algn="just" eaLnBrk="1" hangingPunct="1"/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-1;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algn="just" eaLnBrk="1" hangingPunct="1"/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 = 0; i&lt; N; i++)  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[i] = i;</a:t>
            </a:r>
          </a:p>
          <a:p>
            <a:pPr lvl="1" algn="just" eaLnBrk="1" hangingPunct="1"/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154F9A2-9F28-44BD-89BC-ABF912F7FE8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9933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i="1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i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Memory</a:t>
            </a:r>
            <a:r>
              <a:rPr lang="pt-BR" altLang="pt-BR" sz="1800" i="1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i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leaks</a:t>
            </a:r>
            <a:r>
              <a:rPr lang="pt-BR" altLang="pt-BR" sz="1800" i="1" dirty="0">
                <a:latin typeface="Verdan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Exemplo 2.</a:t>
            </a:r>
          </a:p>
          <a:p>
            <a:pPr algn="just" eaLnBrk="1" hangingPunct="1">
              <a:buFontTx/>
              <a:buChar char="•"/>
            </a:pPr>
            <a:endParaRPr lang="pt-BR" altLang="pt-BR" sz="1800" i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pt-BR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pt-BR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algn="just" eaLnBrk="1" hangingPunct="1"/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*ptr1, *ptr2;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ptr1 = (</a:t>
            </a:r>
            <a:r>
              <a:rPr lang="pt-BR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(10*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ptr1 = "Alexandre";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ptr2 = (</a:t>
            </a:r>
            <a:r>
              <a:rPr lang="pt-BR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(10*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ptr2 = "Zaghetto";           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ptr1 = ptr2;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(ptr1);  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(ptr2);   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1" algn="just" eaLnBrk="1" hangingPunct="1"/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45C67DE-5A35-49EE-BA48-12BDD5C9BBD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035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i="1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i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Memory</a:t>
            </a:r>
            <a:r>
              <a:rPr lang="pt-BR" altLang="pt-BR" sz="1800" i="1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i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leaks</a:t>
            </a:r>
            <a:r>
              <a:rPr lang="pt-BR" altLang="pt-BR" sz="1800" i="1" dirty="0">
                <a:latin typeface="Verdan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Exemplo 3.</a:t>
            </a:r>
          </a:p>
          <a:p>
            <a:pPr algn="just" eaLnBrk="1" hangingPunct="1">
              <a:buFontTx/>
              <a:buChar char="•"/>
            </a:pPr>
            <a:endParaRPr lang="pt-BR" altLang="pt-BR" sz="1800" i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 )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callingFunc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 )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 ); 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// Problema aqui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// O endereço de retorno 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// não é armazenado.</a:t>
            </a: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11/11/2016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2FE96F8-285B-4517-92F9-B27091748D0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138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729138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 i="1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i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Memory</a:t>
            </a:r>
            <a:r>
              <a:rPr lang="pt-BR" altLang="pt-BR" sz="1800" i="1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i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leaks</a:t>
            </a:r>
            <a:r>
              <a:rPr lang="pt-BR" altLang="pt-BR" sz="1800" i="1" dirty="0">
                <a:latin typeface="Verdan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Exemplo 4.</a:t>
            </a:r>
          </a:p>
          <a:p>
            <a:pPr algn="just" eaLnBrk="1" hangingPunct="1">
              <a:buFontTx/>
              <a:buChar char="•"/>
            </a:pPr>
            <a:endParaRPr lang="pt-BR" altLang="pt-BR" sz="1800" i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i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i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i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i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i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Problema:</a:t>
            </a:r>
          </a:p>
          <a:p>
            <a:pPr algn="just" eaLnBrk="1" hangingPunct="1"/>
            <a:endParaRPr lang="pt-BR" alt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(ptr1);</a:t>
            </a:r>
          </a:p>
          <a:p>
            <a:pPr algn="just" eaLnBrk="1" hangingPunct="1"/>
            <a:endParaRPr lang="pt-BR" altLang="pt-BR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just" eaLnBrk="1" hangingPunct="1">
              <a:buFont typeface="Wingdings" panose="05000000000000000000" pitchFamily="2" charset="2"/>
              <a:buChar char="Ø"/>
            </a:pPr>
            <a:r>
              <a:rPr lang="pt-BR" altLang="pt-B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Correto:</a:t>
            </a:r>
          </a:p>
          <a:p>
            <a:pPr lvl="2" algn="just" eaLnBrk="1" hangingPunct="1"/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	</a:t>
            </a:r>
          </a:p>
          <a:p>
            <a:pPr lvl="2"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(ptr1-&gt;ptr2); </a:t>
            </a:r>
          </a:p>
          <a:p>
            <a:pPr lvl="2" algn="just" eaLnBrk="1" hangingPunct="1"/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(ptr1);</a:t>
            </a:r>
            <a:endParaRPr lang="pt-BR" altLang="pt-BR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i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Alocação Dinâmica de Memória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143125" y="1857375"/>
          <a:ext cx="5486400" cy="371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3359150" y="2714625"/>
          <a:ext cx="4876800" cy="371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Conector de seta reta 14"/>
          <p:cNvCxnSpPr/>
          <p:nvPr/>
        </p:nvCxnSpPr>
        <p:spPr bwMode="auto">
          <a:xfrm flipV="1">
            <a:off x="1571625" y="2000250"/>
            <a:ext cx="500063" cy="2857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 bwMode="auto">
          <a:xfrm rot="5400000">
            <a:off x="3463131" y="2466182"/>
            <a:ext cx="4286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1426" name="CaixaDeTexto 18"/>
          <p:cNvSpPr txBox="1">
            <a:spLocks noChangeArrowheads="1"/>
          </p:cNvSpPr>
          <p:nvPr/>
        </p:nvSpPr>
        <p:spPr bwMode="auto">
          <a:xfrm>
            <a:off x="3786188" y="2286000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ptr2</a:t>
            </a:r>
          </a:p>
        </p:txBody>
      </p:sp>
      <p:sp>
        <p:nvSpPr>
          <p:cNvPr id="101427" name="CaixaDeTexto 19"/>
          <p:cNvSpPr txBox="1">
            <a:spLocks noChangeArrowheads="1"/>
          </p:cNvSpPr>
          <p:nvPr/>
        </p:nvSpPr>
        <p:spPr bwMode="auto">
          <a:xfrm>
            <a:off x="1174750" y="2314575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ptr1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17801</TotalTime>
  <Words>7787</Words>
  <Application>Microsoft Office PowerPoint</Application>
  <PresentationFormat>Apresentação na tela (4:3)</PresentationFormat>
  <Paragraphs>2173</Paragraphs>
  <Slides>110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110</vt:i4>
      </vt:variant>
    </vt:vector>
  </HeadingPairs>
  <TitlesOfParts>
    <vt:vector size="117" baseType="lpstr">
      <vt:lpstr>Arial</vt:lpstr>
      <vt:lpstr>Arial Black</vt:lpstr>
      <vt:lpstr>Courier New</vt:lpstr>
      <vt:lpstr>Times New Roman</vt:lpstr>
      <vt:lpstr>Verdana</vt:lpstr>
      <vt:lpstr>Wingdings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Zaghetto</dc:creator>
  <cp:lastModifiedBy>Alexandre Zaghetto</cp:lastModifiedBy>
  <cp:revision>2076</cp:revision>
  <dcterms:created xsi:type="dcterms:W3CDTF">2002-12-12T12:34:29Z</dcterms:created>
  <dcterms:modified xsi:type="dcterms:W3CDTF">2016-11-11T22:41:24Z</dcterms:modified>
</cp:coreProperties>
</file>