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801" r:id="rId2"/>
    <p:sldId id="601" r:id="rId3"/>
    <p:sldId id="761" r:id="rId4"/>
    <p:sldId id="723" r:id="rId5"/>
    <p:sldId id="724" r:id="rId6"/>
    <p:sldId id="781" r:id="rId7"/>
    <p:sldId id="780" r:id="rId8"/>
    <p:sldId id="785" r:id="rId9"/>
    <p:sldId id="725" r:id="rId10"/>
    <p:sldId id="726" r:id="rId11"/>
    <p:sldId id="731" r:id="rId12"/>
    <p:sldId id="732" r:id="rId13"/>
    <p:sldId id="733" r:id="rId14"/>
    <p:sldId id="735" r:id="rId15"/>
    <p:sldId id="734" r:id="rId16"/>
    <p:sldId id="736" r:id="rId17"/>
    <p:sldId id="737" r:id="rId18"/>
    <p:sldId id="738" r:id="rId19"/>
    <p:sldId id="739" r:id="rId20"/>
    <p:sldId id="740" r:id="rId21"/>
    <p:sldId id="741" r:id="rId22"/>
    <p:sldId id="742" r:id="rId23"/>
    <p:sldId id="746" r:id="rId24"/>
    <p:sldId id="743" r:id="rId25"/>
    <p:sldId id="744" r:id="rId26"/>
    <p:sldId id="747" r:id="rId27"/>
    <p:sldId id="745" r:id="rId28"/>
    <p:sldId id="748" r:id="rId29"/>
    <p:sldId id="749" r:id="rId30"/>
    <p:sldId id="750" r:id="rId31"/>
    <p:sldId id="800" r:id="rId32"/>
    <p:sldId id="751" r:id="rId33"/>
    <p:sldId id="753" r:id="rId34"/>
    <p:sldId id="755" r:id="rId35"/>
    <p:sldId id="758" r:id="rId36"/>
    <p:sldId id="756" r:id="rId37"/>
    <p:sldId id="754" r:id="rId38"/>
    <p:sldId id="752" r:id="rId39"/>
    <p:sldId id="786" r:id="rId40"/>
    <p:sldId id="762" r:id="rId41"/>
    <p:sldId id="763" r:id="rId42"/>
    <p:sldId id="771" r:id="rId43"/>
    <p:sldId id="772" r:id="rId44"/>
    <p:sldId id="773" r:id="rId45"/>
    <p:sldId id="774" r:id="rId46"/>
    <p:sldId id="775" r:id="rId47"/>
    <p:sldId id="776" r:id="rId48"/>
    <p:sldId id="777" r:id="rId49"/>
    <p:sldId id="778" r:id="rId50"/>
    <p:sldId id="782" r:id="rId51"/>
    <p:sldId id="779" r:id="rId52"/>
    <p:sldId id="784" r:id="rId53"/>
    <p:sldId id="764" r:id="rId54"/>
    <p:sldId id="765" r:id="rId55"/>
    <p:sldId id="766" r:id="rId56"/>
    <p:sldId id="767" r:id="rId57"/>
    <p:sldId id="768" r:id="rId58"/>
    <p:sldId id="769" r:id="rId59"/>
    <p:sldId id="787" r:id="rId60"/>
    <p:sldId id="802" r:id="rId61"/>
    <p:sldId id="788" r:id="rId62"/>
    <p:sldId id="789" r:id="rId63"/>
    <p:sldId id="790" r:id="rId64"/>
    <p:sldId id="791" r:id="rId65"/>
    <p:sldId id="792" r:id="rId66"/>
    <p:sldId id="793" r:id="rId67"/>
    <p:sldId id="794" r:id="rId68"/>
    <p:sldId id="795" r:id="rId69"/>
    <p:sldId id="796" r:id="rId70"/>
    <p:sldId id="797" r:id="rId71"/>
    <p:sldId id="798" r:id="rId72"/>
    <p:sldId id="799" r:id="rId73"/>
    <p:sldId id="760" r:id="rId74"/>
  </p:sldIdLst>
  <p:sldSz cx="9144000" cy="6858000" type="screen4x3"/>
  <p:notesSz cx="7104063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0C0C0"/>
    <a:srgbClr val="EAEAEA"/>
    <a:srgbClr val="000000"/>
    <a:srgbClr val="800000"/>
    <a:srgbClr val="D4D4D4"/>
    <a:srgbClr val="DCDC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10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5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35A18020-D91F-4923-AEF4-92335997319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11164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8587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47991C82-362B-4699-89A0-FC04C4CD617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86190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A01DF-91BC-4FFD-97BB-1DC792097FC3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CA280-EB50-4AF5-8EDA-F4FB67565A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3785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22C45-B908-41B2-B28D-803870C2A80F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78767-BEF2-4F08-816B-98F90AF8CFD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03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6B2CF-975A-46F0-9A20-84F7D36D47D8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10075-0181-4B50-8684-0CF0DC6984E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7969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C519D-A79F-4F04-B835-94D03B4F2F8A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D1636-28A8-4B82-8253-25B164C1AD4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06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5CCFC-39C7-4E40-A386-949EE1D35F41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146F6-89EE-45B6-91B0-DA46D431E33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1084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A068BC6B-B8AD-48B8-8D49-F6DF1F0FD195}" type="datetime1">
              <a:rPr lang="pt-BR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6ED6B5B-CB3D-42A9-B6AC-CBA7A59897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3"/>
            <a:ext cx="32099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www.youtube.com/watch?v=hWLAtn3KVw8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00" name="Picture 8" descr="Nick Gentry, 'Profile Number 11,' 2014, C24 Galle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975" y="1484313"/>
            <a:ext cx="3476625" cy="403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7863" y="1044575"/>
            <a:ext cx="7788275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DD324C4-C078-450C-9D91-4BC8C811677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331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Solução: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De forma iterativa: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endParaRPr lang="pt-BR" altLang="pt-BR" sz="140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int main(int argc, char *argv[])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{ 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int n, i, fat = 1;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printf("Digite n:");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scanf("%d", &amp;n);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for(i = 1; i&lt;=n;i++) fat = fat*i;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printf("%d \n", fat);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   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system("PAUSE");	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 return 0;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2173660-34B0-4416-8FD6-C4778A4CF24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43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Solução: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De forma recursiva: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lvl="1"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int fatorial (int);</a:t>
            </a:r>
          </a:p>
          <a:p>
            <a:pPr lvl="1"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*argv[])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int n, fat;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printf("Digite n:");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scanf("%d", &amp;n);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fat = fatorial(n);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5B39AA7-5F01-4B94-A528-A4146AB728B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536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Solução: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De forma recursiva: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7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printf("%d \n", fat);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system("PAUSE");	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 eaLnBrk="1" hangingPunct="1"/>
            <a:endParaRPr lang="pt-BR" altLang="pt-B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lvl="1" algn="just" eaLnBrk="1" hangingPunct="1"/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869030D-905C-45FD-B91B-E97FB4ADAAA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6389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29DC3BF-7BF0-4BB1-8AB0-BFE20542710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741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3*fatorial(3-1);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65A5AA8-0440-421A-826A-C639C963209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843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3*fatorial(3-1);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[fatorial(2)];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667A777-E19B-4AD9-A29B-919EED0A27F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946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3*fatorial(3-1);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[fatorial(2)];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2*fatorial(2-1);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25BD2A0-4F60-431E-ABC4-6A8D2F4B871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0485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3*fatorial(3-1);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[fatorial(2)];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2*fatorial(2-1);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[fatorial(1)];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4E23EE2-E23B-4DD6-A27E-89B6384FE1F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1509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3*fatorial(3-1);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[fatorial(2)];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2*fatorial(2-1);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[fatorial(1)];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return 1*fatorial(1-1);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A4B232F-4A2C-4AD4-BC64-C4BB8B44A10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253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3*fatorial(3-1);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[fatorial(2)];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2*fatorial(2-1);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[fatorial(1)];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return 1*fatorial(1-1);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[fatorial(0)]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latin typeface="Verdana" pitchFamily="34" charset="0"/>
              </a:rPr>
              <a:t>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1BF6E38-A5B4-4086-89A4-28CAF03855D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355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3*fatorial(3-1);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[fatorial(2)];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2*fatorial(2-1);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[fatorial(1)];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return 1*fatorial(1-1);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[fatorial(0)]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return 1;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B8F89D5-33D7-4DB5-AB67-FF389DCA6D7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458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3*fatorial(3-1);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[fatorial(2)];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2*fatorial(2-1);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[fatorial(1)];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return 1*fatorial(1-1);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815C55D-8D47-4A5E-ACB3-6B1DC054D47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5605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3*fatorial(3-1);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[fatorial(2)];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2*fatorial(2-1);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[fatorial(1)];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return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984CDDE-C27C-48F4-8B9B-68F16499710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6629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3*fatorial(3-1);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[fatorial(2)];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2*fatorial(2-1);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[fatorial(1)];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return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98F3943-70B9-42EC-9648-FF085899E33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765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3*fatorial(3-1);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[fatorial(2)];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2*fatorial(2-1);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return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68BBA76-E747-429B-A51B-341DAE057C1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867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3*fatorial(3-1);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[fatorial(2)];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2*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9B21152-5E40-41D3-BEEB-82C787D8E3C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2970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3*fatorial(3-1);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[fatorial(2)];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510E939-162A-42BF-866C-971A601FC09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0725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3*fatorial(3-1);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return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8FE8425-A59A-43B8-ACBE-831FF6AE86B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1749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3*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238542D-1AB2-4182-AA81-3E2111EF6D5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277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fatorial(3);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1000125" y="3714750"/>
            <a:ext cx="6858000" cy="5715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B2B41C9-4728-4F4D-B891-3B7E3248E52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lvl="1"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É uma das ferramentas de programação mais poderosas e menos entendidas pelo principiantes em programação.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0" lvl="1"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Como vocês já não são mais principiantes, suponho eu, esse capítulo será mamão com açúcar.</a:t>
            </a: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0" lvl="1"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Após termos trabalhando com funções, alguns devem ter se perguntado:</a:t>
            </a:r>
          </a:p>
          <a:p>
            <a:pPr algn="ctr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Uma função pode chamar ela mesma?</a:t>
            </a:r>
          </a:p>
          <a:p>
            <a:pPr marL="0" lvl="1"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0" lvl="1"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 A resposta é sim, e esta técnica se chama RECURSIVIDADE.</a:t>
            </a:r>
          </a:p>
          <a:p>
            <a:pPr marL="0" lvl="1"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marL="0" lvl="1"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Algumas vezes ela facilita a interpretação de certos problemas.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857250" y="1857375"/>
            <a:ext cx="7215188" cy="1500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997765A-219E-4564-B502-AEDD96F55FB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379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 - fatorial(3):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fatorial (int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if(n==0)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return n*fatorial(n-1);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</a:t>
            </a:r>
            <a:r>
              <a:rPr lang="pt-BR" altLang="pt-BR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DEC5917-8AE6-4422-97EF-8D001274FE9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sp>
        <p:nvSpPr>
          <p:cNvPr id="3482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Escrevendo programas recursivos: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Primeiro podemos reconhecer um grande número de casos a solucionar: 0!, 1!, 2!, 3!, 4! etc.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Podemos também identificar um caso “trivial”, não-recursivo, diretamente solucionável: 0!=1.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Encontramos um método para solucionar um caso “complexo” em termos de um caso “mais simples”:  n! = n*(n-1)!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transformação do caso mais complexo no caso mais simples deve ocasionalmente resultar num caso “trivial”.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733B700-8DE8-4EE9-A74D-3F478C520E3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584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Fibonacci e razão áurea: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0, 1, 1, 2, 3, 5, 8, 13, 21, 34, 55, ...                                                  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Razão Áurea: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</a:p>
          <a:p>
            <a:pPr algn="ctr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55/34 ≈ 1,61765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pic>
        <p:nvPicPr>
          <p:cNvPr id="35846" name="Picture 2" descr="&#10;  F(n) =&#10;  \left\{&#10;   \begin{matrix}&#10;    0\,,\qquad\qquad\qquad\quad\,\ \ \,&amp;&amp;\mbox{se }n=0\,;\ \ \\&#10;    1,\qquad\qquad\qquad\qquad\,&amp;&amp;\mbox{se }n=1;\ \ \,\\&#10;    F(n-1)+F(n-2)&amp;&amp;\mbox{outros casos.}&#10;   \end{matrix}&#10;  \righ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857375"/>
            <a:ext cx="52863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8" descr="\varphi = \frac{1 + \sqrt{5}}{2} \approx 1.618\,033\,989\,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4143375"/>
            <a:ext cx="357981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3F14142-C7BF-467B-9A63-864E51B1B78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68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Fibonacci e razão áurea: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pic>
        <p:nvPicPr>
          <p:cNvPr id="36870" name="Picture 6" descr="http://www.unicamp.br/unicamp/unicamp_hoje/ju/abril2006/fotosju320-online/ju320pg12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071688"/>
            <a:ext cx="3286125" cy="36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3" descr="http://prof.augusto.zip.net/images/Bromel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86125"/>
            <a:ext cx="348615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A53770A-4DF2-4C30-ACAB-BD643DF1EA9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789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Fibonacci e razão áurea: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pic>
        <p:nvPicPr>
          <p:cNvPr id="3789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4071938"/>
            <a:ext cx="242887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2" descr="http://upload.wikimedia.org/wikipedia/commons/6/65/Image-Golden_ratio_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428875"/>
            <a:ext cx="2571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4" descr="Ficheiro:Pentagram green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928813"/>
            <a:ext cx="20002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09DADC5-6DF9-457C-B7CB-6E64B4E8DE7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891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Fibonacci e razão áurea: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pic>
        <p:nvPicPr>
          <p:cNvPr id="3891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286250"/>
            <a:ext cx="1662113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286250"/>
            <a:ext cx="16430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8" descr="http://www.perfeitauniao.org/oficina/2004/img/a_prop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017713"/>
            <a:ext cx="1643063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2" descr="http://upload.wikimedia.org/wikipedia/commons/d/d8/Petun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4286250"/>
            <a:ext cx="1643062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5414EC0-0891-408B-8A9A-660D78DAB0A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99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Fibonacci e razão áurea: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pic>
        <p:nvPicPr>
          <p:cNvPr id="3994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286000"/>
            <a:ext cx="3756025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4096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Fibonacci e razão áurea: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pic>
        <p:nvPicPr>
          <p:cNvPr id="40965" name="Picture 4" descr="http://hugolapa.files.wordpress.com/2009/07/vitruvia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000250"/>
            <a:ext cx="3214688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1ACDF12-8DED-4C13-90FE-B46B96E0B1A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1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-107" charset="0"/>
              </a:rPr>
              <a:t> </a:t>
            </a:r>
            <a:r>
              <a:rPr lang="pt-BR" sz="1800" dirty="0" err="1">
                <a:latin typeface="Verdana" pitchFamily="34" charset="0"/>
                <a:cs typeface="Times New Roman" pitchFamily="-107" charset="0"/>
              </a:rPr>
              <a:t>Fibonacci</a:t>
            </a:r>
            <a:r>
              <a:rPr lang="pt-BR" sz="1800" dirty="0">
                <a:latin typeface="Verdana" pitchFamily="34" charset="0"/>
                <a:cs typeface="Times New Roman" pitchFamily="-107" charset="0"/>
              </a:rPr>
              <a:t> e razão áurea: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-107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-107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-107" charset="0"/>
              </a:rPr>
              <a:t> Mais em “Donald no País da </a:t>
            </a:r>
            <a:r>
              <a:rPr lang="pt-BR" sz="1800" dirty="0" err="1">
                <a:latin typeface="Verdana" pitchFamily="34" charset="0"/>
                <a:cs typeface="Times New Roman" pitchFamily="-107" charset="0"/>
              </a:rPr>
              <a:t>Matemágica</a:t>
            </a:r>
            <a:r>
              <a:rPr lang="pt-BR" sz="1800" dirty="0">
                <a:latin typeface="Verdana" pitchFamily="34" charset="0"/>
                <a:cs typeface="Times New Roman" pitchFamily="-107" charset="0"/>
              </a:rPr>
              <a:t>”.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-107" charset="0"/>
            </a:endParaRPr>
          </a:p>
          <a:p>
            <a:pPr algn="just" eaLnBrk="1" hangingPunct="1">
              <a:defRPr/>
            </a:pPr>
            <a:endParaRPr lang="pt-BR" sz="1800" dirty="0">
              <a:latin typeface="Times New Roman" pitchFamily="-107" charset="0"/>
              <a:hlinkClick r:id="rId2"/>
            </a:endParaRPr>
          </a:p>
          <a:p>
            <a:pPr algn="just" eaLnBrk="1" hangingPunct="1">
              <a:defRPr/>
            </a:pPr>
            <a:endParaRPr lang="pt-BR" sz="1800" dirty="0">
              <a:latin typeface="Times New Roman" pitchFamily="-107" charset="0"/>
              <a:hlinkClick r:id="rId2"/>
            </a:endParaRPr>
          </a:p>
          <a:p>
            <a:pPr algn="just" eaLnBrk="1" hangingPunct="1">
              <a:defRPr/>
            </a:pPr>
            <a:endParaRPr lang="pt-BR" sz="1800" dirty="0">
              <a:latin typeface="Times New Roman" pitchFamily="-107" charset="0"/>
              <a:hlinkClick r:id="rId2"/>
            </a:endParaRPr>
          </a:p>
          <a:p>
            <a:pPr algn="just" eaLnBrk="1" hangingPunct="1">
              <a:defRPr/>
            </a:pPr>
            <a:endParaRPr lang="pt-BR" sz="1800" dirty="0">
              <a:latin typeface="Times New Roman" pitchFamily="-107" charset="0"/>
              <a:hlinkClick r:id="rId2"/>
            </a:endParaRPr>
          </a:p>
          <a:p>
            <a:pPr algn="just" eaLnBrk="1" hangingPunct="1">
              <a:defRPr/>
            </a:pPr>
            <a:endParaRPr lang="pt-BR" sz="1800" dirty="0">
              <a:latin typeface="Times New Roman" pitchFamily="-107" charset="0"/>
              <a:hlinkClick r:id="rId2"/>
            </a:endParaRPr>
          </a:p>
          <a:p>
            <a:pPr algn="just" eaLnBrk="1" hangingPunct="1">
              <a:defRPr/>
            </a:pPr>
            <a:endParaRPr lang="pt-BR" sz="1800" dirty="0">
              <a:latin typeface="Times New Roman" pitchFamily="-107" charset="0"/>
              <a:hlinkClick r:id="rId2"/>
            </a:endParaRPr>
          </a:p>
          <a:p>
            <a:pPr algn="just" eaLnBrk="1" hangingPunct="1">
              <a:defRPr/>
            </a:pPr>
            <a:endParaRPr lang="pt-BR" sz="1800" dirty="0">
              <a:latin typeface="Times New Roman" pitchFamily="-107" charset="0"/>
              <a:hlinkClick r:id="rId2"/>
            </a:endParaRPr>
          </a:p>
          <a:p>
            <a:pPr algn="just" eaLnBrk="1" hangingPunct="1">
              <a:defRPr/>
            </a:pPr>
            <a:endParaRPr lang="pt-BR" sz="1800" dirty="0">
              <a:latin typeface="Times New Roman" pitchFamily="-107" charset="0"/>
              <a:hlinkClick r:id="rId2"/>
            </a:endParaRPr>
          </a:p>
          <a:p>
            <a:pPr algn="just" eaLnBrk="1" hangingPunct="1">
              <a:defRPr/>
            </a:pPr>
            <a:endParaRPr lang="pt-BR" sz="1800" dirty="0">
              <a:latin typeface="Times New Roman" pitchFamily="-107" charset="0"/>
              <a:hlinkClick r:id="rId2"/>
            </a:endParaRPr>
          </a:p>
          <a:p>
            <a:pPr algn="just" eaLnBrk="1" hangingPunct="1">
              <a:defRPr/>
            </a:pPr>
            <a:endParaRPr lang="pt-BR" sz="1800" dirty="0">
              <a:latin typeface="Times New Roman" pitchFamily="-107" charset="0"/>
              <a:hlinkClick r:id="rId2"/>
            </a:endParaRPr>
          </a:p>
          <a:p>
            <a:pPr algn="ctr" eaLnBrk="1" hangingPunct="1">
              <a:defRPr/>
            </a:pPr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-107" charset="0"/>
              </a:rPr>
              <a:t>http://www.youtube.com/watch?v=hWLAtn3KVw8</a:t>
            </a:r>
            <a:endParaRPr lang="pt-BR" sz="1800" b="1" dirty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cs typeface="Times New Roman" pitchFamily="-107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pic>
        <p:nvPicPr>
          <p:cNvPr id="41990" name="Picture 2" descr="http://encontromatematicaifba.files.wordpress.com/2009/11/capa-de-donald-no-pais-da-matematica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2705100"/>
            <a:ext cx="1428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38D6A1D-8A38-4E4D-BC34-F7FF4246392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4301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Fibonacci: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0, 1, 1, 2, 3, 5, 8, 13, 21, 34, 55, ...                                                 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pic>
        <p:nvPicPr>
          <p:cNvPr id="43014" name="Picture 2" descr="&#10;  F(n) =&#10;  \left\{&#10;   \begin{matrix}&#10;    0\,,\qquad\qquad\qquad\quad\,\ \ \,&amp;&amp;\mbox{se }n=0\,;\ \ \\&#10;    1,\qquad\qquad\qquad\qquad\,&amp;&amp;\mbox{se }n=1;\ \ \,\\&#10;    F(n-1)+F(n-2)&amp;&amp;\mbox{outros casos.}&#10;   \end{matrix}&#10;  \righ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785938"/>
            <a:ext cx="5286375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de cantos arredondados 7"/>
          <p:cNvSpPr/>
          <p:nvPr/>
        </p:nvSpPr>
        <p:spPr bwMode="auto">
          <a:xfrm>
            <a:off x="2928938" y="4429125"/>
            <a:ext cx="3214687" cy="857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Pro lar, implementar</a:t>
            </a: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 solução recursiva em C.</a:t>
            </a:r>
            <a:endParaRPr lang="pt-BR" sz="1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Uma questão fundamental é: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recursão requer a repetição explícita de um processo até que determinada condição seja satisfeita.</a:t>
            </a: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Se você não garantir isto, o algoritmo entrará num laço infinito. </a:t>
            </a: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071563" y="2357438"/>
            <a:ext cx="6858000" cy="5715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Quando parar de chamar a função?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21DB2FC-4E51-4E0F-8BE5-7D99BB11A4C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09D9D1F-F11D-4906-BED8-9A2929A5850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277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Multiplicação de números naturais: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multiplicação de a*b pode ser vista a soma de a, b vezes, ou seja: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6*3 = 6*(3-1)+6 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= 6*2+6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= 6*(2-1)+6+6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= 6*1+6+6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= 6+6+6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= 18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44038" name="Object 2"/>
          <p:cNvGraphicFramePr>
            <a:graphicFrameLocks noChangeAspect="1"/>
          </p:cNvGraphicFramePr>
          <p:nvPr/>
        </p:nvGraphicFramePr>
        <p:xfrm>
          <a:off x="2513013" y="2787650"/>
          <a:ext cx="437991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3" imgW="1765300" imgH="457200" progId="Equation.DSMT4">
                  <p:embed/>
                </p:oleObj>
              </mc:Choice>
              <mc:Fallback>
                <p:oleObj name="Equation" r:id="rId3" imgW="17653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2787650"/>
                        <a:ext cx="4379912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6A82548-FEC9-4DE9-9854-73FF25BE652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3277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Multiplicação de números naturais: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multiplicação de a*b pode ser vista a soma de a, b vezes, ou seja: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6*3 = 6*(3-1)+6 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= 6*2+6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= 6*(2-1)+6+6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= 6*1+6+6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= 6+6+6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= 18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45062" name="Object 2"/>
          <p:cNvGraphicFramePr>
            <a:graphicFrameLocks noChangeAspect="1"/>
          </p:cNvGraphicFramePr>
          <p:nvPr/>
        </p:nvGraphicFramePr>
        <p:xfrm>
          <a:off x="2513013" y="2786063"/>
          <a:ext cx="437991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3" imgW="1765300" imgH="457200" progId="Equation.DSMT4">
                  <p:embed/>
                </p:oleObj>
              </mc:Choice>
              <mc:Fallback>
                <p:oleObj name="Equation" r:id="rId3" imgW="17653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2786063"/>
                        <a:ext cx="4379912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tângulo de cantos arredondados 10"/>
          <p:cNvSpPr/>
          <p:nvPr/>
        </p:nvSpPr>
        <p:spPr bwMode="auto">
          <a:xfrm>
            <a:off x="4643438" y="4572000"/>
            <a:ext cx="3214687" cy="857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Pro lar, implementar</a:t>
            </a: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 solução recursiva em C.</a:t>
            </a:r>
            <a:endParaRPr lang="pt-BR" sz="1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A342BE0-2C5D-4D5C-9119-87FDA99E358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568450"/>
          <a:ext cx="7000875" cy="10668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Exercício: O quadrado de um número natural n é dado pela soma dos n primeiros números ímpares consecutivos. Por exemplo, 1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=1, 2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=1+3, 3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=1+3+5, 4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=1+3+5+7, etc. Dado um número n, escreva uma função recursiva que calcula seu quadrado usando a soma de ímpares.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AAA0B68-8C69-4139-87C1-F8AA6287385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7" name="Group 40"/>
          <p:cNvGraphicFramePr>
            <a:graphicFrameLocks noGrp="1"/>
          </p:cNvGraphicFramePr>
          <p:nvPr/>
        </p:nvGraphicFramePr>
        <p:xfrm>
          <a:off x="1000125" y="1568450"/>
          <a:ext cx="7000875" cy="10668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Exercício: O quadrado de um número natural n é dado pela soma dos n primeiros números ímpares consecutivos. Por exemplo, 1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=1, 2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=1+3, 3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=1+3+5, 4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=1+3+5+7, etc. Dado um número n, escreva uma função recursiva que calcula seu quadrado usando a soma de ímpares.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7115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5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1+3+5+7+9 = 25</a:t>
            </a:r>
          </a:p>
          <a:p>
            <a:pPr algn="just" eaLnBrk="1" hangingPunct="1"/>
            <a:endParaRPr lang="pt-BR" altLang="pt-BR" sz="18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just" eaLnBrk="1" hangingPunct="1"/>
            <a:endParaRPr lang="pt-BR" altLang="pt-BR" sz="18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just" eaLnBrk="1" hangingPunct="1"/>
            <a:endParaRPr lang="pt-BR" altLang="pt-BR" sz="1800" baseline="300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 bwMode="auto">
          <a:xfrm>
            <a:off x="1773238" y="3571875"/>
            <a:ext cx="928687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E97CCB2-7ECF-42B5-983B-F7372508AF2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7" name="Group 40"/>
          <p:cNvGraphicFramePr>
            <a:graphicFrameLocks noGrp="1"/>
          </p:cNvGraphicFramePr>
          <p:nvPr/>
        </p:nvGraphicFramePr>
        <p:xfrm>
          <a:off x="1000125" y="1568450"/>
          <a:ext cx="7000875" cy="10668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Exercício: O quadrado de um número natural n é dado pela soma dos n primeiros números ímpares consecutivos. Por exemplo, 1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=1, 2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=1+3, 3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=1+3+5, 4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=1+3+5+7, etc. Dado um número n, escreva uma função recursiva que calcula seu quadrado usando a soma de ímpares.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814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5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1+3+5+7+9 = 25</a:t>
            </a:r>
          </a:p>
          <a:p>
            <a:pPr algn="just" eaLnBrk="1" hangingPunct="1"/>
            <a:endParaRPr lang="pt-BR" altLang="pt-BR" sz="18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5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1+3+5+7+9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       4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endParaRPr lang="pt-BR" altLang="pt-BR" sz="18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just" eaLnBrk="1" hangingPunct="1"/>
            <a:endParaRPr lang="pt-BR" altLang="pt-BR" sz="1800" baseline="300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11"/>
          <p:cNvSpPr/>
          <p:nvPr/>
        </p:nvSpPr>
        <p:spPr bwMode="auto">
          <a:xfrm>
            <a:off x="1785938" y="4156075"/>
            <a:ext cx="642937" cy="2143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 bwMode="auto">
          <a:xfrm>
            <a:off x="1773238" y="3571875"/>
            <a:ext cx="928687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EC48F90-CE9B-4EF9-A45D-CE05C04759A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7" name="Group 40"/>
          <p:cNvGraphicFramePr>
            <a:graphicFrameLocks noGrp="1"/>
          </p:cNvGraphicFramePr>
          <p:nvPr/>
        </p:nvGraphicFramePr>
        <p:xfrm>
          <a:off x="1000125" y="1568450"/>
          <a:ext cx="7000875" cy="10668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Exercício: O quadrado de um número natural n é dado pela soma dos n primeiros números ímpares consecutivos. Por exemplo, 1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=1, 2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=1+3, 3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=1+3+5, 4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=1+3+5+7, etc. Dado um número n, escreva uma função recursiva que calcula seu quadrado usando a soma de ímpares.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49165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5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1+3+5+7+9 = 25</a:t>
            </a:r>
          </a:p>
          <a:p>
            <a:pPr algn="just" eaLnBrk="1" hangingPunct="1"/>
            <a:endParaRPr lang="pt-BR" altLang="pt-BR" sz="18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5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1+3+5+7+9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       4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4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     3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  <a:p>
            <a:pPr algn="just" eaLnBrk="1" hangingPunct="1"/>
            <a:endParaRPr lang="pt-BR" altLang="pt-BR" sz="18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just" eaLnBrk="1" hangingPunct="1"/>
            <a:endParaRPr lang="pt-BR" altLang="pt-BR" sz="1800" baseline="300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 bwMode="auto">
          <a:xfrm>
            <a:off x="1762125" y="4714875"/>
            <a:ext cx="428625" cy="2143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 bwMode="auto">
          <a:xfrm>
            <a:off x="1785938" y="4156075"/>
            <a:ext cx="642937" cy="2143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 bwMode="auto">
          <a:xfrm>
            <a:off x="1773238" y="3571875"/>
            <a:ext cx="928687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2EFAA49-2676-4E16-9F8F-35C429C7147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7" name="Group 40"/>
          <p:cNvGraphicFramePr>
            <a:graphicFrameLocks noGrp="1"/>
          </p:cNvGraphicFramePr>
          <p:nvPr/>
        </p:nvGraphicFramePr>
        <p:xfrm>
          <a:off x="1000125" y="1568450"/>
          <a:ext cx="7000875" cy="10668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Exercício: O quadrado de um número natural n é dado pela soma dos n primeiros números ímpares consecutivos. Por exemplo, 1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=1, 2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=1+3, 3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=1+3+5, 4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=1+3+5+7, etc. Dado um número n, escreva uma função recursiva que calcula seu quadrado usando a soma de ímpares.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019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5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1+3+5+7+9 = 25</a:t>
            </a:r>
          </a:p>
          <a:p>
            <a:pPr algn="just" eaLnBrk="1" hangingPunct="1"/>
            <a:endParaRPr lang="pt-BR" altLang="pt-BR" sz="18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5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1+3+5+7+9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       4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4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     3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3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   2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  <a:p>
            <a:pPr algn="just" eaLnBrk="1" hangingPunct="1"/>
            <a:endParaRPr lang="pt-BR" altLang="pt-BR" sz="18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just" eaLnBrk="1" hangingPunct="1"/>
            <a:endParaRPr lang="pt-BR" altLang="pt-BR" sz="1800" baseline="300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 bwMode="auto">
          <a:xfrm>
            <a:off x="1714500" y="5214938"/>
            <a:ext cx="214313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1762125" y="4714875"/>
            <a:ext cx="428625" cy="2143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 bwMode="auto">
          <a:xfrm>
            <a:off x="1785938" y="4156075"/>
            <a:ext cx="642937" cy="2143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 bwMode="auto">
          <a:xfrm>
            <a:off x="1773238" y="3571875"/>
            <a:ext cx="928687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0EB86E7-073E-44AE-99C9-27AF1EE7140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7" name="Group 40"/>
          <p:cNvGraphicFramePr>
            <a:graphicFrameLocks noGrp="1"/>
          </p:cNvGraphicFramePr>
          <p:nvPr/>
        </p:nvGraphicFramePr>
        <p:xfrm>
          <a:off x="1000125" y="1568450"/>
          <a:ext cx="7000875" cy="10668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Exercício: O quadrado de um número natural n é dado pela soma dos n primeiros números ímpares consecutivos. Por exemplo, 1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=1, 2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=1+3, 3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=1+3+5, 4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=1+3+5+7, etc. Dado um número n, escreva uma função recursiva que calcula seu quadrado usando a soma de ímpares.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1215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5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1+3+5+7+9 = 25</a:t>
            </a:r>
          </a:p>
          <a:p>
            <a:pPr algn="just" eaLnBrk="1" hangingPunct="1"/>
            <a:endParaRPr lang="pt-BR" altLang="pt-BR" sz="18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5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1+3+5+7+9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       4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4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     3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3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   2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2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1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  <a:p>
            <a:pPr algn="just" eaLnBrk="1" hangingPunct="1"/>
            <a:endParaRPr lang="pt-BR" altLang="pt-BR" sz="18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just" eaLnBrk="1" hangingPunct="1"/>
            <a:endParaRPr lang="pt-BR" altLang="pt-BR" sz="1800" baseline="300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 bwMode="auto">
          <a:xfrm>
            <a:off x="1714500" y="5214938"/>
            <a:ext cx="214313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1762125" y="4714875"/>
            <a:ext cx="428625" cy="2143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 bwMode="auto">
          <a:xfrm>
            <a:off x="1785938" y="4156075"/>
            <a:ext cx="642937" cy="2143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 bwMode="auto">
          <a:xfrm>
            <a:off x="1773238" y="3571875"/>
            <a:ext cx="928687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C4BAE4D-CCD1-4948-BA03-61E7815FBC5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7" name="Group 40"/>
          <p:cNvGraphicFramePr>
            <a:graphicFrameLocks noGrp="1"/>
          </p:cNvGraphicFramePr>
          <p:nvPr/>
        </p:nvGraphicFramePr>
        <p:xfrm>
          <a:off x="1000125" y="1568450"/>
          <a:ext cx="7000875" cy="10668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Exercício: O quadrado de um número natural n é dado pela soma dos n primeiros números ímpares consecutivos. Por exemplo, 1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=1, 2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=1+3, 3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=1+3+5, 4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=1+3+5+7, etc. Dado um número n, escreva uma função recursiva que calcula seu quadrado usando a soma de ímpares.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2239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5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1+3+5+7+9 = 25</a:t>
            </a:r>
          </a:p>
          <a:p>
            <a:pPr algn="just" eaLnBrk="1" hangingPunct="1"/>
            <a:endParaRPr lang="pt-BR" altLang="pt-BR" sz="18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5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1+3+5+7+9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       4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4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     3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3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   2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2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1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1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</a:t>
            </a:r>
          </a:p>
          <a:p>
            <a:pPr algn="just" eaLnBrk="1" hangingPunct="1"/>
            <a:endParaRPr lang="pt-BR" altLang="pt-BR" sz="18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just" eaLnBrk="1" hangingPunct="1"/>
            <a:endParaRPr lang="pt-BR" altLang="pt-BR" sz="1800" baseline="300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 bwMode="auto">
          <a:xfrm>
            <a:off x="1714500" y="5214938"/>
            <a:ext cx="214313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1762125" y="4714875"/>
            <a:ext cx="428625" cy="2143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 bwMode="auto">
          <a:xfrm>
            <a:off x="1785938" y="4156075"/>
            <a:ext cx="642937" cy="2143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 bwMode="auto">
          <a:xfrm>
            <a:off x="1773238" y="3571875"/>
            <a:ext cx="928687" cy="285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9DDC25D-3CF7-474A-AF74-FD5A1FF174A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7" name="Group 40"/>
          <p:cNvGraphicFramePr>
            <a:graphicFrameLocks noGrp="1"/>
          </p:cNvGraphicFramePr>
          <p:nvPr/>
        </p:nvGraphicFramePr>
        <p:xfrm>
          <a:off x="1000125" y="1568450"/>
          <a:ext cx="7000875" cy="10668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Exercício: O quadrado de um número natural n é dado pela soma dos n primeiros números ímpares consecutivos. Por exemplo, 1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=1, 2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=1+3, 3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=1+3+5, 4</a:t>
                      </a:r>
                      <a:r>
                        <a:rPr kumimoji="0" lang="pt-BR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2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=1+3+5+7, etc. Dado um número n, escreva uma função recursiva que calcula seu quadrado usando a soma de ímpares.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326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5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1+3+5+7+9 = 25</a:t>
            </a:r>
          </a:p>
          <a:p>
            <a:pPr algn="just" eaLnBrk="1" hangingPunct="1"/>
            <a:endParaRPr lang="pt-BR" altLang="pt-BR" sz="18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5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1+3+5+7+9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       4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4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1+3+5+7                             </a:t>
            </a:r>
            <a:r>
              <a:rPr lang="pt-BR" altLang="pt-BR" sz="1800" b="1">
                <a:latin typeface="Arial" panose="020B0604020202020204" pitchFamily="34" charset="0"/>
                <a:ea typeface="MS PGothic" panose="020B0600070205080204" pitchFamily="34" charset="-128"/>
              </a:rPr>
              <a:t>n</a:t>
            </a:r>
            <a:r>
              <a:rPr lang="pt-BR" altLang="pt-BR" sz="1800" b="1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r>
              <a:rPr lang="pt-BR" altLang="pt-BR" sz="1800" b="1">
                <a:latin typeface="Arial" panose="020B0604020202020204" pitchFamily="34" charset="0"/>
                <a:ea typeface="MS PGothic" panose="020B0600070205080204" pitchFamily="34" charset="-128"/>
              </a:rPr>
              <a:t> = (2*n-1) + (n-1)</a:t>
            </a:r>
            <a:r>
              <a:rPr lang="pt-BR" altLang="pt-BR" sz="1800" b="1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endParaRPr lang="pt-BR" altLang="pt-BR" sz="1800" b="1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     3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                                      </a:t>
            </a: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3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1+3+5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   2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2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1+3</a:t>
            </a:r>
          </a:p>
          <a:p>
            <a:pPr algn="just" eaLnBrk="1" hangingPunct="1"/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          1</a:t>
            </a:r>
            <a:r>
              <a:rPr lang="pt-BR" altLang="pt-BR" sz="1800" baseline="30000"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1</a:t>
            </a:r>
            <a:r>
              <a:rPr lang="pt-BR" altLang="pt-BR" sz="1800" baseline="30000">
                <a:latin typeface="Verdan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pt-BR" altLang="pt-BR" sz="1800">
                <a:latin typeface="Arial" panose="020B0604020202020204" pitchFamily="34" charset="0"/>
                <a:ea typeface="MS PGothic" panose="020B0600070205080204" pitchFamily="34" charset="-128"/>
              </a:rPr>
              <a:t>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6F29CCB-F65F-433C-BD4A-74D1891DC64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819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loop(int);</a:t>
            </a:r>
          </a:p>
          <a:p>
            <a:pPr algn="just" eaLnBrk="1" hangingPunct="1"/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n = loop(5);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int loop(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 algn="just" eaLnBrk="1" hangingPunct="1"/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(x &lt; 10)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loop(x);</a:t>
            </a:r>
          </a:p>
          <a:p>
            <a:pPr algn="just" eaLnBrk="1" hangingPunct="1"/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287FEF5-91CD-4A19-B60B-D7C4DCA7B4F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4276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Solução: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algn="just" eaLnBrk="1" hangingPunct="1"/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quadrado (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/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n = 6, result;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quadrado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("%d \n", result);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("PAUSE");	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/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quadrado (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(n==1)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2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(2*n-1) + quadrado(n-1);       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9967F81-25DE-4C60-B252-BDCB8763B83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5300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sp>
        <p:nvSpPr>
          <p:cNvPr id="55302" name="Retângulo 6"/>
          <p:cNvSpPr>
            <a:spLocks noChangeArrowheads="1"/>
          </p:cNvSpPr>
          <p:nvPr/>
        </p:nvSpPr>
        <p:spPr bwMode="auto">
          <a:xfrm>
            <a:off x="1000125" y="2660650"/>
            <a:ext cx="30718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 b="1">
                <a:latin typeface="Arial" panose="020B0604020202020204" pitchFamily="34" charset="0"/>
                <a:ea typeface="MS PGothic" panose="020B0600070205080204" pitchFamily="34" charset="-128"/>
              </a:rPr>
              <a:t>i	j	k	m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3	2	1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4	2	1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4	3	1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4	3	2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4	3	2	1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2	1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3	1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3	2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3	2	1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4	1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4	2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4	2	1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4	3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4	3	1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4	3	2</a:t>
            </a:r>
          </a:p>
        </p:txBody>
      </p:sp>
      <p:graphicFrame>
        <p:nvGraphicFramePr>
          <p:cNvPr id="8" name="Group 40"/>
          <p:cNvGraphicFramePr>
            <a:graphicFrameLocks noGrp="1"/>
          </p:cNvGraphicFramePr>
          <p:nvPr/>
        </p:nvGraphicFramePr>
        <p:xfrm>
          <a:off x="1000125" y="1568450"/>
          <a:ext cx="7000875" cy="822325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Exercício: Escrever um programa recursivo que dados n e k, mostra na tela do computador todas as combinações de n, k a k. Por exemplo, se n = 6 e k = 4: </a:t>
                      </a:r>
                    </a:p>
                  </a:txBody>
                  <a:tcPr marL="91439" marR="91439" marT="45559" marB="455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027993A-9664-46C4-85D8-74D342FA17F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56324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endParaRPr lang="pt-BR" altLang="pt-BR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1000125" y="1568450"/>
          <a:ext cx="7000875" cy="822325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Exercício: Escrever um programa recursivo que dados n e k, mostra na tela do computador todas as cominações de n, k a k. Por exemplo, se n = 6 e k = 4: </a:t>
                      </a:r>
                    </a:p>
                  </a:txBody>
                  <a:tcPr marL="91439" marR="91439" marT="45559" marB="455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6332" name="Retângulo 6"/>
          <p:cNvSpPr>
            <a:spLocks noChangeArrowheads="1"/>
          </p:cNvSpPr>
          <p:nvPr/>
        </p:nvSpPr>
        <p:spPr bwMode="auto">
          <a:xfrm>
            <a:off x="1000125" y="2660650"/>
            <a:ext cx="30718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 b="1">
                <a:latin typeface="Arial" panose="020B0604020202020204" pitchFamily="34" charset="0"/>
                <a:ea typeface="MS PGothic" panose="020B0600070205080204" pitchFamily="34" charset="-128"/>
              </a:rPr>
              <a:t>i	j	k	m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3	2	1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4	2	1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4	3	1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4	3	2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4	3	2	1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2	1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3	1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3	2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3	2	1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4	1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4	2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4	2	1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4	3	0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4	3	1</a:t>
            </a:r>
          </a:p>
          <a:p>
            <a:pPr algn="just" eaLnBrk="1" hangingPunct="1">
              <a:buClr>
                <a:srgbClr val="336600"/>
              </a:buClr>
              <a:buSzPct val="60000"/>
            </a:pPr>
            <a:r>
              <a:rPr lang="pt-BR" altLang="pt-BR" sz="1000">
                <a:latin typeface="Arial" panose="020B0604020202020204" pitchFamily="34" charset="0"/>
                <a:ea typeface="MS PGothic" panose="020B0600070205080204" pitchFamily="34" charset="-128"/>
              </a:rPr>
              <a:t>5	4	3	2</a:t>
            </a:r>
          </a:p>
        </p:txBody>
      </p:sp>
      <p:sp>
        <p:nvSpPr>
          <p:cNvPr id="5633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for(i = 3; i&lt;6; i++)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for(j = 2; j&lt;i; j++)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for(k = 1; k&lt;j; k++)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for(m = 0; m&lt;k; m++)</a:t>
            </a:r>
          </a:p>
          <a:p>
            <a:pPr algn="just" eaLnBrk="1" hangingPunct="1"/>
            <a:r>
              <a:rPr lang="pt-BR" altLang="pt-BR" sz="12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printf(“%d%d%d%d”,i,j,k,m);</a:t>
            </a:r>
          </a:p>
          <a:p>
            <a:pPr algn="just" eaLnBrk="1" hangingPunct="1"/>
            <a:endParaRPr lang="pt-BR" altLang="pt-BR" sz="14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22B8963-AC43-4AA4-A041-A22DBEA6303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problema das Torres de Hanoi: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objetivo é deslocar os cinco discos para a estaca C, usando B como auxiliar.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Somente o primeiro disco pode ser deslocado.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disco maior não pode ser posicionado sobre um menor.</a:t>
            </a:r>
          </a:p>
        </p:txBody>
      </p:sp>
      <p:pic>
        <p:nvPicPr>
          <p:cNvPr id="573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714500"/>
            <a:ext cx="66484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C2F5930-454F-49ED-9670-0DBC95B4A53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problema das Torres de Hanoi: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Considerando o caso geral, para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discos: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Suponha que tivéssemos uma solução para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n-1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discos e pudéssemos dar a solução para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em função da solução para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n-1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discos.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No caso trivial, no qual temos apenas um único disco, basta deslocá-lo de A para C.</a:t>
            </a: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CA7DF03-FF3F-49BB-BB30-E0AEA184568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problema das Torres de Hanoi: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Se n = 5: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Vamos supor que eu pudesse movimentar os quatro primeiros discos da estaca A para a estaca B, usando C como auxiliar.</a:t>
            </a:r>
          </a:p>
        </p:txBody>
      </p:sp>
      <p:pic>
        <p:nvPicPr>
          <p:cNvPr id="593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3775075"/>
            <a:ext cx="5143500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B0CAD95-2C36-4021-A168-15A89EAED7A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problema das Torres de Hanoi: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Se n = 5: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Vamos supor que eu pudesse movimentar os quatro primeiros discos da estaca A para a estaca B, usando C como auxiliar.</a:t>
            </a:r>
          </a:p>
        </p:txBody>
      </p:sp>
      <p:pic>
        <p:nvPicPr>
          <p:cNvPr id="604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3771900"/>
            <a:ext cx="52768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CDA5DEA-B63A-4BD1-BFD2-B847685E5C6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problema das Torres de Hanoi: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Se n = 5: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Poderíamos deslocar o maior disco de A para C.</a:t>
            </a:r>
          </a:p>
        </p:txBody>
      </p:sp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3763963"/>
            <a:ext cx="49339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8" y="3810000"/>
            <a:ext cx="1809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307D0DF-2416-4E64-9C42-E4B8A6A0D1A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problema das Torres de Hanoi: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Se n = 5: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E, por último, aplicar novamente a solução aos quatro discos, movendo-os de B para C, usando A como auxiliar.</a:t>
            </a: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3714750"/>
            <a:ext cx="49434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F43B760-61D2-4C65-B9E6-B207330DAB2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sp>
        <p:nvSpPr>
          <p:cNvPr id="63493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O problema das Torres de Hanoi:</a:t>
            </a:r>
          </a:p>
          <a:p>
            <a:pPr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Para mover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n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discos de A para C, usando B como auxiliar: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AutoNum type="arabicPeriod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Se n=1, desloque o único disco de A para C e pare.</a:t>
            </a:r>
          </a:p>
          <a:p>
            <a:pPr lvl="2" algn="just" eaLnBrk="1" hangingPunct="1">
              <a:buFontTx/>
              <a:buAutoNum type="arabicPeriod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AutoNum type="arabicPeriod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Desloque os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n-1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primeiros discos de A para B, usando C como auxiliar.</a:t>
            </a:r>
          </a:p>
          <a:p>
            <a:pPr lvl="2" algn="just" eaLnBrk="1" hangingPunct="1">
              <a:buFontTx/>
              <a:buAutoNum type="arabicPeriod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AutoNum type="arabicPeriod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Desloque o último disco de A para C.</a:t>
            </a:r>
          </a:p>
          <a:p>
            <a:pPr lvl="2" algn="just" eaLnBrk="1" hangingPunct="1">
              <a:buFontTx/>
              <a:buAutoNum type="arabicPeriod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2" algn="just" eaLnBrk="1" hangingPunct="1">
              <a:buFontTx/>
              <a:buAutoNum type="arabicPeriod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Mova os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n-1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discos de B para C, usando A como auxiliar.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A06EED4-DAB9-4236-85BF-06F90ABA902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7" name="Group 40"/>
          <p:cNvGraphicFramePr>
            <a:graphicFrameLocks noGrp="1"/>
          </p:cNvGraphicFramePr>
          <p:nvPr/>
        </p:nvGraphicFramePr>
        <p:xfrm>
          <a:off x="1000125" y="1568450"/>
          <a:ext cx="7000875" cy="72548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Problema: Escreva uma função que recebe como parâmetro um inteiro positivo 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N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e retorna a soma de todos os números inteiros entre 0 e 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N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922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28" name="Text Box 2052"/>
          <p:cNvSpPr txBox="1">
            <a:spLocks noChangeArrowheads="1"/>
          </p:cNvSpPr>
          <p:nvPr/>
        </p:nvSpPr>
        <p:spPr bwMode="auto">
          <a:xfrm>
            <a:off x="995363" y="2397125"/>
            <a:ext cx="6934200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Solução iterativa: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somatorio(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i, resp = 0;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 i = 1; i &lt;= N; i++ )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resp += i;</a:t>
            </a:r>
          </a:p>
          <a:p>
            <a:pPr algn="just" eaLnBrk="1" hangingPunct="1"/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resp;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BF1350D-1A44-4966-9BB0-2568BA6D78E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Solução:</a:t>
            </a:r>
          </a:p>
          <a:p>
            <a:pPr algn="just" eaLnBrk="1" hangingPunct="1">
              <a:defRPr/>
            </a:pPr>
            <a:endParaRPr lang="pt-BR" sz="1000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000" dirty="0">
              <a:latin typeface="Verdana" pitchFamily="34" charset="0"/>
              <a:cs typeface="Times New Roman" pitchFamily="18" charset="0"/>
            </a:endParaRPr>
          </a:p>
          <a:p>
            <a:pPr marL="177800" algn="just" eaLnBrk="1" hangingPunct="1">
              <a:defRPr/>
            </a:pPr>
            <a:r>
              <a:rPr lang="pt-BR" sz="1000" dirty="0">
                <a:latin typeface="Verdana" pitchFamily="34" charset="0"/>
                <a:cs typeface="Times New Roman" pitchFamily="18" charset="0"/>
              </a:rPr>
              <a:t>#include &lt;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stdio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.h&gt;</a:t>
            </a:r>
          </a:p>
          <a:p>
            <a:pPr marL="177800" algn="just" eaLnBrk="1" hangingPunct="1">
              <a:defRPr/>
            </a:pPr>
            <a:r>
              <a:rPr lang="pt-BR" sz="1000" dirty="0">
                <a:latin typeface="Verdana" pitchFamily="34" charset="0"/>
                <a:cs typeface="Times New Roman" pitchFamily="18" charset="0"/>
              </a:rPr>
              <a:t>#include &lt;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stdlib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.h&gt;</a:t>
            </a:r>
          </a:p>
          <a:p>
            <a:pPr marL="177800" algn="just" eaLnBrk="1" hangingPunct="1">
              <a:defRPr/>
            </a:pPr>
            <a:endParaRPr lang="pt-BR" sz="1000" dirty="0">
              <a:latin typeface="Verdana" pitchFamily="34" charset="0"/>
              <a:cs typeface="Times New Roman" pitchFamily="18" charset="0"/>
            </a:endParaRPr>
          </a:p>
          <a:p>
            <a:pPr marL="177800" algn="just" eaLnBrk="1" hangingPunct="1">
              <a:defRPr/>
            </a:pPr>
            <a:r>
              <a:rPr lang="pt-BR" sz="1000" u="sng" dirty="0" err="1">
                <a:latin typeface="Verdana" pitchFamily="34" charset="0"/>
                <a:cs typeface="Times New Roman" pitchFamily="18" charset="0"/>
              </a:rPr>
              <a:t>void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hanoi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(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int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);</a:t>
            </a:r>
          </a:p>
          <a:p>
            <a:pPr marL="177800" algn="just" eaLnBrk="1" hangingPunct="1">
              <a:defRPr/>
            </a:pPr>
            <a:endParaRPr lang="pt-BR" sz="1000" dirty="0">
              <a:latin typeface="Verdana" pitchFamily="34" charset="0"/>
              <a:cs typeface="Times New Roman" pitchFamily="18" charset="0"/>
            </a:endParaRPr>
          </a:p>
          <a:p>
            <a:pPr marL="177800" algn="just" eaLnBrk="1" hangingPunct="1">
              <a:defRPr/>
            </a:pP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int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main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(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int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argc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 *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argv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[])</a:t>
            </a:r>
          </a:p>
          <a:p>
            <a:pPr marL="177800" algn="just" eaLnBrk="1" hangingPunct="1">
              <a:defRPr/>
            </a:pPr>
            <a:r>
              <a:rPr lang="pt-BR" sz="1000" dirty="0">
                <a:latin typeface="Verdana" pitchFamily="34" charset="0"/>
                <a:cs typeface="Times New Roman" pitchFamily="18" charset="0"/>
              </a:rPr>
              <a:t>{</a:t>
            </a:r>
          </a:p>
          <a:p>
            <a:pPr marL="177800" algn="just" eaLnBrk="1" hangingPunct="1">
              <a:defRPr/>
            </a:pPr>
            <a:endParaRPr lang="pt-BR" sz="1000" dirty="0">
              <a:latin typeface="Verdana" pitchFamily="34" charset="0"/>
              <a:cs typeface="Times New Roman" pitchFamily="18" charset="0"/>
            </a:endParaRPr>
          </a:p>
          <a:p>
            <a:pPr marL="177800" algn="just" eaLnBrk="1" hangingPunct="1">
              <a:defRPr/>
            </a:pPr>
            <a:r>
              <a:rPr lang="pt-BR" sz="1000" dirty="0">
                <a:latin typeface="Verdana" pitchFamily="34" charset="0"/>
                <a:cs typeface="Times New Roman" pitchFamily="18" charset="0"/>
              </a:rPr>
              <a:t> 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int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 n = 3;</a:t>
            </a:r>
          </a:p>
          <a:p>
            <a:pPr marL="177800" algn="just" eaLnBrk="1" hangingPunct="1">
              <a:defRPr/>
            </a:pPr>
            <a:endParaRPr lang="pt-BR" sz="1000" dirty="0">
              <a:latin typeface="Verdana" pitchFamily="34" charset="0"/>
              <a:cs typeface="Times New Roman" pitchFamily="18" charset="0"/>
            </a:endParaRPr>
          </a:p>
          <a:p>
            <a:pPr marL="177800" algn="just" eaLnBrk="1" hangingPunct="1">
              <a:defRPr/>
            </a:pPr>
            <a:r>
              <a:rPr lang="pt-BR" sz="1000" dirty="0">
                <a:latin typeface="Verdana" pitchFamily="34" charset="0"/>
                <a:cs typeface="Times New Roman" pitchFamily="18" charset="0"/>
              </a:rPr>
              <a:t> 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hanoi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(n, 'A', 'B', 'C');</a:t>
            </a:r>
          </a:p>
          <a:p>
            <a:pPr marL="177800" algn="just" eaLnBrk="1" hangingPunct="1">
              <a:defRPr/>
            </a:pPr>
            <a:endParaRPr lang="pt-BR" sz="1000" dirty="0">
              <a:latin typeface="Verdana" pitchFamily="34" charset="0"/>
              <a:cs typeface="Times New Roman" pitchFamily="18" charset="0"/>
            </a:endParaRPr>
          </a:p>
          <a:p>
            <a:pPr marL="177800" algn="just" eaLnBrk="1" hangingPunct="1">
              <a:defRPr/>
            </a:pPr>
            <a:r>
              <a:rPr lang="pt-BR" sz="1000" dirty="0">
                <a:latin typeface="Verdana" pitchFamily="34" charset="0"/>
                <a:cs typeface="Times New Roman" pitchFamily="18" charset="0"/>
              </a:rPr>
              <a:t> 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return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 0;</a:t>
            </a:r>
          </a:p>
          <a:p>
            <a:pPr marL="177800" algn="just" eaLnBrk="1" hangingPunct="1">
              <a:defRPr/>
            </a:pPr>
            <a:r>
              <a:rPr lang="pt-BR" sz="1000" dirty="0">
                <a:latin typeface="Verdana" pitchFamily="34" charset="0"/>
                <a:cs typeface="Times New Roman" pitchFamily="18" charset="0"/>
              </a:rPr>
              <a:t>}</a:t>
            </a:r>
          </a:p>
          <a:p>
            <a:pPr marL="177800" algn="just" eaLnBrk="1" hangingPunct="1">
              <a:defRPr/>
            </a:pPr>
            <a:endParaRPr lang="pt-BR" sz="1000" dirty="0">
              <a:latin typeface="Verdana" pitchFamily="34" charset="0"/>
              <a:cs typeface="Times New Roman" pitchFamily="18" charset="0"/>
            </a:endParaRPr>
          </a:p>
          <a:p>
            <a:pPr marL="177800" algn="just" eaLnBrk="1" hangingPunct="1">
              <a:defRPr/>
            </a:pP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void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hanoi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(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int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 n,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 origem,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intermediario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 destino){</a:t>
            </a:r>
          </a:p>
          <a:p>
            <a:pPr marL="177800" algn="just" eaLnBrk="1" hangingPunct="1">
              <a:defRPr/>
            </a:pPr>
            <a:endParaRPr lang="pt-BR" sz="1000" dirty="0">
              <a:latin typeface="Verdana" pitchFamily="34" charset="0"/>
              <a:cs typeface="Times New Roman" pitchFamily="18" charset="0"/>
            </a:endParaRPr>
          </a:p>
          <a:p>
            <a:pPr marL="177800" algn="just" eaLnBrk="1" hangingPunct="1">
              <a:defRPr/>
            </a:pPr>
            <a:r>
              <a:rPr lang="pt-BR" sz="1000" dirty="0">
                <a:latin typeface="Verdana" pitchFamily="34" charset="0"/>
                <a:cs typeface="Times New Roman" pitchFamily="18" charset="0"/>
              </a:rPr>
              <a:t>   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if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(n==1){</a:t>
            </a:r>
          </a:p>
          <a:p>
            <a:pPr marL="177800" algn="just" eaLnBrk="1" hangingPunct="1">
              <a:defRPr/>
            </a:pPr>
            <a:r>
              <a:rPr lang="pt-BR" sz="1000" dirty="0">
                <a:latin typeface="Verdana" pitchFamily="34" charset="0"/>
                <a:cs typeface="Times New Roman" pitchFamily="18" charset="0"/>
              </a:rPr>
              <a:t>      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printf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("Mover %c -&gt; %c \n",origem, destino);</a:t>
            </a:r>
          </a:p>
          <a:p>
            <a:pPr marL="177800" algn="just" eaLnBrk="1" hangingPunct="1">
              <a:defRPr/>
            </a:pPr>
            <a:r>
              <a:rPr lang="pt-BR" sz="1000" dirty="0">
                <a:latin typeface="Verdana" pitchFamily="34" charset="0"/>
                <a:cs typeface="Times New Roman" pitchFamily="18" charset="0"/>
              </a:rPr>
              <a:t>      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exit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;</a:t>
            </a:r>
          </a:p>
          <a:p>
            <a:pPr marL="177800" algn="just" eaLnBrk="1" hangingPunct="1">
              <a:defRPr/>
            </a:pPr>
            <a:r>
              <a:rPr lang="pt-BR" sz="1000" dirty="0">
                <a:latin typeface="Verdana" pitchFamily="34" charset="0"/>
                <a:cs typeface="Times New Roman" pitchFamily="18" charset="0"/>
              </a:rPr>
              <a:t>    }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else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{</a:t>
            </a:r>
          </a:p>
          <a:p>
            <a:pPr marL="177800" algn="just" eaLnBrk="1" hangingPunct="1">
              <a:defRPr/>
            </a:pPr>
            <a:r>
              <a:rPr lang="pt-BR" sz="1000" dirty="0">
                <a:latin typeface="Verdana" pitchFamily="34" charset="0"/>
                <a:cs typeface="Times New Roman" pitchFamily="18" charset="0"/>
              </a:rPr>
              <a:t>      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hanoi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(n-1, origem, destino,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intermediario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);</a:t>
            </a:r>
          </a:p>
          <a:p>
            <a:pPr marL="177800" algn="just" eaLnBrk="1" hangingPunct="1">
              <a:defRPr/>
            </a:pPr>
            <a:r>
              <a:rPr lang="pt-BR" sz="1000" dirty="0">
                <a:latin typeface="Verdana" pitchFamily="34" charset="0"/>
                <a:cs typeface="Times New Roman" pitchFamily="18" charset="0"/>
              </a:rPr>
              <a:t>      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printf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("Mover %c -&gt; %c \n",origem, destino);</a:t>
            </a:r>
          </a:p>
          <a:p>
            <a:pPr marL="177800" algn="just" eaLnBrk="1" hangingPunct="1">
              <a:defRPr/>
            </a:pPr>
            <a:r>
              <a:rPr lang="pt-BR" sz="1000" dirty="0">
                <a:latin typeface="Verdana" pitchFamily="34" charset="0"/>
                <a:cs typeface="Times New Roman" pitchFamily="18" charset="0"/>
              </a:rPr>
              <a:t>      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hanoi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(n-1, </a:t>
            </a:r>
            <a:r>
              <a:rPr lang="pt-BR" sz="1000" dirty="0" err="1">
                <a:latin typeface="Verdana" pitchFamily="34" charset="0"/>
                <a:cs typeface="Times New Roman" pitchFamily="18" charset="0"/>
              </a:rPr>
              <a:t>intermediario</a:t>
            </a:r>
            <a:r>
              <a:rPr lang="pt-BR" sz="1000" dirty="0">
                <a:latin typeface="Verdana" pitchFamily="34" charset="0"/>
                <a:cs typeface="Times New Roman" pitchFamily="18" charset="0"/>
              </a:rPr>
              <a:t>, origem, destino);</a:t>
            </a:r>
          </a:p>
          <a:p>
            <a:pPr marL="177800" algn="just" eaLnBrk="1" hangingPunct="1">
              <a:defRPr/>
            </a:pPr>
            <a:r>
              <a:rPr lang="pt-BR" sz="1000" dirty="0">
                <a:latin typeface="Verdana" pitchFamily="34" charset="0"/>
                <a:cs typeface="Times New Roman" pitchFamily="18" charset="0"/>
              </a:rPr>
              <a:t>    }</a:t>
            </a:r>
          </a:p>
          <a:p>
            <a:pPr marL="177800" algn="just" eaLnBrk="1" hangingPunct="1">
              <a:defRPr/>
            </a:pPr>
            <a:r>
              <a:rPr lang="pt-BR" sz="1000" dirty="0">
                <a:latin typeface="Verdana" pitchFamily="34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FCAACA1-3D36-464C-BA64-061111ED44F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sp>
        <p:nvSpPr>
          <p:cNvPr id="6554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Algoritmo de Euclides para determinação do MDC: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Tx/>
              <a:buAutoNum type="arabicPeriod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Sejam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a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e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b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dois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números inteiros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com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&gt;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2. Divida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por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, encontrando um quociente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q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 um resto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(isto é,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a = q*b+r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/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3. Defina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a = b e b = r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4. Repita os passos 2 e 3, até que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seja igual a 0.</a:t>
            </a: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5. O MDC é igual ao valor armazenado em </a:t>
            </a:r>
            <a:r>
              <a:rPr lang="pt-BR" altLang="pt-BR" sz="1800" i="1">
                <a:latin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pt-BR" altLang="pt-BR" sz="1800" i="1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7DEA94F-8DB6-4ED4-9BE4-FAB39BD027B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4291012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MDC(1976, 1032):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endParaRPr lang="pt-BR" sz="1200" b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r>
              <a:rPr lang="pt-BR" sz="1200" b="1" dirty="0">
                <a:latin typeface="Verdana" pitchFamily="34" charset="0"/>
                <a:cs typeface="Times New Roman" pitchFamily="18" charset="0"/>
              </a:rPr>
              <a:t>a = 1976  e  b = 1032.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2. Divida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por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, encontrando um quociente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q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e um resto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(isto é,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 = q*b+r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)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defRPr/>
            </a:pP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3. Defina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 = b e b = </a:t>
            </a:r>
            <a:r>
              <a:rPr lang="pt-BR" sz="1200" i="1" dirty="0" err="1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dirty="0" err="1">
                <a:latin typeface="Verdana" pitchFamily="34" charset="0"/>
                <a:cs typeface="Times New Roman" pitchFamily="18" charset="0"/>
              </a:rPr>
              <a:t>.</a:t>
            </a: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4. Repita os passos 2 e 3, até que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seja igual a 0.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5. MDC(1976, 1032) =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.</a:t>
            </a: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53063" y="2000250"/>
          <a:ext cx="3048000" cy="3429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Passo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MDC = 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D6887C7-618E-4589-B06B-C21F3B70B68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4291012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MDC(1976, 1032):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a = 1976  e  b = 1032.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b="1" dirty="0">
                <a:latin typeface="Verdana" pitchFamily="34" charset="0"/>
                <a:cs typeface="Times New Roman" pitchFamily="18" charset="0"/>
              </a:rPr>
              <a:t>2. Divida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a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 por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, encontrando um quociente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q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 e um resto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 (isto é,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a = q*b+r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)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defRPr/>
            </a:pP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3. Defina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 = b e b = </a:t>
            </a:r>
            <a:r>
              <a:rPr lang="pt-BR" sz="1200" i="1" dirty="0" err="1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dirty="0" err="1">
                <a:latin typeface="Verdana" pitchFamily="34" charset="0"/>
                <a:cs typeface="Times New Roman" pitchFamily="18" charset="0"/>
              </a:rPr>
              <a:t>.</a:t>
            </a: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4. Repita os passos 2 e 3, até que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seja igual a 0.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5. MDC(1976, 1032) = a.</a:t>
            </a: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53063" y="2000250"/>
          <a:ext cx="3048000" cy="352266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Passo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1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MDC = 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283871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80AC633-C783-4D52-9EC4-F2ACA1E71C9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64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4291012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MDC(1976, 1032):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a = 1976  e  b = 1032.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2. Divida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por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, encontrando um quociente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q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e um resto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(isto é,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 = q*b+r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)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defRPr/>
            </a:pP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3. 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Defina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a = b e b = </a:t>
            </a:r>
            <a:r>
              <a:rPr lang="pt-BR" sz="1200" b="1" i="1" dirty="0" err="1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b="1" dirty="0" err="1">
                <a:latin typeface="Verdana" pitchFamily="34" charset="0"/>
                <a:cs typeface="Times New Roman" pitchFamily="18" charset="0"/>
              </a:rPr>
              <a:t>.</a:t>
            </a:r>
            <a:endParaRPr lang="pt-BR" sz="1200" b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4. Repita os passos 2 e 3, até que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seja igual a 0.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5. MDC(1976, 1032) = a.</a:t>
            </a: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53063" y="2000250"/>
          <a:ext cx="3048000" cy="3429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Passo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MDC = 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A1035C1-3EA8-4D47-9297-97C63BCB4BB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65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4291012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MDC(1976, 1032):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a = 1976  e  b = 1032.</a:t>
            </a:r>
          </a:p>
          <a:p>
            <a:pPr marL="342900" indent="-342900" algn="just" eaLnBrk="1" hangingPunct="1">
              <a:defRPr/>
            </a:pPr>
            <a:endParaRPr lang="pt-BR" sz="1200" b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b="1" dirty="0">
                <a:latin typeface="Verdana" pitchFamily="34" charset="0"/>
                <a:cs typeface="Times New Roman" pitchFamily="18" charset="0"/>
              </a:rPr>
              <a:t>2. Divida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a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 por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, encontrando um quociente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q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 e um resto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 (isto é,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a = q*b+r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)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defRPr/>
            </a:pP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3. Defina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 = b e b = </a:t>
            </a:r>
            <a:r>
              <a:rPr lang="pt-BR" sz="1200" i="1" dirty="0" err="1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dirty="0" err="1">
                <a:latin typeface="Verdana" pitchFamily="34" charset="0"/>
                <a:cs typeface="Times New Roman" pitchFamily="18" charset="0"/>
              </a:rPr>
              <a:t>.</a:t>
            </a: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b="1" dirty="0">
                <a:latin typeface="Verdana" pitchFamily="34" charset="0"/>
                <a:cs typeface="Times New Roman" pitchFamily="18" charset="0"/>
              </a:rPr>
              <a:t>4. Repita os passos 2 e 3, até que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 seja igual a 0.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5. MDC(1976, 1032) = a.</a:t>
            </a: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53063" y="2000250"/>
          <a:ext cx="3048000" cy="3429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Passo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lang="pt-BR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e 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MDC = 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69729" name="Conector reto 14"/>
          <p:cNvCxnSpPr>
            <a:cxnSpLocks noChangeShapeType="1"/>
          </p:cNvCxnSpPr>
          <p:nvPr/>
        </p:nvCxnSpPr>
        <p:spPr bwMode="auto">
          <a:xfrm rot="10800000">
            <a:off x="714375" y="3714750"/>
            <a:ext cx="21431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30" name="Conector reto 16"/>
          <p:cNvCxnSpPr>
            <a:cxnSpLocks noChangeShapeType="1"/>
          </p:cNvCxnSpPr>
          <p:nvPr/>
        </p:nvCxnSpPr>
        <p:spPr bwMode="auto">
          <a:xfrm rot="5400000" flipH="1" flipV="1">
            <a:off x="284163" y="3286125"/>
            <a:ext cx="85883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31" name="Conector de seta reta 18"/>
          <p:cNvCxnSpPr>
            <a:cxnSpLocks noChangeShapeType="1"/>
          </p:cNvCxnSpPr>
          <p:nvPr/>
        </p:nvCxnSpPr>
        <p:spPr bwMode="auto">
          <a:xfrm>
            <a:off x="714375" y="2857500"/>
            <a:ext cx="2857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B46F2E9-78EA-4466-825C-353D5B52BB4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66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4291012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MDC(1976, 1032):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a = 1976  e  b = 1032.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2. Divida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por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, encontrando um quociente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q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e um resto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(isto é,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 = q*b+r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)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defRPr/>
            </a:pP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b="1" dirty="0">
                <a:latin typeface="Verdana" pitchFamily="34" charset="0"/>
                <a:cs typeface="Times New Roman" pitchFamily="18" charset="0"/>
              </a:rPr>
              <a:t>3. Defina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a = b e b = </a:t>
            </a:r>
            <a:r>
              <a:rPr lang="pt-BR" sz="1200" b="1" i="1" dirty="0" err="1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b="1" dirty="0" err="1">
                <a:latin typeface="Verdana" pitchFamily="34" charset="0"/>
                <a:cs typeface="Times New Roman" pitchFamily="18" charset="0"/>
              </a:rPr>
              <a:t>.</a:t>
            </a:r>
            <a:endParaRPr lang="pt-BR" sz="1200" b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4. Repita os passos 2 e 3, até que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seja igual a 0.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5. MDC(1976, 1032) = a.</a:t>
            </a: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53063" y="2000250"/>
          <a:ext cx="3048000" cy="3429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Passo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MDC = 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8F8E9AE-DEBC-4646-B4CB-DEBFFA342C3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4291012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MDC(1976, 1032):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a = 1976  e  b = 1032.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b="1" dirty="0">
                <a:latin typeface="Verdana" pitchFamily="34" charset="0"/>
                <a:cs typeface="Times New Roman" pitchFamily="18" charset="0"/>
              </a:rPr>
              <a:t>2. Divida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a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 por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, encontrando um quociente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q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 e um resto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 (isto é,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a = q*b+r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)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defRPr/>
            </a:pP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3. Defina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 = b e b = </a:t>
            </a:r>
            <a:r>
              <a:rPr lang="pt-BR" sz="1200" i="1" dirty="0" err="1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dirty="0" err="1">
                <a:latin typeface="Verdana" pitchFamily="34" charset="0"/>
                <a:cs typeface="Times New Roman" pitchFamily="18" charset="0"/>
              </a:rPr>
              <a:t>.</a:t>
            </a: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b="1" dirty="0">
                <a:latin typeface="Verdana" pitchFamily="34" charset="0"/>
                <a:cs typeface="Times New Roman" pitchFamily="18" charset="0"/>
              </a:rPr>
              <a:t>4. Repita os passos 2 e 3, até que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 seja igual a 0.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5. MDC(1976, 1032) = a.</a:t>
            </a: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53063" y="2000250"/>
          <a:ext cx="3048000" cy="3429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Passo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MDC = 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71777" name="Conector reto 8"/>
          <p:cNvCxnSpPr>
            <a:cxnSpLocks noChangeShapeType="1"/>
          </p:cNvCxnSpPr>
          <p:nvPr/>
        </p:nvCxnSpPr>
        <p:spPr bwMode="auto">
          <a:xfrm rot="10800000">
            <a:off x="714375" y="3714750"/>
            <a:ext cx="21431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8" name="Conector reto 10"/>
          <p:cNvCxnSpPr>
            <a:cxnSpLocks noChangeShapeType="1"/>
          </p:cNvCxnSpPr>
          <p:nvPr/>
        </p:nvCxnSpPr>
        <p:spPr bwMode="auto">
          <a:xfrm rot="5400000" flipH="1" flipV="1">
            <a:off x="284163" y="3286125"/>
            <a:ext cx="85883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9" name="Conector de seta reta 11"/>
          <p:cNvCxnSpPr>
            <a:cxnSpLocks noChangeShapeType="1"/>
          </p:cNvCxnSpPr>
          <p:nvPr/>
        </p:nvCxnSpPr>
        <p:spPr bwMode="auto">
          <a:xfrm>
            <a:off x="714375" y="2857500"/>
            <a:ext cx="2857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C5ED2E9-83E6-43BF-B5F3-75F9EA2D534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4291012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MDC(1976, 1032):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a = 1976  e  b = 1032.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2. Divida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por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, encontrando um quociente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q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e um resto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(isto é,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 = q*b+r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)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defRPr/>
            </a:pP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3. 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Defina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a = b e b = </a:t>
            </a:r>
            <a:r>
              <a:rPr lang="pt-BR" sz="1200" b="1" i="1" dirty="0" err="1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b="1" dirty="0" err="1">
                <a:latin typeface="Verdana" pitchFamily="34" charset="0"/>
                <a:cs typeface="Times New Roman" pitchFamily="18" charset="0"/>
              </a:rPr>
              <a:t>.</a:t>
            </a:r>
            <a:endParaRPr lang="pt-BR" sz="1200" b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4. Repita os passos 2 e 3, até que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seja igual a 0.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5. MDC(1976, 1032) = a.</a:t>
            </a: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53063" y="2000250"/>
          <a:ext cx="3048000" cy="3429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Passo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MDC = 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549C5D8-6877-41B7-9ABF-5B2A3F4ACBB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4291012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MDC(1976, 1032):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a = 1976  e  b = 1032.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b="1" dirty="0">
                <a:latin typeface="Verdana" pitchFamily="34" charset="0"/>
                <a:cs typeface="Times New Roman" pitchFamily="18" charset="0"/>
              </a:rPr>
              <a:t>2. Divida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a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 por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, encontrando um quociente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q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 e um resto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 (isto é,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a = q*b+r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)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defRPr/>
            </a:pPr>
            <a:endParaRPr lang="pt-BR" sz="1200" b="1" i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b="1" dirty="0">
                <a:latin typeface="Verdana" pitchFamily="34" charset="0"/>
                <a:cs typeface="Times New Roman" pitchFamily="18" charset="0"/>
              </a:rPr>
              <a:t>3. Defina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a = b e b = </a:t>
            </a:r>
            <a:r>
              <a:rPr lang="pt-BR" sz="1200" b="1" i="1" dirty="0" err="1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b="1" dirty="0" err="1">
                <a:latin typeface="Verdana" pitchFamily="34" charset="0"/>
                <a:cs typeface="Times New Roman" pitchFamily="18" charset="0"/>
              </a:rPr>
              <a:t>.</a:t>
            </a:r>
            <a:endParaRPr lang="pt-BR" sz="1200" b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endParaRPr lang="pt-BR" sz="1200" b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b="1" dirty="0">
                <a:latin typeface="Verdana" pitchFamily="34" charset="0"/>
                <a:cs typeface="Times New Roman" pitchFamily="18" charset="0"/>
              </a:rPr>
              <a:t>4. Repita os passos 2 e 3, até que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 seja igual a 0.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5. MDC(1976, 1032) = a.</a:t>
            </a: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53063" y="2000250"/>
          <a:ext cx="3048000" cy="3429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Passo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MDC = 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cxnSp>
        <p:nvCxnSpPr>
          <p:cNvPr id="73825" name="Conector reto 8"/>
          <p:cNvCxnSpPr>
            <a:cxnSpLocks noChangeShapeType="1"/>
          </p:cNvCxnSpPr>
          <p:nvPr/>
        </p:nvCxnSpPr>
        <p:spPr bwMode="auto">
          <a:xfrm rot="10800000">
            <a:off x="714375" y="3714750"/>
            <a:ext cx="21431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826" name="Conector reto 10"/>
          <p:cNvCxnSpPr>
            <a:cxnSpLocks noChangeShapeType="1"/>
          </p:cNvCxnSpPr>
          <p:nvPr/>
        </p:nvCxnSpPr>
        <p:spPr bwMode="auto">
          <a:xfrm rot="5400000" flipH="1" flipV="1">
            <a:off x="284163" y="3286125"/>
            <a:ext cx="85883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827" name="Conector de seta reta 11"/>
          <p:cNvCxnSpPr>
            <a:cxnSpLocks noChangeShapeType="1"/>
          </p:cNvCxnSpPr>
          <p:nvPr/>
        </p:nvCxnSpPr>
        <p:spPr bwMode="auto">
          <a:xfrm>
            <a:off x="714375" y="2857500"/>
            <a:ext cx="2857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95A704B-5F58-4679-BBF8-A83619527D6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7" name="Group 40"/>
          <p:cNvGraphicFramePr>
            <a:graphicFrameLocks noGrp="1"/>
          </p:cNvGraphicFramePr>
          <p:nvPr/>
        </p:nvGraphicFramePr>
        <p:xfrm>
          <a:off x="1000125" y="1568450"/>
          <a:ext cx="7000875" cy="72548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Problema: Escreva uma função que recebe como parâmetro um inteiro positivo 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N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e retorna a soma de todos os números inteiros entre 0 e 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N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.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1025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52" name="Text Box 2052"/>
          <p:cNvSpPr txBox="1">
            <a:spLocks noChangeArrowheads="1"/>
          </p:cNvSpPr>
          <p:nvPr/>
        </p:nvSpPr>
        <p:spPr bwMode="auto">
          <a:xfrm>
            <a:off x="995363" y="2395538"/>
            <a:ext cx="6934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 Solução recursiva: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somatorio(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 N == 1 )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pt-BR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N + somatorio(N – 1);</a:t>
            </a:r>
          </a:p>
          <a:p>
            <a:pPr algn="just"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419D28B-A99F-4169-8793-A7A19A24BF6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70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4291012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MDC(1976, 1032):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a = 1976  e  b = 1032.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2. Divida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por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, encontrando um quociente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q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e um resto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(isto é,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 = q*b+r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)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defRPr/>
            </a:pPr>
            <a:endParaRPr lang="pt-BR" sz="1200" b="1" i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b="1" dirty="0">
                <a:latin typeface="Verdana" pitchFamily="34" charset="0"/>
                <a:cs typeface="Times New Roman" pitchFamily="18" charset="0"/>
              </a:rPr>
              <a:t>3. Defina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a = b e b = </a:t>
            </a:r>
            <a:r>
              <a:rPr lang="pt-BR" sz="1200" b="1" i="1" dirty="0" err="1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b="1" dirty="0" err="1">
                <a:latin typeface="Verdana" pitchFamily="34" charset="0"/>
                <a:cs typeface="Times New Roman" pitchFamily="18" charset="0"/>
              </a:rPr>
              <a:t>.</a:t>
            </a:r>
            <a:endParaRPr lang="pt-BR" sz="1200" b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endParaRPr lang="pt-BR" sz="1200" b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b="1" dirty="0">
                <a:latin typeface="Verdana" pitchFamily="34" charset="0"/>
                <a:cs typeface="Times New Roman" pitchFamily="18" charset="0"/>
              </a:rPr>
              <a:t>4. Repita os passos 2 e 3, até que </a:t>
            </a:r>
            <a:r>
              <a:rPr lang="pt-BR" sz="1200" b="1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b="1" dirty="0">
                <a:latin typeface="Verdana" pitchFamily="34" charset="0"/>
                <a:cs typeface="Times New Roman" pitchFamily="18" charset="0"/>
              </a:rPr>
              <a:t> seja igual a 0.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5. MDC(1976, 1032) = a.</a:t>
            </a: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53063" y="2000250"/>
          <a:ext cx="3048000" cy="3429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Passo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MDC = 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8330B77-2D7F-4A5E-BEAA-FDDCC4BCC5F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71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4291012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MDC(1976, 1032):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a = 1976  e  b = 1032.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2. Divida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por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, encontrando um quociente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q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e um resto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(isto é,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 = q*b+r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)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defRPr/>
            </a:pP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3. Defina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 = b e b = </a:t>
            </a:r>
            <a:r>
              <a:rPr lang="pt-BR" sz="1200" i="1" dirty="0" err="1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dirty="0" err="1">
                <a:latin typeface="Verdana" pitchFamily="34" charset="0"/>
                <a:cs typeface="Times New Roman" pitchFamily="18" charset="0"/>
              </a:rPr>
              <a:t>.</a:t>
            </a: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4. Repita os passos 2 e 3, até que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seja igual a 0.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b="1" dirty="0">
                <a:latin typeface="Verdana" pitchFamily="34" charset="0"/>
                <a:cs typeface="Times New Roman" pitchFamily="18" charset="0"/>
              </a:rPr>
              <a:t>5. MDC(1976, 1032) = a.</a:t>
            </a:r>
            <a:endParaRPr lang="pt-BR" sz="1200" b="1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53063" y="2000250"/>
          <a:ext cx="3048000" cy="3429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Passo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MDC = 8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B57891E-3A91-49B6-94B8-8EAEF0D807D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72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4291012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MDC(1976, 1032):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4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buFontTx/>
              <a:buAutoNum type="arabicPeriod"/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a = 1976  e  b = 1032.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2. Divida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por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, encontrando um quociente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q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e um resto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(isto é,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 = q*b+r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)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defRPr/>
            </a:pPr>
            <a:endParaRPr lang="pt-BR" sz="1200" i="1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3. Defina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a = b e b = </a:t>
            </a:r>
            <a:r>
              <a:rPr lang="pt-BR" sz="1200" i="1" dirty="0" err="1">
                <a:latin typeface="Verdana" pitchFamily="34" charset="0"/>
                <a:cs typeface="Times New Roman" pitchFamily="18" charset="0"/>
              </a:rPr>
              <a:t>r</a:t>
            </a:r>
            <a:r>
              <a:rPr lang="pt-BR" sz="1200" dirty="0" err="1">
                <a:latin typeface="Verdana" pitchFamily="34" charset="0"/>
                <a:cs typeface="Times New Roman" pitchFamily="18" charset="0"/>
              </a:rPr>
              <a:t>.</a:t>
            </a: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dirty="0">
                <a:latin typeface="Verdana" pitchFamily="34" charset="0"/>
                <a:cs typeface="Times New Roman" pitchFamily="18" charset="0"/>
              </a:rPr>
              <a:t>4. Repita os passos 2 e 3, até que </a:t>
            </a:r>
            <a:r>
              <a:rPr lang="pt-BR" sz="1200" i="1" dirty="0">
                <a:latin typeface="Verdana" pitchFamily="34" charset="0"/>
                <a:cs typeface="Times New Roman" pitchFamily="18" charset="0"/>
              </a:rPr>
              <a:t>b</a:t>
            </a:r>
            <a:r>
              <a:rPr lang="pt-BR" sz="1200" dirty="0">
                <a:latin typeface="Verdana" pitchFamily="34" charset="0"/>
                <a:cs typeface="Times New Roman" pitchFamily="18" charset="0"/>
              </a:rPr>
              <a:t> seja igual a 0.</a:t>
            </a:r>
          </a:p>
          <a:p>
            <a:pPr marL="342900" indent="-342900" algn="just" eaLnBrk="1" hangingPunct="1">
              <a:defRPr/>
            </a:pPr>
            <a:endParaRPr lang="pt-BR" sz="1200" dirty="0">
              <a:latin typeface="Verdana" pitchFamily="34" charset="0"/>
              <a:cs typeface="Times New Roman" pitchFamily="18" charset="0"/>
            </a:endParaRPr>
          </a:p>
          <a:p>
            <a:pPr marL="342900" indent="-342900" algn="just" eaLnBrk="1" hangingPunct="1">
              <a:defRPr/>
            </a:pPr>
            <a:r>
              <a:rPr lang="pt-BR" sz="1200" b="1" dirty="0">
                <a:latin typeface="Verdana" pitchFamily="34" charset="0"/>
                <a:cs typeface="Times New Roman" pitchFamily="18" charset="0"/>
              </a:rPr>
              <a:t>5. MDC(1976, 1032) = a.</a:t>
            </a:r>
            <a:endParaRPr lang="pt-BR" sz="1200" b="1" i="1" dirty="0"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i="1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453063" y="2000250"/>
          <a:ext cx="3048000" cy="3429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  <a:gridCol w="609600">
                  <a:extLst>
                    <a:ext uri="{9D8B030D-6E8A-4147-A177-3AD203B41FA5}"/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Passo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 e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MDC = 8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9" name="Retângulo de cantos arredondados 8"/>
          <p:cNvSpPr/>
          <p:nvPr/>
        </p:nvSpPr>
        <p:spPr bwMode="auto">
          <a:xfrm>
            <a:off x="1500188" y="4714875"/>
            <a:ext cx="3214687" cy="857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Pro lar, implementar</a:t>
            </a:r>
          </a:p>
          <a:p>
            <a:pPr algn="ctr" eaLnBrk="1" hangingPunct="1"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 solução recursiva em C.</a:t>
            </a:r>
            <a:endParaRPr lang="pt-BR" sz="1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9758FF3-8277-4393-8333-245D99533C9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73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778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 termos gerais, não há por que procurar uma solução recursiva para um problema.</a:t>
            </a:r>
          </a:p>
          <a:p>
            <a:pPr algn="just" eaLnBrk="1" hangingPunct="1">
              <a:buFontTx/>
              <a:buChar char="•"/>
            </a:pPr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maioria dos problemas pode ser solucionada usando métodos não-recursivos. </a:t>
            </a:r>
          </a:p>
          <a:p>
            <a:pPr algn="just" eaLnBrk="1" hangingPunct="1">
              <a:buFontTx/>
              <a:buChar char="•"/>
            </a:pPr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Uma solução recursiva ocupa mais memória e é mais lenta que a solução iterativa para um mesmo problema.</a:t>
            </a:r>
          </a:p>
          <a:p>
            <a:pPr lvl="1" algn="just"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 cada instância, todos os parâmetros e variáveis locais são criados novamente, independentemente dos que já existiam antes.</a:t>
            </a:r>
          </a:p>
          <a:p>
            <a:pPr algn="just" eaLnBrk="1" hangingPunct="1">
              <a:buFontTx/>
              <a:buChar char="•"/>
            </a:pPr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Nem sempre é fácil reconhecer situações apropriadas para a utilização de recursividade.</a:t>
            </a:r>
          </a:p>
          <a:p>
            <a:pPr algn="just" eaLnBrk="1" hangingPunct="1"/>
            <a:endParaRPr lang="pt-BR" altLang="pt-BR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 hangingPunct="1">
              <a:buFontTx/>
              <a:buChar char="•"/>
            </a:pP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Porém, há certos problemas cuja natureza permite uma solução recursiva bem mais elegante e intuitiva do que a solução iterativa. 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5461074-D93B-477C-B848-B4EEBFA3A3F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126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A função fatorial:</a:t>
            </a:r>
          </a:p>
          <a:p>
            <a:pPr algn="just" eaLnBrk="1" hangingPunct="1">
              <a:buFontTx/>
              <a:buChar char="•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pt-BR" altLang="pt-BR" sz="180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pt-BR" altLang="pt-BR" sz="1800">
                <a:latin typeface="Verdana" panose="020B0604030504040204" pitchFamily="34" charset="0"/>
                <a:cs typeface="Times New Roman" panose="02020603050405020304" pitchFamily="18" charset="0"/>
              </a:rPr>
              <a:t> Exemplos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2000250" y="2009775"/>
          <a:ext cx="56419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2273300" imgH="457200" progId="Equation.DSMT4">
                  <p:embed/>
                </p:oleObj>
              </mc:Choice>
              <mc:Fallback>
                <p:oleObj name="Equation" r:id="rId3" imgW="22733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009775"/>
                        <a:ext cx="56419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3687763" y="3786188"/>
          <a:ext cx="181292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5" imgW="875920" imgH="863225" progId="Equation.DSMT4">
                  <p:embed/>
                </p:oleObj>
              </mc:Choice>
              <mc:Fallback>
                <p:oleObj name="Equation" r:id="rId5" imgW="875920" imgH="86322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3" y="3786188"/>
                        <a:ext cx="1812925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29/07/2016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AE3AA35-FA8A-4010-BD56-F71C66723A5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 smtClean="0">
              <a:latin typeface="Verdana" panose="020B0604030504040204" pitchFamily="34" charset="0"/>
            </a:endParaRPr>
          </a:p>
        </p:txBody>
      </p:sp>
      <p:sp>
        <p:nvSpPr>
          <p:cNvPr id="12292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A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função </a:t>
            </a:r>
            <a:r>
              <a:rPr lang="pt-BR" sz="1800" dirty="0">
                <a:latin typeface="Verdana" pitchFamily="34" charset="0"/>
                <a:cs typeface="Times New Roman" pitchFamily="18" charset="0"/>
              </a:rPr>
              <a:t>fatorial: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De forma iterativa:</a:t>
            </a:r>
          </a:p>
          <a:p>
            <a:pPr lvl="1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latin typeface="Verdana" pitchFamily="34" charset="0"/>
                <a:cs typeface="Times New Roman" pitchFamily="18" charset="0"/>
              </a:rPr>
              <a:t> De forma recursiva:</a:t>
            </a:r>
          </a:p>
          <a:p>
            <a:pPr lvl="1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ü"/>
              <a:defRPr/>
            </a:pPr>
            <a:endParaRPr lang="pt-BR" sz="1800" dirty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Recursividade</a:t>
            </a: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1071563" y="2357438"/>
            <a:ext cx="6858000" cy="5715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lvl="1" algn="ctr" eaLnBrk="1" hangingPunct="1">
              <a:defRPr/>
            </a:pPr>
            <a:r>
              <a:rPr lang="pt-BR" sz="1800" dirty="0">
                <a:latin typeface="Verdana" pitchFamily="34" charset="0"/>
                <a:cs typeface="Times New Roman" pitchFamily="-107" charset="0"/>
              </a:rPr>
              <a:t>fatorial (n) = 1 * 2 * 3 .... n</a:t>
            </a:r>
          </a:p>
        </p:txBody>
      </p:sp>
      <p:sp>
        <p:nvSpPr>
          <p:cNvPr id="8" name="Retângulo de cantos arredondados 7"/>
          <p:cNvSpPr/>
          <p:nvPr/>
        </p:nvSpPr>
        <p:spPr bwMode="auto">
          <a:xfrm>
            <a:off x="1071563" y="3857625"/>
            <a:ext cx="685800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 eaLnBrk="1" hangingPunct="1">
              <a:lnSpc>
                <a:spcPct val="120000"/>
              </a:lnSpc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fatorial (n) = n * fatorial (n – 1),  </a:t>
            </a:r>
          </a:p>
          <a:p>
            <a:pPr marL="342900" indent="-342900" algn="ctr" eaLnBrk="1" hangingPunct="1">
              <a:lnSpc>
                <a:spcPct val="120000"/>
              </a:lnSpc>
              <a:defRPr/>
            </a:pPr>
            <a:r>
              <a:rPr lang="pt-B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fatorial (0)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18806</TotalTime>
  <Words>5108</Words>
  <Application>Microsoft Office PowerPoint</Application>
  <PresentationFormat>Apresentação na tela (4:3)</PresentationFormat>
  <Paragraphs>1928</Paragraphs>
  <Slides>73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82" baseType="lpstr">
      <vt:lpstr>Times New Roman</vt:lpstr>
      <vt:lpstr>Arial</vt:lpstr>
      <vt:lpstr>Verdana</vt:lpstr>
      <vt:lpstr>Wingdings</vt:lpstr>
      <vt:lpstr>Courier New</vt:lpstr>
      <vt:lpstr>MS PGothic</vt:lpstr>
      <vt:lpstr>Calibri</vt:lpstr>
      <vt:lpstr>Estrutura padrão</vt:lpstr>
      <vt:lpstr>MathType 6.0 Equation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2122</cp:revision>
  <cp:lastPrinted>2015-11-25T17:35:36Z</cp:lastPrinted>
  <dcterms:created xsi:type="dcterms:W3CDTF">2002-12-12T12:34:29Z</dcterms:created>
  <dcterms:modified xsi:type="dcterms:W3CDTF">2016-07-29T16:56:17Z</dcterms:modified>
</cp:coreProperties>
</file>