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42" r:id="rId2"/>
    <p:sldId id="556" r:id="rId3"/>
    <p:sldId id="557" r:id="rId4"/>
    <p:sldId id="643" r:id="rId5"/>
    <p:sldId id="644" r:id="rId6"/>
    <p:sldId id="645" r:id="rId7"/>
    <p:sldId id="646" r:id="rId8"/>
    <p:sldId id="647" r:id="rId9"/>
    <p:sldId id="648" r:id="rId10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%"/>
      </a:spcBef>
      <a:spcAft>
        <a:spcPct val="0%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%"/>
      </a:spcBef>
      <a:spcAft>
        <a:spcPct val="0%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%"/>
      </a:spcBef>
      <a:spcAft>
        <a:spcPct val="0%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%"/>
      </a:spcBef>
      <a:spcAft>
        <a:spcPct val="0%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%"/>
      </a:spcBef>
      <a:spcAft>
        <a:spcPct val="0%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clrMru>
    <a:srgbClr val="0000CC"/>
    <a:srgbClr val="C0C0C0"/>
    <a:srgbClr val="EAEAEA"/>
    <a:srgbClr val="000000"/>
    <a:srgbClr val="800000"/>
    <a:srgbClr val="D4D4D4"/>
    <a:srgbClr val="DCDCD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purl.oclc.org/ooxml/drawingml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%"/>
            </a:schemeClr>
          </a:solidFill>
        </a:fill>
      </a:tcStyle>
    </a:wholeTbl>
    <a:band1H>
      <a:tcStyle>
        <a:tcBdr/>
        <a:fill>
          <a:solidFill>
            <a:schemeClr val="accent4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vertBarState="maximized">
    <p:restoredLeft sz="22.527%" autoAdjust="0"/>
    <p:restoredTop sz="99.333%" autoAdjust="0"/>
  </p:normalViewPr>
  <p:slideViewPr>
    <p:cSldViewPr>
      <p:cViewPr varScale="1">
        <p:scale>
          <a:sx n="72" d="100"/>
          <a:sy n="72" d="100"/>
        </p:scale>
        <p:origin x="54" y="66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1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presProps" Target="presProps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handoutMaster" Target="handoutMasters/handoutMaster1.xml"/><Relationship Id="rId2" Type="http://purl.oclc.org/ooxml/officeDocument/relationships/slide" Target="slides/slide1.xml"/><Relationship Id="rId16" Type="http://purl.oclc.org/ooxml/officeDocument/relationships/tableStyles" Target="tableStyle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notesMaster" Target="notesMasters/notesMaster1.xml"/><Relationship Id="rId5" Type="http://purl.oclc.org/ooxml/officeDocument/relationships/slide" Target="slides/slide4.xml"/><Relationship Id="rId15" Type="http://purl.oclc.org/ooxml/officeDocument/relationships/theme" Target="theme/theme1.xml"/><Relationship Id="rId10" Type="http://purl.oclc.org/ooxml/officeDocument/relationships/slide" Target="slides/slide9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purl.oclc.org/ooxml/officeDocument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purl.oclc.org/ooxml/officeDocument/relationships/image" Target="../media/image8.wmf"/><Relationship Id="rId1" Type="http://purl.oclc.org/ooxml/officeDocument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647E55F7-96E5-4E76-8F07-24DC48A76B0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42585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DF5AD6AA-40B7-4019-B9C5-55B58A423C7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0314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950D2-4EC9-4940-A9A7-8D8963D6695D}" type="datetime1">
              <a:rPr lang="pt-BR"/>
              <a:pPr>
                <a:defRPr/>
              </a:pPr>
              <a:t>26/09/2016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2568E-D52F-4C6A-9C10-62F16C8E530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89566321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65452-5B82-4879-B74D-C7997DBE345B}" type="datetime1">
              <a:rPr lang="pt-BR"/>
              <a:pPr>
                <a:defRPr/>
              </a:pPr>
              <a:t>26/09/2016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3051D-28BD-4EF9-82E0-E3487B4CEF2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10339698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B0098-A773-4B37-BC39-8E13BBF8D8B7}" type="datetime1">
              <a:rPr lang="pt-BR"/>
              <a:pPr>
                <a:defRPr/>
              </a:pPr>
              <a:t>26/09/2016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68161-671B-465D-A95D-CBBA3E96295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1656143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7EA06-2CB5-443F-91FC-5CB2749923FC}" type="datetime1">
              <a:rPr lang="pt-BR"/>
              <a:pPr>
                <a:defRPr/>
              </a:pPr>
              <a:t>26/09/2016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2CEE8-17C1-4A20-96C3-1368EFDEC1D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2880867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77D5-41E3-411F-9E1D-140F22C3DDFB}" type="datetime1">
              <a:rPr lang="pt-BR"/>
              <a:pPr>
                <a:defRPr/>
              </a:pPr>
              <a:t>26/09/2016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185A2-7D0B-431A-A042-6111C0E2F03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1115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purl.oclc.org/ooxml/officeDocument/relationships/slideLayout" Target="../slideLayouts/slideLayout3.xml"/><Relationship Id="rId7" Type="http://purl.oclc.org/ooxml/officeDocument/relationships/image" Target="../media/image1.png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theme" Target="../theme/theme1.xml"/><Relationship Id="rId5" Type="http://purl.oclc.org/ooxml/officeDocument/relationships/slideLayout" Target="../slideLayouts/slideLayout5.xml"/><Relationship Id="rId4" Type="http://purl.oclc.org/ooxml/officeDocument/relationships/slideLayout" Target="../slideLayouts/slideLayout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65C1B709-1E84-49E7-AA2B-959A415367DA}" type="datetime1">
              <a:rPr lang="pt-BR"/>
              <a:pPr>
                <a:defRPr/>
              </a:pPr>
              <a:t>26/09/2016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1AAEF41F-BD04-4347-B1B6-5E441C0423A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8018463" y="231775"/>
            <a:ext cx="527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altLang="pt-BR" sz="1200" b="1">
                <a:latin typeface="Verdana" panose="020B0604030504040204" pitchFamily="34" charset="0"/>
              </a:rPr>
              <a:t>APC</a:t>
            </a:r>
          </a:p>
        </p:txBody>
      </p:sp>
      <p:pic>
        <p:nvPicPr>
          <p:cNvPr id="1032" name="Picture 2" descr="Z:\Users\Zaghetto\Documents\UnB\UnB Indentidade Visual\Departamento.T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39713"/>
            <a:ext cx="39131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%"/>
        </a:spcBef>
        <a:spcAft>
          <a:spcPct val="0%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%"/>
        </a:spcBef>
        <a:spcAft>
          <a:spcPct val="0%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%"/>
        </a:spcBef>
        <a:spcAft>
          <a:spcPct val="0%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%"/>
        </a:spcBef>
        <a:spcAft>
          <a:spcPct val="0%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image" Target="../media/image2.jpeg"/><Relationship Id="rId1" Type="http://purl.oclc.org/ooxml/officeDocument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image" Target="../media/image3.gif"/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oleObject" Target="../embeddings/oleObject1.bin"/><Relationship Id="rId2" Type="http://purl.oclc.org/ooxml/officeDocument/relationships/slideLayout" Target="../slideLayouts/slideLayout2.xml"/><Relationship Id="rId1" Type="http://schemas.openxmlformats.org/officeDocument/2006/relationships/vmlDrawing" Target="../drawings/vmlDrawing1.vml"/><Relationship Id="rId4" Type="http://purl.oclc.org/ooxml/officeDocument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6.gif"/><Relationship Id="rId2" Type="http://purl.oclc.org/ooxml/officeDocument/relationships/image" Target="../media/image5.gif"/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purl.oclc.org/ooxml/officeDocument/relationships/oleObject" Target="../embeddings/oleObject2.bin"/><Relationship Id="rId2" Type="http://purl.oclc.org/ooxml/officeDocument/relationships/slideLayout" Target="../slideLayouts/slideLayout2.xml"/><Relationship Id="rId1" Type="http://schemas.openxmlformats.org/officeDocument/2006/relationships/vmlDrawing" Target="../drawings/vmlDrawing2.vml"/><Relationship Id="rId6" Type="http://purl.oclc.org/ooxml/officeDocument/relationships/image" Target="../media/image8.wmf"/><Relationship Id="rId5" Type="http://purl.oclc.org/ooxml/officeDocument/relationships/oleObject" Target="../embeddings/oleObject3.bin"/><Relationship Id="rId4" Type="http://purl.oclc.org/ooxml/officeDocument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4213" y="1357313"/>
            <a:ext cx="7786687" cy="4768850"/>
          </a:xfrm>
          <a:prstGeom prst="rect">
            <a:avLst/>
          </a:prstGeom>
          <a:ln>
            <a:miter lim="800%"/>
            <a:headEnd/>
            <a:tailEnd/>
          </a:ln>
        </p:spPr>
        <p:txBody>
          <a:bodyPr/>
          <a:lstStyle/>
          <a:p>
            <a:pPr marL="342900" indent="-342900" algn="r">
              <a:spcBef>
                <a:spcPct val="20%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Algoritmos</a:t>
            </a:r>
            <a:r>
              <a:rPr lang="en-US" sz="1800" b="1" kern="0" dirty="0">
                <a:latin typeface="Verdana" pitchFamily="34" charset="0"/>
              </a:rPr>
              <a:t> e </a:t>
            </a:r>
          </a:p>
          <a:p>
            <a:pPr marL="342900" indent="-342900" algn="r">
              <a:spcBef>
                <a:spcPct val="20%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Programação</a:t>
            </a:r>
            <a:r>
              <a:rPr lang="en-US" sz="1800" b="1" kern="0" dirty="0">
                <a:latin typeface="Verdana" pitchFamily="34" charset="0"/>
              </a:rPr>
              <a:t> de </a:t>
            </a:r>
            <a:r>
              <a:rPr lang="en-US" sz="1800" b="1" kern="0" dirty="0" err="1">
                <a:latin typeface="Verdana" pitchFamily="34" charset="0"/>
              </a:rPr>
              <a:t>Computadores</a:t>
            </a:r>
            <a:endParaRPr lang="en-US" sz="18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%"/>
              </a:spcBef>
              <a:defRPr/>
            </a:pPr>
            <a:r>
              <a:rPr lang="en-US" sz="1400" b="1" kern="0" dirty="0" err="1">
                <a:latin typeface="Verdana" pitchFamily="34" charset="0"/>
              </a:rPr>
              <a:t>Disciplina</a:t>
            </a:r>
            <a:r>
              <a:rPr lang="en-US" sz="1400" b="1" kern="0" dirty="0">
                <a:latin typeface="Verdana" pitchFamily="34" charset="0"/>
              </a:rPr>
              <a:t> 113476</a:t>
            </a:r>
            <a:r>
              <a:rPr lang="en-US" sz="1600" b="1" kern="0" dirty="0">
                <a:latin typeface="Verdana" pitchFamily="34" charset="0"/>
              </a:rPr>
              <a:t/>
            </a:r>
            <a:br>
              <a:rPr lang="en-US" sz="1600" b="1" kern="0" dirty="0">
                <a:latin typeface="Verdana" pitchFamily="34" charset="0"/>
              </a:rPr>
            </a:br>
            <a:endParaRPr lang="en-US" sz="16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%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%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%"/>
              </a:spcBef>
              <a:defRPr/>
            </a:pPr>
            <a:r>
              <a:rPr lang="en-US" sz="2000" kern="0" dirty="0">
                <a:latin typeface="Verdana" pitchFamily="34" charset="0"/>
              </a:rPr>
              <a:t>Prof. </a:t>
            </a:r>
            <a:r>
              <a:rPr lang="en-US" sz="2000" kern="0" dirty="0" err="1">
                <a:latin typeface="Verdana" pitchFamily="34" charset="0"/>
              </a:rPr>
              <a:t>Alexandre</a:t>
            </a:r>
            <a:r>
              <a:rPr lang="en-US" sz="2000" kern="0" dirty="0">
                <a:latin typeface="Verdana" pitchFamily="34" charset="0"/>
              </a:rPr>
              <a:t> Zaghetto</a:t>
            </a:r>
          </a:p>
          <a:p>
            <a:pPr marL="342900" indent="-342900" algn="r">
              <a:spcBef>
                <a:spcPct val="20%"/>
              </a:spcBef>
              <a:defRPr/>
            </a:pPr>
            <a:r>
              <a:rPr lang="en-US" sz="1400" kern="0" dirty="0">
                <a:latin typeface="Verdana" pitchFamily="34" charset="0"/>
              </a:rPr>
              <a:t>zaghetto@unb.br</a:t>
            </a:r>
          </a:p>
          <a:p>
            <a:pPr marL="342900" indent="-342900" algn="ctr">
              <a:spcBef>
                <a:spcPct val="20%"/>
              </a:spcBef>
              <a:defRPr/>
            </a:pPr>
            <a:endParaRPr lang="en-US" sz="1400" kern="0" dirty="0">
              <a:latin typeface="Verdana" pitchFamily="34" charset="0"/>
            </a:endParaRPr>
          </a:p>
          <a:p>
            <a:pPr marL="342900" indent="-342900" algn="ctr">
              <a:spcBef>
                <a:spcPct val="20%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%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%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r">
              <a:spcBef>
                <a:spcPct val="20%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Universidade</a:t>
            </a:r>
            <a:r>
              <a:rPr lang="en-US" sz="1200" kern="0" dirty="0">
                <a:latin typeface="Verdana" pitchFamily="34" charset="0"/>
              </a:rPr>
              <a:t> de Brasília</a:t>
            </a:r>
          </a:p>
          <a:p>
            <a:pPr marL="342900" indent="-342900" algn="r">
              <a:spcBef>
                <a:spcPct val="20%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Instituto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Ciências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Exatas</a:t>
            </a:r>
            <a:endParaRPr lang="en-US" sz="1200" kern="0" dirty="0">
              <a:latin typeface="Verdana" pitchFamily="34" charset="0"/>
            </a:endParaRPr>
          </a:p>
          <a:p>
            <a:pPr marL="342900" indent="-342900" algn="r">
              <a:spcBef>
                <a:spcPct val="20%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Departamento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da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Computação</a:t>
            </a:r>
            <a:endParaRPr lang="en-US" sz="1200" kern="0" dirty="0">
              <a:latin typeface="Verdana" pitchFamily="34" charset="0"/>
            </a:endParaRPr>
          </a:p>
          <a:p>
            <a:pPr marL="342900" indent="-342900">
              <a:spcBef>
                <a:spcPct val="20%"/>
              </a:spcBef>
              <a:defRPr/>
            </a:pPr>
            <a:endParaRPr lang="en-US" sz="800" kern="0" dirty="0">
              <a:latin typeface="Verdana" pitchFamily="34" charset="0"/>
            </a:endParaRPr>
          </a:p>
          <a:p>
            <a:pPr marL="342900" indent="-342900">
              <a:spcBef>
                <a:spcPct val="20%"/>
              </a:spcBef>
              <a:defRPr/>
            </a:pPr>
            <a:r>
              <a:rPr lang="en-US" sz="800" kern="0" dirty="0">
                <a:latin typeface="Verdana" pitchFamily="34" charset="0"/>
              </a:rPr>
              <a:t>http://www.nickgentry.com/</a:t>
            </a:r>
          </a:p>
          <a:p>
            <a:pPr marL="342900" indent="-342900" algn="ctr">
              <a:spcBef>
                <a:spcPct val="20%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>
              <a:spcBef>
                <a:spcPct val="20%"/>
              </a:spcBef>
              <a:buFontTx/>
              <a:buChar char="•"/>
              <a:defRPr/>
            </a:pPr>
            <a:endParaRPr lang="en-US" sz="2000" kern="0" dirty="0">
              <a:latin typeface="Verdana" pitchFamily="34" charset="0"/>
            </a:endParaRPr>
          </a:p>
        </p:txBody>
      </p:sp>
      <p:pic>
        <p:nvPicPr>
          <p:cNvPr id="89090" name="Picture 2" descr="Hum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484313"/>
            <a:ext cx="3168650" cy="4217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%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%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Laboratório V</a:t>
            </a:r>
          </a:p>
          <a:p>
            <a:pPr algn="ctr">
              <a:buNone/>
              <a:defRPr/>
            </a:pPr>
            <a:r>
              <a:rPr lang="pt-BR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Matrizes e playAPC</a:t>
            </a:r>
          </a:p>
          <a:p>
            <a:pPr algn="ctr">
              <a:buFontTx/>
              <a:buNone/>
              <a:defRPr/>
            </a:pP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26/09/2016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1A50E49-9752-46DE-8864-3D8AE7A0E0C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3319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Problema </a:t>
            </a:r>
            <a:r>
              <a:rPr lang="en-US" sz="1800" dirty="0">
                <a:latin typeface="Verdana" pitchFamily="34" charset="0"/>
                <a:cs typeface="Times New Roman" pitchFamily="18" charset="0"/>
              </a:rPr>
              <a:t>1: </a:t>
            </a:r>
            <a:r>
              <a:rPr lang="en-US" sz="1800" i="1" dirty="0">
                <a:latin typeface="Verdana" pitchFamily="34" charset="0"/>
                <a:cs typeface="Times New Roman" pitchFamily="18" charset="0"/>
              </a:rPr>
              <a:t>The Game of Life</a:t>
            </a:r>
            <a:r>
              <a:rPr lang="en-US" sz="1800" dirty="0">
                <a:latin typeface="Verdana" pitchFamily="34" charset="0"/>
                <a:cs typeface="Times New Roman" pitchFamily="18" charset="0"/>
              </a:rPr>
              <a:t>, invented by John Conway in 1970, is an example of a zero-player “game” known as a cellular automaton. The game consists of a two-dimensional world extending infinitely in all directions, divided into “cells.” Each cell is either “dead” or “alive” at a given “generation.” The game consists of a set of rules that describe how the cells evolve from generation to generation. These rules calculate the state of a cell in the next generation as a function of the states of its neighboring cells in the current generation. In a 2-D world, a cell’s neighbors are those 8 cells vertically, horizontally, or diagonally adjacent to that cell.  At each step in time, the following transitions occur:</a:t>
            </a:r>
            <a:endParaRPr lang="pt-BR" sz="18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Matrizes</a:t>
            </a:r>
          </a:p>
        </p:txBody>
      </p:sp>
    </p:spTree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26/09/2016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1A50E49-9752-46DE-8864-3D8AE7A0E0C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6287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 algn="just" eaLnBrk="1" hangingPunct="1">
              <a:buFont typeface="+mj-lt"/>
              <a:buAutoNum type="romanUcPeriod"/>
              <a:defRPr/>
            </a:pPr>
            <a:r>
              <a:rPr lang="en-US" sz="1800" dirty="0">
                <a:latin typeface="Verdana" pitchFamily="34" charset="0"/>
                <a:cs typeface="Times New Roman" pitchFamily="18" charset="0"/>
              </a:rPr>
              <a:t>Any live cell with fewer than two live neighbors dies, as if caused by under-population.</a:t>
            </a:r>
          </a:p>
          <a:p>
            <a:pPr marL="400050" indent="-400050" algn="just" eaLnBrk="1" hangingPunct="1">
              <a:buFont typeface="+mj-lt"/>
              <a:buAutoNum type="romanUcPeriod"/>
              <a:defRPr/>
            </a:pPr>
            <a:r>
              <a:rPr lang="en-US" sz="1800" dirty="0">
                <a:latin typeface="Verdana" pitchFamily="34" charset="0"/>
                <a:cs typeface="Times New Roman" pitchFamily="18" charset="0"/>
              </a:rPr>
              <a:t>Any live cell with two or three live neighbors lives on the next generation.</a:t>
            </a:r>
          </a:p>
          <a:p>
            <a:pPr marL="400050" indent="-400050" algn="just" eaLnBrk="1" hangingPunct="1">
              <a:buFont typeface="+mj-lt"/>
              <a:buAutoNum type="romanUcPeriod"/>
              <a:defRPr/>
            </a:pPr>
            <a:r>
              <a:rPr lang="en-US" sz="1800" dirty="0">
                <a:latin typeface="Verdana" pitchFamily="34" charset="0"/>
                <a:cs typeface="Times New Roman" pitchFamily="18" charset="0"/>
              </a:rPr>
              <a:t>Any live cell with more than three live neighbors dies, as if by overcrowding.</a:t>
            </a:r>
          </a:p>
          <a:p>
            <a:pPr marL="400050" indent="-400050" algn="just" eaLnBrk="1" hangingPunct="1">
              <a:buFont typeface="+mj-lt"/>
              <a:buAutoNum type="romanUcPeriod"/>
              <a:defRPr/>
            </a:pPr>
            <a:r>
              <a:rPr lang="en-US" sz="1800" dirty="0">
                <a:latin typeface="Verdana" pitchFamily="34" charset="0"/>
                <a:cs typeface="Times New Roman" pitchFamily="18" charset="0"/>
              </a:rPr>
              <a:t>Any dead cell with exactly three live neighbors becomes a live cell, as if by reproduction.</a:t>
            </a:r>
          </a:p>
          <a:p>
            <a:pPr algn="just" eaLnBrk="1" hangingPunct="1">
              <a:defRPr/>
            </a:pPr>
            <a:endParaRPr lang="en-US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sz="1800" dirty="0">
                <a:latin typeface="Verdana" pitchFamily="34" charset="0"/>
                <a:cs typeface="Times New Roman" pitchFamily="18" charset="0"/>
              </a:rPr>
              <a:t>In this lab, we will implement Conway’s Game of Life, with the minor restriction that our 2-D world is finite. The neighbors of a cell on the edge of the world that would be beyond the edge are assumed dead. You can read more about Conway’s Game of Life on Wikipedia at http://en.wikipedia.org/wiki/Conway%27s_Game_of_Life.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Este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adaptado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curso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6.087: Practical Programming in C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promovido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pelo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 Massachusetts Institute of Technology (MIT) , Department of Electrical Engineering and Computer Science.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Matrizes</a:t>
            </a:r>
          </a:p>
        </p:txBody>
      </p:sp>
    </p:spTree>
    <p:extLst>
      <p:ext uri="{BB962C8B-B14F-4D97-AF65-F5344CB8AC3E}">
        <p14:creationId xmlns:p14="http://schemas.microsoft.com/office/powerpoint/2010/main" val="2601885688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26/09/2016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1A50E49-9752-46DE-8864-3D8AE7A0E0C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2862322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Declare uma matriz, definida conforme a ilustração abaixo, que representa a geração inicial do autômato.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Matrizes</a:t>
            </a:r>
          </a:p>
        </p:txBody>
      </p:sp>
      <p:pic>
        <p:nvPicPr>
          <p:cNvPr id="6" name="Imagem 5" descr="Game_of_life_pulsar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298" y="2420888"/>
            <a:ext cx="2828329" cy="2828329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7943156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26/09/2016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1A50E49-9752-46DE-8864-3D8AE7A0E0C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01314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As células brancas (mortas ou 1) devem ser representadas na tela do computador com quadrados brancos. As células pretas (vivas ou 0) devem ser representadas com quadrados pretos. A grade que delimita as células e o tabuleiro também ser desenhadas utilizando-se linhas azuis. Tanto os quadrados como as linhas devem ser desenhados utilizando-se a biblioteca gráfica playAPC. Veja um exemplo abaixo.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Escreva um programa que implementa o jogo da vida e mostra o estado de cada geração utilizando as funções da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PlayCB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(http://playapc.zaghetto.com/).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Matrizes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43808" y="3717031"/>
            <a:ext cx="1975076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680269"/>
              </p:ext>
            </p:extLst>
          </p:nvPr>
        </p:nvGraphicFramePr>
        <p:xfrm>
          <a:off x="3832742" y="3776830"/>
          <a:ext cx="1259441" cy="1259441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2078" name="Image" r:id="rId3" imgW="4278100" imgH="4271404" progId="Photoshop.Image.13">
                  <p:embed/>
                </p:oleObj>
              </mc:Choice>
              <mc:Fallback>
                <p:oleObj name="Image" r:id="rId3" imgW="4278100" imgH="4271404" progId="Photoshop.Image.1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742" y="3776830"/>
                        <a:ext cx="1259441" cy="12594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9117943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26/09/2016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1A50E49-9752-46DE-8864-3D8AE7A0E0C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970318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Problema </a:t>
            </a:r>
            <a:r>
              <a:rPr lang="en-US" sz="1800">
                <a:latin typeface="Verdana" pitchFamily="34" charset="0"/>
                <a:cs typeface="Times New Roman" pitchFamily="18" charset="0"/>
              </a:rPr>
              <a:t>2: </a:t>
            </a:r>
            <a:r>
              <a:rPr lang="en-US" sz="1800" dirty="0" err="1">
                <a:latin typeface="Verdana" pitchFamily="34" charset="0"/>
                <a:cs typeface="Times New Roman" pitchFamily="18" charset="0"/>
              </a:rPr>
              <a:t>Implementar</a:t>
            </a:r>
            <a:r>
              <a:rPr lang="en-US" sz="1800" dirty="0">
                <a:latin typeface="Verdana" pitchFamily="34" charset="0"/>
                <a:cs typeface="Times New Roman" pitchFamily="18" charset="0"/>
              </a:rPr>
              <a:t> o </a:t>
            </a:r>
            <a:r>
              <a:rPr lang="en-US" sz="1800" dirty="0" err="1">
                <a:latin typeface="Verdana" pitchFamily="34" charset="0"/>
                <a:cs typeface="Times New Roman" pitchFamily="18" charset="0"/>
              </a:rPr>
              <a:t>filtro</a:t>
            </a:r>
            <a:r>
              <a:rPr lang="en-US" sz="1800" dirty="0">
                <a:latin typeface="Verdana" pitchFamily="34" charset="0"/>
                <a:cs typeface="Times New Roman" pitchFamily="18" charset="0"/>
              </a:rPr>
              <a:t> de </a:t>
            </a:r>
            <a:r>
              <a:rPr lang="en-US" sz="1800" dirty="0" err="1">
                <a:latin typeface="Verdana" pitchFamily="34" charset="0"/>
                <a:cs typeface="Times New Roman" pitchFamily="18" charset="0"/>
              </a:rPr>
              <a:t>média</a:t>
            </a:r>
            <a:r>
              <a:rPr lang="en-US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Verdana" pitchFamily="34" charset="0"/>
                <a:cs typeface="Times New Roman" pitchFamily="18" charset="0"/>
              </a:rPr>
              <a:t>móvel</a:t>
            </a:r>
            <a:r>
              <a:rPr lang="en-US" sz="1800" dirty="0">
                <a:latin typeface="Verdana" pitchFamily="34" charset="0"/>
                <a:cs typeface="Times New Roman" pitchFamily="18" charset="0"/>
              </a:rPr>
              <a:t> para </a:t>
            </a:r>
            <a:r>
              <a:rPr lang="en-US" sz="1800" dirty="0" err="1">
                <a:latin typeface="Verdana" pitchFamily="34" charset="0"/>
                <a:cs typeface="Times New Roman" pitchFamily="18" charset="0"/>
              </a:rPr>
              <a:t>uma</a:t>
            </a:r>
            <a:r>
              <a:rPr lang="en-US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Verdana" pitchFamily="34" charset="0"/>
                <a:cs typeface="Times New Roman" pitchFamily="18" charset="0"/>
              </a:rPr>
              <a:t>matriz</a:t>
            </a:r>
            <a:r>
              <a:rPr lang="en-US" sz="1800" dirty="0">
                <a:latin typeface="Verdana" pitchFamily="34" charset="0"/>
                <a:cs typeface="Times New Roman" pitchFamily="18" charset="0"/>
              </a:rPr>
              <a:t> M de </a:t>
            </a:r>
            <a:r>
              <a:rPr lang="en-US" sz="1800" dirty="0" err="1">
                <a:latin typeface="Verdana" pitchFamily="34" charset="0"/>
                <a:cs typeface="Times New Roman" pitchFamily="18" charset="0"/>
              </a:rPr>
              <a:t>inteiros</a:t>
            </a:r>
            <a:r>
              <a:rPr lang="en-US" sz="1800" dirty="0">
                <a:latin typeface="Verdana" pitchFamily="34" charset="0"/>
                <a:cs typeface="Times New Roman" pitchFamily="18" charset="0"/>
              </a:rPr>
              <a:t> (de 0 a 255) com 3 </a:t>
            </a:r>
            <a:r>
              <a:rPr lang="en-US" sz="1800" dirty="0" err="1">
                <a:latin typeface="Verdana" pitchFamily="34" charset="0"/>
                <a:cs typeface="Times New Roman" pitchFamily="18" charset="0"/>
              </a:rPr>
              <a:t>planos</a:t>
            </a:r>
            <a:r>
              <a:rPr lang="en-US" sz="1800" dirty="0">
                <a:latin typeface="Verdana" pitchFamily="34" charset="0"/>
                <a:cs typeface="Times New Roman" pitchFamily="18" charset="0"/>
              </a:rPr>
              <a:t> RGB, </a:t>
            </a:r>
            <a:r>
              <a:rPr lang="en-US" sz="1800" dirty="0" err="1">
                <a:latin typeface="Verdana" pitchFamily="34" charset="0"/>
                <a:cs typeface="Times New Roman" pitchFamily="18" charset="0"/>
              </a:rPr>
              <a:t>cada</a:t>
            </a:r>
            <a:r>
              <a:rPr lang="en-US" sz="1800" dirty="0">
                <a:latin typeface="Verdana" pitchFamily="34" charset="0"/>
                <a:cs typeface="Times New Roman" pitchFamily="18" charset="0"/>
              </a:rPr>
              <a:t> um com 100 </a:t>
            </a:r>
            <a:r>
              <a:rPr lang="en-US" sz="1800" dirty="0" err="1">
                <a:latin typeface="Verdana" pitchFamily="34" charset="0"/>
                <a:cs typeface="Times New Roman" pitchFamily="18" charset="0"/>
              </a:rPr>
              <a:t>linhas</a:t>
            </a:r>
            <a:r>
              <a:rPr lang="en-US" sz="1800" dirty="0">
                <a:latin typeface="Verdana" pitchFamily="34" charset="0"/>
                <a:cs typeface="Times New Roman" pitchFamily="18" charset="0"/>
              </a:rPr>
              <a:t> e 100 </a:t>
            </a:r>
            <a:r>
              <a:rPr lang="en-US" sz="1800" dirty="0" err="1">
                <a:latin typeface="Verdana" pitchFamily="34" charset="0"/>
                <a:cs typeface="Times New Roman" pitchFamily="18" charset="0"/>
              </a:rPr>
              <a:t>colunas</a:t>
            </a:r>
            <a:r>
              <a:rPr lang="en-US" sz="1800" dirty="0">
                <a:latin typeface="Verdana" pitchFamily="34" charset="0"/>
                <a:cs typeface="Times New Roman" pitchFamily="18" charset="0"/>
              </a:rPr>
              <a:t>. </a:t>
            </a:r>
            <a:r>
              <a:rPr lang="en-US" sz="1800" dirty="0" err="1">
                <a:latin typeface="Verdana" pitchFamily="34" charset="0"/>
                <a:cs typeface="Times New Roman" pitchFamily="18" charset="0"/>
              </a:rPr>
              <a:t>Utilizar</a:t>
            </a:r>
            <a:r>
              <a:rPr lang="en-US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Verdana" pitchFamily="34" charset="0"/>
                <a:cs typeface="Times New Roman" pitchFamily="18" charset="0"/>
              </a:rPr>
              <a:t>como</a:t>
            </a:r>
            <a:r>
              <a:rPr lang="en-US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Verdana" pitchFamily="34" charset="0"/>
                <a:cs typeface="Times New Roman" pitchFamily="18" charset="0"/>
              </a:rPr>
              <a:t>referência</a:t>
            </a:r>
            <a:r>
              <a:rPr lang="en-US" sz="1800" dirty="0">
                <a:latin typeface="Verdana" pitchFamily="34" charset="0"/>
                <a:cs typeface="Times New Roman" pitchFamily="18" charset="0"/>
              </a:rPr>
              <a:t> a </a:t>
            </a:r>
            <a:r>
              <a:rPr lang="en-US" sz="1800" dirty="0" err="1">
                <a:latin typeface="Verdana" pitchFamily="34" charset="0"/>
                <a:cs typeface="Times New Roman" pitchFamily="18" charset="0"/>
              </a:rPr>
              <a:t>filtragem</a:t>
            </a:r>
            <a:r>
              <a:rPr lang="en-US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Verdana" pitchFamily="34" charset="0"/>
                <a:cs typeface="Times New Roman" pitchFamily="18" charset="0"/>
              </a:rPr>
              <a:t>implementada</a:t>
            </a:r>
            <a:r>
              <a:rPr lang="en-US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Verdana" pitchFamily="34" charset="0"/>
                <a:cs typeface="Times New Roman" pitchFamily="18" charset="0"/>
              </a:rPr>
              <a:t>na</a:t>
            </a:r>
            <a:r>
              <a:rPr lang="en-US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Verdana" pitchFamily="34" charset="0"/>
                <a:cs typeface="Times New Roman" pitchFamily="18" charset="0"/>
              </a:rPr>
              <a:t>Prática</a:t>
            </a:r>
            <a:r>
              <a:rPr lang="en-US" sz="1800" dirty="0">
                <a:latin typeface="Verdana" pitchFamily="34" charset="0"/>
                <a:cs typeface="Times New Roman" pitchFamily="18" charset="0"/>
              </a:rPr>
              <a:t> de </a:t>
            </a:r>
            <a:r>
              <a:rPr lang="en-US" sz="1800" dirty="0" err="1">
                <a:latin typeface="Verdana" pitchFamily="34" charset="0"/>
                <a:cs typeface="Times New Roman" pitchFamily="18" charset="0"/>
              </a:rPr>
              <a:t>Laboratório</a:t>
            </a:r>
            <a:r>
              <a:rPr lang="en-US" sz="1800" dirty="0">
                <a:latin typeface="Verdana" pitchFamily="34" charset="0"/>
                <a:cs typeface="Times New Roman" pitchFamily="18" charset="0"/>
              </a:rPr>
              <a:t> IV, </a:t>
            </a:r>
            <a:r>
              <a:rPr lang="en-US" sz="1800" dirty="0" err="1">
                <a:latin typeface="Verdana" pitchFamily="34" charset="0"/>
                <a:cs typeface="Times New Roman" pitchFamily="18" charset="0"/>
              </a:rPr>
              <a:t>Problema</a:t>
            </a:r>
            <a:r>
              <a:rPr lang="en-US" sz="1800" dirty="0">
                <a:latin typeface="Verdana" pitchFamily="34" charset="0"/>
                <a:cs typeface="Times New Roman" pitchFamily="18" charset="0"/>
              </a:rPr>
              <a:t> 3.</a:t>
            </a:r>
          </a:p>
          <a:p>
            <a:pPr algn="just" eaLnBrk="1" hangingPunct="1">
              <a:defRPr/>
            </a:pPr>
            <a:endParaRPr lang="en-US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en-US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en-US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en-US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en-US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en-US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en-US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en-US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en-US" sz="18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Matrizes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43808" y="3717031"/>
            <a:ext cx="1975076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074" name="Picture 2" descr="http://fourier.eng.hmc.edu/e161/lectures/figures/ColorImageRG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845" y="3102119"/>
            <a:ext cx="3649985" cy="271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880892" y="3554335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Matriz M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80893" y="5026044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Planos RGB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129364" y="574491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42802" y="502604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955895" y="574491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753100" y="574258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769324" y="3513795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904289" y="278092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</a:t>
            </a:r>
          </a:p>
        </p:txBody>
      </p:sp>
      <p:pic>
        <p:nvPicPr>
          <p:cNvPr id="3076" name="Picture 4" descr="http://www.mathworks.com/help/matlab/visualize/chbuild3dgraphs9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.33%" b="14.485%"/>
          <a:stretch/>
        </p:blipFill>
        <p:spPr bwMode="auto">
          <a:xfrm>
            <a:off x="6857077" y="2797476"/>
            <a:ext cx="1317413" cy="144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www.mathworks.com/help/matlab/visualize/chbuild3dgraphs9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.988%" r="-0.864%" b="14.485%"/>
          <a:stretch/>
        </p:blipFill>
        <p:spPr bwMode="auto">
          <a:xfrm>
            <a:off x="6588224" y="4387998"/>
            <a:ext cx="1627401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821507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26/09/2016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1A50E49-9752-46DE-8864-3D8AE7A0E0C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5078313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A matriz a ser filtrada é a imagem que acompanha o presente enunciado. Ela deve ser lida e em seguida mostrada na tela do computador utilizando a playAPC. A imagem filtrada deve igualmente ser apresentada na tela do computador.</a:t>
            </a:r>
            <a:endParaRPr lang="en-US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en-US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en-US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en-US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en-US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en-US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en-US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en-US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en-US" sz="1800" dirty="0">
                <a:latin typeface="Verdana" pitchFamily="34" charset="0"/>
                <a:cs typeface="Times New Roman" pitchFamily="18" charset="0"/>
              </a:rPr>
              <a:t>Para realizer a </a:t>
            </a:r>
            <a:r>
              <a:rPr lang="en-US" sz="1800" dirty="0" err="1">
                <a:latin typeface="Verdana" pitchFamily="34" charset="0"/>
                <a:cs typeface="Times New Roman" pitchFamily="18" charset="0"/>
              </a:rPr>
              <a:t>leitura</a:t>
            </a:r>
            <a:r>
              <a:rPr lang="en-US" sz="1800" dirty="0">
                <a:latin typeface="Verdana" pitchFamily="34" charset="0"/>
                <a:cs typeface="Times New Roman" pitchFamily="18" charset="0"/>
              </a:rPr>
              <a:t> da </a:t>
            </a:r>
            <a:r>
              <a:rPr lang="en-US" sz="1800" dirty="0" err="1">
                <a:latin typeface="Verdana" pitchFamily="34" charset="0"/>
                <a:cs typeface="Times New Roman" pitchFamily="18" charset="0"/>
              </a:rPr>
              <a:t>imagem</a:t>
            </a:r>
            <a:r>
              <a:rPr lang="en-US" sz="1800" dirty="0">
                <a:latin typeface="Verdana" pitchFamily="34" charset="0"/>
                <a:cs typeface="Times New Roman" pitchFamily="18" charset="0"/>
              </a:rPr>
              <a:t> utilize as </a:t>
            </a:r>
            <a:r>
              <a:rPr lang="en-US" sz="1800" dirty="0" err="1">
                <a:latin typeface="Verdana" pitchFamily="34" charset="0"/>
                <a:cs typeface="Times New Roman" pitchFamily="18" charset="0"/>
              </a:rPr>
              <a:t>seguintes</a:t>
            </a:r>
            <a:r>
              <a:rPr lang="en-US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Verdana" pitchFamily="34" charset="0"/>
                <a:cs typeface="Times New Roman" pitchFamily="18" charset="0"/>
              </a:rPr>
              <a:t>instruções</a:t>
            </a:r>
            <a:r>
              <a:rPr lang="en-US" sz="1800" dirty="0">
                <a:latin typeface="Verdana" pitchFamily="34" charset="0"/>
                <a:cs typeface="Times New Roman" pitchFamily="18" charset="0"/>
              </a:rPr>
              <a:t>:</a:t>
            </a:r>
          </a:p>
          <a:p>
            <a:pPr algn="just" eaLnBrk="1" hangingPunct="1">
              <a:defRPr/>
            </a:pPr>
            <a:endParaRPr lang="en-US" sz="1800" dirty="0"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R[100][100], G[100][100], B[100][100];</a:t>
            </a:r>
          </a:p>
          <a:p>
            <a:pPr eaLnBrk="1" hangingPunct="1"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ExtraiRGBdeBMP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("Mario.bmp", 100, 100, R, G, B);</a:t>
            </a:r>
          </a:p>
          <a:p>
            <a:pPr algn="just" eaLnBrk="1" hangingPunct="1">
              <a:defRPr/>
            </a:pPr>
            <a:endParaRPr lang="en-US" sz="18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Matrizes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43808" y="3717031"/>
            <a:ext cx="1975076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3" name="Obje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062509"/>
              </p:ext>
            </p:extLst>
          </p:nvPr>
        </p:nvGraphicFramePr>
        <p:xfrm>
          <a:off x="2424832" y="3068960"/>
          <a:ext cx="1270000" cy="1270000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088" name="Image" r:id="rId3" imgW="1269720" imgH="1269720" progId="Photoshop.Image.13">
                  <p:embed/>
                </p:oleObj>
              </mc:Choice>
              <mc:Fallback>
                <p:oleObj name="Image" r:id="rId3" imgW="1269720" imgH="12697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4832" y="3068960"/>
                        <a:ext cx="1270000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16089"/>
              </p:ext>
            </p:extLst>
          </p:nvPr>
        </p:nvGraphicFramePr>
        <p:xfrm>
          <a:off x="5390232" y="3068960"/>
          <a:ext cx="1270000" cy="1270000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089" name="Image" r:id="rId5" imgW="1269720" imgH="1269720" progId="Photoshop.Image.13">
                  <p:embed/>
                </p:oleObj>
              </mc:Choice>
              <mc:Fallback>
                <p:oleObj name="Image" r:id="rId5" imgW="1269720" imgH="12697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0232" y="3068960"/>
                        <a:ext cx="1270000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Conector de Seta Reta 15"/>
          <p:cNvCxnSpPr>
            <a:stCxn id="13" idx="3"/>
            <a:endCxn id="14" idx="1"/>
          </p:cNvCxnSpPr>
          <p:nvPr/>
        </p:nvCxnSpPr>
        <p:spPr bwMode="auto">
          <a:xfrm>
            <a:off x="3694832" y="3703960"/>
            <a:ext cx="1695400" cy="0"/>
          </a:xfrm>
          <a:prstGeom prst="straightConnector1">
            <a:avLst/>
          </a:prstGeom>
          <a:ln w="3492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851920" y="3296760"/>
            <a:ext cx="127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Filtragem</a:t>
            </a:r>
          </a:p>
        </p:txBody>
      </p:sp>
    </p:spTree>
    <p:extLst>
      <p:ext uri="{BB962C8B-B14F-4D97-AF65-F5344CB8AC3E}">
        <p14:creationId xmlns:p14="http://schemas.microsoft.com/office/powerpoint/2010/main" val="2233815585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26/09/2016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1A50E49-9752-46DE-8864-3D8AE7A0E0C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646331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pt-BR" sz="1800" dirty="0" smtClean="0">
                <a:latin typeface="Verdana" pitchFamily="34" charset="0"/>
                <a:cs typeface="Times New Roman" pitchFamily="18" charset="0"/>
              </a:rPr>
              <a:t>Problem</a:t>
            </a:r>
            <a:r>
              <a:rPr lang="pt-BR" sz="1800" dirty="0" smtClean="0">
                <a:latin typeface="Verdana" pitchFamily="34" charset="0"/>
                <a:cs typeface="Times New Roman" pitchFamily="18" charset="0"/>
              </a:rPr>
              <a:t>a 3: ver arquivo Batalha Naval. Resolver o problema utilizando a </a:t>
            </a:r>
            <a:r>
              <a:rPr lang="pt-BR" sz="1800" dirty="0" err="1" smtClean="0">
                <a:latin typeface="Verdana" pitchFamily="34" charset="0"/>
                <a:cs typeface="Times New Roman" pitchFamily="18" charset="0"/>
              </a:rPr>
              <a:t>playAPC</a:t>
            </a:r>
            <a:r>
              <a:rPr lang="pt-BR" sz="1800" smtClean="0">
                <a:latin typeface="Verdana" pitchFamily="34" charset="0"/>
                <a:cs typeface="Times New Roman" pitchFamily="18" charset="0"/>
              </a:rPr>
              <a:t>.</a:t>
            </a:r>
            <a:endParaRPr lang="en-US" sz="18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Matrizes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43808" y="3717031"/>
            <a:ext cx="1975076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267584"/>
      </p:ext>
    </p:extLst>
  </p:cSld>
  <p:clrMapOvr>
    <a:masterClrMapping/>
  </p:clrMapOvr>
</p:sld>
</file>

<file path=ppt/theme/theme1.xml><?xml version="1.0" encoding="utf-8"?>
<a:theme xmlns:a="http://purl.oclc.org/ooxml/drawingml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%"/>
          </a:lnSpc>
          <a:spcBef>
            <a:spcPct val="0%"/>
          </a:spcBef>
          <a:spcAft>
            <a:spcPct val="0%"/>
          </a:spcAft>
          <a:buClrTx/>
          <a:buSzTx/>
          <a:buFontTx/>
          <a:buNone/>
          <a:tabLst/>
          <a:defRPr kumimoji="0" lang="pt-BR" sz="2400" b="0" i="0" u="none" strike="noStrike" cap="none" normalizeH="0" baseline="0%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%"/>
          </a:lnSpc>
          <a:spcBef>
            <a:spcPct val="0%"/>
          </a:spcBef>
          <a:spcAft>
            <a:spcPct val="0%"/>
          </a:spcAft>
          <a:buClrTx/>
          <a:buSzTx/>
          <a:buFontTx/>
          <a:buNone/>
          <a:tabLst/>
          <a:defRPr kumimoji="0" lang="pt-BR" sz="2400" b="0" i="0" u="none" strike="noStrike" cap="none" normalizeH="0" baseline="0%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purl.oclc.org/ooxml/drawingml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/>
  <a:extraClrSchemeLst/>
</a:theme>
</file>

<file path=ppt/theme/theme3.xml><?xml version="1.0" encoding="utf-8"?>
<a:theme xmlns:a="http://purl.oclc.org/ooxml/drawingml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emplate/>
  <TotalTime>11883</TotalTime>
  <Words>618</Words>
  <Application>Microsoft Office PowerPoint</Application>
  <PresentationFormat>Apresentação na tela (4:3)</PresentationFormat>
  <Paragraphs>95</Paragraphs>
  <Slides>9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Courier New</vt:lpstr>
      <vt:lpstr>Times New Roman</vt:lpstr>
      <vt:lpstr>Verdana</vt:lpstr>
      <vt:lpstr>Estrutura padrão</vt:lpstr>
      <vt:lpstr>Image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Universidade de Brasília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Programação de Computadores</dc:title>
  <dc:creator>Alexandre Zaghetto</dc:creator>
  <cp:lastModifiedBy>Alexandre Zaghetto</cp:lastModifiedBy>
  <cp:revision>1769</cp:revision>
  <cp:lastPrinted>2016-09-09T16:45:37Z</cp:lastPrinted>
  <dcterms:created xsi:type="dcterms:W3CDTF">2002-12-12T12:34:29Z</dcterms:created>
  <dcterms:modified xsi:type="dcterms:W3CDTF">2016-09-26T16:54:28Z</dcterms:modified>
</cp:coreProperties>
</file>