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703" r:id="rId2"/>
    <p:sldId id="601" r:id="rId3"/>
    <p:sldId id="702" r:id="rId4"/>
    <p:sldId id="701" r:id="rId5"/>
    <p:sldId id="698" r:id="rId6"/>
    <p:sldId id="699" r:id="rId7"/>
  </p:sldIdLst>
  <p:sldSz cx="9144000" cy="6858000" type="screen4x3"/>
  <p:notesSz cx="7104063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0C0C0"/>
    <a:srgbClr val="EAEAEA"/>
    <a:srgbClr val="000000"/>
    <a:srgbClr val="800000"/>
    <a:srgbClr val="D4D4D4"/>
    <a:srgbClr val="DCDCD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2527" autoAdjust="0"/>
    <p:restoredTop sz="99333" autoAdjust="0"/>
  </p:normalViewPr>
  <p:slideViewPr>
    <p:cSldViewPr>
      <p:cViewPr varScale="1">
        <p:scale>
          <a:sx n="74" d="100"/>
          <a:sy n="74" d="100"/>
        </p:scale>
        <p:origin x="624" y="72"/>
      </p:cViewPr>
      <p:guideLst>
        <p:guide orient="horz" pos="2160"/>
        <p:guide pos="2880"/>
      </p:guideLst>
    </p:cSldViewPr>
  </p:slideViewPr>
  <p:outlineViewPr>
    <p:cViewPr>
      <p:scale>
        <a:sx n="100" d="100"/>
        <a:sy n="100" d="100"/>
      </p:scale>
      <p:origin x="0" y="1512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3024"/>
    </p:cViewPr>
  </p:sorterViewPr>
  <p:notesViewPr>
    <p:cSldViewPr>
      <p:cViewPr varScale="1">
        <p:scale>
          <a:sx n="56" d="100"/>
          <a:sy n="56" d="100"/>
        </p:scale>
        <p:origin x="-1854" y="-102"/>
      </p:cViewPr>
      <p:guideLst>
        <p:guide orient="horz" pos="3224"/>
        <p:guide pos="22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972185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/>
            </a:lvl1pPr>
          </a:lstStyle>
          <a:p>
            <a:pPr>
              <a:defRPr/>
            </a:pPr>
            <a:fld id="{BB976BEA-A9F2-420D-AB36-24C5680FA31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400261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900" y="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2513"/>
            <a:ext cx="5208587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900" y="972185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/>
            </a:lvl1pPr>
          </a:lstStyle>
          <a:p>
            <a:pPr>
              <a:defRPr/>
            </a:pPr>
            <a:fld id="{35697114-D61D-4B9C-B9BC-9B2F128B6BB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331867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6CC7BC-17F8-4BFE-B623-F60EB0BD53E0}" type="datetime1">
              <a:rPr lang="pt-BR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0E075-0A6A-4CD7-86B2-052B796BE7C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0242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280C5-0201-4FF2-9B6C-23AA07ED21BC}" type="datetime1">
              <a:rPr lang="pt-BR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E74689-2B9E-4C38-BBCB-D52A6DDCB28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46892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06FF3-0D65-4E9A-B7BE-4E3DD8150604}" type="datetime1">
              <a:rPr lang="pt-BR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10668-2430-44A7-99B8-F6A8654A4A3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9983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B628E8-49BB-443A-B640-DC414C1301B8}" type="datetime1">
              <a:rPr lang="pt-BR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372EBD-CA67-40A7-93E4-CFC1F479783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02181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22B8B-B4AA-4F1B-950F-C4BA8843B896}" type="datetime1">
              <a:rPr lang="pt-BR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23FAB5-A7E2-459F-86B6-619C88CA3CE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7737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pPr>
              <a:defRPr/>
            </a:pPr>
            <a:fld id="{7AF1F09A-283B-4A5F-94F7-7E58B9ADDB21}" type="datetime1">
              <a:rPr lang="pt-BR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BEB42C92-B8E4-4527-82FC-95D055DCDEB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2" name="Line 7"/>
          <p:cNvSpPr>
            <a:spLocks noChangeShapeType="1"/>
          </p:cNvSpPr>
          <p:nvPr userDrawn="1"/>
        </p:nvSpPr>
        <p:spPr bwMode="auto">
          <a:xfrm>
            <a:off x="685800" y="617220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685800" y="68580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5" name="Text Box 11"/>
          <p:cNvSpPr txBox="1">
            <a:spLocks noChangeArrowheads="1"/>
          </p:cNvSpPr>
          <p:nvPr userDrawn="1"/>
        </p:nvSpPr>
        <p:spPr bwMode="auto">
          <a:xfrm>
            <a:off x="8018463" y="231775"/>
            <a:ext cx="5270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1" hangingPunct="1">
              <a:defRPr/>
            </a:pPr>
            <a:r>
              <a:rPr lang="pt-BR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APC</a:t>
            </a:r>
          </a:p>
        </p:txBody>
      </p:sp>
      <p:pic>
        <p:nvPicPr>
          <p:cNvPr id="1032" name="Picture 10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214313"/>
            <a:ext cx="32099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77863" y="1044575"/>
            <a:ext cx="7788275" cy="47688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342900" indent="-342900" algn="r">
              <a:spcBef>
                <a:spcPct val="20000"/>
              </a:spcBef>
              <a:defRPr/>
            </a:pPr>
            <a:r>
              <a:rPr lang="en-US" sz="1800" b="1" kern="0" dirty="0" err="1">
                <a:latin typeface="Verdana" pitchFamily="34" charset="0"/>
              </a:rPr>
              <a:t>Algoritmos</a:t>
            </a:r>
            <a:r>
              <a:rPr lang="en-US" sz="1800" b="1" kern="0" dirty="0">
                <a:latin typeface="Verdana" pitchFamily="34" charset="0"/>
              </a:rPr>
              <a:t> e 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800" b="1" kern="0" dirty="0" err="1">
                <a:latin typeface="Verdana" pitchFamily="34" charset="0"/>
              </a:rPr>
              <a:t>Programação</a:t>
            </a:r>
            <a:r>
              <a:rPr lang="en-US" sz="1800" b="1" kern="0" dirty="0">
                <a:latin typeface="Verdana" pitchFamily="34" charset="0"/>
              </a:rPr>
              <a:t> de </a:t>
            </a:r>
            <a:r>
              <a:rPr lang="en-US" sz="1800" b="1" kern="0" dirty="0" err="1">
                <a:latin typeface="Verdana" pitchFamily="34" charset="0"/>
              </a:rPr>
              <a:t>Computadores</a:t>
            </a:r>
            <a:endParaRPr lang="en-US" sz="1800" b="1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400" b="1" kern="0" dirty="0" err="1">
                <a:latin typeface="Verdana" pitchFamily="34" charset="0"/>
              </a:rPr>
              <a:t>Disciplina</a:t>
            </a:r>
            <a:r>
              <a:rPr lang="en-US" sz="1400" b="1" kern="0" dirty="0">
                <a:latin typeface="Verdana" pitchFamily="34" charset="0"/>
              </a:rPr>
              <a:t> 113476</a:t>
            </a:r>
            <a:r>
              <a:rPr lang="en-US" sz="1600" b="1" kern="0" dirty="0">
                <a:latin typeface="Verdana" pitchFamily="34" charset="0"/>
              </a:rPr>
              <a:t/>
            </a:r>
            <a:br>
              <a:rPr lang="en-US" sz="1600" b="1" kern="0" dirty="0">
                <a:latin typeface="Verdana" pitchFamily="34" charset="0"/>
              </a:rPr>
            </a:br>
            <a:endParaRPr lang="en-US" sz="1600" b="1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endParaRPr lang="en-US" sz="16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endParaRPr lang="en-US" sz="16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2000" kern="0" dirty="0">
                <a:latin typeface="Verdana" pitchFamily="34" charset="0"/>
              </a:rPr>
              <a:t>Prof. </a:t>
            </a:r>
            <a:r>
              <a:rPr lang="en-US" sz="2000" kern="0" dirty="0" err="1">
                <a:latin typeface="Verdana" pitchFamily="34" charset="0"/>
              </a:rPr>
              <a:t>Alexandre</a:t>
            </a:r>
            <a:r>
              <a:rPr lang="en-US" sz="2000" kern="0" dirty="0">
                <a:latin typeface="Verdana" pitchFamily="34" charset="0"/>
              </a:rPr>
              <a:t> Zaghetto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400" kern="0" dirty="0">
                <a:latin typeface="Verdana" pitchFamily="34" charset="0"/>
              </a:rPr>
              <a:t>zaghetto@unb.br</a:t>
            </a:r>
          </a:p>
          <a:p>
            <a:pPr marL="342900" indent="-342900" algn="ctr">
              <a:spcBef>
                <a:spcPct val="20000"/>
              </a:spcBef>
              <a:defRPr/>
            </a:pPr>
            <a:endParaRPr lang="en-US" sz="14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Universidade</a:t>
            </a:r>
            <a:r>
              <a:rPr lang="en-US" sz="1200" kern="0" dirty="0">
                <a:latin typeface="Verdana" pitchFamily="34" charset="0"/>
              </a:rPr>
              <a:t> de Brasília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Instituto</a:t>
            </a:r>
            <a:r>
              <a:rPr lang="en-US" sz="1200" kern="0" dirty="0">
                <a:latin typeface="Verdana" pitchFamily="34" charset="0"/>
              </a:rPr>
              <a:t> de </a:t>
            </a:r>
            <a:r>
              <a:rPr lang="en-US" sz="1200" kern="0" dirty="0" err="1">
                <a:latin typeface="Verdana" pitchFamily="34" charset="0"/>
              </a:rPr>
              <a:t>Ciências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Exatas</a:t>
            </a:r>
            <a:endParaRPr lang="en-US" sz="12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Departamento</a:t>
            </a:r>
            <a:r>
              <a:rPr lang="en-US" sz="1200" kern="0" dirty="0">
                <a:latin typeface="Verdana" pitchFamily="34" charset="0"/>
              </a:rPr>
              <a:t> de </a:t>
            </a:r>
            <a:r>
              <a:rPr lang="en-US" sz="1200" kern="0" dirty="0" err="1">
                <a:latin typeface="Verdana" pitchFamily="34" charset="0"/>
              </a:rPr>
              <a:t>Ciência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da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Computação</a:t>
            </a:r>
            <a:endParaRPr lang="en-US" sz="1200" kern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sz="800" kern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800" kern="0" dirty="0">
                <a:latin typeface="Verdana" pitchFamily="34" charset="0"/>
              </a:rPr>
              <a:t>http://www.nickgentry.com/</a:t>
            </a: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Verdana" pitchFamily="34" charset="0"/>
            </a:endParaRPr>
          </a:p>
        </p:txBody>
      </p:sp>
      <p:pic>
        <p:nvPicPr>
          <p:cNvPr id="119810" name="Picture 2" descr="http://artdesignandstuff.com/wp-content/uploads/2011/01/NickGentryMAI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0" y="1773238"/>
            <a:ext cx="3267075" cy="3633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42938" y="1600200"/>
            <a:ext cx="7786687" cy="45259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  <a:defRPr/>
            </a:pPr>
            <a:endParaRPr 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pt-BR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r>
              <a:rPr lang="pt-BR" sz="2800" b="1" dirty="0" smtClean="0">
                <a:latin typeface="Verdana" pitchFamily="34" charset="0"/>
              </a:rPr>
              <a:t>Funções, Projetos e Ponteiros</a:t>
            </a:r>
          </a:p>
          <a:p>
            <a:pPr algn="ctr">
              <a:buFontTx/>
              <a:buNone/>
              <a:defRPr/>
            </a:pPr>
            <a:r>
              <a:rPr lang="pt-BR" sz="2800" b="1" dirty="0" smtClean="0">
                <a:latin typeface="Verdana" pitchFamily="34" charset="0"/>
              </a:rPr>
              <a:t>Prática de Laboratório VII</a:t>
            </a:r>
            <a:endParaRPr lang="en-US" sz="2800" b="1" dirty="0" smtClean="0"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pt-BR" sz="2800" b="1" dirty="0" smtClean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6DEAB628-CD15-485F-A0DA-DA6247264409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6148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1800" b="1">
                <a:latin typeface="Verdana" panose="020B0604030504040204" pitchFamily="34" charset="0"/>
              </a:rPr>
              <a:t>1.  Funções e Ponteiros</a:t>
            </a:r>
          </a:p>
        </p:txBody>
      </p:sp>
      <p:graphicFrame>
        <p:nvGraphicFramePr>
          <p:cNvPr id="6" name="Group 40"/>
          <p:cNvGraphicFramePr>
            <a:graphicFrameLocks noGrp="1"/>
          </p:cNvGraphicFramePr>
          <p:nvPr/>
        </p:nvGraphicFramePr>
        <p:xfrm>
          <a:off x="1000125" y="1428750"/>
          <a:ext cx="7000875" cy="2773363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/>
                  </a:extLst>
                </a:gridCol>
              </a:tblGrid>
              <a:tr h="27733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Problema 1a:</a:t>
                      </a:r>
                    </a:p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a)  Em 1943, </a:t>
                      </a: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McCulloch</a:t>
                      </a: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e Pitts sugeriram um modelo matemático para o funcionamento do neurônio biológico. O neurônio lógico, nome pelo qual ficou conhecido, nada mais representa que uma célula nervosa com a propriedade de poder estar excitada (nível lógico 1) ou inibida (nível lógico 0). O estado de excitação ou inibição é determinado pela seguinte função não linear: se o somatório das entradas ponderadas do neurônio (SOMAP) ultrapassar um determinado limiar T, a célula é dita excitada, caso contrário, a célula é dita inibida. Em um neurônio com um vetor de entrada X, os elementos individuais x</a:t>
                      </a:r>
                      <a:r>
                        <a:rPr kumimoji="0" lang="pt-BR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i</a:t>
                      </a: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são multiplicados pelos pesos w</a:t>
                      </a:r>
                      <a:r>
                        <a:rPr kumimoji="0" lang="pt-BR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i</a:t>
                      </a: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, gerando </a:t>
                      </a:r>
                      <a:r>
                        <a:rPr kumimoji="0" lang="pl-PL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SOMAP</a:t>
                      </a: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.</a:t>
                      </a:r>
                    </a:p>
                  </a:txBody>
                  <a:tcPr marL="91439" marR="91439"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pic>
        <p:nvPicPr>
          <p:cNvPr id="615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4500563"/>
            <a:ext cx="3427413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6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4572000"/>
            <a:ext cx="34385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7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5500688"/>
            <a:ext cx="43561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B4849B33-DAAB-4108-BAB4-D5F603930C53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graphicFrame>
        <p:nvGraphicFramePr>
          <p:cNvPr id="6" name="Group 40"/>
          <p:cNvGraphicFramePr>
            <a:graphicFrameLocks noGrp="1"/>
          </p:cNvGraphicFramePr>
          <p:nvPr/>
        </p:nvGraphicFramePr>
        <p:xfrm>
          <a:off x="1000125" y="1428750"/>
          <a:ext cx="7000875" cy="4479925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/>
                  </a:extLst>
                </a:gridCol>
              </a:tblGrid>
              <a:tr h="447992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b) Escreva um programa principal que solicita ao usuário 10 valores reais que são guardados em um vetor ENTRADAS e outros 10 valores reais que são guardados em um vetor PESOS. O programa também deve solicitar ao usuário o valor do limiar T. Em seguida a função “</a:t>
                      </a:r>
                      <a:r>
                        <a:rPr kumimoji="0" lang="pt-B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fneuronio</a:t>
                      </a: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” descrita abaixo deve ser chamada.</a:t>
                      </a:r>
                    </a:p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c) Escreva uma função “</a:t>
                      </a:r>
                      <a:r>
                        <a:rPr kumimoji="0" lang="pt-B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fneuronio</a:t>
                      </a: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”, que recebe por referência (utilizando ponteiros) os vetores ENTRADAS e PESOS, preenchidos pelo usuário, além dos valor do limiar T e do número máximo de elementos do vetor ENTRADAS, e retorna  (utilizando </a:t>
                      </a:r>
                      <a:r>
                        <a:rPr kumimoji="0" lang="pt-B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return</a:t>
                      </a: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) o valor 1 caso o neurônio esteja excitado ou 0 caso o neurônio esteja inibido.</a:t>
                      </a:r>
                    </a:p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d) No programa principal, verificar se o valor de retorno da função “</a:t>
                      </a:r>
                      <a:r>
                        <a:rPr kumimoji="0" lang="pt-B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fneuronio</a:t>
                      </a: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” foi 1 ou 0 e escrever na tela do computador a mensagem “Neurônio ativado!” ou “</a:t>
                      </a:r>
                      <a:r>
                        <a:rPr kumimoji="0" lang="pt-B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Neurôno</a:t>
                      </a: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inibido!”, respectivamente.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PT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pt-PT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Problema 1b: </a:t>
                      </a:r>
                      <a:r>
                        <a:rPr lang="pt-BR" sz="1600" kern="1200" baseline="0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Escreva a solução para o problema 1a utilizando a linguagem Python.</a:t>
                      </a:r>
                      <a:endParaRPr lang="pt-BR" sz="1600" kern="1200" dirty="0" smtClean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</a:txBody>
                  <a:tcPr marL="91439" marR="91439"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7178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1800" b="1">
                <a:latin typeface="Verdana" panose="020B0604030504040204" pitchFamily="34" charset="0"/>
              </a:rPr>
              <a:t>1.  Funções e Ponteiros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61390047-E523-4788-B33B-8602C7B7FBFC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819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1800" b="1">
                <a:latin typeface="Verdana" panose="020B0604030504040204" pitchFamily="34" charset="0"/>
              </a:rPr>
              <a:t>2.  Funções, Projeto e Ponteiros</a:t>
            </a:r>
          </a:p>
        </p:txBody>
      </p:sp>
      <p:graphicFrame>
        <p:nvGraphicFramePr>
          <p:cNvPr id="6" name="Group 40"/>
          <p:cNvGraphicFramePr>
            <a:graphicFrameLocks noGrp="1"/>
          </p:cNvGraphicFramePr>
          <p:nvPr/>
        </p:nvGraphicFramePr>
        <p:xfrm>
          <a:off x="1000125" y="1568450"/>
          <a:ext cx="7000875" cy="4479925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/>
                  </a:extLst>
                </a:gridCol>
              </a:tblGrid>
              <a:tr h="447992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Problema 2a:</a:t>
                      </a:r>
                    </a:p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a) Escreva uma função "</a:t>
                      </a:r>
                      <a:r>
                        <a:rPr kumimoji="0" lang="pt-B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recebe_notas</a:t>
                      </a: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" que recebe por referência (utilizando ponteiro) um vetor NOTAS, contendo 10 notas, e recebe por valor o número de elementos do vetor, e retorna  outro vetor APR, também com 10 posições, que deve ser preenchido com 1 quando a NOTA referente a </a:t>
                      </a:r>
                      <a:r>
                        <a:rPr kumimoji="0" lang="pt-B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i-ésima</a:t>
                      </a: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posição é maior ou igual a 6.0 e 0 caso contrário. O vetor APR indica se o aluno foi aprovado (1) ou não (0). </a:t>
                      </a:r>
                    </a:p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b) Escreva uma função "</a:t>
                      </a:r>
                      <a:r>
                        <a:rPr kumimoji="0" lang="pt-B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conta_notas</a:t>
                      </a: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" que recebe por referência (utilizando ponteiros) o vetor APR e por valor o número de elementos do vetor, e retorna também por referência (utilizando ponteiros) o número de aprovados e o número de reprovados.</a:t>
                      </a:r>
                    </a:p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c) Escreva uma função "</a:t>
                      </a:r>
                      <a:r>
                        <a:rPr kumimoji="0" lang="pt-B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percent_aprov</a:t>
                      </a: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" que recebe o número de aprovados e o número de reprovados e retorna por referência (utilizando ponteiros) a percentagem de reprovados e a percentagem de aprovados. Deve retornar também, via </a:t>
                      </a:r>
                      <a:r>
                        <a:rPr kumimoji="0" lang="pt-B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return</a:t>
                      </a: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, o valor 1 se mais da metade da turma foi aprovada e 0 caso contrário. </a:t>
                      </a:r>
                    </a:p>
                  </a:txBody>
                  <a:tcPr marL="91439" marR="91439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9D98F9CB-28CC-44DE-A189-168966429848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6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graphicFrame>
        <p:nvGraphicFramePr>
          <p:cNvPr id="6" name="Group 40"/>
          <p:cNvGraphicFramePr>
            <a:graphicFrameLocks noGrp="1"/>
          </p:cNvGraphicFramePr>
          <p:nvPr/>
        </p:nvGraphicFramePr>
        <p:xfrm>
          <a:off x="1000125" y="1568450"/>
          <a:ext cx="7000875" cy="3992563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/>
                  </a:extLst>
                </a:gridCol>
              </a:tblGrid>
              <a:tr h="399256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d) Crie um PROJETO. Escreva suas funções em um arquivo funcoes.c e seus protótipo em um arquivo funcoes.h. Inclua esses dois arquivos em seu projeto. </a:t>
                      </a:r>
                    </a:p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e) Escreva um programa principal que solicita 10 notas ao usuário, armazena essas notas no vetor NOTAS e, por meio das chamadas das funções que foram criadas, mostre:</a:t>
                      </a:r>
                    </a:p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  <a:p>
                      <a:pPr marL="1257300" marR="0" lvl="2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e.1 Quantidade de aprovados;</a:t>
                      </a:r>
                    </a:p>
                    <a:p>
                      <a:pPr marL="1257300" marR="0" lvl="2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e.2 Quantidade de reprovados;</a:t>
                      </a:r>
                    </a:p>
                    <a:p>
                      <a:pPr marL="1257300" marR="0" lvl="2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e.3 Percentual de aprovados;</a:t>
                      </a:r>
                    </a:p>
                    <a:p>
                      <a:pPr marL="1257300" marR="0" lvl="2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e.4 Percentual de reprovados; e</a:t>
                      </a:r>
                    </a:p>
                    <a:p>
                      <a:pPr marL="1257300" marR="0" lvl="2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e.5 Se mais da metade da turma aprovada.</a:t>
                      </a:r>
                    </a:p>
                    <a:p>
                      <a:pPr marL="1257300" marR="0" lvl="2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pitchFamily="-111" charset="-128"/>
                        <a:cs typeface="+mn-cs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pt-PT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Problema 2b: </a:t>
                      </a:r>
                      <a:r>
                        <a:rPr lang="pt-BR" sz="1600" kern="1200" baseline="0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Escreva a solução para o problema 2a utilizando a linguagem Python.</a:t>
                      </a:r>
                      <a:endParaRPr lang="pt-BR" sz="1600" kern="1200" dirty="0" smtClean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</a:txBody>
                  <a:tcPr marL="91439" marR="91439"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922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1800" b="1">
                <a:latin typeface="Verdana" panose="020B0604030504040204" pitchFamily="34" charset="0"/>
              </a:rPr>
              <a:t>2.  Funções, Projeto e Ponteiros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15935</TotalTime>
  <Words>658</Words>
  <Application>Microsoft Office PowerPoint</Application>
  <PresentationFormat>Apresentação na tela (4:3)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Times New Roman</vt:lpstr>
      <vt:lpstr>Arial</vt:lpstr>
      <vt:lpstr>Verdana</vt:lpstr>
      <vt:lpstr>MS PGothic</vt:lpstr>
      <vt:lpstr>Wingdings</vt:lpstr>
      <vt:lpstr>Estrutura padrão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Brasil Telecom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Laboratório</dc:title>
  <dc:creator>Alexandre Zaghetto</dc:creator>
  <cp:lastModifiedBy>Alexandre Zaghetto</cp:lastModifiedBy>
  <cp:revision>1974</cp:revision>
  <cp:lastPrinted>2015-11-06T14:55:47Z</cp:lastPrinted>
  <dcterms:created xsi:type="dcterms:W3CDTF">2002-12-12T12:34:29Z</dcterms:created>
  <dcterms:modified xsi:type="dcterms:W3CDTF">2016-07-29T16:59:38Z</dcterms:modified>
</cp:coreProperties>
</file>