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576" r:id="rId2"/>
    <p:sldId id="381" r:id="rId3"/>
    <p:sldId id="408" r:id="rId4"/>
    <p:sldId id="457" r:id="rId5"/>
    <p:sldId id="458" r:id="rId6"/>
    <p:sldId id="460" r:id="rId7"/>
    <p:sldId id="461" r:id="rId8"/>
    <p:sldId id="462" r:id="rId9"/>
    <p:sldId id="465" r:id="rId10"/>
    <p:sldId id="463" r:id="rId11"/>
    <p:sldId id="466" r:id="rId12"/>
    <p:sldId id="464" r:id="rId13"/>
    <p:sldId id="468" r:id="rId14"/>
    <p:sldId id="469" r:id="rId15"/>
    <p:sldId id="471" r:id="rId16"/>
    <p:sldId id="473" r:id="rId17"/>
    <p:sldId id="474" r:id="rId18"/>
    <p:sldId id="475" r:id="rId19"/>
    <p:sldId id="476" r:id="rId20"/>
    <p:sldId id="478" r:id="rId21"/>
    <p:sldId id="477" r:id="rId22"/>
    <p:sldId id="560" r:id="rId23"/>
    <p:sldId id="561" r:id="rId24"/>
    <p:sldId id="562" r:id="rId25"/>
    <p:sldId id="480" r:id="rId26"/>
    <p:sldId id="481" r:id="rId27"/>
    <p:sldId id="573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536" r:id="rId36"/>
    <p:sldId id="549" r:id="rId37"/>
    <p:sldId id="550" r:id="rId38"/>
    <p:sldId id="551" r:id="rId39"/>
    <p:sldId id="554" r:id="rId40"/>
    <p:sldId id="564" r:id="rId41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  <a:srgbClr val="000000"/>
    <a:srgbClr val="8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27" autoAdjust="0"/>
    <p:restoredTop sz="99333" autoAdjust="0"/>
  </p:normalViewPr>
  <p:slideViewPr>
    <p:cSldViewPr>
      <p:cViewPr varScale="1">
        <p:scale>
          <a:sx n="74" d="100"/>
          <a:sy n="74" d="100"/>
        </p:scale>
        <p:origin x="966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1" d="100"/>
          <a:sy n="51" d="100"/>
        </p:scale>
        <p:origin x="2910" y="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683FEBAA-4342-40D0-95DC-214BFA90842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46891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/>
            </a:lvl1pPr>
          </a:lstStyle>
          <a:p>
            <a:pPr>
              <a:defRPr/>
            </a:pPr>
            <a:fld id="{55B19D7D-CAC8-4295-99A6-644D29C2C0B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4945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393C1-A3FB-4082-9F81-EAD70924D213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3898B-9F78-4DB9-9FB3-3103123CDDA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189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827AE-82B2-4476-9FDE-D50EFA0C06F8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72CD9-BB0A-48F3-B9AE-5E71EDFB8B5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013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DA4ED-8AE2-4B60-8929-F68AA1925D7C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0BAA6-F6E9-488C-B063-0C8B8A510D8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656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9B866-A293-49B2-B13A-A49C50424563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6E8F4-F8A1-443A-8407-E2D82AB6D59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6428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62F91-B622-49BB-A5D7-1768F7150E4C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27422-E3F2-4ABE-8E3D-D31873B49A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4463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C08F92C2-1760-473C-A7C3-B033926FD800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486DDE5-6CA8-46C0-8F24-EC345EDEDC7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7803" y="231775"/>
            <a:ext cx="5277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357313"/>
            <a:ext cx="7786687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122882" name="Picture 2" descr="DBa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738" y="2286670"/>
            <a:ext cx="4137025" cy="3230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D6BB805C-23E1-4092-B66F-30C0186C52B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Números Hexadecimais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O sistema de numeração hexadecimal é freqüentemente utilizado para representar endereços de memória.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Muitas linguagens de programação usam o prefixo “0x” para indicar que o número está escrito em hexadecimal como, por exemplo, 0xABCD.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331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77635A6-0916-4F6B-BBF1-411E329EED4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2858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Decimal x Binária x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Octal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x Hexadecimal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434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1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692395"/>
              </p:ext>
            </p:extLst>
          </p:nvPr>
        </p:nvGraphicFramePr>
        <p:xfrm>
          <a:off x="2643188" y="1666330"/>
          <a:ext cx="4214812" cy="4498974"/>
        </p:xfrm>
        <a:graphic>
          <a:graphicData uri="http://schemas.openxmlformats.org/drawingml/2006/table">
            <a:tbl>
              <a:tblPr/>
              <a:tblGrid>
                <a:gridCol w="860165"/>
                <a:gridCol w="1032199"/>
                <a:gridCol w="1032199"/>
                <a:gridCol w="1290249"/>
              </a:tblGrid>
              <a:tr h="249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Base-10</a:t>
                      </a:r>
                      <a:endParaRPr kumimoji="0" lang="pt-P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Base-2</a:t>
                      </a:r>
                      <a:endParaRPr kumimoji="0" lang="pt-P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Base-8</a:t>
                      </a:r>
                      <a:endParaRPr kumimoji="0" lang="pt-P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Base-16</a:t>
                      </a:r>
                      <a:endParaRPr kumimoji="0" lang="pt-P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49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Decimal</a:t>
                      </a:r>
                      <a:endParaRPr kumimoji="0" lang="pt-P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Binário</a:t>
                      </a:r>
                      <a:endParaRPr kumimoji="0" lang="pt-P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Octal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Hexadecimal</a:t>
                      </a:r>
                      <a:endParaRPr kumimoji="0" lang="pt-P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0001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0010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0011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0100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0101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0110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0111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1001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1010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1011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1101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1110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94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  <a:endParaRPr kumimoji="0" lang="pt-PT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</a:t>
                      </a: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endParaRPr kumimoji="0" lang="pt-P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45720" marR="45720"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0353874-71CA-4D4C-989C-DB5474A1741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de base qualquer para decimal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Para se converter um número de uma base qualquer para a base decimal, utiliza-se a seguinte expressão: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Binário para decimal: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10011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19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100010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+0x2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34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Conversão entre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5369" name="Object 2"/>
          <p:cNvGraphicFramePr>
            <a:graphicFrameLocks noChangeAspect="1"/>
          </p:cNvGraphicFramePr>
          <p:nvPr/>
        </p:nvGraphicFramePr>
        <p:xfrm>
          <a:off x="3929063" y="2786063"/>
          <a:ext cx="17145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3" imgW="863225" imgH="431613" progId="Equation.3">
                  <p:embed/>
                </p:oleObj>
              </mc:Choice>
              <mc:Fallback>
                <p:oleObj name="Equation" r:id="rId3" imgW="863225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2786063"/>
                        <a:ext cx="17145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1D75BB2-BF41-43A5-A55C-7D2C7DE6CD4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de base qualquer para decimal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Octal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para decimal: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436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8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4x8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+3x8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+6x8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286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1357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+3x8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+5x8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+7x8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751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Hexadecimal para decimal</a:t>
            </a:r>
          </a:p>
          <a:p>
            <a:pPr eaLnBrk="1" hangingPunct="1">
              <a:defRPr/>
            </a:pPr>
            <a:endParaRPr lang="pt-BR" sz="1800" dirty="0"/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A3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16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10x16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+3x16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163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ABCD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16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10x16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+11x16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+12x16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+13x16</a:t>
            </a:r>
            <a:r>
              <a:rPr lang="pt-BR" sz="1800" baseline="30000" dirty="0">
                <a:latin typeface="Verdana" pitchFamily="34" charset="0"/>
                <a:ea typeface="Verdana" pitchFamily="34" charset="0"/>
                <a:cs typeface="Verdana" pitchFamily="34" charset="0"/>
              </a:rPr>
              <a:t>0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43981</a:t>
            </a:r>
            <a:r>
              <a:rPr lang="pt-BR" sz="18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Conversão entre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63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de decimal para base qualquer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Dividir sucessivamente pela base o número decimal e os quocientes que vão sendo obtidos, até que o quociente de uma das divisões seja 0.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Decimal para binário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Arial" pitchFamily="34" charset="0"/>
            </a:endParaRPr>
          </a:p>
          <a:p>
            <a:pPr lvl="1"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1011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73C3AFC-353E-4AFD-B55A-F3AA87B10D8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Conversão entre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pSp>
        <p:nvGrpSpPr>
          <p:cNvPr id="17418" name="Group 4"/>
          <p:cNvGrpSpPr>
            <a:grpSpLocks/>
          </p:cNvGrpSpPr>
          <p:nvPr/>
        </p:nvGrpSpPr>
        <p:grpSpPr bwMode="auto">
          <a:xfrm>
            <a:off x="3336925" y="3452813"/>
            <a:ext cx="2806700" cy="1905000"/>
            <a:chOff x="2476" y="3119"/>
            <a:chExt cx="1768" cy="1200"/>
          </a:xfrm>
        </p:grpSpPr>
        <p:sp>
          <p:nvSpPr>
            <p:cNvPr id="17420" name="Line 5"/>
            <p:cNvSpPr>
              <a:spLocks noChangeShapeType="1"/>
            </p:cNvSpPr>
            <p:nvPr/>
          </p:nvSpPr>
          <p:spPr bwMode="auto">
            <a:xfrm>
              <a:off x="2784" y="31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1" name="Line 6"/>
            <p:cNvSpPr>
              <a:spLocks noChangeShapeType="1"/>
            </p:cNvSpPr>
            <p:nvPr/>
          </p:nvSpPr>
          <p:spPr bwMode="auto">
            <a:xfrm flipH="1">
              <a:off x="2784" y="33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2" name="Text Box 7"/>
            <p:cNvSpPr txBox="1">
              <a:spLocks noChangeArrowheads="1"/>
            </p:cNvSpPr>
            <p:nvPr/>
          </p:nvSpPr>
          <p:spPr bwMode="auto">
            <a:xfrm>
              <a:off x="2476" y="3119"/>
              <a:ext cx="2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11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3" name="Text Box 8"/>
            <p:cNvSpPr txBox="1">
              <a:spLocks noChangeArrowheads="1"/>
            </p:cNvSpPr>
            <p:nvPr/>
          </p:nvSpPr>
          <p:spPr bwMode="auto">
            <a:xfrm>
              <a:off x="2860" y="31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4" name="Text Box 9"/>
            <p:cNvSpPr txBox="1">
              <a:spLocks noChangeArrowheads="1"/>
            </p:cNvSpPr>
            <p:nvPr/>
          </p:nvSpPr>
          <p:spPr bwMode="auto">
            <a:xfrm>
              <a:off x="2476" y="33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5" name="Text Box 10"/>
            <p:cNvSpPr txBox="1">
              <a:spLocks noChangeArrowheads="1"/>
            </p:cNvSpPr>
            <p:nvPr/>
          </p:nvSpPr>
          <p:spPr bwMode="auto">
            <a:xfrm>
              <a:off x="2860" y="335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5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6" name="Line 11"/>
            <p:cNvSpPr>
              <a:spLocks noChangeShapeType="1"/>
            </p:cNvSpPr>
            <p:nvPr/>
          </p:nvSpPr>
          <p:spPr bwMode="auto">
            <a:xfrm>
              <a:off x="3140" y="341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7" name="Line 12"/>
            <p:cNvSpPr>
              <a:spLocks noChangeShapeType="1"/>
            </p:cNvSpPr>
            <p:nvPr/>
          </p:nvSpPr>
          <p:spPr bwMode="auto">
            <a:xfrm flipH="1">
              <a:off x="3140" y="360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28" name="Text Box 13"/>
            <p:cNvSpPr txBox="1">
              <a:spLocks noChangeArrowheads="1"/>
            </p:cNvSpPr>
            <p:nvPr/>
          </p:nvSpPr>
          <p:spPr bwMode="auto">
            <a:xfrm>
              <a:off x="3216" y="337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29" name="Text Box 14"/>
            <p:cNvSpPr txBox="1">
              <a:spLocks noChangeArrowheads="1"/>
            </p:cNvSpPr>
            <p:nvPr/>
          </p:nvSpPr>
          <p:spPr bwMode="auto">
            <a:xfrm>
              <a:off x="2784" y="359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0" name="Text Box 15"/>
            <p:cNvSpPr txBox="1">
              <a:spLocks noChangeArrowheads="1"/>
            </p:cNvSpPr>
            <p:nvPr/>
          </p:nvSpPr>
          <p:spPr bwMode="auto">
            <a:xfrm>
              <a:off x="3216" y="360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1" name="Line 16"/>
            <p:cNvSpPr>
              <a:spLocks noChangeShapeType="1"/>
            </p:cNvSpPr>
            <p:nvPr/>
          </p:nvSpPr>
          <p:spPr bwMode="auto">
            <a:xfrm>
              <a:off x="3504" y="365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2" name="Line 17"/>
            <p:cNvSpPr>
              <a:spLocks noChangeShapeType="1"/>
            </p:cNvSpPr>
            <p:nvPr/>
          </p:nvSpPr>
          <p:spPr bwMode="auto">
            <a:xfrm flipH="1">
              <a:off x="3504" y="384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3" name="Text Box 18"/>
            <p:cNvSpPr txBox="1">
              <a:spLocks noChangeArrowheads="1"/>
            </p:cNvSpPr>
            <p:nvPr/>
          </p:nvSpPr>
          <p:spPr bwMode="auto">
            <a:xfrm>
              <a:off x="3580" y="361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4" name="Text Box 19"/>
            <p:cNvSpPr txBox="1">
              <a:spLocks noChangeArrowheads="1"/>
            </p:cNvSpPr>
            <p:nvPr/>
          </p:nvSpPr>
          <p:spPr bwMode="auto">
            <a:xfrm>
              <a:off x="3148" y="383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0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5" name="Text Box 20"/>
            <p:cNvSpPr txBox="1">
              <a:spLocks noChangeArrowheads="1"/>
            </p:cNvSpPr>
            <p:nvPr/>
          </p:nvSpPr>
          <p:spPr bwMode="auto">
            <a:xfrm>
              <a:off x="3580" y="384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6" name="Line 21"/>
            <p:cNvSpPr>
              <a:spLocks noChangeShapeType="1"/>
            </p:cNvSpPr>
            <p:nvPr/>
          </p:nvSpPr>
          <p:spPr bwMode="auto">
            <a:xfrm>
              <a:off x="3860" y="38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7" name="Line 22"/>
            <p:cNvSpPr>
              <a:spLocks noChangeShapeType="1"/>
            </p:cNvSpPr>
            <p:nvPr/>
          </p:nvSpPr>
          <p:spPr bwMode="auto">
            <a:xfrm flipH="1">
              <a:off x="3860" y="40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38" name="Text Box 23"/>
            <p:cNvSpPr txBox="1">
              <a:spLocks noChangeArrowheads="1"/>
            </p:cNvSpPr>
            <p:nvPr/>
          </p:nvSpPr>
          <p:spPr bwMode="auto">
            <a:xfrm>
              <a:off x="3936" y="407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0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39" name="Text Box 24"/>
            <p:cNvSpPr txBox="1">
              <a:spLocks noChangeArrowheads="1"/>
            </p:cNvSpPr>
            <p:nvPr/>
          </p:nvSpPr>
          <p:spPr bwMode="auto">
            <a:xfrm>
              <a:off x="3936" y="384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7440" name="Text Box 25"/>
            <p:cNvSpPr txBox="1">
              <a:spLocks noChangeArrowheads="1"/>
            </p:cNvSpPr>
            <p:nvPr/>
          </p:nvSpPr>
          <p:spPr bwMode="auto">
            <a:xfrm>
              <a:off x="3504" y="408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34" name="Conector de seta reta 33"/>
          <p:cNvCxnSpPr/>
          <p:nvPr/>
        </p:nvCxnSpPr>
        <p:spPr bwMode="auto">
          <a:xfrm rot="5400000" flipH="1">
            <a:off x="3629819" y="3942557"/>
            <a:ext cx="1214437" cy="17589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D3C4BAB-0845-44EA-B1C0-59E4298CC4E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de decimal para base qualquer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Decimal para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octal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266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412</a:t>
            </a: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PT" sz="1800" baseline="-30000" dirty="0"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pt-PT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pt-B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Conversão entre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3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2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18443" name="Group 4"/>
          <p:cNvGrpSpPr>
            <a:grpSpLocks/>
          </p:cNvGrpSpPr>
          <p:nvPr/>
        </p:nvGrpSpPr>
        <p:grpSpPr bwMode="auto">
          <a:xfrm>
            <a:off x="3073400" y="2643188"/>
            <a:ext cx="2311400" cy="1527175"/>
            <a:chOff x="2432" y="3119"/>
            <a:chExt cx="1456" cy="962"/>
          </a:xfrm>
        </p:grpSpPr>
        <p:sp>
          <p:nvSpPr>
            <p:cNvPr id="18445" name="Line 5"/>
            <p:cNvSpPr>
              <a:spLocks noChangeShapeType="1"/>
            </p:cNvSpPr>
            <p:nvPr/>
          </p:nvSpPr>
          <p:spPr bwMode="auto">
            <a:xfrm>
              <a:off x="2784" y="31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46" name="Line 6"/>
            <p:cNvSpPr>
              <a:spLocks noChangeShapeType="1"/>
            </p:cNvSpPr>
            <p:nvPr/>
          </p:nvSpPr>
          <p:spPr bwMode="auto">
            <a:xfrm flipH="1">
              <a:off x="2784" y="33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47" name="Text Box 7"/>
            <p:cNvSpPr txBox="1">
              <a:spLocks noChangeArrowheads="1"/>
            </p:cNvSpPr>
            <p:nvPr/>
          </p:nvSpPr>
          <p:spPr bwMode="auto">
            <a:xfrm>
              <a:off x="2432" y="3119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266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48" name="Text Box 8"/>
            <p:cNvSpPr txBox="1">
              <a:spLocks noChangeArrowheads="1"/>
            </p:cNvSpPr>
            <p:nvPr/>
          </p:nvSpPr>
          <p:spPr bwMode="auto">
            <a:xfrm>
              <a:off x="2860" y="31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8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49" name="Text Box 9"/>
            <p:cNvSpPr txBox="1">
              <a:spLocks noChangeArrowheads="1"/>
            </p:cNvSpPr>
            <p:nvPr/>
          </p:nvSpPr>
          <p:spPr bwMode="auto">
            <a:xfrm>
              <a:off x="2476" y="33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2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50" name="Text Box 10"/>
            <p:cNvSpPr txBox="1">
              <a:spLocks noChangeArrowheads="1"/>
            </p:cNvSpPr>
            <p:nvPr/>
          </p:nvSpPr>
          <p:spPr bwMode="auto">
            <a:xfrm>
              <a:off x="2860" y="33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33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1" name="Line 11"/>
            <p:cNvSpPr>
              <a:spLocks noChangeShapeType="1"/>
            </p:cNvSpPr>
            <p:nvPr/>
          </p:nvSpPr>
          <p:spPr bwMode="auto">
            <a:xfrm>
              <a:off x="3140" y="341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2" name="Line 12"/>
            <p:cNvSpPr>
              <a:spLocks noChangeShapeType="1"/>
            </p:cNvSpPr>
            <p:nvPr/>
          </p:nvSpPr>
          <p:spPr bwMode="auto">
            <a:xfrm flipH="1">
              <a:off x="3140" y="360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3" name="Text Box 13"/>
            <p:cNvSpPr txBox="1">
              <a:spLocks noChangeArrowheads="1"/>
            </p:cNvSpPr>
            <p:nvPr/>
          </p:nvSpPr>
          <p:spPr bwMode="auto">
            <a:xfrm>
              <a:off x="3216" y="337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8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4" name="Text Box 14"/>
            <p:cNvSpPr txBox="1">
              <a:spLocks noChangeArrowheads="1"/>
            </p:cNvSpPr>
            <p:nvPr/>
          </p:nvSpPr>
          <p:spPr bwMode="auto">
            <a:xfrm>
              <a:off x="2784" y="359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55" name="Text Box 15"/>
            <p:cNvSpPr txBox="1">
              <a:spLocks noChangeArrowheads="1"/>
            </p:cNvSpPr>
            <p:nvPr/>
          </p:nvSpPr>
          <p:spPr bwMode="auto">
            <a:xfrm>
              <a:off x="3216" y="360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4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6" name="Line 16"/>
            <p:cNvSpPr>
              <a:spLocks noChangeShapeType="1"/>
            </p:cNvSpPr>
            <p:nvPr/>
          </p:nvSpPr>
          <p:spPr bwMode="auto">
            <a:xfrm>
              <a:off x="3504" y="365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7" name="Line 17"/>
            <p:cNvSpPr>
              <a:spLocks noChangeShapeType="1"/>
            </p:cNvSpPr>
            <p:nvPr/>
          </p:nvSpPr>
          <p:spPr bwMode="auto">
            <a:xfrm flipH="1">
              <a:off x="3504" y="3849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8458" name="Text Box 18"/>
            <p:cNvSpPr txBox="1">
              <a:spLocks noChangeArrowheads="1"/>
            </p:cNvSpPr>
            <p:nvPr/>
          </p:nvSpPr>
          <p:spPr bwMode="auto">
            <a:xfrm>
              <a:off x="3580" y="361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8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8459" name="Text Box 19"/>
            <p:cNvSpPr txBox="1">
              <a:spLocks noChangeArrowheads="1"/>
            </p:cNvSpPr>
            <p:nvPr/>
          </p:nvSpPr>
          <p:spPr bwMode="auto">
            <a:xfrm>
              <a:off x="3148" y="383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4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60" name="Text Box 20"/>
            <p:cNvSpPr txBox="1">
              <a:spLocks noChangeArrowheads="1"/>
            </p:cNvSpPr>
            <p:nvPr/>
          </p:nvSpPr>
          <p:spPr bwMode="auto">
            <a:xfrm>
              <a:off x="3580" y="384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0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</p:grpSp>
      <p:cxnSp>
        <p:nvCxnSpPr>
          <p:cNvPr id="29" name="Conector de seta reta 28"/>
          <p:cNvCxnSpPr/>
          <p:nvPr/>
        </p:nvCxnSpPr>
        <p:spPr bwMode="auto">
          <a:xfrm rot="16200000" flipV="1">
            <a:off x="3330576" y="3055937"/>
            <a:ext cx="971550" cy="1489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D3A6663E-B542-4885-8F5A-F029690979C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de decimal para base qualquer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Decimal para hexadecimal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ctr" eaLnBrk="1" hangingPunct="1">
              <a:defRPr/>
            </a:pPr>
            <a:endParaRPr lang="pt-BR" sz="1800" dirty="0">
              <a:latin typeface="Arial" pitchFamily="34" charset="0"/>
            </a:endParaRPr>
          </a:p>
          <a:p>
            <a:pPr lvl="1" algn="ctr" eaLnBrk="1" hangingPunct="1">
              <a:defRPr/>
            </a:pPr>
            <a:r>
              <a:rPr lang="pt-BR" sz="1800" dirty="0">
                <a:latin typeface="Arial" pitchFamily="34" charset="0"/>
              </a:rPr>
              <a:t>(49667)</a:t>
            </a:r>
            <a:r>
              <a:rPr lang="pt-PT" sz="1800" baseline="-30000" dirty="0">
                <a:latin typeface="Arial" pitchFamily="34" charset="0"/>
              </a:rPr>
              <a:t>10</a:t>
            </a:r>
            <a:r>
              <a:rPr lang="pt-PT" sz="1800" dirty="0">
                <a:latin typeface="Arial" pitchFamily="34" charset="0"/>
              </a:rPr>
              <a:t>= </a:t>
            </a:r>
            <a:r>
              <a:rPr lang="pt-BR" sz="1800" dirty="0">
                <a:latin typeface="Arial" pitchFamily="34" charset="0"/>
              </a:rPr>
              <a:t>(C203)</a:t>
            </a:r>
            <a:r>
              <a:rPr lang="pt-BR" sz="1800" baseline="-30000" dirty="0">
                <a:latin typeface="Arial" pitchFamily="34" charset="0"/>
              </a:rPr>
              <a:t>16</a:t>
            </a:r>
            <a:endParaRPr lang="pt-PT" sz="1800" baseline="-30000" dirty="0">
              <a:latin typeface="Arial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Conversão entre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946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6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19467" name="Group 108"/>
          <p:cNvGrpSpPr>
            <a:grpSpLocks/>
          </p:cNvGrpSpPr>
          <p:nvPr/>
        </p:nvGrpSpPr>
        <p:grpSpPr bwMode="auto">
          <a:xfrm>
            <a:off x="2714625" y="2638425"/>
            <a:ext cx="5681663" cy="1778000"/>
            <a:chOff x="1084" y="2855"/>
            <a:chExt cx="3579" cy="1120"/>
          </a:xfrm>
        </p:grpSpPr>
        <p:sp>
          <p:nvSpPr>
            <p:cNvPr id="19469" name="Text Box 83"/>
            <p:cNvSpPr txBox="1">
              <a:spLocks noChangeArrowheads="1"/>
            </p:cNvSpPr>
            <p:nvPr/>
          </p:nvSpPr>
          <p:spPr bwMode="auto">
            <a:xfrm>
              <a:off x="1256" y="309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  </a:t>
              </a:r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3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0" name="Line 84"/>
            <p:cNvSpPr>
              <a:spLocks noChangeShapeType="1"/>
            </p:cNvSpPr>
            <p:nvPr/>
          </p:nvSpPr>
          <p:spPr bwMode="auto">
            <a:xfrm>
              <a:off x="1572" y="290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1" name="Line 85"/>
            <p:cNvSpPr>
              <a:spLocks noChangeShapeType="1"/>
            </p:cNvSpPr>
            <p:nvPr/>
          </p:nvSpPr>
          <p:spPr bwMode="auto">
            <a:xfrm flipH="1">
              <a:off x="1572" y="309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2" name="Text Box 86"/>
            <p:cNvSpPr txBox="1">
              <a:spLocks noChangeArrowheads="1"/>
            </p:cNvSpPr>
            <p:nvPr/>
          </p:nvSpPr>
          <p:spPr bwMode="auto">
            <a:xfrm>
              <a:off x="1084" y="2855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49667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3" name="Text Box 87"/>
            <p:cNvSpPr txBox="1">
              <a:spLocks noChangeArrowheads="1"/>
            </p:cNvSpPr>
            <p:nvPr/>
          </p:nvSpPr>
          <p:spPr bwMode="auto">
            <a:xfrm>
              <a:off x="1648" y="286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4" name="Text Box 88"/>
            <p:cNvSpPr txBox="1">
              <a:spLocks noChangeArrowheads="1"/>
            </p:cNvSpPr>
            <p:nvPr/>
          </p:nvSpPr>
          <p:spPr bwMode="auto">
            <a:xfrm>
              <a:off x="1512" y="3095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3104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5" name="Line 89"/>
            <p:cNvSpPr>
              <a:spLocks noChangeShapeType="1"/>
            </p:cNvSpPr>
            <p:nvPr/>
          </p:nvSpPr>
          <p:spPr bwMode="auto">
            <a:xfrm>
              <a:off x="1928" y="3153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6" name="Line 90"/>
            <p:cNvSpPr>
              <a:spLocks noChangeShapeType="1"/>
            </p:cNvSpPr>
            <p:nvPr/>
          </p:nvSpPr>
          <p:spPr bwMode="auto">
            <a:xfrm flipH="1">
              <a:off x="1928" y="3345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77" name="Text Box 91"/>
            <p:cNvSpPr txBox="1">
              <a:spLocks noChangeArrowheads="1"/>
            </p:cNvSpPr>
            <p:nvPr/>
          </p:nvSpPr>
          <p:spPr bwMode="auto">
            <a:xfrm>
              <a:off x="1976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8" name="Text Box 92"/>
            <p:cNvSpPr txBox="1">
              <a:spLocks noChangeArrowheads="1"/>
            </p:cNvSpPr>
            <p:nvPr/>
          </p:nvSpPr>
          <p:spPr bwMode="auto">
            <a:xfrm>
              <a:off x="1928" y="3326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194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79" name="Line 93"/>
            <p:cNvSpPr>
              <a:spLocks noChangeShapeType="1"/>
            </p:cNvSpPr>
            <p:nvPr/>
          </p:nvSpPr>
          <p:spPr bwMode="auto">
            <a:xfrm flipH="1">
              <a:off x="2304" y="357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0" name="Text Box 94"/>
            <p:cNvSpPr txBox="1">
              <a:spLocks noChangeArrowheads="1"/>
            </p:cNvSpPr>
            <p:nvPr/>
          </p:nvSpPr>
          <p:spPr bwMode="auto">
            <a:xfrm>
              <a:off x="2380" y="33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81" name="Line 95"/>
            <p:cNvSpPr>
              <a:spLocks noChangeShapeType="1"/>
            </p:cNvSpPr>
            <p:nvPr/>
          </p:nvSpPr>
          <p:spPr bwMode="auto">
            <a:xfrm>
              <a:off x="2312" y="33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2" name="Text Box 96"/>
            <p:cNvSpPr txBox="1">
              <a:spLocks noChangeArrowheads="1"/>
            </p:cNvSpPr>
            <p:nvPr/>
          </p:nvSpPr>
          <p:spPr bwMode="auto">
            <a:xfrm>
              <a:off x="2368" y="3536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12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83" name="Text Box 97"/>
            <p:cNvSpPr txBox="1">
              <a:spLocks noChangeArrowheads="1"/>
            </p:cNvSpPr>
            <p:nvPr/>
          </p:nvSpPr>
          <p:spPr bwMode="auto">
            <a:xfrm>
              <a:off x="1688" y="329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0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4" name="Text Box 98"/>
            <p:cNvSpPr txBox="1">
              <a:spLocks noChangeArrowheads="1"/>
            </p:cNvSpPr>
            <p:nvPr/>
          </p:nvSpPr>
          <p:spPr bwMode="auto">
            <a:xfrm>
              <a:off x="2028" y="34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2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85" name="Rectangle 100"/>
            <p:cNvSpPr>
              <a:spLocks noChangeArrowheads="1"/>
            </p:cNvSpPr>
            <p:nvPr/>
          </p:nvSpPr>
          <p:spPr bwMode="auto">
            <a:xfrm>
              <a:off x="3220" y="3153"/>
              <a:ext cx="1443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PT" altLang="pt-BR" sz="1800" baseline="-30000">
                <a:latin typeface="Arial" panose="020B0604020202020204" pitchFamily="34" charset="0"/>
              </a:endParaRPr>
            </a:p>
          </p:txBody>
        </p:sp>
        <p:sp>
          <p:nvSpPr>
            <p:cNvPr id="19486" name="Line 102"/>
            <p:cNvSpPr>
              <a:spLocks noChangeShapeType="1"/>
            </p:cNvSpPr>
            <p:nvPr/>
          </p:nvSpPr>
          <p:spPr bwMode="auto">
            <a:xfrm flipH="1">
              <a:off x="2720" y="376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7" name="Text Box 103"/>
            <p:cNvSpPr txBox="1">
              <a:spLocks noChangeArrowheads="1"/>
            </p:cNvSpPr>
            <p:nvPr/>
          </p:nvSpPr>
          <p:spPr bwMode="auto">
            <a:xfrm>
              <a:off x="2796" y="3536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16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88" name="Line 104"/>
            <p:cNvSpPr>
              <a:spLocks noChangeShapeType="1"/>
            </p:cNvSpPr>
            <p:nvPr/>
          </p:nvSpPr>
          <p:spPr bwMode="auto">
            <a:xfrm>
              <a:off x="2728" y="357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489" name="Text Box 105"/>
            <p:cNvSpPr txBox="1">
              <a:spLocks noChangeArrowheads="1"/>
            </p:cNvSpPr>
            <p:nvPr/>
          </p:nvSpPr>
          <p:spPr bwMode="auto">
            <a:xfrm>
              <a:off x="2784" y="37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latin typeface="Arial" panose="020B0604020202020204" pitchFamily="34" charset="0"/>
                </a:rPr>
                <a:t>0</a:t>
              </a:r>
              <a:endParaRPr lang="pt-PT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9490" name="Text Box 106"/>
            <p:cNvSpPr txBox="1">
              <a:spLocks noChangeArrowheads="1"/>
            </p:cNvSpPr>
            <p:nvPr/>
          </p:nvSpPr>
          <p:spPr bwMode="auto">
            <a:xfrm>
              <a:off x="2376" y="37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800">
                  <a:solidFill>
                    <a:srgbClr val="FF3300"/>
                  </a:solidFill>
                  <a:latin typeface="Arial" panose="020B0604020202020204" pitchFamily="34" charset="0"/>
                </a:rPr>
                <a:t>12</a:t>
              </a:r>
              <a:endParaRPr lang="pt-PT" altLang="pt-BR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36" name="Conector de seta reta 35"/>
          <p:cNvCxnSpPr/>
          <p:nvPr/>
        </p:nvCxnSpPr>
        <p:spPr bwMode="auto">
          <a:xfrm rot="5400000" flipH="1">
            <a:off x="3415506" y="3085307"/>
            <a:ext cx="1214437" cy="17589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8E0EF60B-1FA0-4F3E-9765-676657E4D754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octal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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 binário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eaLnBrk="1" hangingPunct="1">
              <a:buFont typeface="Wingdings" pitchFamily="2" charset="2"/>
              <a:buNone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( 100     011    010    001 )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 4       3      2      1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8</a:t>
            </a: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 7       2      6      1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8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( 111     010    110    001 )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  <a:endParaRPr lang="pt-PT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Conversão entre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90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82B3DCE-DA10-4376-B4D3-E75F85AE7DE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</a:rPr>
              <a:t> Conversão hexadecimal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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 binário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( 1000    0111   0100   0010 )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 (  8       7      4      2 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16</a:t>
            </a: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endParaRPr lang="pt-BR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 (  9       D      8      F  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16</a:t>
            </a:r>
          </a:p>
          <a:p>
            <a:pPr algn="ctr">
              <a:defRPr/>
            </a:pPr>
            <a:r>
              <a:rPr lang="pt-BR" sz="1800" b="1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( 1001    1101   1000   1111 )</a:t>
            </a:r>
            <a:r>
              <a:rPr lang="pt-BR" sz="1800" b="1" baseline="-25000" dirty="0">
                <a:latin typeface="Courier New" pitchFamily="49" charset="0"/>
                <a:ea typeface="Verdana" pitchFamily="34" charset="0"/>
                <a:cs typeface="Courier New" pitchFamily="49" charset="0"/>
                <a:sym typeface="Symbol" pitchFamily="18" charset="2"/>
              </a:rPr>
              <a:t>2</a:t>
            </a:r>
            <a:endParaRPr lang="pt-PT" sz="1800" b="1" baseline="-25000" dirty="0">
              <a:latin typeface="Courier New" pitchFamily="49" charset="0"/>
              <a:ea typeface="Verdana" pitchFamily="34" charset="0"/>
              <a:cs typeface="Courier New" pitchFamily="49" charset="0"/>
              <a:sym typeface="Symbol" pitchFamily="18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Conversão entre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15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4" name="Rectangle 32"/>
          <p:cNvSpPr>
            <a:spLocks noChangeArrowheads="1"/>
          </p:cNvSpPr>
          <p:nvPr/>
        </p:nvSpPr>
        <p:spPr bwMode="auto">
          <a:xfrm>
            <a:off x="431800" y="4257675"/>
            <a:ext cx="8401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993300"/>
              </a:buClr>
              <a:buSzPct val="50000"/>
              <a:buFont typeface="Wingdings" panose="05000000000000000000" pitchFamily="2" charset="2"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1643063" y="4476750"/>
            <a:ext cx="6215062" cy="6635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BYTE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AB7BE67-9DE5-4031-928B-4EE561A988BF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19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 seu nível mais baixo, tudo (letras, algarismos, sinais de pontuação, símbolos, comandos) no computador é representado por </a:t>
            </a:r>
            <a:r>
              <a:rPr lang="pt-BR" sz="18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dígitos binários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Embora a unidade fundamental de informação do computador seja o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na prática também utilizamos o bytes e seus múltiplos.</a:t>
            </a: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Unidades de Medida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286250" y="2525713"/>
            <a:ext cx="714375" cy="5000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727200" y="4525963"/>
            <a:ext cx="738188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6977063" y="4513263"/>
            <a:ext cx="738187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238875" y="4525963"/>
            <a:ext cx="739775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487988" y="4525963"/>
            <a:ext cx="739775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737100" y="4525963"/>
            <a:ext cx="739775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3978275" y="4525963"/>
            <a:ext cx="738188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227388" y="4525963"/>
            <a:ext cx="738187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2478088" y="4525963"/>
            <a:ext cx="738187" cy="584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BIT</a:t>
            </a:r>
            <a:endParaRPr lang="pt-PT" sz="2800" dirty="0">
              <a:latin typeface="Arial" pitchFamily="34" charset="0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1643063" y="5337175"/>
            <a:ext cx="6215062" cy="6635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2800" dirty="0">
                <a:latin typeface="Arial" pitchFamily="34" charset="0"/>
              </a:rPr>
              <a:t>BYTE</a:t>
            </a:r>
            <a:endParaRPr lang="pt-PT" sz="28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Organização Básica de um Computador</a:t>
            </a: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DEB6EE0-A98E-4388-B722-FE84D86589F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Bits, bytes e seus múltiplos são utilizados para quantificar capacidade de armazenamento.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      ( b)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Quilobit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bits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Megabit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Gigabit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(Gb)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Terabit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(Tb) = 1024 Gb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Petabit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Tb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Exabit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Zettabit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Yottabit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(Yb)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Unidades de Medida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D9A38E7-3D2F-4714-BEB0-1DFFE3BCB0D5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Bits, bytes e seus múltiplos são utilizados para quantificar capacidade de armazenamento.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      ( B) = 8 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Quilobyte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Bytes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Megabyte  (MB)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Gigabyte  (GB) = 1024 MB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Terabyte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(TB) = 1024 GB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Petabyte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(PB) = 1024 TB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Exabyte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(EB) = 1024 PB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Zettabyte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(ZB) = 1024 EB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Yottabyte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(YB) = 1024 ZB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que vocês acham desses prefixos?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Unidades de Medida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 bwMode="auto">
          <a:xfrm>
            <a:off x="1000125" y="3692525"/>
            <a:ext cx="7215188" cy="12144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949B64ED-AC87-47A2-B344-C18DC810491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Atenção – Na verdade...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Os prefixos no SI referem-se exclusivamente à potências de 10.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Há, inclusive, uma nota na 8ª edição que cita explicitamente o caso dos bits: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"These SI prefixes refer strictly to powers of 10. They should not be used to indicate powers of 2 (for example, one kilobit represents 1000 bits and not 1024 bits) ."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buFontTx/>
              <a:buChar char="•"/>
              <a:defRPr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Unidades de Medida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5C13B8E7-1C8D-46BF-8124-943AC9CF7A8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Atenção – Na verdade...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International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Electrotechnical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Commission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(IEC) - IEC 60027-2: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      (  bit)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Kibibit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bits 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Mebibit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Tebibit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Pebibit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Exbibit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Zebibit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Yobibit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Zibit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Unidades de Medida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663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EA3523CF-7A09-4229-909A-E618B6A0A01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Atenção – Na verdade...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International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Electrotechnical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Commission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(IEC) - IEC 60027-2: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     (  B) = 8 bits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Kibibyte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Bytes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Mebibyte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20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30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Tebibyte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GiB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40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Pebibyte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50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Exbibyte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60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Zebibyte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70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  <a:p>
            <a:pPr lvl="2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Yobibyte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= 1024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1800" baseline="30000" dirty="0">
                <a:latin typeface="Courier New" pitchFamily="49" charset="0"/>
                <a:cs typeface="Courier New" pitchFamily="49" charset="0"/>
              </a:rPr>
              <a:t>80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Bytes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Unidades de Medida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B702707-59EC-4720-9E9F-E5451C50076B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867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Em seu nível mais baixo, tudo (letras, algarismos, sinais de pontuação, símbolos, comandos) no computador é representado por </a:t>
            </a:r>
            <a:r>
              <a:rPr lang="pt-BR" sz="18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dígitos binários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ASCII (</a:t>
            </a:r>
            <a:r>
              <a:rPr lang="pt-BR" sz="1800" i="1" dirty="0" err="1">
                <a:latin typeface="Arial" charset="0"/>
              </a:rPr>
              <a:t>American</a:t>
            </a:r>
            <a:r>
              <a:rPr lang="pt-BR" sz="1800" i="1" dirty="0">
                <a:latin typeface="Arial" charset="0"/>
              </a:rPr>
              <a:t> Standard </a:t>
            </a:r>
            <a:r>
              <a:rPr lang="pt-BR" sz="1800" i="1" dirty="0" err="1">
                <a:latin typeface="Arial" charset="0"/>
              </a:rPr>
              <a:t>Code</a:t>
            </a:r>
            <a:r>
              <a:rPr lang="pt-BR" sz="1800" i="1" dirty="0">
                <a:latin typeface="Arial" charset="0"/>
              </a:rPr>
              <a:t> </a:t>
            </a:r>
            <a:r>
              <a:rPr lang="pt-BR" sz="1800" i="1" dirty="0" err="1">
                <a:latin typeface="Arial" charset="0"/>
              </a:rPr>
              <a:t>Information</a:t>
            </a:r>
            <a:r>
              <a:rPr lang="pt-BR" sz="1800" i="1" dirty="0">
                <a:latin typeface="Arial" charset="0"/>
              </a:rPr>
              <a:t> </a:t>
            </a:r>
            <a:r>
              <a:rPr lang="pt-BR" sz="1800" i="1" dirty="0" err="1">
                <a:latin typeface="Arial" charset="0"/>
              </a:rPr>
              <a:t>Interchange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ASCII: utiliza 7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 um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para representar caracteres.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ASCII estendida: utiliza 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 um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para representar caracteres.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853346E-C8D0-4743-99FC-990799DEC4B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2970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ASCII:</a:t>
            </a:r>
          </a:p>
        </p:txBody>
      </p:sp>
      <p:sp>
        <p:nvSpPr>
          <p:cNvPr id="297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357313"/>
            <a:ext cx="4786313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857ACB4-E7BC-409F-B8EB-36339C953842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072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ASCII: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just" eaLnBrk="1" hangingPunct="1">
              <a:defRPr/>
            </a:pPr>
            <a:endParaRPr lang="pt-BR" sz="1400" dirty="0"/>
          </a:p>
          <a:p>
            <a:pPr algn="ctr" eaLnBrk="1" hangingPunct="1">
              <a:defRPr/>
            </a:pPr>
            <a:r>
              <a:rPr lang="pt-BR" sz="1400" dirty="0"/>
              <a:t>A </a:t>
            </a:r>
            <a:r>
              <a:rPr lang="pt-BR" sz="1400" dirty="0">
                <a:sym typeface="Wingdings" pitchFamily="2" charset="2"/>
              </a:rPr>
              <a:t> </a:t>
            </a:r>
            <a:r>
              <a:rPr lang="pt-BR" sz="1400" dirty="0"/>
              <a:t>1000001</a:t>
            </a:r>
            <a:r>
              <a:rPr lang="pt-BR" sz="1400" baseline="-25000" dirty="0"/>
              <a:t>2</a:t>
            </a:r>
          </a:p>
          <a:p>
            <a:pPr algn="ctr" eaLnBrk="1" hangingPunct="1">
              <a:defRPr/>
            </a:pPr>
            <a:r>
              <a:rPr lang="pt-BR" sz="1400" dirty="0"/>
              <a:t>B </a:t>
            </a:r>
            <a:r>
              <a:rPr lang="pt-BR" sz="1400" dirty="0">
                <a:sym typeface="Wingdings" pitchFamily="2" charset="2"/>
              </a:rPr>
              <a:t> </a:t>
            </a:r>
            <a:r>
              <a:rPr lang="pt-BR" sz="1400" dirty="0"/>
              <a:t>1000010</a:t>
            </a:r>
            <a:r>
              <a:rPr lang="pt-BR" sz="1400" baseline="-25000" dirty="0"/>
              <a:t>2</a:t>
            </a:r>
          </a:p>
          <a:p>
            <a:pPr algn="ctr" eaLnBrk="1" hangingPunct="1">
              <a:defRPr/>
            </a:pPr>
            <a:r>
              <a:rPr lang="pt-BR" sz="1400" dirty="0"/>
              <a:t>C </a:t>
            </a:r>
            <a:r>
              <a:rPr lang="pt-BR" sz="1400" dirty="0">
                <a:sym typeface="Wingdings" pitchFamily="2" charset="2"/>
              </a:rPr>
              <a:t> </a:t>
            </a:r>
            <a:r>
              <a:rPr lang="pt-BR" sz="1400" dirty="0"/>
              <a:t>1000011</a:t>
            </a:r>
            <a:r>
              <a:rPr lang="pt-BR" sz="1400" baseline="-25000" dirty="0"/>
              <a:t>2</a:t>
            </a:r>
          </a:p>
        </p:txBody>
      </p:sp>
      <p:sp>
        <p:nvSpPr>
          <p:cNvPr id="307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pic>
        <p:nvPicPr>
          <p:cNvPr id="307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643063"/>
            <a:ext cx="592931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9DBAF036-C36D-488F-9A9B-D39D08BA731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174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ASCII estendida (pode variar):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3175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714500"/>
            <a:ext cx="5643562" cy="43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071688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8814AF40-922B-46E1-B88A-208F80DBA3A7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29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Red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Book (padrão para CD de áudio)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44.1 kHz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16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Estéreo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7E44402-993C-4916-BB59-432AA919586D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Sistemas Numéricos Posicionais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Aqui, 10 é chamado de base do sistema de numeração. 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6152" name="Object 11"/>
          <p:cNvGraphicFramePr>
            <a:graphicFrameLocks noChangeAspect="1"/>
          </p:cNvGraphicFramePr>
          <p:nvPr/>
        </p:nvGraphicFramePr>
        <p:xfrm>
          <a:off x="1144588" y="2214563"/>
          <a:ext cx="66389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3" imgW="3746500" imgH="889000" progId="Equation.DSMT4">
                  <p:embed/>
                </p:oleObj>
              </mc:Choice>
              <mc:Fallback>
                <p:oleObj name="Equation" r:id="rId3" imgW="3746500" imgH="889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214563"/>
                        <a:ext cx="66389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071688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91C6295B-CC2E-408E-9A0E-EA9596B73D6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379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8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Red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Book (padrão para CD de áudio)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44.1 kHz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16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Estéreo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cxnSp>
        <p:nvCxnSpPr>
          <p:cNvPr id="33802" name="Conector de seta reta 12"/>
          <p:cNvCxnSpPr>
            <a:cxnSpLocks noChangeShapeType="1"/>
          </p:cNvCxnSpPr>
          <p:nvPr/>
        </p:nvCxnSpPr>
        <p:spPr bwMode="auto">
          <a:xfrm rot="10800000" flipV="1">
            <a:off x="2500313" y="3357563"/>
            <a:ext cx="1643062" cy="477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CaixaDeTexto 13"/>
          <p:cNvSpPr txBox="1"/>
          <p:nvPr/>
        </p:nvSpPr>
        <p:spPr>
          <a:xfrm>
            <a:off x="642938" y="3835400"/>
            <a:ext cx="2928937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ü"/>
              <a:defRPr/>
            </a:pP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Uma amostra a </a:t>
            </a:r>
          </a:p>
          <a:p>
            <a:pPr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Cada 1/44100 s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16 </a:t>
            </a:r>
            <a:r>
              <a:rPr lang="pt-BR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bits</a:t>
            </a: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/amostra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2 canais </a:t>
            </a: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 </a:t>
            </a:r>
          </a:p>
          <a:p>
            <a:pPr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  1.411.200 bits/ segundo</a:t>
            </a:r>
            <a:endParaRPr lang="pt-B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E19543C-2856-433A-8F51-389DE202110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482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BMP ou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Bitmap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(formato de arquivo de imagem)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3 planos (RGB)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348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7000"/>
            <a:ext cx="5000625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826" name="Conector de seta reta 15"/>
          <p:cNvCxnSpPr>
            <a:cxnSpLocks noChangeShapeType="1"/>
          </p:cNvCxnSpPr>
          <p:nvPr/>
        </p:nvCxnSpPr>
        <p:spPr bwMode="auto">
          <a:xfrm rot="10800000" flipV="1">
            <a:off x="2286000" y="2714625"/>
            <a:ext cx="1571625" cy="642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7" name="Conector de seta reta 17"/>
          <p:cNvCxnSpPr>
            <a:cxnSpLocks noChangeShapeType="1"/>
          </p:cNvCxnSpPr>
          <p:nvPr/>
        </p:nvCxnSpPr>
        <p:spPr bwMode="auto">
          <a:xfrm rot="10800000" flipV="1">
            <a:off x="2298700" y="3879850"/>
            <a:ext cx="1571625" cy="642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Conector de seta reta 18"/>
          <p:cNvCxnSpPr>
            <a:cxnSpLocks noChangeShapeType="1"/>
          </p:cNvCxnSpPr>
          <p:nvPr/>
        </p:nvCxnSpPr>
        <p:spPr bwMode="auto">
          <a:xfrm rot="10800000" flipV="1">
            <a:off x="2309813" y="5049838"/>
            <a:ext cx="1571625" cy="642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9" name="Conector de seta reta 20"/>
          <p:cNvCxnSpPr>
            <a:cxnSpLocks noChangeShapeType="1"/>
          </p:cNvCxnSpPr>
          <p:nvPr/>
        </p:nvCxnSpPr>
        <p:spPr bwMode="auto">
          <a:xfrm rot="10800000">
            <a:off x="3857625" y="2714625"/>
            <a:ext cx="121443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0" name="Conector de seta reta 22"/>
          <p:cNvCxnSpPr>
            <a:cxnSpLocks noChangeShapeType="1"/>
          </p:cNvCxnSpPr>
          <p:nvPr/>
        </p:nvCxnSpPr>
        <p:spPr bwMode="auto">
          <a:xfrm rot="10800000" flipV="1">
            <a:off x="3857625" y="2714625"/>
            <a:ext cx="1214438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1" name="Conector de seta reta 24"/>
          <p:cNvCxnSpPr>
            <a:cxnSpLocks noChangeShapeType="1"/>
          </p:cNvCxnSpPr>
          <p:nvPr/>
        </p:nvCxnSpPr>
        <p:spPr bwMode="auto">
          <a:xfrm rot="5400000">
            <a:off x="3286125" y="3286125"/>
            <a:ext cx="2357438" cy="1214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494F0B0-0CC0-4850-8853-8D1A2696C2BF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BMP ou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Bitmap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(formato de arquivo de imagem)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3 planos (RGB)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Imagem de 1920 x 1080: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No. de pixels: 1920 x 1080 = 2073600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pixels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No. de bytes/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= 3 Bytes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No. total de Bytes = 6220800 Bytes (aprox. 6 MB)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8F240B1-8535-44D2-9CBE-3795C5E364B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686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Vídeo sem compressão (uma possível configuração)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3 planos (RGB)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 1 quadro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30 quadros/s</a:t>
            </a:r>
          </a:p>
        </p:txBody>
      </p:sp>
      <p:pic>
        <p:nvPicPr>
          <p:cNvPr id="36873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857500"/>
            <a:ext cx="60960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6896E9E5-E938-416A-A2FC-AA66699842F3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Codificação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789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0125" y="1285875"/>
            <a:ext cx="7224713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Vídeo sem compressão (uma possível configuração)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8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(1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Byte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/amostra (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)/plano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3 planos (RGB)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 1 quadro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30 quadros/s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Duas horas de vídeo: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Resolução de um quadro: </a:t>
            </a: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	288x352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No. de pixels/quadro:</a:t>
            </a:r>
          </a:p>
          <a:p>
            <a:pPr lvl="3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	101376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pixels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No. de Bytes/quadro (3 planos - RGB): </a:t>
            </a: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	3x101376 = 304128 Bytes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No. de quadros em 2 h:</a:t>
            </a: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	2x3600x30 = 216000 quadros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No. total Bytes:</a:t>
            </a:r>
          </a:p>
          <a:p>
            <a:pPr lvl="3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	216000x304128 Bytes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(aprox. 62 GB).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Ø"/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B15E445D-91FD-40EE-9F77-A7F53D3ACAC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</a:t>
            </a: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.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Componentes Básicos de um Computador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830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831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83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computador é composto por blocos convencionalmente chamados de: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Memória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Unidade Operacional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Unidade de controle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Dispositivos de entrada e 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Times New Roman" pitchFamily="18" charset="0"/>
              </a:rPr>
              <a:t>saída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Times New Roman" pitchFamily="18" charset="0"/>
              </a:rPr>
              <a:t>(</a:t>
            </a:r>
            <a:r>
              <a:rPr lang="pt-B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Times New Roman" pitchFamily="18" charset="0"/>
              </a:rPr>
              <a:t>hardware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Times New Roman" pitchFamily="18" charset="0"/>
              </a:rPr>
              <a:t>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</p:txBody>
      </p:sp>
      <p:grpSp>
        <p:nvGrpSpPr>
          <p:cNvPr id="98313" name="Grupo 34"/>
          <p:cNvGrpSpPr>
            <a:grpSpLocks/>
          </p:cNvGrpSpPr>
          <p:nvPr/>
        </p:nvGrpSpPr>
        <p:grpSpPr bwMode="auto">
          <a:xfrm>
            <a:off x="915988" y="2428875"/>
            <a:ext cx="7299325" cy="3676650"/>
            <a:chOff x="495130" y="1828800"/>
            <a:chExt cx="8191043" cy="4419600"/>
          </a:xfrm>
        </p:grpSpPr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>
              <a:off x="2760663" y="1828800"/>
              <a:ext cx="3808412" cy="2170113"/>
            </a:xfrm>
            <a:prstGeom prst="roundRect">
              <a:avLst>
                <a:gd name="adj" fmla="val 12495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37" name="AutoShape 36"/>
            <p:cNvSpPr>
              <a:spLocks noChangeArrowheads="1"/>
            </p:cNvSpPr>
            <p:nvPr/>
          </p:nvSpPr>
          <p:spPr bwMode="auto">
            <a:xfrm>
              <a:off x="2466975" y="4146550"/>
              <a:ext cx="4322763" cy="2101850"/>
            </a:xfrm>
            <a:prstGeom prst="roundRect">
              <a:avLst>
                <a:gd name="adj" fmla="val 12495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grpSp>
          <p:nvGrpSpPr>
            <p:cNvPr id="98320" name="Group 42"/>
            <p:cNvGrpSpPr>
              <a:grpSpLocks/>
            </p:cNvGrpSpPr>
            <p:nvPr/>
          </p:nvGrpSpPr>
          <p:grpSpPr bwMode="auto">
            <a:xfrm>
              <a:off x="2906713" y="4351338"/>
              <a:ext cx="3441700" cy="1487487"/>
              <a:chOff x="1588" y="2596"/>
              <a:chExt cx="2248" cy="1048"/>
            </a:xfrm>
          </p:grpSpPr>
          <p:sp>
            <p:nvSpPr>
              <p:cNvPr id="58" name="Rectangle 43"/>
              <p:cNvSpPr>
                <a:spLocks noChangeArrowheads="1"/>
              </p:cNvSpPr>
              <p:nvPr/>
            </p:nvSpPr>
            <p:spPr bwMode="auto">
              <a:xfrm>
                <a:off x="1588" y="2596"/>
                <a:ext cx="2248" cy="5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defRPr/>
                </a:pPr>
                <a:endParaRPr lang="pt-BR" sz="1400"/>
              </a:p>
            </p:txBody>
          </p:sp>
          <p:sp>
            <p:nvSpPr>
              <p:cNvPr id="59" name="Rectangle 44"/>
              <p:cNvSpPr>
                <a:spLocks noChangeArrowheads="1"/>
              </p:cNvSpPr>
              <p:nvPr/>
            </p:nvSpPr>
            <p:spPr bwMode="auto">
              <a:xfrm>
                <a:off x="1588" y="3123"/>
                <a:ext cx="2248" cy="51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hangingPunct="1">
                  <a:defRPr/>
                </a:pPr>
                <a:endParaRPr lang="pt-BR" sz="1400"/>
              </a:p>
            </p:txBody>
          </p:sp>
        </p:grp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500474" y="4389725"/>
              <a:ext cx="1678113" cy="6698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8322" name="Rectangle 46"/>
            <p:cNvSpPr>
              <a:spLocks noChangeArrowheads="1"/>
            </p:cNvSpPr>
            <p:nvPr/>
          </p:nvSpPr>
          <p:spPr bwMode="auto">
            <a:xfrm>
              <a:off x="2960376" y="4549775"/>
              <a:ext cx="3011487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UNIDADE DE CONTROLE</a:t>
              </a:r>
            </a:p>
          </p:txBody>
        </p:sp>
        <p:sp>
          <p:nvSpPr>
            <p:cNvPr id="98323" name="Rectangle 47"/>
            <p:cNvSpPr>
              <a:spLocks noChangeArrowheads="1"/>
            </p:cNvSpPr>
            <p:nvPr/>
          </p:nvSpPr>
          <p:spPr bwMode="auto">
            <a:xfrm>
              <a:off x="3414713" y="5164138"/>
              <a:ext cx="2425700" cy="629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UNIDADE OPERACIONAL</a:t>
              </a:r>
            </a:p>
          </p:txBody>
        </p:sp>
        <p:sp>
          <p:nvSpPr>
            <p:cNvPr id="98324" name="Rectangle 48"/>
            <p:cNvSpPr>
              <a:spLocks noChangeArrowheads="1"/>
            </p:cNvSpPr>
            <p:nvPr/>
          </p:nvSpPr>
          <p:spPr bwMode="auto">
            <a:xfrm>
              <a:off x="495130" y="4425950"/>
              <a:ext cx="1689099" cy="629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DISPOSITIVOS DE ENTRADA</a:t>
              </a: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7009841" y="4401175"/>
              <a:ext cx="1642484" cy="6297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pt-BR" sz="1400" dirty="0">
                  <a:latin typeface="Arial" pitchFamily="34" charset="0"/>
                </a:rPr>
                <a:t>DISPOSITIVOS DE SAÍDA</a:t>
              </a:r>
            </a:p>
          </p:txBody>
        </p:sp>
        <p:sp>
          <p:nvSpPr>
            <p:cNvPr id="45" name="AutoShape 51"/>
            <p:cNvSpPr>
              <a:spLocks noChangeArrowheads="1"/>
            </p:cNvSpPr>
            <p:nvPr/>
          </p:nvSpPr>
          <p:spPr bwMode="auto">
            <a:xfrm>
              <a:off x="4260850" y="3761984"/>
              <a:ext cx="355600" cy="534988"/>
            </a:xfrm>
            <a:prstGeom prst="upArrow">
              <a:avLst>
                <a:gd name="adj1" fmla="val 50000"/>
                <a:gd name="adj2" fmla="val 75216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46" name="AutoShape 52"/>
            <p:cNvSpPr>
              <a:spLocks noChangeArrowheads="1"/>
            </p:cNvSpPr>
            <p:nvPr/>
          </p:nvSpPr>
          <p:spPr bwMode="auto">
            <a:xfrm>
              <a:off x="4775200" y="3790583"/>
              <a:ext cx="354013" cy="534988"/>
            </a:xfrm>
            <a:prstGeom prst="downArrow">
              <a:avLst>
                <a:gd name="adj1" fmla="val 50000"/>
                <a:gd name="adj2" fmla="val 75567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8332" name="Rectangle 53"/>
            <p:cNvSpPr>
              <a:spLocks noChangeArrowheads="1"/>
            </p:cNvSpPr>
            <p:nvPr/>
          </p:nvSpPr>
          <p:spPr bwMode="auto">
            <a:xfrm>
              <a:off x="4224338" y="5846763"/>
              <a:ext cx="2055812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altLang="pt-BR" sz="1400">
                  <a:solidFill>
                    <a:schemeClr val="bg1"/>
                  </a:solidFill>
                  <a:latin typeface="Arial" panose="020B0604020202020204" pitchFamily="34" charset="0"/>
                </a:rPr>
                <a:t> CPU</a:t>
              </a:r>
            </a:p>
          </p:txBody>
        </p:sp>
        <p:sp>
          <p:nvSpPr>
            <p:cNvPr id="48" name="AutoShape 54"/>
            <p:cNvSpPr>
              <a:spLocks noChangeArrowheads="1"/>
            </p:cNvSpPr>
            <p:nvPr/>
          </p:nvSpPr>
          <p:spPr bwMode="auto">
            <a:xfrm>
              <a:off x="6361113" y="4556125"/>
              <a:ext cx="647700" cy="328613"/>
            </a:xfrm>
            <a:prstGeom prst="rightArrow">
              <a:avLst>
                <a:gd name="adj1" fmla="val 50000"/>
                <a:gd name="adj2" fmla="val 98560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50" name="AutoShape 57"/>
            <p:cNvSpPr>
              <a:spLocks noChangeArrowheads="1"/>
            </p:cNvSpPr>
            <p:nvPr/>
          </p:nvSpPr>
          <p:spPr bwMode="auto">
            <a:xfrm>
              <a:off x="4260850" y="2922569"/>
              <a:ext cx="355600" cy="381000"/>
            </a:xfrm>
            <a:prstGeom prst="upArrow">
              <a:avLst>
                <a:gd name="adj1" fmla="val 50000"/>
                <a:gd name="adj2" fmla="val 53566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51" name="Rectangle 59"/>
            <p:cNvSpPr>
              <a:spLocks noChangeArrowheads="1"/>
            </p:cNvSpPr>
            <p:nvPr/>
          </p:nvSpPr>
          <p:spPr bwMode="auto">
            <a:xfrm>
              <a:off x="3359679" y="3340166"/>
              <a:ext cx="2647214" cy="3702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2075" tIns="46038" rIns="92075" bIns="46038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pt-BR" sz="1400" dirty="0">
                  <a:latin typeface="Arial" pitchFamily="34" charset="0"/>
                </a:rPr>
                <a:t>MEMÓRIA PRINCIPAL</a:t>
              </a:r>
            </a:p>
          </p:txBody>
        </p:sp>
        <p:sp>
          <p:nvSpPr>
            <p:cNvPr id="52" name="AutoShape 60"/>
            <p:cNvSpPr>
              <a:spLocks noChangeArrowheads="1"/>
            </p:cNvSpPr>
            <p:nvPr/>
          </p:nvSpPr>
          <p:spPr bwMode="auto">
            <a:xfrm>
              <a:off x="4702175" y="2920981"/>
              <a:ext cx="354013" cy="409575"/>
            </a:xfrm>
            <a:prstGeom prst="downArrow">
              <a:avLst>
                <a:gd name="adj1" fmla="val 50000"/>
                <a:gd name="adj2" fmla="val 57853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8343" name="Rectangle 61"/>
            <p:cNvSpPr>
              <a:spLocks noChangeArrowheads="1"/>
            </p:cNvSpPr>
            <p:nvPr/>
          </p:nvSpPr>
          <p:spPr bwMode="auto">
            <a:xfrm>
              <a:off x="3987800" y="1849438"/>
              <a:ext cx="1170941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400">
                  <a:solidFill>
                    <a:schemeClr val="bg1"/>
                  </a:solidFill>
                  <a:latin typeface="Arial" panose="020B0604020202020204" pitchFamily="34" charset="0"/>
                </a:rPr>
                <a:t>MEMÓRIA</a:t>
              </a:r>
            </a:p>
          </p:txBody>
        </p:sp>
        <p:sp>
          <p:nvSpPr>
            <p:cNvPr id="54" name="AutoShape 62"/>
            <p:cNvSpPr>
              <a:spLocks noChangeArrowheads="1"/>
            </p:cNvSpPr>
            <p:nvPr/>
          </p:nvSpPr>
          <p:spPr bwMode="auto">
            <a:xfrm>
              <a:off x="2192020" y="4549775"/>
              <a:ext cx="735012" cy="341314"/>
            </a:xfrm>
            <a:prstGeom prst="rightArrow">
              <a:avLst>
                <a:gd name="adj1" fmla="val 50000"/>
                <a:gd name="adj2" fmla="val 107684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55" name="Rectangle 63"/>
            <p:cNvSpPr>
              <a:spLocks noChangeArrowheads="1"/>
            </p:cNvSpPr>
            <p:nvPr/>
          </p:nvSpPr>
          <p:spPr bwMode="auto">
            <a:xfrm>
              <a:off x="3274170" y="2359305"/>
              <a:ext cx="2780821" cy="53241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lang="pt-BR" sz="1400"/>
            </a:p>
          </p:txBody>
        </p:sp>
        <p:sp>
          <p:nvSpPr>
            <p:cNvPr id="98348" name="Rectangle 58"/>
            <p:cNvSpPr>
              <a:spLocks noChangeArrowheads="1"/>
            </p:cNvSpPr>
            <p:nvPr/>
          </p:nvSpPr>
          <p:spPr bwMode="auto">
            <a:xfrm>
              <a:off x="3341688" y="2436813"/>
              <a:ext cx="2719386" cy="3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400">
                  <a:latin typeface="Arial" panose="020B0604020202020204" pitchFamily="34" charset="0"/>
                </a:rPr>
                <a:t>MEMÓRIA  AUXILIAR</a:t>
              </a:r>
            </a:p>
          </p:txBody>
        </p:sp>
        <p:sp>
          <p:nvSpPr>
            <p:cNvPr id="57" name="Text Box 64"/>
            <p:cNvSpPr txBox="1">
              <a:spLocks noChangeArrowheads="1"/>
            </p:cNvSpPr>
            <p:nvPr/>
          </p:nvSpPr>
          <p:spPr bwMode="auto">
            <a:xfrm>
              <a:off x="6751533" y="2500518"/>
              <a:ext cx="1934640" cy="998036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Baseado na</a:t>
              </a:r>
            </a:p>
            <a:p>
              <a:pPr algn="ctr" eaLnBrk="1" hangingPunct="1">
                <a:defRPr/>
              </a:pPr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arquitetura de </a:t>
              </a:r>
            </a:p>
            <a:p>
              <a:pPr algn="ctr" eaLnBrk="1" hangingPunct="1">
                <a:defRPr/>
              </a:pPr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Von Neumann!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2C5BA33-BB4F-405E-83CB-2F4FB264140E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</a:t>
            </a: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.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Sistema Operacional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752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75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752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Cria um ambiente onde os usuários podem desenvolver seus programas (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softwares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e executá-los sem se preocupar com detalhes de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hardware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um conjunto de programas que desempenham rotinas necessárias ao funcionamento do computador, tais </a:t>
            </a:r>
            <a:r>
              <a:rPr lang="pt-B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como:</a:t>
            </a:r>
          </a:p>
          <a:p>
            <a:pPr algn="just" eaLnBrk="1" hangingPunct="1">
              <a:defRPr/>
            </a:pPr>
            <a:endParaRPr lang="pt-BR" sz="18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800100" lvl="1" indent="-342900" algn="just" eaLnBrk="1" hangingPunct="1">
              <a:buFont typeface="+mj-lt"/>
              <a:buAutoNum type="alphaLcPeriod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gerenciamento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da memória; 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800100" lvl="1" indent="-342900" algn="just" eaLnBrk="1" hangingPunct="1">
              <a:buFont typeface="+mj-lt"/>
              <a:buAutoNum type="alphaLcPeriod"/>
              <a:defRPr/>
            </a:pPr>
            <a:r>
              <a:rPr lang="pt-B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administração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dos dados</a:t>
            </a:r>
            <a:r>
              <a:rPr lang="pt-B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;</a:t>
            </a:r>
          </a:p>
          <a:p>
            <a:pPr marL="800100" lvl="1" indent="-342900" algn="just" eaLnBrk="1" hangingPunct="1">
              <a:buFont typeface="+mj-lt"/>
              <a:buAutoNum type="alphaLcPeriod"/>
              <a:defRPr/>
            </a:pPr>
            <a:r>
              <a:rPr lang="pt-B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acionamento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dos dispositivos</a:t>
            </a:r>
            <a:r>
              <a:rPr lang="pt-B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;</a:t>
            </a:r>
          </a:p>
          <a:p>
            <a:pPr marL="800100" lvl="1" indent="-342900" algn="just" eaLnBrk="1" hangingPunct="1">
              <a:buFont typeface="+mj-lt"/>
              <a:buAutoNum type="alphaLcPeriod"/>
              <a:defRPr/>
            </a:pPr>
            <a:r>
              <a:rPr lang="pt-B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execução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 programas utilitários.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55120721-865F-4809-85B2-987B54B168A4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</a:t>
            </a: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.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Sistema Operacional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854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85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85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http://www.w3counter.com/globalstats.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php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(Abril 2013)</a:t>
            </a:r>
          </a:p>
        </p:txBody>
      </p:sp>
      <p:pic>
        <p:nvPicPr>
          <p:cNvPr id="10855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1947863"/>
            <a:ext cx="4516437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EDF9B11B-187D-48F4-A4AB-4772968F984C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7</a:t>
            </a: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.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Linguagem de Programação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957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57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57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um conjunto de termos (vocabulário) e regras (sintaxe) que permitem a formulação de instruções a um computador.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Permite construir programas.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Existem várias linguagens diferentes, cada uma com recursos que facilitam aplicações específicas.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AutoShape 48"/>
          <p:cNvSpPr>
            <a:spLocks noChangeArrowheads="1"/>
          </p:cNvSpPr>
          <p:nvPr/>
        </p:nvSpPr>
        <p:spPr bwMode="auto">
          <a:xfrm>
            <a:off x="1485900" y="3467753"/>
            <a:ext cx="6172200" cy="10747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1800" dirty="0">
                <a:latin typeface="Arial" charset="0"/>
              </a:rPr>
              <a:t>Para um programador é mais importante compreender </a:t>
            </a:r>
          </a:p>
          <a:p>
            <a:pPr algn="ctr" eaLnBrk="1" hangingPunct="1">
              <a:defRPr/>
            </a:pPr>
            <a:r>
              <a:rPr lang="pt-BR" sz="1800" dirty="0">
                <a:latin typeface="Arial" charset="0"/>
              </a:rPr>
              <a:t>os fundamentos e técnicas da programação </a:t>
            </a:r>
          </a:p>
          <a:p>
            <a:pPr algn="ctr" eaLnBrk="1" hangingPunct="1">
              <a:defRPr/>
            </a:pPr>
            <a:r>
              <a:rPr lang="pt-BR" sz="1800" dirty="0">
                <a:latin typeface="Arial" charset="0"/>
              </a:rPr>
              <a:t>do que dominar esta ou aquela linguagem.</a:t>
            </a:r>
            <a:endParaRPr lang="pt-PT" sz="1800" dirty="0">
              <a:latin typeface="Arial" charset="0"/>
            </a:endParaRPr>
          </a:p>
        </p:txBody>
      </p:sp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1143000" y="4653136"/>
            <a:ext cx="7224713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8. </a:t>
            </a:r>
            <a:r>
              <a:rPr lang="pt-BR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Pseudo-linguagem</a:t>
            </a: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de </a:t>
            </a: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Programação</a:t>
            </a:r>
          </a:p>
          <a:p>
            <a:pPr algn="just" eaLnBrk="1" hangingPunct="1">
              <a:defRPr/>
            </a:pPr>
            <a:endParaRPr lang="pt-BR" sz="9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É uma forma genérica de escrever um algoritmo, utilizando uma linguagem simples sem a necessidade de se conhecer alguma linguagem de programação.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713B5A39-4561-41CD-B082-781A7CEB3956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39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9</a:t>
            </a: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.1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Compilação</a:t>
            </a:r>
          </a:p>
        </p:txBody>
      </p:sp>
      <p:sp>
        <p:nvSpPr>
          <p:cNvPr id="11264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64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6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o processo de tradução de um programa </a:t>
            </a:r>
            <a:r>
              <a:rPr lang="pt-B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escrito em linguagem de alto nível para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código em linguagem de máquina</a:t>
            </a:r>
            <a:r>
              <a:rPr lang="pt-B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3568" y="2276872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9</a:t>
            </a:r>
            <a:r>
              <a:rPr lang="pt-BR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.2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Interpretação</a:t>
            </a:r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88368" y="2791222"/>
            <a:ext cx="72247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Cada comando é lido, verificado, convertido em código executável e imediatamente executado, antes que o comando seguinte seja sequer lido.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05E08E0D-4D7D-4B12-965B-D874B7390ECC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Sistemas Numéricos Posicionais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Em sistemas de numeração posicionais, a base pode ser qualquer número inteiro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o dígito na posição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(da direita para a esquerda) tem peso 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forma geral de um número em tal sistema de numeração é dada por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     onde há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dígitos a esquerda da vírgula e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dígitos a direita.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71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7176" name="Object 3"/>
          <p:cNvGraphicFramePr>
            <a:graphicFrameLocks noChangeAspect="1"/>
          </p:cNvGraphicFramePr>
          <p:nvPr/>
        </p:nvGraphicFramePr>
        <p:xfrm>
          <a:off x="4386263" y="2571750"/>
          <a:ext cx="6365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3" imgW="368140" imgH="177723" progId="Equation.3">
                  <p:embed/>
                </p:oleObj>
              </mc:Choice>
              <mc:Fallback>
                <p:oleObj name="Equation" r:id="rId3" imgW="368140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2571750"/>
                        <a:ext cx="6365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4"/>
          <p:cNvGraphicFramePr>
            <a:graphicFrameLocks noChangeAspect="1"/>
          </p:cNvGraphicFramePr>
          <p:nvPr/>
        </p:nvGraphicFramePr>
        <p:xfrm>
          <a:off x="4394200" y="3357563"/>
          <a:ext cx="3571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5" imgW="190417" imgH="203112" progId="Equation.3">
                  <p:embed/>
                </p:oleObj>
              </mc:Choice>
              <mc:Fallback>
                <p:oleObj name="Equation" r:id="rId5" imgW="19041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3357563"/>
                        <a:ext cx="3571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5"/>
          <p:cNvGraphicFramePr>
            <a:graphicFrameLocks noChangeAspect="1"/>
          </p:cNvGraphicFramePr>
          <p:nvPr/>
        </p:nvGraphicFramePr>
        <p:xfrm>
          <a:off x="3263900" y="4572000"/>
          <a:ext cx="3000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7" imgW="1688367" imgH="241195" progId="Equation.3">
                  <p:embed/>
                </p:oleObj>
              </mc:Choice>
              <mc:Fallback>
                <p:oleObj name="Equation" r:id="rId7" imgW="1688367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572000"/>
                        <a:ext cx="30003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14EFF91A-751E-4B11-B642-A054FC54E730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40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6" name="Text Box 2052"/>
          <p:cNvSpPr txBox="1">
            <a:spLocks noChangeArrowheads="1"/>
          </p:cNvSpPr>
          <p:nvPr/>
        </p:nvSpPr>
        <p:spPr bwMode="auto">
          <a:xfrm>
            <a:off x="714375" y="1449388"/>
            <a:ext cx="771525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“A ciência normal, atividade que consiste em solucionar quebra-cabeças, é um empreendimento altamente cumulativo, extremamente bem sucedido no que toca ao seu objetivo, a ampliação contínua do alcance e da precisão do conhecimento científico. Contudo, falta aqui um produto comum do empreendimento científico. A ciência normal não se propõe descobrir novidades no terreno dos fatos ou da teoria; quando é bem sucedida, não as encontra.”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r" eaLnBrk="1" hangingPunct="1">
              <a:defRPr/>
            </a:pP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Thomas S. Kuhn, Físico Teórico, </a:t>
            </a:r>
          </a:p>
          <a:p>
            <a:pPr algn="r" eaLnBrk="1" hangingPunct="1">
              <a:defRPr/>
            </a:pP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em seu livro A Estrutura das Revoluções Científicas.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C1D70802-7549-4165-93E1-AB760FBE39A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Sistemas Numéricos Posicionais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O valor do número é dado pela soma de cada digito multiplicado pelo peso correspondente: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digito mais a esquerda é chamado de digito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mais significativo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o digito mais a direita é chamado de digito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menos significativo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819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8200" name="Object 5"/>
          <p:cNvGraphicFramePr>
            <a:graphicFrameLocks noChangeAspect="1"/>
          </p:cNvGraphicFramePr>
          <p:nvPr/>
        </p:nvGraphicFramePr>
        <p:xfrm>
          <a:off x="3714750" y="2786063"/>
          <a:ext cx="1714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3" imgW="863225" imgH="431613" progId="Equation.3">
                  <p:embed/>
                </p:oleObj>
              </mc:Choice>
              <mc:Fallback>
                <p:oleObj name="Equation" r:id="rId3" imgW="863225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2786063"/>
                        <a:ext cx="17145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7F9EC75-797A-4552-B0D8-394B7625DF71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Números Binários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Como sistemas de computação manipulam sinais que podem se encontram em apenas uma entre duas possíveis condições: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alto ou baixo;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carregado ou descarregado;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ligado ou desligado;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aberto ou fechado;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esses sinais são interpretados como se fossem dígitos binários (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binary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digits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ou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bits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), que podem apenas assumir um de dois possíveis valores: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0 ou 1.</a:t>
            </a: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B569D66-C738-4984-8727-29B1835C72AF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Números Binários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forma geral de um número binário é: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 seu valor é dado por: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Quando se lida com números em diversas bases, utiliza-se um subscrito para indicar com que base se está trabalhando. Exemplos: </a:t>
            </a:r>
          </a:p>
          <a:p>
            <a:pPr algn="ctr" eaLnBrk="1" hangingPunct="1">
              <a:defRPr/>
            </a:pPr>
            <a:endParaRPr lang="pt-BR" sz="18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100010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= 34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101,001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= 5,125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0248" name="Object 2"/>
          <p:cNvGraphicFramePr>
            <a:graphicFrameLocks noChangeAspect="1"/>
          </p:cNvGraphicFramePr>
          <p:nvPr/>
        </p:nvGraphicFramePr>
        <p:xfrm>
          <a:off x="3060700" y="2428875"/>
          <a:ext cx="2752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3" imgW="1548728" imgH="241195" progId="Equation.3">
                  <p:embed/>
                </p:oleObj>
              </mc:Choice>
              <mc:Fallback>
                <p:oleObj name="Equation" r:id="rId3" imgW="1548728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428875"/>
                        <a:ext cx="27527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0250" name="Object 3"/>
          <p:cNvGraphicFramePr>
            <a:graphicFrameLocks noChangeAspect="1"/>
          </p:cNvGraphicFramePr>
          <p:nvPr/>
        </p:nvGraphicFramePr>
        <p:xfrm>
          <a:off x="3941763" y="3343275"/>
          <a:ext cx="1344612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5" imgW="825142" imgH="444307" progId="Equation.3">
                  <p:embed/>
                </p:oleObj>
              </mc:Choice>
              <mc:Fallback>
                <p:oleObj name="Equation" r:id="rId5" imgW="825142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3343275"/>
                        <a:ext cx="1344612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A89E134C-DF34-4F5B-AB98-37DECA66DA4A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Números Octais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Não são processados diretamente, mas podem ser úteis para documentação. O sistema de numeração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octal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tem base 8 (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) e pode ser útil na representação de números binários, pois sua base é um potência de 2.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Esse sistema de numeração tem 8 símbolos: 0, 1, 2, 3, 4, 5, 6, 7.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Uma seqüência de 3 bits pode assumir 8 possíveis valores, assim, dígitos octais podem ser utilizados para representar seqüências de 3 bits.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Exemplos:</a:t>
            </a: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174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= 124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4450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8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= 2344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27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8D5D92D-59DB-4F9E-8D2A-A0B54AC1CB74}" type="slidenum">
              <a:rPr lang="pt-BR" alt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Números Hexadecimais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O sistema de numeração hexadecimal tem base 16 (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pt-BR" sz="18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) e pode ser útil na representação de números binários, pois sua base também é um potência de 2.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Esse sistema de numeração tem 16 símbolos: 0, 1, 2, 3, 4, 5, 6, 7, 8, 9, A, B, C, D, E, F.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Uma seqüência de 4 bits pode assumir 16 possíveis valores, assim, dígitos hexadecimais podem ser utilizados para representar seqüências de 4 bits.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Exemplos:</a:t>
            </a: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EB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16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= 235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ABCD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16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= 43981</a:t>
            </a:r>
            <a:r>
              <a:rPr lang="pt-BR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Bases Numéricas</a:t>
            </a:r>
          </a:p>
          <a:p>
            <a:pPr algn="ctr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12244</TotalTime>
  <Words>2295</Words>
  <Application>Microsoft Office PowerPoint</Application>
  <PresentationFormat>Apresentação na tela (4:3)</PresentationFormat>
  <Paragraphs>642</Paragraphs>
  <Slides>40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40</vt:i4>
      </vt:variant>
    </vt:vector>
  </HeadingPairs>
  <TitlesOfParts>
    <vt:vector size="49" baseType="lpstr">
      <vt:lpstr>Times New Roman</vt:lpstr>
      <vt:lpstr>Arial</vt:lpstr>
      <vt:lpstr>Verdana</vt:lpstr>
      <vt:lpstr>Wingdings</vt:lpstr>
      <vt:lpstr>Courier New</vt:lpstr>
      <vt:lpstr>Symbol</vt:lpstr>
      <vt:lpstr>Estrutura padrão</vt:lpstr>
      <vt:lpstr>MathType 6.0 Equation</vt:lpstr>
      <vt:lpstr>Microsoft Equation 3.0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Alexandre Zaghetto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Zaghetto</dc:creator>
  <cp:lastModifiedBy>Alexandre Zaghetto</cp:lastModifiedBy>
  <cp:revision>1633</cp:revision>
  <dcterms:created xsi:type="dcterms:W3CDTF">2002-12-12T12:34:29Z</dcterms:created>
  <dcterms:modified xsi:type="dcterms:W3CDTF">2016-09-14T20:57:52Z</dcterms:modified>
</cp:coreProperties>
</file>