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39" r:id="rId2"/>
    <p:sldId id="521" r:id="rId3"/>
    <p:sldId id="557" r:id="rId4"/>
    <p:sldId id="589" r:id="rId5"/>
    <p:sldId id="592" r:id="rId6"/>
    <p:sldId id="590" r:id="rId7"/>
    <p:sldId id="591" r:id="rId8"/>
    <p:sldId id="611" r:id="rId9"/>
    <p:sldId id="612" r:id="rId10"/>
    <p:sldId id="613" r:id="rId11"/>
    <p:sldId id="614" r:id="rId12"/>
    <p:sldId id="621" r:id="rId13"/>
    <p:sldId id="618" r:id="rId14"/>
    <p:sldId id="620" r:id="rId15"/>
    <p:sldId id="593" r:id="rId16"/>
    <p:sldId id="601" r:id="rId17"/>
    <p:sldId id="602" r:id="rId18"/>
    <p:sldId id="603" r:id="rId19"/>
    <p:sldId id="604" r:id="rId20"/>
    <p:sldId id="605" r:id="rId21"/>
    <p:sldId id="606" r:id="rId22"/>
    <p:sldId id="608" r:id="rId23"/>
    <p:sldId id="607" r:id="rId24"/>
    <p:sldId id="609" r:id="rId25"/>
    <p:sldId id="610" r:id="rId26"/>
    <p:sldId id="622" r:id="rId27"/>
    <p:sldId id="623" r:id="rId28"/>
    <p:sldId id="624" r:id="rId29"/>
    <p:sldId id="625" r:id="rId30"/>
    <p:sldId id="626" r:id="rId31"/>
    <p:sldId id="638" r:id="rId32"/>
    <p:sldId id="637" r:id="rId33"/>
    <p:sldId id="594" r:id="rId34"/>
    <p:sldId id="627" r:id="rId35"/>
    <p:sldId id="595" r:id="rId36"/>
    <p:sldId id="640" r:id="rId37"/>
    <p:sldId id="641" r:id="rId38"/>
    <p:sldId id="596" r:id="rId39"/>
    <p:sldId id="628" r:id="rId40"/>
    <p:sldId id="629" r:id="rId41"/>
    <p:sldId id="630" r:id="rId42"/>
    <p:sldId id="631" r:id="rId43"/>
    <p:sldId id="632" r:id="rId44"/>
    <p:sldId id="633" r:id="rId45"/>
    <p:sldId id="634" r:id="rId46"/>
    <p:sldId id="635" r:id="rId47"/>
    <p:sldId id="636" r:id="rId4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41DA4C6A-0598-4711-9969-5637FF8F3F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4500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02D9A1C0-D20B-4396-8E57-2DBBF42800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510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0FA1C-DD00-478A-8355-A0013F271FC6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CEAE8-A4DE-4451-A9A1-B8C153A85B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40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B18C4-A401-494A-8E15-98B0B1B8F6E8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4609B-EEA0-4557-AF28-B18ADB4724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68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CB162-B0F5-4F26-B079-AC7F82D1FB00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130EB-76CB-4085-8E68-99E6DDAD2A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99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7FB5B-2F5B-4235-AD32-39DEB66CEF21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C635F-22BE-467C-B0A0-DCD4482908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2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EC709-3FB2-4380-9FFE-483678C807E8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918BA-D8DA-4C14-B635-2DE6C8DB0A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77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7C0998D9-51BC-48B1-995D-44115995A96F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3F3261-1D91-407A-95C0-9DE30402F0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DigitalMontageNumber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433513"/>
            <a:ext cx="2833688" cy="429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500313"/>
            <a:ext cx="1122362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E823A4E-7796-4981-BBC1-81FB45D308B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se...entao...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fimse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BE3933-C6EF-447E-8682-757E5BF5586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1890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ＭＳ Ｐゴシック" pitchFamily="-111" charset="-128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Escreva um algoritmo para calcular a área de um círculo, fornecido o valor do raio, </a:t>
                      </a:r>
                      <a:r>
                        <a:rPr lang="pt-BR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que deve ser positivo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. Em seguida o algoritmo deve imprimir o valor da área na tela do computador.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70E344-76A5-40EE-B30A-DF621F4E783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/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“Area1"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Area, Raio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raio do círculo:")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&lt;=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143000" y="4405313"/>
            <a:ext cx="6929438" cy="714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1" name="Rectangle 8"/>
          <p:cNvSpPr/>
          <p:nvPr/>
        </p:nvSpPr>
        <p:spPr bwMode="auto">
          <a:xfrm>
            <a:off x="1143000" y="3429000"/>
            <a:ext cx="6929438" cy="952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FEF1E6F-9C06-4134-8F54-9B081449198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/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“Area1"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&lt;=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57188" y="4535488"/>
            <a:ext cx="5167312" cy="5603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9" name="Rectangle 8"/>
          <p:cNvSpPr/>
          <p:nvPr/>
        </p:nvSpPr>
        <p:spPr bwMode="auto">
          <a:xfrm>
            <a:off x="357188" y="3784600"/>
            <a:ext cx="5167312" cy="727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928813"/>
            <a:ext cx="2968625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014945B-084E-4359-B778-D11C99A1155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2428875"/>
            <a:ext cx="7786688" cy="28924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“Area1"</a:t>
            </a:r>
          </a:p>
          <a:p>
            <a:pPr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(Raio, 2)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Raio &lt;= 0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2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15250" y="5786438"/>
            <a:ext cx="357188" cy="1428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fim</a:t>
            </a:r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7418" name="Retângulo 12"/>
          <p:cNvSpPr>
            <a:spLocks noChangeArrowheads="1"/>
          </p:cNvSpPr>
          <p:nvPr/>
        </p:nvSpPr>
        <p:spPr bwMode="auto">
          <a:xfrm>
            <a:off x="7258050" y="3643313"/>
            <a:ext cx="1516063" cy="1928812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4" name="Retângulo 13"/>
          <p:cNvSpPr/>
          <p:nvPr/>
        </p:nvSpPr>
        <p:spPr bwMode="auto">
          <a:xfrm>
            <a:off x="5632450" y="3643313"/>
            <a:ext cx="1550988" cy="2465387"/>
          </a:xfrm>
          <a:prstGeom prst="rect">
            <a:avLst/>
          </a:prstGeom>
          <a:solidFill>
            <a:schemeClr val="accent2">
              <a:alpha val="13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 bwMode="auto">
          <a:xfrm>
            <a:off x="1500188" y="2727325"/>
            <a:ext cx="2643187" cy="714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Alternativas simples: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Forma geral em C:</a:t>
            </a: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C6F6E95-124B-4DF1-92B0-EE41FD63645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5400000">
            <a:off x="820738" y="3082925"/>
            <a:ext cx="6429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8A6AA45-3DDF-4AFA-8C4A-A56BB7A62BA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94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Exemplo 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algoritmo que lê o valor da mercadoria, calcula e mostra o valor final a ser pago incluindo, se for o caso, a taxa de embrulho para presente que é de R$ 1,50.</a:t>
                      </a: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2C2A49C-632B-4D57-907D-171212B891A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048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“caixa"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valor;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caracter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 presente;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(“Informe o valor da mercadoria:”);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(valor);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(“Deverá ser embrulhada para presente?”);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(presente);</a:t>
            </a: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presente == ‘S’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valor = valor + 1.50;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(“Total a pagar: ”,valor);</a:t>
            </a: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04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319720A-BEDE-4E60-891A-35D7D711097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(exemplo...):</a:t>
            </a: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valor;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presente;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("Informe o valor da mercadoria:");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 &amp;valor);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("Deverá ser embrulhada para presente?");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("%c", &amp;presente);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15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E12786-89C2-4234-9908-AAA46DF9365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(...continuação do exemplo):</a:t>
            </a: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(presente == 'S') {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	valor = valor + 1.50;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("Total a pagar: %f",valor);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25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Algoritmos com Alternativas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1397EC4-20F6-4855-B8B6-AAB6B6666AB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funções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dos inconvenientes de se utilizar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scanf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se ler um dado do tipo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(%c) é que 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(\n) que fica armazenado no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buffer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entrada do teclado é levando em consideração pelo programa.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se evitar esse inconveniente, utiliza-se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logo após a leitura (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anterior: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("Informe o valor da mercadoria:");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 &amp;valor);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("Deverá ser embrulhada para presente?");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("%c", &amp;presente);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35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Seta para a direita 9"/>
          <p:cNvSpPr/>
          <p:nvPr/>
        </p:nvSpPr>
        <p:spPr bwMode="auto">
          <a:xfrm>
            <a:off x="3403600" y="4738688"/>
            <a:ext cx="2286000" cy="1428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3563" name="CaixaDeTexto 11"/>
          <p:cNvSpPr txBox="1">
            <a:spLocks noChangeArrowheads="1"/>
          </p:cNvSpPr>
          <p:nvPr/>
        </p:nvSpPr>
        <p:spPr bwMode="auto">
          <a:xfrm>
            <a:off x="5692775" y="4630738"/>
            <a:ext cx="1970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 o </a:t>
            </a:r>
            <a:r>
              <a:rPr lang="pt-BR" altLang="pt-BR" sz="18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 bwMode="auto">
          <a:xfrm>
            <a:off x="1500188" y="4167188"/>
            <a:ext cx="3143250" cy="26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 bwMode="auto">
          <a:xfrm>
            <a:off x="1500188" y="5260975"/>
            <a:ext cx="3143250" cy="287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funções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Na verdade,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serve para ler uma entrada do tipo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pode, nesse exemplo, ser utilizada no lugar do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scanf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;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("Informe o valor da mercadoria:");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 &amp;valor);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("Deverá ser embrulhada para presente?");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presente =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("%c", &amp;presente);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EA933D1-DFBD-4675-B463-B8FCCD89094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45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Seta para a direita 9"/>
          <p:cNvSpPr/>
          <p:nvPr/>
        </p:nvSpPr>
        <p:spPr bwMode="auto">
          <a:xfrm>
            <a:off x="3403600" y="3679825"/>
            <a:ext cx="2286000" cy="1428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589" name="CaixaDeTexto 11"/>
          <p:cNvSpPr txBox="1">
            <a:spLocks noChangeArrowheads="1"/>
          </p:cNvSpPr>
          <p:nvPr/>
        </p:nvSpPr>
        <p:spPr bwMode="auto">
          <a:xfrm>
            <a:off x="5692775" y="3571875"/>
            <a:ext cx="197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 o </a:t>
            </a:r>
            <a:r>
              <a:rPr lang="pt-BR" altLang="pt-BR" sz="18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</a:t>
            </a:r>
          </a:p>
        </p:txBody>
      </p:sp>
      <p:sp>
        <p:nvSpPr>
          <p:cNvPr id="32" name="Seta circular 31"/>
          <p:cNvSpPr/>
          <p:nvPr/>
        </p:nvSpPr>
        <p:spPr bwMode="auto">
          <a:xfrm rot="16454255">
            <a:off x="720725" y="4330700"/>
            <a:ext cx="1374775" cy="1057275"/>
          </a:xfrm>
          <a:prstGeom prst="circularArrow">
            <a:avLst>
              <a:gd name="adj1" fmla="val 3794"/>
              <a:gd name="adj2" fmla="val 1142319"/>
              <a:gd name="adj3" fmla="val 20205480"/>
              <a:gd name="adj4" fmla="val 10381519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 bwMode="auto">
          <a:xfrm>
            <a:off x="1500188" y="4152900"/>
            <a:ext cx="3286125" cy="3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1500188" y="3071813"/>
            <a:ext cx="3286125" cy="285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funções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Já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putchar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serve para mostrar o conteúdo de uma variável do tipo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na tela do computador e pode, nesse exemplo, ser utilizada no lugar do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printf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;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putchar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(letra);</a:t>
            </a: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(“%c”, letra);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8AF5ADB-3318-433B-A798-CE20A359584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56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8" name="Seta circular 17"/>
          <p:cNvSpPr/>
          <p:nvPr/>
        </p:nvSpPr>
        <p:spPr bwMode="auto">
          <a:xfrm rot="16454255">
            <a:off x="720725" y="3248025"/>
            <a:ext cx="1374775" cy="1057275"/>
          </a:xfrm>
          <a:prstGeom prst="circularArrow">
            <a:avLst>
              <a:gd name="adj1" fmla="val 3794"/>
              <a:gd name="adj2" fmla="val 1142319"/>
              <a:gd name="adj3" fmla="val 20205480"/>
              <a:gd name="adj4" fmla="val 10381519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 bwMode="auto">
          <a:xfrm>
            <a:off x="1500188" y="4167188"/>
            <a:ext cx="2928937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05384EF-4633-449B-A1F0-99B6461B9A0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662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Já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que requer a inclusão do arquivo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conio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 (#include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conio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.h&gt;), dispensa a necessidade de se utilizar 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após a entrada do caractere via teclado.</a:t>
            </a: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("Informe o valor da mercadoria:");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("%f", &amp;valor);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("Deverá ser embrulhada para presente?");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presente =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Uma outra opção é a função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getche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que além de ler o caractere dispensando 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faz um eco do caractere digitado na tela do computador.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66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auto">
          <a:xfrm>
            <a:off x="1500188" y="4427538"/>
            <a:ext cx="3143250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1500188" y="3617913"/>
            <a:ext cx="3143250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Entrada e saída de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sequências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caracteres (strings):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nome[50];                   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seu nome: ");</a:t>
            </a:r>
          </a:p>
          <a:p>
            <a:pPr lvl="1"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("%[^\n]", nome);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("O nome digitado foi: %s \n", nome);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9608184-4F3F-45B9-A83D-521C8E8563F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76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cxnSp>
        <p:nvCxnSpPr>
          <p:cNvPr id="15" name="Conector de seta reta 14"/>
          <p:cNvCxnSpPr/>
          <p:nvPr/>
        </p:nvCxnSpPr>
        <p:spPr bwMode="auto">
          <a:xfrm rot="10800000">
            <a:off x="4786313" y="3736975"/>
            <a:ext cx="121443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auto">
          <a:xfrm>
            <a:off x="1500188" y="4725988"/>
            <a:ext cx="2928937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500188" y="4167188"/>
            <a:ext cx="2928937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funções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gets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puts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nome[50];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seu nome: ");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(nome);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("O nome digitado foi: ");</a:t>
            </a: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(nome);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D3B6ECA-3691-456D-812B-EC5DDC04EAE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286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BAD8ADA-5527-4586-B443-F0AE35B5F3D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643188"/>
            <a:ext cx="85725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se...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entao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senao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fimse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2571750"/>
            <a:ext cx="30876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4DD6E9F-2994-4B2C-BEF7-9AAA9F50F82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se...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entao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senao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fimse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5B1F660-279A-42FA-9CA7-026FFCC3975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/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“Area2"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senao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428750" y="4179888"/>
            <a:ext cx="6286500" cy="677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1" name="Rectangle 8"/>
          <p:cNvSpPr/>
          <p:nvPr/>
        </p:nvSpPr>
        <p:spPr bwMode="auto">
          <a:xfrm>
            <a:off x="1428750" y="3429000"/>
            <a:ext cx="6286500" cy="727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ED8BCF-70EA-49AB-BC8E-A93BC9A81E1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/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“Area2"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senao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 bwMode="auto">
          <a:xfrm>
            <a:off x="1000125" y="4643438"/>
            <a:ext cx="7215188" cy="857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BA3AB30-C548-4DF4-B7AC-776E5BC1F5A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6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lógicos: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! 0 &amp;&amp; 0 |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0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! (0 &amp;&amp; 0) |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0</a:t>
            </a: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ATENÇÃO: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 operador “!” tem mais alta precedência que qualquer operador aritmético. Já os operadores “&amp;&amp;” e “|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” têm mais baixa precedência.                           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1463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!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NAO (Negação)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&amp;&amp;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 (Conjunção)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|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|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 (Disjunção inclusiva)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/>
        </p:nvSpPr>
        <p:spPr bwMode="auto">
          <a:xfrm>
            <a:off x="214313" y="4546600"/>
            <a:ext cx="4857750" cy="477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2" name="Rectangle 8"/>
          <p:cNvSpPr/>
          <p:nvPr/>
        </p:nvSpPr>
        <p:spPr bwMode="auto">
          <a:xfrm>
            <a:off x="214313" y="4010025"/>
            <a:ext cx="4857750" cy="512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828800"/>
            <a:ext cx="35496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14375" y="6215063"/>
            <a:ext cx="1905000" cy="457200"/>
          </a:xfrm>
        </p:spPr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A48807B-6CD2-4C1E-97B1-114E4C8A692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2486025"/>
            <a:ext cx="5143500" cy="28003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“Area2"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senao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("Raio não pode ser nulo ou negativo!")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86563" y="5762625"/>
            <a:ext cx="357187" cy="1428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fim</a:t>
            </a:r>
          </a:p>
        </p:txBody>
      </p:sp>
      <p:sp>
        <p:nvSpPr>
          <p:cNvPr id="33803" name="Retângulo 12"/>
          <p:cNvSpPr>
            <a:spLocks noChangeArrowheads="1"/>
          </p:cNvSpPr>
          <p:nvPr/>
        </p:nvSpPr>
        <p:spPr bwMode="auto">
          <a:xfrm>
            <a:off x="6988175" y="3500438"/>
            <a:ext cx="1785938" cy="207168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4" name="Retângulo 13"/>
          <p:cNvSpPr/>
          <p:nvPr/>
        </p:nvSpPr>
        <p:spPr bwMode="auto">
          <a:xfrm>
            <a:off x="5178425" y="3500438"/>
            <a:ext cx="1798638" cy="2071687"/>
          </a:xfrm>
          <a:prstGeom prst="rect">
            <a:avLst/>
          </a:prstGeom>
          <a:solidFill>
            <a:schemeClr val="accent2">
              <a:alpha val="13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/>
        </p:nvSpPr>
        <p:spPr bwMode="auto">
          <a:xfrm>
            <a:off x="642938" y="3573463"/>
            <a:ext cx="3286125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5" name="Rectangle 9"/>
          <p:cNvSpPr/>
          <p:nvPr/>
        </p:nvSpPr>
        <p:spPr bwMode="auto">
          <a:xfrm>
            <a:off x="642938" y="4294188"/>
            <a:ext cx="3286125" cy="452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7" name="Rectangle 7"/>
          <p:cNvSpPr/>
          <p:nvPr/>
        </p:nvSpPr>
        <p:spPr>
          <a:xfrm>
            <a:off x="571500" y="2368550"/>
            <a:ext cx="3929063" cy="2632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“Area1"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(Raio, 2)</a:t>
            </a: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Raio &lt;= 0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("Raio inválido!")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9"/>
          <p:cNvSpPr/>
          <p:nvPr/>
        </p:nvSpPr>
        <p:spPr bwMode="auto">
          <a:xfrm>
            <a:off x="4572000" y="4157663"/>
            <a:ext cx="3286125" cy="452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2" name="Rectangle 8"/>
          <p:cNvSpPr/>
          <p:nvPr/>
        </p:nvSpPr>
        <p:spPr bwMode="auto">
          <a:xfrm>
            <a:off x="4572000" y="3622675"/>
            <a:ext cx="3286125" cy="485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14375" y="6215063"/>
            <a:ext cx="1905000" cy="457200"/>
          </a:xfrm>
        </p:spPr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81BACD1-6C5A-4278-8704-6A813957C40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x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6313" y="2071688"/>
            <a:ext cx="3857625" cy="28003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“Area2"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, Raio:</a:t>
            </a:r>
            <a:endParaRPr lang="pt-BR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("Entre com o raio do círculo")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(Raio)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Raio &gt; 0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entao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&lt;- 3.14*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(Raio,2)</a:t>
            </a:r>
          </a:p>
          <a:p>
            <a:pPr eaLnBrk="1" hangingPunct="1">
              <a:defRPr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("A área é ", </a:t>
            </a:r>
            <a:r>
              <a:rPr lang="pt-BR" sz="11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senao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1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("Raio inválido!")</a:t>
            </a:r>
          </a:p>
          <a:p>
            <a:pPr eaLnBrk="1" hangingPunct="1"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fimse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1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100" b="1" u="sng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828800"/>
            <a:ext cx="35496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14375" y="6215063"/>
            <a:ext cx="1905000" cy="457200"/>
          </a:xfrm>
        </p:spPr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8386DF7-D0D2-43C6-BBF1-EE7DADA5370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 x composta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86563" y="5762625"/>
            <a:ext cx="357187" cy="1428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fim</a:t>
            </a:r>
          </a:p>
        </p:txBody>
      </p:sp>
      <p:sp>
        <p:nvSpPr>
          <p:cNvPr id="35848" name="Retângulo 12"/>
          <p:cNvSpPr>
            <a:spLocks noChangeArrowheads="1"/>
          </p:cNvSpPr>
          <p:nvPr/>
        </p:nvSpPr>
        <p:spPr bwMode="auto">
          <a:xfrm>
            <a:off x="6988175" y="3500438"/>
            <a:ext cx="1785938" cy="207168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4" name="Retângulo 13"/>
          <p:cNvSpPr/>
          <p:nvPr/>
        </p:nvSpPr>
        <p:spPr bwMode="auto">
          <a:xfrm>
            <a:off x="5178425" y="3500438"/>
            <a:ext cx="1798638" cy="2071687"/>
          </a:xfrm>
          <a:prstGeom prst="rect">
            <a:avLst/>
          </a:prstGeom>
          <a:solidFill>
            <a:schemeClr val="accent2">
              <a:alpha val="13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358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928813"/>
            <a:ext cx="2968625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/>
          <p:nvPr/>
        </p:nvSpPr>
        <p:spPr bwMode="auto">
          <a:xfrm>
            <a:off x="3154363" y="5786438"/>
            <a:ext cx="357187" cy="1428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fim</a:t>
            </a:r>
          </a:p>
        </p:txBody>
      </p:sp>
      <p:sp>
        <p:nvSpPr>
          <p:cNvPr id="35852" name="Retângulo 12"/>
          <p:cNvSpPr>
            <a:spLocks noChangeArrowheads="1"/>
          </p:cNvSpPr>
          <p:nvPr/>
        </p:nvSpPr>
        <p:spPr bwMode="auto">
          <a:xfrm>
            <a:off x="2697163" y="3643313"/>
            <a:ext cx="1516062" cy="1928812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7" name="Retângulo 16"/>
          <p:cNvSpPr/>
          <p:nvPr/>
        </p:nvSpPr>
        <p:spPr bwMode="auto">
          <a:xfrm>
            <a:off x="1071563" y="3643313"/>
            <a:ext cx="1550987" cy="2465387"/>
          </a:xfrm>
          <a:prstGeom prst="rect">
            <a:avLst/>
          </a:prstGeom>
          <a:solidFill>
            <a:schemeClr val="accent2">
              <a:alpha val="13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 bwMode="auto">
          <a:xfrm>
            <a:off x="1500188" y="4071938"/>
            <a:ext cx="3000375" cy="571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1493838" y="3071813"/>
            <a:ext cx="3000375" cy="571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 composta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Forma geral em C: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FA89535-F21B-4941-B756-2B58124E38D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5400000">
            <a:off x="820738" y="3332163"/>
            <a:ext cx="642937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 bwMode="auto">
          <a:xfrm rot="5400000">
            <a:off x="855663" y="4297363"/>
            <a:ext cx="573087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 composta  (exemplo):</a:t>
            </a:r>
          </a:p>
          <a:p>
            <a:pPr algn="just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Area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Raio;  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("Informe o valor do raio:");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&amp;Raio);</a:t>
            </a:r>
          </a:p>
          <a:p>
            <a:pPr algn="just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(Raio &gt; 0) {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	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Area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3.14*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pow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(Raio,2);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	printf("A area eh: %.2f \n",Area);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} </a:t>
            </a:r>
            <a:r>
              <a:rPr lang="pt-BR" sz="1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        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printf("Raio não pode ser nulo ou negativo! \n");        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}        </a:t>
            </a:r>
          </a:p>
          <a:p>
            <a:pPr algn="just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pt-BR" sz="14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7A93411-5088-44E6-935B-09FB26913AF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 bwMode="auto">
          <a:xfrm>
            <a:off x="1500188" y="4143375"/>
            <a:ext cx="4071937" cy="1714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1500188" y="2155825"/>
            <a:ext cx="4071937" cy="1714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Alternativas aninhadas em C:</a:t>
            </a: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</a:t>
            </a:r>
          </a:p>
          <a:p>
            <a:pPr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2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</a:t>
            </a:r>
          </a:p>
          <a:p>
            <a:pPr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2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7F52ED0-C7BE-4A76-8168-A88A42173B6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891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392113" y="3025775"/>
            <a:ext cx="150018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5400000">
            <a:off x="393700" y="4964113"/>
            <a:ext cx="1500187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 bwMode="auto">
          <a:xfrm rot="5400000">
            <a:off x="1975644" y="2785269"/>
            <a:ext cx="142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 bwMode="auto">
          <a:xfrm rot="5400000">
            <a:off x="1977231" y="3261519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 bwMode="auto">
          <a:xfrm rot="5400000">
            <a:off x="1978819" y="4737894"/>
            <a:ext cx="142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 bwMode="auto">
          <a:xfrm rot="5400000">
            <a:off x="1978819" y="5201444"/>
            <a:ext cx="142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14375" y="6215063"/>
            <a:ext cx="1905000" cy="457200"/>
          </a:xfrm>
        </p:spPr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534127F-87FA-492A-A6D6-49B9747D877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Alternativas aninhadas em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C: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5" name="Rectangle 10"/>
          <p:cNvSpPr/>
          <p:nvPr/>
        </p:nvSpPr>
        <p:spPr bwMode="auto">
          <a:xfrm>
            <a:off x="3154363" y="5786438"/>
            <a:ext cx="357187" cy="1428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fim</a:t>
            </a:r>
          </a:p>
        </p:txBody>
      </p:sp>
      <p:pic>
        <p:nvPicPr>
          <p:cNvPr id="39943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773238"/>
            <a:ext cx="4248150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Alternativas aninhadas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(em </a:t>
            </a:r>
            <a:r>
              <a:rPr lang="pt-BR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Portugol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):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8E26879-8CA3-4EAE-98AD-03E336D3153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42" y="1823982"/>
            <a:ext cx="7108479" cy="25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4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 bwMode="auto">
          <a:xfrm>
            <a:off x="1500188" y="2155825"/>
            <a:ext cx="4071937" cy="1714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1500188" y="4608513"/>
            <a:ext cx="4071937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1500188" y="4130675"/>
            <a:ext cx="4071937" cy="22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 bwMode="auto">
          <a:xfrm>
            <a:off x="1500188" y="5106988"/>
            <a:ext cx="4071937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1500188" y="5559425"/>
            <a:ext cx="4071937" cy="22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434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Alternativas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aninhadas (em C):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	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{</a:t>
            </a:r>
          </a:p>
          <a:p>
            <a:pPr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lvl="2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2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		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(&lt;expressão&gt;) {</a:t>
            </a:r>
          </a:p>
          <a:p>
            <a:pPr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(&lt;expressão&gt;) {</a:t>
            </a:r>
          </a:p>
          <a:p>
            <a:pPr marL="0"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&lt;comandos&gt;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0" lvl="4"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	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8E26879-8CA3-4EAE-98AD-03E336D3153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1" name="Conector reto 10"/>
          <p:cNvCxnSpPr/>
          <p:nvPr/>
        </p:nvCxnSpPr>
        <p:spPr bwMode="auto">
          <a:xfrm rot="5400000">
            <a:off x="392113" y="3025775"/>
            <a:ext cx="150018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 bwMode="auto">
          <a:xfrm rot="5400000">
            <a:off x="1977231" y="2785269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 bwMode="auto">
          <a:xfrm rot="5400000">
            <a:off x="1977231" y="3263107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 bwMode="auto">
          <a:xfrm rot="5400000">
            <a:off x="1072356" y="4248944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 bwMode="auto">
          <a:xfrm rot="5400000">
            <a:off x="1072356" y="4736307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 bwMode="auto">
          <a:xfrm rot="5400000">
            <a:off x="1072356" y="5215732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 bwMode="auto">
          <a:xfrm rot="5400000">
            <a:off x="1072356" y="5677694"/>
            <a:ext cx="1428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D2DF36F-89BB-4FB9-B09F-89F773D5677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escolhas: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escolha...caso...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outrocaso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fimescolha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780928"/>
            <a:ext cx="7815001" cy="293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F8BF163-048E-4985-A952-C5BE62F2DC4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lógicos:</a:t>
            </a:r>
          </a:p>
        </p:txBody>
      </p:sp>
      <p:pic>
        <p:nvPicPr>
          <p:cNvPr id="71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538413"/>
            <a:ext cx="1598612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2609850"/>
            <a:ext cx="2281237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88" y="2571750"/>
            <a:ext cx="22701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038350"/>
            <a:ext cx="128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038350"/>
            <a:ext cx="109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2051050"/>
            <a:ext cx="9017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CaixaDeTexto 17"/>
          <p:cNvSpPr txBox="1">
            <a:spLocks noChangeArrowheads="1"/>
          </p:cNvSpPr>
          <p:nvPr/>
        </p:nvSpPr>
        <p:spPr bwMode="auto">
          <a:xfrm>
            <a:off x="1357313" y="4467225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!A</a:t>
            </a:r>
          </a:p>
        </p:txBody>
      </p:sp>
      <p:sp>
        <p:nvSpPr>
          <p:cNvPr id="7184" name="CaixaDeTexto 19"/>
          <p:cNvSpPr txBox="1">
            <a:spLocks noChangeArrowheads="1"/>
          </p:cNvSpPr>
          <p:nvPr/>
        </p:nvSpPr>
        <p:spPr bwMode="auto">
          <a:xfrm>
            <a:off x="6605588" y="5434013"/>
            <a:ext cx="1103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|| B</a:t>
            </a:r>
          </a:p>
        </p:txBody>
      </p:sp>
      <p:sp>
        <p:nvSpPr>
          <p:cNvPr id="7185" name="CaixaDeTexto 20"/>
          <p:cNvSpPr txBox="1">
            <a:spLocks noChangeArrowheads="1"/>
          </p:cNvSpPr>
          <p:nvPr/>
        </p:nvSpPr>
        <p:spPr bwMode="auto">
          <a:xfrm>
            <a:off x="3519488" y="5467350"/>
            <a:ext cx="1273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&amp;&amp; B</a:t>
            </a:r>
          </a:p>
        </p:txBody>
      </p:sp>
      <p:sp>
        <p:nvSpPr>
          <p:cNvPr id="2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B5467D0-1379-40F6-9D01-04BDA8E6073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escolhas: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escolha...caso...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outrocaso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</a:t>
            </a:r>
            <a:r>
              <a:rPr lang="pt-BR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fimescolha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grpSp>
        <p:nvGrpSpPr>
          <p:cNvPr id="43014" name="Grupo 37"/>
          <p:cNvGrpSpPr>
            <a:grpSpLocks/>
          </p:cNvGrpSpPr>
          <p:nvPr/>
        </p:nvGrpSpPr>
        <p:grpSpPr bwMode="auto">
          <a:xfrm>
            <a:off x="2357438" y="2714625"/>
            <a:ext cx="4286250" cy="3109913"/>
            <a:chOff x="2909885" y="2578106"/>
            <a:chExt cx="3300412" cy="2324100"/>
          </a:xfrm>
        </p:grpSpPr>
        <p:sp>
          <p:nvSpPr>
            <p:cNvPr id="43016" name="Text Box 35"/>
            <p:cNvSpPr txBox="1">
              <a:spLocks noChangeArrowheads="1"/>
            </p:cNvSpPr>
            <p:nvPr/>
          </p:nvSpPr>
          <p:spPr bwMode="auto">
            <a:xfrm>
              <a:off x="5238747" y="2830519"/>
              <a:ext cx="971550" cy="195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outrocaso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017" name="Text Box 34"/>
            <p:cNvSpPr txBox="1">
              <a:spLocks noChangeArrowheads="1"/>
            </p:cNvSpPr>
            <p:nvPr/>
          </p:nvSpPr>
          <p:spPr bwMode="auto">
            <a:xfrm>
              <a:off x="3717922" y="2830519"/>
              <a:ext cx="971550" cy="195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caso &lt;exp2&gt;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018" name="Text Box 33"/>
            <p:cNvSpPr txBox="1">
              <a:spLocks noChangeArrowheads="1"/>
            </p:cNvSpPr>
            <p:nvPr/>
          </p:nvSpPr>
          <p:spPr bwMode="auto">
            <a:xfrm>
              <a:off x="2909885" y="2840044"/>
              <a:ext cx="846137" cy="195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caso &lt;exp1&gt;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019" name="AutoShape 32"/>
            <p:cNvSpPr>
              <a:spLocks noChangeArrowheads="1"/>
            </p:cNvSpPr>
            <p:nvPr/>
          </p:nvSpPr>
          <p:spPr bwMode="auto">
            <a:xfrm>
              <a:off x="4389435" y="2787656"/>
              <a:ext cx="923925" cy="50958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3020" name="Rectangle 31"/>
            <p:cNvSpPr>
              <a:spLocks noChangeArrowheads="1"/>
            </p:cNvSpPr>
            <p:nvPr/>
          </p:nvSpPr>
          <p:spPr bwMode="auto">
            <a:xfrm>
              <a:off x="2978147" y="336550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3021" name="Rectangle 30"/>
            <p:cNvSpPr>
              <a:spLocks noChangeArrowheads="1"/>
            </p:cNvSpPr>
            <p:nvPr/>
          </p:nvSpPr>
          <p:spPr bwMode="auto">
            <a:xfrm>
              <a:off x="2978147" y="3925894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3022" name="Rectangle 29"/>
            <p:cNvSpPr>
              <a:spLocks noChangeArrowheads="1"/>
            </p:cNvSpPr>
            <p:nvPr/>
          </p:nvSpPr>
          <p:spPr bwMode="auto">
            <a:xfrm>
              <a:off x="3817935" y="336550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3023" name="Rectangle 28"/>
            <p:cNvSpPr>
              <a:spLocks noChangeArrowheads="1"/>
            </p:cNvSpPr>
            <p:nvPr/>
          </p:nvSpPr>
          <p:spPr bwMode="auto">
            <a:xfrm>
              <a:off x="3817935" y="393065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3024" name="Rectangle 27"/>
            <p:cNvSpPr>
              <a:spLocks noChangeArrowheads="1"/>
            </p:cNvSpPr>
            <p:nvPr/>
          </p:nvSpPr>
          <p:spPr bwMode="auto">
            <a:xfrm>
              <a:off x="5324472" y="336550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3025" name="Rectangle 26"/>
            <p:cNvSpPr>
              <a:spLocks noChangeArrowheads="1"/>
            </p:cNvSpPr>
            <p:nvPr/>
          </p:nvSpPr>
          <p:spPr bwMode="auto">
            <a:xfrm>
              <a:off x="5324472" y="3930656"/>
              <a:ext cx="635000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sp>
          <p:nvSpPr>
            <p:cNvPr id="43026" name="Oval 25"/>
            <p:cNvSpPr>
              <a:spLocks noChangeArrowheads="1"/>
            </p:cNvSpPr>
            <p:nvPr/>
          </p:nvSpPr>
          <p:spPr bwMode="auto">
            <a:xfrm>
              <a:off x="4016372" y="4491044"/>
              <a:ext cx="196850" cy="2047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100"/>
            </a:p>
          </p:txBody>
        </p:sp>
        <p:cxnSp>
          <p:nvCxnSpPr>
            <p:cNvPr id="43027" name="AutoShape 24"/>
            <p:cNvCxnSpPr>
              <a:cxnSpLocks noChangeShapeType="1"/>
            </p:cNvCxnSpPr>
            <p:nvPr/>
          </p:nvCxnSpPr>
          <p:spPr bwMode="auto">
            <a:xfrm rot="10800000" flipV="1">
              <a:off x="3298822" y="3044831"/>
              <a:ext cx="1089025" cy="314325"/>
            </a:xfrm>
            <a:prstGeom prst="bentConnector3">
              <a:avLst>
                <a:gd name="adj1" fmla="val 997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8" name="AutoShape 23"/>
            <p:cNvCxnSpPr>
              <a:cxnSpLocks noChangeShapeType="1"/>
            </p:cNvCxnSpPr>
            <p:nvPr/>
          </p:nvCxnSpPr>
          <p:spPr bwMode="auto">
            <a:xfrm>
              <a:off x="5311772" y="3041656"/>
              <a:ext cx="331788" cy="314325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9" name="AutoShape 22"/>
            <p:cNvCxnSpPr>
              <a:cxnSpLocks noChangeShapeType="1"/>
            </p:cNvCxnSpPr>
            <p:nvPr/>
          </p:nvCxnSpPr>
          <p:spPr bwMode="auto">
            <a:xfrm>
              <a:off x="4117972" y="3044831"/>
              <a:ext cx="0" cy="314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0" name="AutoShape 21"/>
            <p:cNvCxnSpPr>
              <a:cxnSpLocks noChangeShapeType="1"/>
            </p:cNvCxnSpPr>
            <p:nvPr/>
          </p:nvCxnSpPr>
          <p:spPr bwMode="auto">
            <a:xfrm>
              <a:off x="3298822" y="3719519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1" name="AutoShape 20"/>
            <p:cNvCxnSpPr>
              <a:cxnSpLocks noChangeShapeType="1"/>
            </p:cNvCxnSpPr>
            <p:nvPr/>
          </p:nvCxnSpPr>
          <p:spPr bwMode="auto">
            <a:xfrm>
              <a:off x="4117972" y="3724281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2" name="AutoShape 19"/>
            <p:cNvCxnSpPr>
              <a:cxnSpLocks noChangeShapeType="1"/>
            </p:cNvCxnSpPr>
            <p:nvPr/>
          </p:nvCxnSpPr>
          <p:spPr bwMode="auto">
            <a:xfrm>
              <a:off x="5645147" y="3724281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3" name="AutoShape 18"/>
            <p:cNvCxnSpPr>
              <a:cxnSpLocks noChangeShapeType="1"/>
            </p:cNvCxnSpPr>
            <p:nvPr/>
          </p:nvCxnSpPr>
          <p:spPr bwMode="auto">
            <a:xfrm>
              <a:off x="3287710" y="4286256"/>
              <a:ext cx="728662" cy="301625"/>
            </a:xfrm>
            <a:prstGeom prst="bentConnector3">
              <a:avLst>
                <a:gd name="adj1" fmla="val 21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4" name="AutoShape 17"/>
            <p:cNvCxnSpPr>
              <a:cxnSpLocks noChangeShapeType="1"/>
            </p:cNvCxnSpPr>
            <p:nvPr/>
          </p:nvCxnSpPr>
          <p:spPr bwMode="auto">
            <a:xfrm>
              <a:off x="4117972" y="428625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5" name="AutoShape 16"/>
            <p:cNvCxnSpPr>
              <a:cxnSpLocks noChangeShapeType="1"/>
            </p:cNvCxnSpPr>
            <p:nvPr/>
          </p:nvCxnSpPr>
          <p:spPr bwMode="auto">
            <a:xfrm rot="10800000" flipV="1">
              <a:off x="4214810" y="4286256"/>
              <a:ext cx="1430337" cy="301625"/>
            </a:xfrm>
            <a:prstGeom prst="bentConnector3">
              <a:avLst>
                <a:gd name="adj1" fmla="val -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6" name="AutoShape 15"/>
            <p:cNvCxnSpPr>
              <a:cxnSpLocks noChangeShapeType="1"/>
            </p:cNvCxnSpPr>
            <p:nvPr/>
          </p:nvCxnSpPr>
          <p:spPr bwMode="auto">
            <a:xfrm>
              <a:off x="4117972" y="4695831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7" name="AutoShape 14"/>
            <p:cNvCxnSpPr>
              <a:cxnSpLocks noChangeShapeType="1"/>
            </p:cNvCxnSpPr>
            <p:nvPr/>
          </p:nvCxnSpPr>
          <p:spPr bwMode="auto">
            <a:xfrm>
              <a:off x="4846635" y="257810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8" name="Text Box 13"/>
            <p:cNvSpPr txBox="1">
              <a:spLocks noChangeArrowheads="1"/>
            </p:cNvSpPr>
            <p:nvPr/>
          </p:nvSpPr>
          <p:spPr bwMode="auto">
            <a:xfrm>
              <a:off x="4552947" y="2967044"/>
              <a:ext cx="593725" cy="130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&lt;expressão&gt;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039" name="Text Box 12"/>
            <p:cNvSpPr txBox="1">
              <a:spLocks noChangeArrowheads="1"/>
            </p:cNvSpPr>
            <p:nvPr/>
          </p:nvSpPr>
          <p:spPr bwMode="auto">
            <a:xfrm>
              <a:off x="3101972" y="3405194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040" name="Text Box 11"/>
            <p:cNvSpPr txBox="1">
              <a:spLocks noChangeArrowheads="1"/>
            </p:cNvSpPr>
            <p:nvPr/>
          </p:nvSpPr>
          <p:spPr bwMode="auto">
            <a:xfrm>
              <a:off x="3101972" y="3971931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041" name="Text Box 10"/>
            <p:cNvSpPr txBox="1">
              <a:spLocks noChangeArrowheads="1"/>
            </p:cNvSpPr>
            <p:nvPr/>
          </p:nvSpPr>
          <p:spPr bwMode="auto">
            <a:xfrm>
              <a:off x="3946522" y="3408369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042" name="Text Box 9"/>
            <p:cNvSpPr txBox="1">
              <a:spLocks noChangeArrowheads="1"/>
            </p:cNvSpPr>
            <p:nvPr/>
          </p:nvSpPr>
          <p:spPr bwMode="auto">
            <a:xfrm>
              <a:off x="3946522" y="3975106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043" name="Text Box 8"/>
            <p:cNvSpPr txBox="1">
              <a:spLocks noChangeArrowheads="1"/>
            </p:cNvSpPr>
            <p:nvPr/>
          </p:nvSpPr>
          <p:spPr bwMode="auto">
            <a:xfrm>
              <a:off x="5457822" y="3417894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044" name="Text Box 7"/>
            <p:cNvSpPr txBox="1">
              <a:spLocks noChangeArrowheads="1"/>
            </p:cNvSpPr>
            <p:nvPr/>
          </p:nvSpPr>
          <p:spPr bwMode="auto">
            <a:xfrm>
              <a:off x="5457822" y="3984631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altLang="pt-BR" sz="1100" baseline="-30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pt-BR" altLang="pt-BR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015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A12396D-098E-4522-BB3C-D28E1319D65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46367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dois operandos e um código de operação (1 - Soma, 2 - Subtração, 3 - Divisão ou 4 - Multiplicação) e realiza a operação correspondente sobre os operandos fornecidos pelo usuário.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0992720-5FCD-496B-B524-16CF96C6317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“calcula"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operando1, operando2, resultado;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operacao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primeiro operando:");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(operando1);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segundo operando:");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(operando2);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(“*****************”);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(“Menu”);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(“*****************”);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(“1 - Soma”);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(“2 - Subtração”);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(“3 - Divisão”);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(“4 - Multiplicação”);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(“Entre com a opção:”);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3831C6-3F9E-420C-9D10-57F727EAB2A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1000125" y="1273175"/>
            <a:ext cx="7000875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50" dirty="0" err="1">
                <a:latin typeface="Courier New" pitchFamily="49" charset="0"/>
                <a:cs typeface="Courier New" pitchFamily="49" charset="0"/>
              </a:rPr>
              <a:t>operacao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escolha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50" dirty="0" err="1">
                <a:latin typeface="Courier New" pitchFamily="49" charset="0"/>
                <a:cs typeface="Courier New" pitchFamily="49" charset="0"/>
              </a:rPr>
              <a:t>operacao</a:t>
            </a:r>
            <a:endParaRPr lang="pt-BR" sz="14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caso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resultado = operando1 + operando2;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 resultado da soma é:”, resultado);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caso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resultado = operando1 - operando2;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 resultado da subtração é:”, resultado);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caso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resultado = operando1 / operando2;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 resultado da divisão é:”, resultado);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caso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 4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resultado = operando1 * operando2;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 resultado da multiplicação é:”, resultado);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50" b="1" u="sng" dirty="0" err="1">
                <a:latin typeface="Courier New" pitchFamily="49" charset="0"/>
                <a:cs typeface="Courier New" pitchFamily="49" charset="0"/>
              </a:rPr>
              <a:t>outrocaso</a:t>
            </a:r>
            <a:endParaRPr lang="pt-BR" sz="145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45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450" dirty="0">
                <a:latin typeface="Courier New" pitchFamily="49" charset="0"/>
                <a:cs typeface="Courier New" pitchFamily="49" charset="0"/>
              </a:rPr>
              <a:t>(“Operação inválida”);</a:t>
            </a:r>
          </a:p>
          <a:p>
            <a:pPr eaLnBrk="1" hangingPunct="1">
              <a:defRPr/>
            </a:pPr>
            <a:r>
              <a:rPr lang="pt-BR" sz="14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50" b="1" u="sng" dirty="0" err="1">
                <a:latin typeface="Courier New" pitchFamily="49" charset="0"/>
                <a:cs typeface="Courier New" pitchFamily="49" charset="0"/>
              </a:rPr>
              <a:t>fimescolha</a:t>
            </a:r>
            <a:endParaRPr lang="pt-BR" sz="145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45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45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344613"/>
            <a:ext cx="6934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 de múltiplas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(exemplo):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/>
          <p:nvPr/>
        </p:nvSpPr>
        <p:spPr bwMode="auto">
          <a:xfrm>
            <a:off x="1454150" y="5454650"/>
            <a:ext cx="6286500" cy="260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2" name="Rectangle 8"/>
          <p:cNvSpPr/>
          <p:nvPr/>
        </p:nvSpPr>
        <p:spPr bwMode="auto">
          <a:xfrm>
            <a:off x="1449388" y="4727575"/>
            <a:ext cx="6286500" cy="47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1" name="Rectangle 8"/>
          <p:cNvSpPr/>
          <p:nvPr/>
        </p:nvSpPr>
        <p:spPr bwMode="auto">
          <a:xfrm>
            <a:off x="1454150" y="3987800"/>
            <a:ext cx="6286500" cy="47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0" name="Rectangle 8"/>
          <p:cNvSpPr/>
          <p:nvPr/>
        </p:nvSpPr>
        <p:spPr bwMode="auto">
          <a:xfrm>
            <a:off x="1436688" y="3252788"/>
            <a:ext cx="6286500" cy="4746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Alternativas de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múltiplas escolhas: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Forma geral em C: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switch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variavel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 {                 apenas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ou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char</a:t>
            </a: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valor1: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valor2: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valorN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default: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&lt;comandos&gt;</a:t>
            </a:r>
            <a:endParaRPr lang="pt-BR" sz="1600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9B37475-2D79-4426-9F17-8CD6B196D38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71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16200000" flipH="1">
            <a:off x="-269082" y="4231482"/>
            <a:ext cx="2817813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5400000">
            <a:off x="1105694" y="3536156"/>
            <a:ext cx="50165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 bwMode="auto">
          <a:xfrm rot="5400000">
            <a:off x="1108075" y="4249738"/>
            <a:ext cx="5000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 bwMode="auto">
          <a:xfrm rot="5400000">
            <a:off x="1106487" y="4989513"/>
            <a:ext cx="5000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 bwMode="auto">
          <a:xfrm>
            <a:off x="3500438" y="2643188"/>
            <a:ext cx="178593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Alternativas de múltiplas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operando1, operando2, resultado;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operacao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o primeiro operando:");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&amp;operando1);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o segundo operando:");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&amp;operando2);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("*****************\n");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("Menu\n");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("*****************\n");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("1 - Soma\n");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("2 - Subtração\n");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("3 - Divisão\n");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("4 - Multiplicação\n");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("*****************\n");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a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opcao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:");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operacao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135E824-D2D4-4F10-8706-FE4D33B6AC0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813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Alternativas de múltiplas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escolhas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switch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operacao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{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resultado = operando1 + operando2;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 resultado da soma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resultado);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2: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resultado = operando1 - operando2;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 resultado da subtração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resultado);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                  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3: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resultado = operando1 / operando2;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 resultado da divisão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resultado);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            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case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4: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resultado = operando1 * operando2;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 resultado da multiplicação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resultado);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break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     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default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pt-BR" sz="1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("Operação inválida!");      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5AFFF69-FA3E-4106-A09A-1AC8FEAB784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91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C4AC50B-6C53-4771-801E-F6F2FB529E7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“(...) a novidade normalmente emerge apenas para aquele que, sabendo com precisão o que deveria esperar, é capaz de reconhecer que algo saiu errado.”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Thomas S. Kuhn, Físico Teórico, 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em seu livro A Estrutura das Revoluções Científicas.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 bwMode="auto">
          <a:xfrm>
            <a:off x="1285875" y="2476500"/>
            <a:ext cx="7358063" cy="642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 bwMode="auto">
          <a:xfrm>
            <a:off x="1285875" y="4416425"/>
            <a:ext cx="7358063" cy="8699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796213" cy="398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Tipos básicos de variável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inteiro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caracter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logico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	conjunto de valores FALSO ou VERDADEIRO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proposições lógicas.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Tipos básicos de variável em C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float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tipo lógico não é um tipo básico em C.</a:t>
            </a: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está para </a:t>
            </a: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FALSO.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Qualquer outro valor está para </a:t>
            </a: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VERDADEIRO.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87ED2B-2B17-430D-80E9-C41FFCC655C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2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de cantos arredondados 22"/>
          <p:cNvSpPr/>
          <p:nvPr/>
        </p:nvSpPr>
        <p:spPr bwMode="auto">
          <a:xfrm>
            <a:off x="1000125" y="5464175"/>
            <a:ext cx="7215188" cy="642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B8DDA31-AB2D-405B-B8FB-55C678ED603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relacionais: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&gt; B+8</a:t>
            </a: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Esse operadores são menores em precedência que qualquer operador aritmético.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                           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1571625" y="2143125"/>
          <a:ext cx="6096000" cy="25606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Maior que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&gt;=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Maior ou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igual a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Menor que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&lt;=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Menor ou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igual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==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Igual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!=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Diferente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84B467C-34DC-4FFD-800E-36A14631C12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Precedência entre operadores lógicos e relacionais: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10 &gt; 5 &amp;&amp; !(10 &lt; 9) |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3 &lt;=4</a:t>
            </a: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63763"/>
          <a:ext cx="6096000" cy="2193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8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7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Precedência</a:t>
                      </a:r>
                    </a:p>
                  </a:txBody>
                  <a:tcPr marT="45684" marB="4568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!</a:t>
                      </a:r>
                    </a:p>
                  </a:txBody>
                  <a:tcPr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 alta</a:t>
                      </a:r>
                    </a:p>
                  </a:txBody>
                  <a:tcPr marT="45684" marB="4568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 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&gt;=  &lt;  &lt;=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T="45684" marB="4568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==  !=</a:t>
                      </a:r>
                    </a:p>
                  </a:txBody>
                  <a:tcPr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T="45684" marB="4568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&amp;&amp;</a:t>
                      </a:r>
                    </a:p>
                  </a:txBody>
                  <a:tcPr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T="45684" marB="4568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|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|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84" marB="4568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baixa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84" marB="4568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D71FB3-466C-4818-96C0-0FA0FA2B6DE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7943B4A-7D7F-4BE1-854D-3641154BDA3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Na vida real tomamos decisões a partir da análise de algumas condições.</a:t>
            </a:r>
          </a:p>
          <a:p>
            <a:pPr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 eu tiver pelo menos R$ 50,00 (na conta corrente ou poupança), então irei ao cinema hoje à noite. </a:t>
            </a: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Trata-se de uma expressão lógica, uma vez que a pergunta: “Tenho R$ 50,00 sobrando?” Pode ser respondida com um “Sim” ou com um “Não”.</a:t>
            </a:r>
          </a:p>
          <a:p>
            <a:pPr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Analogamente, em linguagens de programação um determinado bloco básico de comandos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será executado ou não,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dependendo da avaliação de expressões lógico-aritmético-relacionais. A isso chamados de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algoritmo com alternativa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457200" indent="-457200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F45C16B-D202-4EA3-96EE-92598C267AF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 simples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se...entao...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fimse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643188"/>
            <a:ext cx="85725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13769</TotalTime>
  <Words>2390</Words>
  <Application>Microsoft Office PowerPoint</Application>
  <PresentationFormat>Apresentação na tela (4:3)</PresentationFormat>
  <Paragraphs>753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ＭＳ Ｐゴシック</vt:lpstr>
      <vt:lpstr>Arial</vt:lpstr>
      <vt:lpstr>Calibri</vt:lpstr>
      <vt:lpstr>Courier New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1744</cp:revision>
  <dcterms:created xsi:type="dcterms:W3CDTF">2002-12-12T12:34:29Z</dcterms:created>
  <dcterms:modified xsi:type="dcterms:W3CDTF">2016-09-14T21:39:35Z</dcterms:modified>
</cp:coreProperties>
</file>